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81" r:id="rId3"/>
    <p:sldId id="284" r:id="rId4"/>
    <p:sldId id="285" r:id="rId5"/>
    <p:sldId id="257" r:id="rId6"/>
    <p:sldId id="261" r:id="rId7"/>
    <p:sldId id="266" r:id="rId8"/>
    <p:sldId id="278" r:id="rId9"/>
    <p:sldId id="270" r:id="rId10"/>
    <p:sldId id="287" r:id="rId11"/>
    <p:sldId id="271" r:id="rId12"/>
    <p:sldId id="272" r:id="rId13"/>
    <p:sldId id="273" r:id="rId14"/>
    <p:sldId id="286" r:id="rId15"/>
    <p:sldId id="279" r:id="rId16"/>
    <p:sldId id="282" r:id="rId17"/>
    <p:sldId id="274" r:id="rId18"/>
    <p:sldId id="275" r:id="rId19"/>
    <p:sldId id="283" r:id="rId20"/>
    <p:sldId id="289" r:id="rId21"/>
    <p:sldId id="288" r:id="rId22"/>
    <p:sldId id="276" r:id="rId23"/>
    <p:sldId id="259" r:id="rId24"/>
    <p:sldId id="267" r:id="rId25"/>
    <p:sldId id="268" r:id="rId26"/>
    <p:sldId id="260" r:id="rId27"/>
    <p:sldId id="262" r:id="rId28"/>
    <p:sldId id="277" r:id="rId29"/>
    <p:sldId id="265" r:id="rId30"/>
    <p:sldId id="258" r:id="rId31"/>
    <p:sldId id="263" r:id="rId32"/>
    <p:sldId id="269" r:id="rId33"/>
    <p:sldId id="264" r:id="rId34"/>
    <p:sldId id="28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03B44-5B15-4DEB-A4F2-911B523F4A01}" type="datetimeFigureOut">
              <a:rPr lang="pl-PL" smtClean="0"/>
              <a:t>07.06.2020</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B227C-173A-4831-A7FC-561491A0416E}" type="slidenum">
              <a:rPr lang="pl-PL" smtClean="0"/>
              <a:t>‹#›</a:t>
            </a:fld>
            <a:endParaRPr lang="pl-PL"/>
          </a:p>
        </p:txBody>
      </p:sp>
    </p:spTree>
    <p:extLst>
      <p:ext uri="{BB962C8B-B14F-4D97-AF65-F5344CB8AC3E}">
        <p14:creationId xmlns:p14="http://schemas.microsoft.com/office/powerpoint/2010/main" val="79012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l-PL"/>
              <a:t>Kliknij, aby edytować styl</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lvl1pPr algn="l">
              <a:defRPr/>
            </a:lvl1pPr>
          </a:lstStyle>
          <a:p>
            <a:fld id="{0A282E77-B2A2-4238-840B-3D6157E29FDB}" type="datetimeFigureOut">
              <a:rPr lang="pl-PL" smtClean="0"/>
              <a:t>07.06.2020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9868385-4AFC-4D4F-8EF2-962D6239827F}" type="slidenum">
              <a:rPr lang="pl-PL" smtClean="0"/>
              <a:t>‹#›</a:t>
            </a:fld>
            <a:endParaRPr lang="pl-P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09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A282E77-B2A2-4238-840B-3D6157E29FDB}" type="datetimeFigureOut">
              <a:rPr lang="pl-PL" smtClean="0"/>
              <a:t>07.06.2020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9868385-4AFC-4D4F-8EF2-962D6239827F}" type="slidenum">
              <a:rPr lang="pl-PL" smtClean="0"/>
              <a:t>‹#›</a:t>
            </a:fld>
            <a:endParaRPr lang="pl-PL"/>
          </a:p>
        </p:txBody>
      </p:sp>
    </p:spTree>
    <p:extLst>
      <p:ext uri="{BB962C8B-B14F-4D97-AF65-F5344CB8AC3E}">
        <p14:creationId xmlns:p14="http://schemas.microsoft.com/office/powerpoint/2010/main" val="1826511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pl-PL"/>
              <a:t>Kliknij, aby edytować styl</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A282E77-B2A2-4238-840B-3D6157E29FDB}" type="datetimeFigureOut">
              <a:rPr lang="pl-PL" smtClean="0"/>
              <a:t>07.06.2020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9868385-4AFC-4D4F-8EF2-962D6239827F}" type="slidenum">
              <a:rPr lang="pl-PL" smtClean="0"/>
              <a:t>‹#›</a:t>
            </a:fld>
            <a:endParaRPr lang="pl-P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38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A282E77-B2A2-4238-840B-3D6157E29FDB}" type="datetimeFigureOut">
              <a:rPr lang="pl-PL" smtClean="0"/>
              <a:t>07.06.2020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9868385-4AFC-4D4F-8EF2-962D6239827F}" type="slidenum">
              <a:rPr lang="pl-PL" smtClean="0"/>
              <a:t>‹#›</a:t>
            </a:fld>
            <a:endParaRPr lang="pl-PL"/>
          </a:p>
        </p:txBody>
      </p:sp>
    </p:spTree>
    <p:extLst>
      <p:ext uri="{BB962C8B-B14F-4D97-AF65-F5344CB8AC3E}">
        <p14:creationId xmlns:p14="http://schemas.microsoft.com/office/powerpoint/2010/main" val="318904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l-PL"/>
              <a:t>Kliknij, aby edytować styl</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0A282E77-B2A2-4238-840B-3D6157E29FDB}" type="datetimeFigureOut">
              <a:rPr lang="pl-PL" smtClean="0"/>
              <a:t>07.06.2020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9868385-4AFC-4D4F-8EF2-962D6239827F}" type="slidenum">
              <a:rPr lang="pl-PL" smtClean="0"/>
              <a:t>‹#›</a:t>
            </a:fld>
            <a:endParaRPr lang="pl-P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41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l-PL"/>
              <a:t>Kliknij, aby edytować styl</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0A282E77-B2A2-4238-840B-3D6157E29FDB}" type="datetimeFigureOut">
              <a:rPr lang="pl-PL" smtClean="0"/>
              <a:t>07.06.2020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29868385-4AFC-4D4F-8EF2-962D6239827F}" type="slidenum">
              <a:rPr lang="pl-PL" smtClean="0"/>
              <a:t>‹#›</a:t>
            </a:fld>
            <a:endParaRPr lang="pl-PL"/>
          </a:p>
        </p:txBody>
      </p:sp>
    </p:spTree>
    <p:extLst>
      <p:ext uri="{BB962C8B-B14F-4D97-AF65-F5344CB8AC3E}">
        <p14:creationId xmlns:p14="http://schemas.microsoft.com/office/powerpoint/2010/main" val="223659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024128" y="2967788"/>
            <a:ext cx="4754880" cy="334157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l-PL"/>
              <a:t>Kliknij, aby edytować style wzorca tekstu</a:t>
            </a:r>
          </a:p>
        </p:txBody>
      </p:sp>
      <p:sp>
        <p:nvSpPr>
          <p:cNvPr id="6" name="Content Placeholder 5"/>
          <p:cNvSpPr>
            <a:spLocks noGrp="1"/>
          </p:cNvSpPr>
          <p:nvPr>
            <p:ph sz="quarter" idx="4"/>
          </p:nvPr>
        </p:nvSpPr>
        <p:spPr>
          <a:xfrm>
            <a:off x="5990888" y="2967788"/>
            <a:ext cx="4754880" cy="334157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0A282E77-B2A2-4238-840B-3D6157E29FDB}" type="datetimeFigureOut">
              <a:rPr lang="pl-PL" smtClean="0"/>
              <a:t>07.06.2020</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29868385-4AFC-4D4F-8EF2-962D6239827F}" type="slidenum">
              <a:rPr lang="pl-PL" smtClean="0"/>
              <a:t>‹#›</a:t>
            </a:fld>
            <a:endParaRPr lang="pl-PL"/>
          </a:p>
        </p:txBody>
      </p:sp>
    </p:spTree>
    <p:extLst>
      <p:ext uri="{BB962C8B-B14F-4D97-AF65-F5344CB8AC3E}">
        <p14:creationId xmlns:p14="http://schemas.microsoft.com/office/powerpoint/2010/main" val="98976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0A282E77-B2A2-4238-840B-3D6157E29FDB}" type="datetimeFigureOut">
              <a:rPr lang="pl-PL" smtClean="0"/>
              <a:t>07.06.2020</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29868385-4AFC-4D4F-8EF2-962D6239827F}" type="slidenum">
              <a:rPr lang="pl-PL" smtClean="0"/>
              <a:t>‹#›</a:t>
            </a:fld>
            <a:endParaRPr lang="pl-PL"/>
          </a:p>
        </p:txBody>
      </p:sp>
    </p:spTree>
    <p:extLst>
      <p:ext uri="{BB962C8B-B14F-4D97-AF65-F5344CB8AC3E}">
        <p14:creationId xmlns:p14="http://schemas.microsoft.com/office/powerpoint/2010/main" val="112502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82E77-B2A2-4238-840B-3D6157E29FDB}" type="datetimeFigureOut">
              <a:rPr lang="pl-PL" smtClean="0"/>
              <a:t>07.06.2020</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29868385-4AFC-4D4F-8EF2-962D6239827F}" type="slidenum">
              <a:rPr lang="pl-PL" smtClean="0"/>
              <a:t>‹#›</a:t>
            </a:fld>
            <a:endParaRPr lang="pl-PL"/>
          </a:p>
        </p:txBody>
      </p:sp>
    </p:spTree>
    <p:extLst>
      <p:ext uri="{BB962C8B-B14F-4D97-AF65-F5344CB8AC3E}">
        <p14:creationId xmlns:p14="http://schemas.microsoft.com/office/powerpoint/2010/main" val="2144835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l-PL"/>
              <a:t>Kliknij, aby edytować styl</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0A282E77-B2A2-4238-840B-3D6157E29FDB}" type="datetimeFigureOut">
              <a:rPr lang="pl-PL" smtClean="0"/>
              <a:t>07.06.2020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29868385-4AFC-4D4F-8EF2-962D6239827F}" type="slidenum">
              <a:rPr lang="pl-PL" smtClean="0"/>
              <a:t>‹#›</a:t>
            </a:fld>
            <a:endParaRPr lang="pl-PL"/>
          </a:p>
        </p:txBody>
      </p:sp>
    </p:spTree>
    <p:extLst>
      <p:ext uri="{BB962C8B-B14F-4D97-AF65-F5344CB8AC3E}">
        <p14:creationId xmlns:p14="http://schemas.microsoft.com/office/powerpoint/2010/main" val="160310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l-PL"/>
              <a:t>Kliknij, aby edytować styl</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0A282E77-B2A2-4238-840B-3D6157E29FDB}" type="datetimeFigureOut">
              <a:rPr lang="pl-PL" smtClean="0"/>
              <a:t>07.06.2020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29868385-4AFC-4D4F-8EF2-962D6239827F}" type="slidenum">
              <a:rPr lang="pl-PL" smtClean="0"/>
              <a:t>‹#›</a:t>
            </a:fld>
            <a:endParaRPr lang="pl-P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62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A282E77-B2A2-4238-840B-3D6157E29FDB}" type="datetimeFigureOut">
              <a:rPr lang="pl-PL" smtClean="0"/>
              <a:t>07.06.2020</a:t>
            </a:fld>
            <a:endParaRPr lang="pl-P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pl-P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9868385-4AFC-4D4F-8EF2-962D6239827F}" type="slidenum">
              <a:rPr lang="pl-PL" smtClean="0"/>
              <a:t>‹#›</a:t>
            </a:fld>
            <a:endParaRPr lang="pl-P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921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agalix.com/blog/kubernetes-replicaset-101"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agalix.com/blog/kubernetes-autoscaling-101"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pache.org/licenses/LICENSE-2.0" TargetMode="External"/><Relationship Id="rId2" Type="http://schemas.openxmlformats.org/officeDocument/2006/relationships/hyperlink" Target="https://kubernetes.io/" TargetMode="External"/><Relationship Id="rId1" Type="http://schemas.openxmlformats.org/officeDocument/2006/relationships/slideLayout" Target="../slideLayouts/slideLayout2.xml"/><Relationship Id="rId4" Type="http://schemas.openxmlformats.org/officeDocument/2006/relationships/hyperlink" Target="https://www.cncf.i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djkormo/k8s-AKS-primer/tree/master/examples/quota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kubernetes.io/docs/reference/access-authn-authz/authorization/#determine-the-request-verb" TargetMode="External"/><Relationship Id="rId2" Type="http://schemas.openxmlformats.org/officeDocument/2006/relationships/hyperlink" Target="https://kubernetes.io/docs/reference/kubectl/overview/#resource-types"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www.cyberark.com/wp-content/uploads/2018/12/RBAC_structure.png"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cyberark.com/wp-content/uploads/2018/12/rolebiding_serviceaccount_and_role.p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ites.google.com/site/edxkubernetes/hom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kubernetes.io/docs/concepts/extend-kubernetes/compute-storage-net/network-plugin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banzaicloud.com/blog/pod-security-policy/" TargetMode="External"/><Relationship Id="rId2" Type="http://schemas.openxmlformats.org/officeDocument/2006/relationships/hyperlink" Target="https://docs.microsoft.com/en-us/azure/aks/use-pod-security-policie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raw.githubusercontent.com/aquasecurity/kube-bench/master/job.yaml" TargetMode="External"/><Relationship Id="rId2" Type="http://schemas.openxmlformats.org/officeDocument/2006/relationships/hyperlink" Target="https://github.com/aquasecurity/kube-bench" TargetMode="External"/><Relationship Id="rId1" Type="http://schemas.openxmlformats.org/officeDocument/2006/relationships/slideLayout" Target="../slideLayouts/slideLayout2.xml"/><Relationship Id="rId4" Type="http://schemas.openxmlformats.org/officeDocument/2006/relationships/hyperlink" Target="https://github.com/cyberark/kubernetes-rbac-audit"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kubernetes.io/docs/setup/best-practices/cluster-larg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AB8FDF-96B4-4C86-8B93-3823F7BEAE09}"/>
              </a:ext>
            </a:extLst>
          </p:cNvPr>
          <p:cNvSpPr>
            <a:spLocks noGrp="1"/>
          </p:cNvSpPr>
          <p:nvPr>
            <p:ph type="ctrTitle"/>
          </p:nvPr>
        </p:nvSpPr>
        <p:spPr/>
        <p:txBody>
          <a:bodyPr/>
          <a:lstStyle/>
          <a:p>
            <a:r>
              <a:rPr lang="pl-PL" dirty="0" err="1"/>
              <a:t>Kubernetes</a:t>
            </a:r>
            <a:r>
              <a:rPr lang="pl-PL" dirty="0"/>
              <a:t> – </a:t>
            </a:r>
            <a:r>
              <a:rPr lang="pl-PL" dirty="0" err="1"/>
              <a:t>Several</a:t>
            </a:r>
            <a:r>
              <a:rPr lang="pl-PL" dirty="0"/>
              <a:t> </a:t>
            </a:r>
            <a:r>
              <a:rPr lang="pl-PL" dirty="0" err="1"/>
              <a:t>Aspects</a:t>
            </a:r>
            <a:endParaRPr lang="pl-PL" dirty="0"/>
          </a:p>
        </p:txBody>
      </p:sp>
      <p:sp>
        <p:nvSpPr>
          <p:cNvPr id="3" name="Podtytuł 2">
            <a:extLst>
              <a:ext uri="{FF2B5EF4-FFF2-40B4-BE49-F238E27FC236}">
                <a16:creationId xmlns:a16="http://schemas.microsoft.com/office/drawing/2014/main" id="{B5DCB4FE-B035-4EC7-AD86-163A713AE68D}"/>
              </a:ext>
            </a:extLst>
          </p:cNvPr>
          <p:cNvSpPr>
            <a:spLocks noGrp="1"/>
          </p:cNvSpPr>
          <p:nvPr>
            <p:ph type="subTitle" idx="1"/>
          </p:nvPr>
        </p:nvSpPr>
        <p:spPr/>
        <p:txBody>
          <a:bodyPr/>
          <a:lstStyle/>
          <a:p>
            <a:r>
              <a:rPr lang="pl-PL" dirty="0"/>
              <a:t>Krzysztof Pudłowski - Online</a:t>
            </a:r>
          </a:p>
        </p:txBody>
      </p:sp>
      <p:pic>
        <p:nvPicPr>
          <p:cNvPr id="4" name="Obraz 3">
            <a:extLst>
              <a:ext uri="{FF2B5EF4-FFF2-40B4-BE49-F238E27FC236}">
                <a16:creationId xmlns:a16="http://schemas.microsoft.com/office/drawing/2014/main" id="{04D8BE56-DEBF-4CB0-9984-46A7716ECF95}"/>
              </a:ext>
            </a:extLst>
          </p:cNvPr>
          <p:cNvPicPr>
            <a:picLocks noChangeAspect="1"/>
          </p:cNvPicPr>
          <p:nvPr/>
        </p:nvPicPr>
        <p:blipFill>
          <a:blip r:embed="rId2"/>
          <a:stretch>
            <a:fillRect/>
          </a:stretch>
        </p:blipFill>
        <p:spPr>
          <a:xfrm>
            <a:off x="2161573" y="434823"/>
            <a:ext cx="7868853" cy="3521671"/>
          </a:xfrm>
          <a:prstGeom prst="rect">
            <a:avLst/>
          </a:prstGeom>
          <a:effectLst>
            <a:glow>
              <a:schemeClr val="accent1">
                <a:alpha val="40000"/>
              </a:schemeClr>
            </a:glow>
          </a:effectLst>
        </p:spPr>
      </p:pic>
    </p:spTree>
    <p:extLst>
      <p:ext uri="{BB962C8B-B14F-4D97-AF65-F5344CB8AC3E}">
        <p14:creationId xmlns:p14="http://schemas.microsoft.com/office/powerpoint/2010/main" val="44099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549749A-B5E4-4EC0-A602-AB2958A7C6F8}"/>
              </a:ext>
            </a:extLst>
          </p:cNvPr>
          <p:cNvSpPr>
            <a:spLocks noGrp="1"/>
          </p:cNvSpPr>
          <p:nvPr>
            <p:ph type="title"/>
          </p:nvPr>
        </p:nvSpPr>
        <p:spPr/>
        <p:txBody>
          <a:bodyPr>
            <a:normAutofit fontScale="90000"/>
          </a:bodyPr>
          <a:lstStyle/>
          <a:p>
            <a:r>
              <a:rPr lang="pl-PL" altLang="pl-PL" sz="5400" b="1" cap="none" dirty="0" err="1">
                <a:solidFill>
                  <a:schemeClr val="tx1"/>
                </a:solidFill>
                <a:latin typeface="Arial" panose="020B0604020202020204" pitchFamily="34" charset="0"/>
              </a:rPr>
              <a:t>Kubernetes</a:t>
            </a:r>
            <a:r>
              <a:rPr lang="pl-PL" altLang="pl-PL" sz="5400" b="1" cap="none" dirty="0">
                <a:solidFill>
                  <a:schemeClr val="tx1"/>
                </a:solidFill>
                <a:latin typeface="Arial" panose="020B0604020202020204" pitchFamily="34" charset="0"/>
              </a:rPr>
              <a:t>- Resource </a:t>
            </a:r>
            <a:r>
              <a:rPr lang="pl-PL" altLang="pl-PL" sz="5400" b="1" cap="none" dirty="0" err="1">
                <a:solidFill>
                  <a:schemeClr val="tx1"/>
                </a:solidFill>
                <a:latin typeface="Arial" panose="020B0604020202020204" pitchFamily="34" charset="0"/>
              </a:rPr>
              <a:t>Configs</a:t>
            </a:r>
            <a:br>
              <a:rPr lang="pl-PL" altLang="pl-PL" sz="5400" b="1" cap="none" dirty="0">
                <a:solidFill>
                  <a:schemeClr val="tx1"/>
                </a:solidFill>
                <a:latin typeface="Arial" panose="020B0604020202020204" pitchFamily="34" charset="0"/>
              </a:rPr>
            </a:br>
            <a:endParaRPr lang="pl-PL" dirty="0"/>
          </a:p>
        </p:txBody>
      </p:sp>
      <p:sp>
        <p:nvSpPr>
          <p:cNvPr id="4" name="Rectangle 1">
            <a:extLst>
              <a:ext uri="{FF2B5EF4-FFF2-40B4-BE49-F238E27FC236}">
                <a16:creationId xmlns:a16="http://schemas.microsoft.com/office/drawing/2014/main" id="{BB3814C1-AC02-46DC-B523-F7D4FCAF4765}"/>
              </a:ext>
            </a:extLst>
          </p:cNvPr>
          <p:cNvSpPr>
            <a:spLocks noGrp="1" noChangeArrowheads="1"/>
          </p:cNvSpPr>
          <p:nvPr>
            <p:ph idx="1"/>
          </p:nvPr>
        </p:nvSpPr>
        <p:spPr bwMode="auto">
          <a:xfrm>
            <a:off x="1153437" y="1302194"/>
            <a:ext cx="9376018"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1" i="0" u="none" strike="noStrike" cap="none" normalizeH="0" baseline="0" dirty="0">
                <a:ln>
                  <a:noFill/>
                </a:ln>
                <a:solidFill>
                  <a:schemeClr val="tx1"/>
                </a:solidFill>
                <a:effectLst/>
                <a:latin typeface="Arial" panose="020B0604020202020204" pitchFamily="34" charset="0"/>
              </a:rPr>
              <a:t>Resource </a:t>
            </a:r>
            <a:r>
              <a:rPr kumimoji="0" lang="pl-PL" altLang="pl-PL" sz="1800" b="1" i="0" u="none" strike="noStrike" cap="none" normalizeH="0" baseline="0" dirty="0" err="1">
                <a:ln>
                  <a:noFill/>
                </a:ln>
                <a:solidFill>
                  <a:schemeClr val="tx1"/>
                </a:solidFill>
                <a:effectLst/>
                <a:latin typeface="Arial" panose="020B0604020202020204" pitchFamily="34" charset="0"/>
              </a:rPr>
              <a:t>Configs</a:t>
            </a:r>
            <a:endParaRPr kumimoji="0" lang="pl-PL" altLang="pl-PL"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err="1">
                <a:ln>
                  <a:noFill/>
                </a:ln>
                <a:solidFill>
                  <a:schemeClr val="tx1"/>
                </a:solidFill>
                <a:effectLst/>
                <a:latin typeface="Arial" panose="020B0604020202020204" pitchFamily="34" charset="0"/>
              </a:rPr>
              <a:t>Each</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entity</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created</a:t>
            </a:r>
            <a:r>
              <a:rPr kumimoji="0" lang="pl-PL" altLang="pl-PL" sz="1800" b="0" i="0" u="none" strike="noStrike" cap="none" normalizeH="0" baseline="0" dirty="0">
                <a:ln>
                  <a:noFill/>
                </a:ln>
                <a:solidFill>
                  <a:schemeClr val="tx1"/>
                </a:solidFill>
                <a:effectLst/>
                <a:latin typeface="Arial" panose="020B0604020202020204" pitchFamily="34" charset="0"/>
              </a:rPr>
              <a:t> with </a:t>
            </a:r>
            <a:r>
              <a:rPr kumimoji="0" lang="pl-PL" altLang="pl-PL" sz="1800" b="0" i="0" u="none" strike="noStrike" cap="none" normalizeH="0" baseline="0" dirty="0" err="1">
                <a:ln>
                  <a:noFill/>
                </a:ln>
                <a:solidFill>
                  <a:schemeClr val="tx1"/>
                </a:solidFill>
                <a:effectLst/>
                <a:latin typeface="Arial" panose="020B0604020202020204" pitchFamily="34" charset="0"/>
              </a:rPr>
              <a:t>kubernetes</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is</a:t>
            </a:r>
            <a:r>
              <a:rPr kumimoji="0" lang="pl-PL" altLang="pl-PL" sz="1800" b="0" i="0" u="none" strike="noStrike" cap="none" normalizeH="0" baseline="0" dirty="0">
                <a:ln>
                  <a:noFill/>
                </a:ln>
                <a:solidFill>
                  <a:schemeClr val="tx1"/>
                </a:solidFill>
                <a:effectLst/>
                <a:latin typeface="Arial" panose="020B0604020202020204" pitchFamily="34" charset="0"/>
              </a:rPr>
              <a:t> a </a:t>
            </a:r>
            <a:r>
              <a:rPr kumimoji="0" lang="pl-PL" altLang="pl-PL" sz="1800" b="0" i="0" u="none" strike="noStrike" cap="none" normalizeH="0" baseline="0" dirty="0" err="1">
                <a:ln>
                  <a:noFill/>
                </a:ln>
                <a:solidFill>
                  <a:schemeClr val="tx1"/>
                </a:solidFill>
                <a:effectLst/>
                <a:latin typeface="Arial" panose="020B0604020202020204" pitchFamily="34" charset="0"/>
              </a:rPr>
              <a:t>resource</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including</a:t>
            </a:r>
            <a:r>
              <a:rPr kumimoji="0" lang="pl-PL" altLang="pl-PL" sz="1800" b="0" i="0" u="none" strike="noStrike" cap="none" normalizeH="0" baseline="0" dirty="0">
                <a:ln>
                  <a:noFill/>
                </a:ln>
                <a:solidFill>
                  <a:schemeClr val="tx1"/>
                </a:solidFill>
                <a:effectLst/>
                <a:latin typeface="Arial" panose="020B0604020202020204" pitchFamily="34" charset="0"/>
              </a:rPr>
              <a:t> pod, service, </a:t>
            </a:r>
            <a:r>
              <a:rPr kumimoji="0" lang="pl-PL" altLang="pl-PL" sz="1800" b="0" i="0" u="none" strike="noStrike" cap="none" normalizeH="0" baseline="0" dirty="0" err="1">
                <a:ln>
                  <a:noFill/>
                </a:ln>
                <a:solidFill>
                  <a:schemeClr val="tx1"/>
                </a:solidFill>
                <a:effectLst/>
                <a:latin typeface="Arial" panose="020B0604020202020204" pitchFamily="34" charset="0"/>
              </a:rPr>
              <a:t>deployments</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replication</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controller</a:t>
            </a:r>
            <a:r>
              <a:rPr kumimoji="0" lang="pl-PL" altLang="pl-PL" sz="1800" b="0" i="0" u="none" strike="noStrike" cap="none" normalizeH="0" baseline="0" dirty="0">
                <a:ln>
                  <a:noFill/>
                </a:ln>
                <a:solidFill>
                  <a:schemeClr val="tx1"/>
                </a:solidFill>
                <a:effectLst/>
                <a:latin typeface="Arial" panose="020B0604020202020204" pitchFamily="34" charset="0"/>
              </a:rPr>
              <a:t> etc.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err="1">
                <a:ln>
                  <a:noFill/>
                </a:ln>
                <a:solidFill>
                  <a:schemeClr val="tx1"/>
                </a:solidFill>
                <a:effectLst/>
                <a:latin typeface="Arial" panose="020B0604020202020204" pitchFamily="34" charset="0"/>
              </a:rPr>
              <a:t>Resources</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can</a:t>
            </a:r>
            <a:r>
              <a:rPr kumimoji="0" lang="pl-PL" altLang="pl-PL" sz="1800" b="0" i="0" u="none" strike="noStrike" cap="none" normalizeH="0" baseline="0" dirty="0">
                <a:ln>
                  <a:noFill/>
                </a:ln>
                <a:solidFill>
                  <a:schemeClr val="tx1"/>
                </a:solidFill>
                <a:effectLst/>
                <a:latin typeface="Arial" panose="020B0604020202020204" pitchFamily="34" charset="0"/>
              </a:rPr>
              <a:t> be </a:t>
            </a:r>
            <a:r>
              <a:rPr kumimoji="0" lang="pl-PL" altLang="pl-PL" sz="1800" b="0" i="0" u="none" strike="noStrike" cap="none" normalizeH="0" baseline="0" dirty="0" err="1">
                <a:ln>
                  <a:noFill/>
                </a:ln>
                <a:solidFill>
                  <a:schemeClr val="tx1"/>
                </a:solidFill>
                <a:effectLst/>
                <a:latin typeface="Arial" panose="020B0604020202020204" pitchFamily="34" charset="0"/>
              </a:rPr>
              <a:t>defined</a:t>
            </a:r>
            <a:r>
              <a:rPr kumimoji="0" lang="pl-PL" altLang="pl-PL" sz="1800" b="0" i="0" u="none" strike="noStrike" cap="none" normalizeH="0" baseline="0" dirty="0">
                <a:ln>
                  <a:noFill/>
                </a:ln>
                <a:solidFill>
                  <a:schemeClr val="tx1"/>
                </a:solidFill>
                <a:effectLst/>
                <a:latin typeface="Arial" panose="020B0604020202020204" pitchFamily="34" charset="0"/>
              </a:rPr>
              <a:t> as YAML </a:t>
            </a:r>
            <a:r>
              <a:rPr kumimoji="0" lang="pl-PL" altLang="pl-PL" sz="1800" b="0" i="0" u="none" strike="noStrike" cap="none" normalizeH="0" baseline="0" dirty="0" err="1">
                <a:ln>
                  <a:noFill/>
                </a:ln>
                <a:solidFill>
                  <a:schemeClr val="tx1"/>
                </a:solidFill>
                <a:effectLst/>
                <a:latin typeface="Arial" panose="020B0604020202020204" pitchFamily="34" charset="0"/>
              </a:rPr>
              <a:t>or</a:t>
            </a:r>
            <a:r>
              <a:rPr kumimoji="0" lang="pl-PL" altLang="pl-PL" sz="1800" b="0" i="0" u="none" strike="noStrike" cap="none" normalizeH="0" baseline="0" dirty="0">
                <a:ln>
                  <a:noFill/>
                </a:ln>
                <a:solidFill>
                  <a:schemeClr val="tx1"/>
                </a:solidFill>
                <a:effectLst/>
                <a:latin typeface="Arial" panose="020B0604020202020204" pitchFamily="34" charset="0"/>
              </a:rPr>
              <a:t> JSON.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Arial" panose="020B0604020202020204" pitchFamily="34" charset="0"/>
              </a:rPr>
              <a:t>Here </a:t>
            </a:r>
            <a:r>
              <a:rPr kumimoji="0" lang="pl-PL" altLang="pl-PL" sz="1800" b="0" i="0" u="none" strike="noStrike" cap="none" normalizeH="0" baseline="0" dirty="0" err="1">
                <a:ln>
                  <a:noFill/>
                </a:ln>
                <a:solidFill>
                  <a:schemeClr val="tx1"/>
                </a:solidFill>
                <a:effectLst/>
                <a:latin typeface="Arial" panose="020B0604020202020204" pitchFamily="34" charset="0"/>
              </a:rPr>
              <a:t>is</a:t>
            </a:r>
            <a:r>
              <a:rPr kumimoji="0" lang="pl-PL" altLang="pl-PL" sz="1800" b="0" i="0" u="none" strike="noStrike" cap="none" normalizeH="0" baseline="0" dirty="0">
                <a:ln>
                  <a:noFill/>
                </a:ln>
                <a:solidFill>
                  <a:schemeClr val="tx1"/>
                </a:solidFill>
                <a:effectLst/>
                <a:latin typeface="Arial" panose="020B0604020202020204" pitchFamily="34" charset="0"/>
              </a:rPr>
              <a:t> the </a:t>
            </a:r>
            <a:r>
              <a:rPr kumimoji="0" lang="pl-PL" altLang="pl-PL" sz="1800" b="0" i="0" u="none" strike="noStrike" cap="none" normalizeH="0" baseline="0" dirty="0" err="1">
                <a:ln>
                  <a:noFill/>
                </a:ln>
                <a:solidFill>
                  <a:schemeClr val="tx1"/>
                </a:solidFill>
                <a:effectLst/>
                <a:latin typeface="Arial" panose="020B0604020202020204" pitchFamily="34" charset="0"/>
              </a:rPr>
              <a:t>gerenal</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syntax</a:t>
            </a:r>
            <a:r>
              <a:rPr kumimoji="0" lang="pl-PL" altLang="pl-PL" sz="1800" b="0" i="0" u="none" strike="noStrike" cap="none" normalizeH="0" baseline="0" dirty="0">
                <a:ln>
                  <a:noFill/>
                </a:ln>
                <a:solidFill>
                  <a:schemeClr val="tx1"/>
                </a:solidFill>
                <a:effectLst/>
                <a:latin typeface="Arial" panose="020B0604020202020204" pitchFamily="34" charset="0"/>
              </a:rPr>
              <a:t> to </a:t>
            </a:r>
            <a:r>
              <a:rPr kumimoji="0" lang="pl-PL" altLang="pl-PL" sz="1800" b="0" i="0" u="none" strike="noStrike" cap="none" normalizeH="0" baseline="0" dirty="0" err="1">
                <a:ln>
                  <a:noFill/>
                </a:ln>
                <a:solidFill>
                  <a:schemeClr val="tx1"/>
                </a:solidFill>
                <a:effectLst/>
                <a:latin typeface="Arial" panose="020B0604020202020204" pitchFamily="34" charset="0"/>
              </a:rPr>
              <a:t>create</a:t>
            </a:r>
            <a:r>
              <a:rPr kumimoji="0" lang="pl-PL" altLang="pl-PL" sz="1800" b="0" i="0" u="none" strike="noStrike" cap="none" normalizeH="0" baseline="0" dirty="0">
                <a:ln>
                  <a:noFill/>
                </a:ln>
                <a:solidFill>
                  <a:schemeClr val="tx1"/>
                </a:solidFill>
                <a:effectLst/>
                <a:latin typeface="Arial" panose="020B0604020202020204" pitchFamily="34" charset="0"/>
              </a:rPr>
              <a:t> a YAML </a:t>
            </a:r>
            <a:r>
              <a:rPr kumimoji="0" lang="pl-PL" altLang="pl-PL" sz="1800" b="0" i="0" u="none" strike="noStrike" cap="none" normalizeH="0" baseline="0" dirty="0" err="1">
                <a:ln>
                  <a:noFill/>
                </a:ln>
                <a:solidFill>
                  <a:schemeClr val="tx1"/>
                </a:solidFill>
                <a:effectLst/>
                <a:latin typeface="Arial" panose="020B0604020202020204" pitchFamily="34" charset="0"/>
              </a:rPr>
              <a:t>specification</a:t>
            </a:r>
            <a:r>
              <a:rPr kumimoji="0" lang="pl-PL" altLang="pl-PL"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1" i="0" u="none" strike="noStrike" cap="none" normalizeH="0" baseline="0" dirty="0">
                <a:ln>
                  <a:noFill/>
                </a:ln>
                <a:solidFill>
                  <a:schemeClr val="tx1"/>
                </a:solidFill>
                <a:effectLst/>
                <a:latin typeface="Arial" panose="020B0604020202020204" pitchFamily="34" charset="0"/>
              </a:rPr>
              <a:t>AKMS</a:t>
            </a:r>
            <a:r>
              <a:rPr kumimoji="0" lang="pl-PL" altLang="pl-PL" sz="1800" b="0" i="0" u="none" strike="noStrike" cap="none" normalizeH="0" baseline="0" dirty="0">
                <a:ln>
                  <a:noFill/>
                </a:ln>
                <a:solidFill>
                  <a:schemeClr val="tx1"/>
                </a:solidFill>
                <a:effectLst/>
                <a:latin typeface="Arial" panose="020B0604020202020204" pitchFamily="34" charset="0"/>
              </a:rPr>
              <a:t> =&gt; Resource </a:t>
            </a:r>
            <a:r>
              <a:rPr kumimoji="0" lang="pl-PL" altLang="pl-PL" sz="1800" b="0" i="0" u="none" strike="noStrike" cap="none" normalizeH="0" baseline="0" dirty="0" err="1">
                <a:ln>
                  <a:noFill/>
                </a:ln>
                <a:solidFill>
                  <a:schemeClr val="tx1"/>
                </a:solidFill>
                <a:effectLst/>
                <a:latin typeface="Arial" panose="020B0604020202020204" pitchFamily="34" charset="0"/>
              </a:rPr>
              <a:t>Configs</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Specs</a:t>
            </a:r>
            <a:endParaRPr kumimoji="0" lang="pl-PL" altLang="pl-P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1" i="0" u="none" strike="noStrike" cap="none" normalizeH="0" baseline="0" dirty="0" err="1">
                <a:ln>
                  <a:noFill/>
                </a:ln>
                <a:solidFill>
                  <a:srgbClr val="FF0000"/>
                </a:solidFill>
                <a:effectLst/>
                <a:latin typeface="Arial Unicode MS"/>
              </a:rPr>
              <a:t>a</a:t>
            </a:r>
            <a:r>
              <a:rPr kumimoji="0" lang="pl-PL" altLang="pl-PL" sz="1800" b="0" i="0" u="none" strike="noStrike" cap="none" normalizeH="0" baseline="0" dirty="0" err="1">
                <a:ln>
                  <a:noFill/>
                </a:ln>
                <a:solidFill>
                  <a:srgbClr val="FF0000"/>
                </a:solidFill>
                <a:effectLst/>
                <a:latin typeface="Arial Unicode MS"/>
              </a:rPr>
              <a:t>piVersion</a:t>
            </a:r>
            <a:r>
              <a:rPr kumimoji="0" lang="pl-PL" altLang="pl-PL" sz="1800" b="0" i="0" u="none" strike="noStrike" cap="none" normalizeH="0" baseline="0" dirty="0">
                <a:ln>
                  <a:noFill/>
                </a:ln>
                <a:solidFill>
                  <a:srgbClr val="FF0000"/>
                </a:solidFill>
                <a:effectLst/>
                <a:latin typeface="Arial Unicode MS"/>
              </a:rPr>
              <a:t>: v1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1" i="0" u="none" strike="noStrike" cap="none" normalizeH="0" baseline="0" dirty="0" err="1">
                <a:ln>
                  <a:noFill/>
                </a:ln>
                <a:solidFill>
                  <a:srgbClr val="FF0000"/>
                </a:solidFill>
                <a:effectLst/>
                <a:latin typeface="Arial Unicode MS"/>
              </a:rPr>
              <a:t>k</a:t>
            </a:r>
            <a:r>
              <a:rPr kumimoji="0" lang="pl-PL" altLang="pl-PL" sz="1800" b="0" i="0" u="none" strike="noStrike" cap="none" normalizeH="0" baseline="0" dirty="0" err="1">
                <a:ln>
                  <a:noFill/>
                </a:ln>
                <a:solidFill>
                  <a:srgbClr val="FF0000"/>
                </a:solidFill>
                <a:effectLst/>
                <a:latin typeface="Arial Unicode MS"/>
              </a:rPr>
              <a:t>ind</a:t>
            </a:r>
            <a:r>
              <a:rPr kumimoji="0" lang="pl-PL" altLang="pl-PL" sz="1800" b="0" i="0" u="none" strike="noStrike" cap="none" normalizeH="0" baseline="0" dirty="0">
                <a:ln>
                  <a:noFill/>
                </a:ln>
                <a:solidFill>
                  <a:srgbClr val="FF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1" i="0" u="none" strike="noStrike" cap="none" normalizeH="0" baseline="0" dirty="0" err="1">
                <a:ln>
                  <a:noFill/>
                </a:ln>
                <a:solidFill>
                  <a:srgbClr val="FF0000"/>
                </a:solidFill>
                <a:effectLst/>
                <a:latin typeface="Arial Unicode MS"/>
              </a:rPr>
              <a:t>m</a:t>
            </a:r>
            <a:r>
              <a:rPr kumimoji="0" lang="pl-PL" altLang="pl-PL" sz="1800" b="0" i="0" u="none" strike="noStrike" cap="none" normalizeH="0" baseline="0" dirty="0" err="1">
                <a:ln>
                  <a:noFill/>
                </a:ln>
                <a:solidFill>
                  <a:srgbClr val="FF0000"/>
                </a:solidFill>
                <a:effectLst/>
                <a:latin typeface="Arial Unicode MS"/>
              </a:rPr>
              <a:t>etadata</a:t>
            </a:r>
            <a:r>
              <a:rPr kumimoji="0" lang="pl-PL" altLang="pl-PL" sz="1800" b="0" i="0" u="none" strike="noStrike" cap="none" normalizeH="0" baseline="0" dirty="0">
                <a:ln>
                  <a:noFill/>
                </a:ln>
                <a:solidFill>
                  <a:srgbClr val="FF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800" dirty="0">
              <a:solidFill>
                <a:srgbClr val="FF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800" dirty="0">
                <a:solidFill>
                  <a:srgbClr val="FF0000"/>
                </a:solidFill>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rgbClr val="FF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1" i="0" u="none" strike="noStrike" cap="none" normalizeH="0" baseline="0" dirty="0">
                <a:ln>
                  <a:noFill/>
                </a:ln>
                <a:solidFill>
                  <a:srgbClr val="FF0000"/>
                </a:solidFill>
                <a:effectLst/>
                <a:latin typeface="Arial Unicode MS"/>
              </a:rPr>
              <a:t>s</a:t>
            </a:r>
            <a:r>
              <a:rPr kumimoji="0" lang="pl-PL" altLang="pl-PL" sz="1800" b="0" i="0" u="none" strike="noStrike" cap="none" normalizeH="0" baseline="0" dirty="0">
                <a:ln>
                  <a:noFill/>
                </a:ln>
                <a:solidFill>
                  <a:srgbClr val="FF0000"/>
                </a:solidFill>
                <a:effectLst/>
                <a:latin typeface="Arial Unicode MS"/>
              </a:rPr>
              <a:t>pec:</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800" dirty="0">
              <a:solidFill>
                <a:srgbClr val="FF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rgbClr val="FF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0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a:ln>
                  <a:noFill/>
                </a:ln>
                <a:solidFill>
                  <a:schemeClr val="tx1"/>
                </a:solidFill>
                <a:effectLst/>
                <a:latin typeface="Arial Unicode MS"/>
              </a:rPr>
              <a:t> </a:t>
            </a: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
        <p:nvSpPr>
          <p:cNvPr id="5" name="Prostokąt 4">
            <a:extLst>
              <a:ext uri="{FF2B5EF4-FFF2-40B4-BE49-F238E27FC236}">
                <a16:creationId xmlns:a16="http://schemas.microsoft.com/office/drawing/2014/main" id="{7CC8D4DE-F734-4E5B-B24E-ED292788AAF1}"/>
              </a:ext>
            </a:extLst>
          </p:cNvPr>
          <p:cNvSpPr/>
          <p:nvPr/>
        </p:nvSpPr>
        <p:spPr>
          <a:xfrm>
            <a:off x="7393302" y="5479534"/>
            <a:ext cx="3136153" cy="461665"/>
          </a:xfrm>
          <a:prstGeom prst="rect">
            <a:avLst/>
          </a:prstGeom>
        </p:spPr>
        <p:txBody>
          <a:bodyPr wrap="square">
            <a:spAutoFit/>
          </a:bodyPr>
          <a:lstStyle/>
          <a:p>
            <a:r>
              <a:rPr lang="pl-PL" sz="2400" dirty="0" err="1"/>
              <a:t>kubectl</a:t>
            </a:r>
            <a:r>
              <a:rPr lang="pl-PL" sz="2400" dirty="0"/>
              <a:t> </a:t>
            </a:r>
            <a:r>
              <a:rPr lang="pl-PL" sz="2400" dirty="0" err="1"/>
              <a:t>api-versions</a:t>
            </a:r>
            <a:endParaRPr lang="pl-PL" sz="2400" dirty="0"/>
          </a:p>
        </p:txBody>
      </p:sp>
    </p:spTree>
    <p:extLst>
      <p:ext uri="{BB962C8B-B14F-4D97-AF65-F5344CB8AC3E}">
        <p14:creationId xmlns:p14="http://schemas.microsoft.com/office/powerpoint/2010/main" val="212014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A519FE8-84F1-4D8C-9E2E-0C35E919AD6F}"/>
              </a:ext>
            </a:extLst>
          </p:cNvPr>
          <p:cNvSpPr>
            <a:spLocks noGrp="1"/>
          </p:cNvSpPr>
          <p:nvPr>
            <p:ph type="title"/>
          </p:nvPr>
        </p:nvSpPr>
        <p:spPr/>
        <p:txBody>
          <a:bodyPr/>
          <a:lstStyle/>
          <a:p>
            <a:r>
              <a:rPr lang="pl-PL" dirty="0" err="1"/>
              <a:t>Kubernetes</a:t>
            </a:r>
            <a:r>
              <a:rPr lang="pl-PL" dirty="0"/>
              <a:t> POD</a:t>
            </a:r>
          </a:p>
        </p:txBody>
      </p:sp>
      <p:pic>
        <p:nvPicPr>
          <p:cNvPr id="5" name="Symbol zastępczy zawartości 4">
            <a:extLst>
              <a:ext uri="{FF2B5EF4-FFF2-40B4-BE49-F238E27FC236}">
                <a16:creationId xmlns:a16="http://schemas.microsoft.com/office/drawing/2014/main" id="{1EF2C947-E8CF-4A5D-9408-AE7977F9F9F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60530" y="2322946"/>
            <a:ext cx="3780313" cy="4022725"/>
          </a:xfrm>
        </p:spPr>
      </p:pic>
      <p:sp>
        <p:nvSpPr>
          <p:cNvPr id="6" name="Prostokąt 5">
            <a:extLst>
              <a:ext uri="{FF2B5EF4-FFF2-40B4-BE49-F238E27FC236}">
                <a16:creationId xmlns:a16="http://schemas.microsoft.com/office/drawing/2014/main" id="{8736718E-C026-469E-8993-F03828480EA0}"/>
              </a:ext>
            </a:extLst>
          </p:cNvPr>
          <p:cNvSpPr/>
          <p:nvPr/>
        </p:nvSpPr>
        <p:spPr>
          <a:xfrm>
            <a:off x="1191491" y="1761666"/>
            <a:ext cx="6096000" cy="646331"/>
          </a:xfrm>
          <a:prstGeom prst="rect">
            <a:avLst/>
          </a:prstGeom>
        </p:spPr>
        <p:txBody>
          <a:bodyPr>
            <a:spAutoFit/>
          </a:bodyPr>
          <a:lstStyle/>
          <a:p>
            <a:r>
              <a:rPr lang="en-US" dirty="0"/>
              <a:t>A Kubernetes pod is a group of containers that are deployed together on the same host</a:t>
            </a:r>
            <a:endParaRPr lang="pl-PL" dirty="0"/>
          </a:p>
        </p:txBody>
      </p:sp>
      <p:sp>
        <p:nvSpPr>
          <p:cNvPr id="3" name="Rectangle 1">
            <a:extLst>
              <a:ext uri="{FF2B5EF4-FFF2-40B4-BE49-F238E27FC236}">
                <a16:creationId xmlns:a16="http://schemas.microsoft.com/office/drawing/2014/main" id="{6F4519CB-BCBE-416F-9E37-6A9E5BF18D91}"/>
              </a:ext>
            </a:extLst>
          </p:cNvPr>
          <p:cNvSpPr>
            <a:spLocks noChangeArrowheads="1"/>
          </p:cNvSpPr>
          <p:nvPr/>
        </p:nvSpPr>
        <p:spPr bwMode="auto">
          <a:xfrm>
            <a:off x="9249304" y="884502"/>
            <a:ext cx="14948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err="1"/>
              <a:t>apiVersion</a:t>
            </a:r>
            <a:r>
              <a:rPr lang="en-US" dirty="0"/>
              <a:t>: v1</a:t>
            </a:r>
          </a:p>
          <a:p>
            <a:r>
              <a:rPr lang="en-US" dirty="0"/>
              <a:t>kind: Pod</a:t>
            </a:r>
          </a:p>
          <a:p>
            <a:r>
              <a:rPr lang="en-US" dirty="0"/>
              <a:t>metadata:</a:t>
            </a:r>
            <a:endParaRPr lang="pl-PL" dirty="0"/>
          </a:p>
          <a:p>
            <a:r>
              <a:rPr lang="pl-PL" dirty="0"/>
              <a:t>spec:</a:t>
            </a:r>
            <a:endParaRPr lang="en-US" dirty="0"/>
          </a:p>
        </p:txBody>
      </p:sp>
    </p:spTree>
    <p:extLst>
      <p:ext uri="{BB962C8B-B14F-4D97-AF65-F5344CB8AC3E}">
        <p14:creationId xmlns:p14="http://schemas.microsoft.com/office/powerpoint/2010/main" val="910019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EC38B34-079F-4B7E-A012-8150EF612086}"/>
              </a:ext>
            </a:extLst>
          </p:cNvPr>
          <p:cNvSpPr>
            <a:spLocks noGrp="1"/>
          </p:cNvSpPr>
          <p:nvPr>
            <p:ph type="title"/>
          </p:nvPr>
        </p:nvSpPr>
        <p:spPr/>
        <p:txBody>
          <a:bodyPr/>
          <a:lstStyle/>
          <a:p>
            <a:r>
              <a:rPr lang="pl-PL" dirty="0" err="1"/>
              <a:t>Kubernetes</a:t>
            </a:r>
            <a:r>
              <a:rPr lang="pl-PL" dirty="0"/>
              <a:t> </a:t>
            </a:r>
            <a:r>
              <a:rPr lang="pl-PL" dirty="0" err="1"/>
              <a:t>ReplicaSET</a:t>
            </a:r>
            <a:endParaRPr lang="pl-PL" dirty="0"/>
          </a:p>
        </p:txBody>
      </p:sp>
      <p:pic>
        <p:nvPicPr>
          <p:cNvPr id="5" name="Symbol zastępczy zawartości 4">
            <a:extLst>
              <a:ext uri="{FF2B5EF4-FFF2-40B4-BE49-F238E27FC236}">
                <a16:creationId xmlns:a16="http://schemas.microsoft.com/office/drawing/2014/main" id="{C4A03229-0B40-4526-9C6D-248508312F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9431" y="2816225"/>
            <a:ext cx="5629275" cy="2962275"/>
          </a:xfrm>
        </p:spPr>
      </p:pic>
      <p:sp>
        <p:nvSpPr>
          <p:cNvPr id="7" name="Prostokąt 6">
            <a:extLst>
              <a:ext uri="{FF2B5EF4-FFF2-40B4-BE49-F238E27FC236}">
                <a16:creationId xmlns:a16="http://schemas.microsoft.com/office/drawing/2014/main" id="{AF0680C5-67DA-48D9-BBE6-4A640AD9374C}"/>
              </a:ext>
            </a:extLst>
          </p:cNvPr>
          <p:cNvSpPr/>
          <p:nvPr/>
        </p:nvSpPr>
        <p:spPr>
          <a:xfrm>
            <a:off x="1242647" y="6088118"/>
            <a:ext cx="7827461" cy="369332"/>
          </a:xfrm>
          <a:prstGeom prst="rect">
            <a:avLst/>
          </a:prstGeom>
        </p:spPr>
        <p:txBody>
          <a:bodyPr wrap="square">
            <a:spAutoFit/>
          </a:bodyPr>
          <a:lstStyle/>
          <a:p>
            <a:r>
              <a:rPr lang="pl-PL" dirty="0">
                <a:hlinkClick r:id="rId3"/>
              </a:rPr>
              <a:t>https://www.magalix.com/blog/kubernetes-replicaset-101</a:t>
            </a:r>
            <a:endParaRPr lang="pl-PL" dirty="0"/>
          </a:p>
        </p:txBody>
      </p:sp>
      <p:sp>
        <p:nvSpPr>
          <p:cNvPr id="3" name="Prostokąt 2">
            <a:extLst>
              <a:ext uri="{FF2B5EF4-FFF2-40B4-BE49-F238E27FC236}">
                <a16:creationId xmlns:a16="http://schemas.microsoft.com/office/drawing/2014/main" id="{E622D4CC-87B1-4C95-9243-6636BF9C6205}"/>
              </a:ext>
            </a:extLst>
          </p:cNvPr>
          <p:cNvSpPr/>
          <p:nvPr/>
        </p:nvSpPr>
        <p:spPr>
          <a:xfrm>
            <a:off x="7527637" y="596360"/>
            <a:ext cx="2770908" cy="1200329"/>
          </a:xfrm>
          <a:prstGeom prst="rect">
            <a:avLst/>
          </a:prstGeom>
        </p:spPr>
        <p:txBody>
          <a:bodyPr wrap="square">
            <a:spAutoFit/>
          </a:bodyPr>
          <a:lstStyle/>
          <a:p>
            <a:r>
              <a:rPr lang="en-US" dirty="0" err="1">
                <a:solidFill>
                  <a:srgbClr val="569CD6"/>
                </a:solidFill>
                <a:latin typeface="Consolas" panose="020B0609020204030204" pitchFamily="49" charset="0"/>
              </a:rPr>
              <a:t>apiVersion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apps/v1</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kind</a:t>
            </a:r>
            <a:r>
              <a:rPr lang="en-US" dirty="0">
                <a:solidFill>
                  <a:srgbClr val="D4D4D4"/>
                </a:solidFill>
                <a:latin typeface="Consolas" panose="020B0609020204030204" pitchFamily="49" charset="0"/>
              </a:rPr>
              <a:t>: </a:t>
            </a:r>
            <a:r>
              <a:rPr lang="en-US" dirty="0" err="1">
                <a:solidFill>
                  <a:srgbClr val="CE9178"/>
                </a:solidFill>
                <a:latin typeface="Consolas" panose="020B0609020204030204" pitchFamily="49" charset="0"/>
              </a:rPr>
              <a:t>ReplicaSet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metadata</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spec</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7072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AA51D4-A6AE-4210-81E4-B74BDC90115E}"/>
              </a:ext>
            </a:extLst>
          </p:cNvPr>
          <p:cNvSpPr>
            <a:spLocks noGrp="1"/>
          </p:cNvSpPr>
          <p:nvPr>
            <p:ph type="title"/>
          </p:nvPr>
        </p:nvSpPr>
        <p:spPr/>
        <p:txBody>
          <a:bodyPr/>
          <a:lstStyle/>
          <a:p>
            <a:r>
              <a:rPr lang="pl-PL" dirty="0"/>
              <a:t>KUBERNETES DEPLOYMENT</a:t>
            </a:r>
          </a:p>
        </p:txBody>
      </p:sp>
      <p:pic>
        <p:nvPicPr>
          <p:cNvPr id="11" name="Obraz 10">
            <a:extLst>
              <a:ext uri="{FF2B5EF4-FFF2-40B4-BE49-F238E27FC236}">
                <a16:creationId xmlns:a16="http://schemas.microsoft.com/office/drawing/2014/main" id="{CC7A5F6F-07EA-47BB-BAC4-1C5205015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7" y="1512070"/>
            <a:ext cx="9720072" cy="5165822"/>
          </a:xfrm>
          <a:prstGeom prst="rect">
            <a:avLst/>
          </a:prstGeom>
        </p:spPr>
      </p:pic>
      <p:sp>
        <p:nvSpPr>
          <p:cNvPr id="3" name="Prostokąt 2">
            <a:extLst>
              <a:ext uri="{FF2B5EF4-FFF2-40B4-BE49-F238E27FC236}">
                <a16:creationId xmlns:a16="http://schemas.microsoft.com/office/drawing/2014/main" id="{F26F4C0B-2E2A-4459-88AD-CAA944C57F95}"/>
              </a:ext>
            </a:extLst>
          </p:cNvPr>
          <p:cNvSpPr/>
          <p:nvPr/>
        </p:nvSpPr>
        <p:spPr>
          <a:xfrm>
            <a:off x="8415436" y="193961"/>
            <a:ext cx="2752436" cy="1200329"/>
          </a:xfrm>
          <a:prstGeom prst="rect">
            <a:avLst/>
          </a:prstGeom>
        </p:spPr>
        <p:txBody>
          <a:bodyPr wrap="square">
            <a:spAutoFit/>
          </a:bodyPr>
          <a:lstStyle/>
          <a:p>
            <a:r>
              <a:rPr lang="en-US" dirty="0" err="1">
                <a:solidFill>
                  <a:srgbClr val="569CD6"/>
                </a:solidFill>
                <a:latin typeface="Consolas" panose="020B0609020204030204" pitchFamily="49" charset="0"/>
              </a:rPr>
              <a:t>apiVersion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apps/v1</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kind</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Deployment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metadata</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spec</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67613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DFAE09-9340-46F4-AAD1-7634ACCA5D84}"/>
              </a:ext>
            </a:extLst>
          </p:cNvPr>
          <p:cNvSpPr>
            <a:spLocks noGrp="1"/>
          </p:cNvSpPr>
          <p:nvPr>
            <p:ph type="title"/>
          </p:nvPr>
        </p:nvSpPr>
        <p:spPr/>
        <p:txBody>
          <a:bodyPr/>
          <a:lstStyle/>
          <a:p>
            <a:r>
              <a:rPr lang="pl-PL" dirty="0" err="1"/>
              <a:t>Kuberneres</a:t>
            </a:r>
            <a:r>
              <a:rPr lang="pl-PL" dirty="0"/>
              <a:t> </a:t>
            </a:r>
            <a:r>
              <a:rPr lang="pl-PL" dirty="0" err="1"/>
              <a:t>pOD</a:t>
            </a:r>
            <a:endParaRPr lang="pl-PL" dirty="0"/>
          </a:p>
        </p:txBody>
      </p:sp>
      <p:sp>
        <p:nvSpPr>
          <p:cNvPr id="3" name="Symbol zastępczy zawartości 2">
            <a:extLst>
              <a:ext uri="{FF2B5EF4-FFF2-40B4-BE49-F238E27FC236}">
                <a16:creationId xmlns:a16="http://schemas.microsoft.com/office/drawing/2014/main" id="{F4DB3CB1-D8F1-4D79-82CF-19E649FDC0E8}"/>
              </a:ext>
            </a:extLst>
          </p:cNvPr>
          <p:cNvSpPr>
            <a:spLocks noGrp="1"/>
          </p:cNvSpPr>
          <p:nvPr>
            <p:ph idx="1"/>
          </p:nvPr>
        </p:nvSpPr>
        <p:spPr/>
        <p:txBody>
          <a:bodyPr>
            <a:normAutofit/>
          </a:bodyPr>
          <a:lstStyle/>
          <a:p>
            <a:pPr algn="ctr"/>
            <a:endParaRPr lang="pl-PL" sz="6000" dirty="0"/>
          </a:p>
          <a:p>
            <a:pPr marL="0" indent="0" algn="ctr">
              <a:buNone/>
            </a:pPr>
            <a:r>
              <a:rPr lang="pl-PL" sz="6000" dirty="0"/>
              <a:t>DEMO</a:t>
            </a:r>
          </a:p>
        </p:txBody>
      </p:sp>
    </p:spTree>
    <p:extLst>
      <p:ext uri="{BB962C8B-B14F-4D97-AF65-F5344CB8AC3E}">
        <p14:creationId xmlns:p14="http://schemas.microsoft.com/office/powerpoint/2010/main" val="2738013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89A8B2-DDB3-447F-BB42-C8B0D631792D}"/>
              </a:ext>
            </a:extLst>
          </p:cNvPr>
          <p:cNvSpPr>
            <a:spLocks noGrp="1"/>
          </p:cNvSpPr>
          <p:nvPr>
            <p:ph type="title"/>
          </p:nvPr>
        </p:nvSpPr>
        <p:spPr/>
        <p:txBody>
          <a:bodyPr/>
          <a:lstStyle/>
          <a:p>
            <a:r>
              <a:rPr lang="pl-PL" dirty="0"/>
              <a:t>Objects hierarchy </a:t>
            </a:r>
            <a:r>
              <a:rPr lang="pl-PL" dirty="0" err="1"/>
              <a:t>so</a:t>
            </a:r>
            <a:r>
              <a:rPr lang="pl-PL" dirty="0"/>
              <a:t> far</a:t>
            </a:r>
          </a:p>
        </p:txBody>
      </p:sp>
      <p:sp>
        <p:nvSpPr>
          <p:cNvPr id="3" name="Symbol zastępczy zawartości 2">
            <a:extLst>
              <a:ext uri="{FF2B5EF4-FFF2-40B4-BE49-F238E27FC236}">
                <a16:creationId xmlns:a16="http://schemas.microsoft.com/office/drawing/2014/main" id="{AA8FE8B3-58D4-4649-A0E5-65DDEF85C218}"/>
              </a:ext>
            </a:extLst>
          </p:cNvPr>
          <p:cNvSpPr>
            <a:spLocks noGrp="1"/>
          </p:cNvSpPr>
          <p:nvPr>
            <p:ph idx="1"/>
          </p:nvPr>
        </p:nvSpPr>
        <p:spPr/>
        <p:txBody>
          <a:bodyPr/>
          <a:lstStyle/>
          <a:p>
            <a:endParaRPr lang="pl-PL"/>
          </a:p>
        </p:txBody>
      </p:sp>
      <p:pic>
        <p:nvPicPr>
          <p:cNvPr id="4" name="Symbol zastępczy zawartości 8">
            <a:extLst>
              <a:ext uri="{FF2B5EF4-FFF2-40B4-BE49-F238E27FC236}">
                <a16:creationId xmlns:a16="http://schemas.microsoft.com/office/drawing/2014/main" id="{EC87101E-EC48-473F-AB17-79A46DDEA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119" y="1696224"/>
            <a:ext cx="10004090" cy="4704148"/>
          </a:xfrm>
          <a:prstGeom prst="rect">
            <a:avLst/>
          </a:prstGeom>
        </p:spPr>
      </p:pic>
    </p:spTree>
    <p:extLst>
      <p:ext uri="{BB962C8B-B14F-4D97-AF65-F5344CB8AC3E}">
        <p14:creationId xmlns:p14="http://schemas.microsoft.com/office/powerpoint/2010/main" val="4260719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6ED8B6-B7CF-452E-90BC-AFE7BAB96620}"/>
              </a:ext>
            </a:extLst>
          </p:cNvPr>
          <p:cNvSpPr>
            <a:spLocks noGrp="1"/>
          </p:cNvSpPr>
          <p:nvPr>
            <p:ph type="title"/>
          </p:nvPr>
        </p:nvSpPr>
        <p:spPr/>
        <p:txBody>
          <a:bodyPr/>
          <a:lstStyle/>
          <a:p>
            <a:r>
              <a:rPr lang="pl-PL" dirty="0"/>
              <a:t>Network model</a:t>
            </a:r>
          </a:p>
        </p:txBody>
      </p:sp>
      <p:sp>
        <p:nvSpPr>
          <p:cNvPr id="4" name="Rectangle 1">
            <a:extLst>
              <a:ext uri="{FF2B5EF4-FFF2-40B4-BE49-F238E27FC236}">
                <a16:creationId xmlns:a16="http://schemas.microsoft.com/office/drawing/2014/main" id="{C9D7FC9D-68B9-4ECD-AA52-77C9557637C8}"/>
              </a:ext>
            </a:extLst>
          </p:cNvPr>
          <p:cNvSpPr>
            <a:spLocks noGrp="1" noChangeArrowheads="1"/>
          </p:cNvSpPr>
          <p:nvPr>
            <p:ph idx="1"/>
          </p:nvPr>
        </p:nvSpPr>
        <p:spPr bwMode="auto">
          <a:xfrm>
            <a:off x="959739" y="1813743"/>
            <a:ext cx="10272522"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err="1">
                <a:ln>
                  <a:noFill/>
                </a:ln>
                <a:solidFill>
                  <a:srgbClr val="FF0000"/>
                </a:solidFill>
                <a:effectLst/>
              </a:rPr>
              <a:t>Every</a:t>
            </a:r>
            <a:r>
              <a:rPr kumimoji="0" lang="pl-PL" altLang="pl-PL" sz="1800" b="0" i="0" u="none" strike="noStrike" cap="none" normalizeH="0" baseline="0" dirty="0">
                <a:ln>
                  <a:noFill/>
                </a:ln>
                <a:solidFill>
                  <a:srgbClr val="FF0000"/>
                </a:solidFill>
                <a:effectLst/>
              </a:rPr>
              <a:t> Pod </a:t>
            </a:r>
            <a:r>
              <a:rPr kumimoji="0" lang="pl-PL" altLang="pl-PL" sz="1800" b="0" i="0" u="none" strike="noStrike" cap="none" normalizeH="0" baseline="0" dirty="0" err="1">
                <a:ln>
                  <a:noFill/>
                </a:ln>
                <a:solidFill>
                  <a:srgbClr val="FF0000"/>
                </a:solidFill>
                <a:effectLst/>
              </a:rPr>
              <a:t>gets</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its</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own</a:t>
            </a:r>
            <a:r>
              <a:rPr kumimoji="0" lang="pl-PL" altLang="pl-PL" sz="1800" b="0" i="0" u="none" strike="noStrike" cap="none" normalizeH="0" baseline="0" dirty="0">
                <a:ln>
                  <a:noFill/>
                </a:ln>
                <a:solidFill>
                  <a:srgbClr val="FF0000"/>
                </a:solidFill>
                <a:effectLst/>
              </a:rPr>
              <a:t> IP </a:t>
            </a:r>
            <a:r>
              <a:rPr kumimoji="0" lang="pl-PL" altLang="pl-PL" sz="1800" b="0" i="0" u="none" strike="noStrike" cap="none" normalizeH="0" baseline="0" dirty="0" err="1">
                <a:ln>
                  <a:noFill/>
                </a:ln>
                <a:solidFill>
                  <a:srgbClr val="FF0000"/>
                </a:solidFill>
                <a:effectLst/>
              </a:rPr>
              <a:t>address</a:t>
            </a:r>
            <a:r>
              <a:rPr kumimoji="0" lang="pl-PL" altLang="pl-PL" sz="1800" b="0" i="0" u="none" strike="noStrike" cap="none" normalizeH="0" baseline="0" dirty="0">
                <a:ln>
                  <a:noFill/>
                </a:ln>
                <a:solidFill>
                  <a:srgbClr val="FF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err="1">
                <a:ln>
                  <a:noFill/>
                </a:ln>
                <a:solidFill>
                  <a:schemeClr val="tx1"/>
                </a:solidFill>
                <a:effectLst/>
              </a:rPr>
              <a:t>This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means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you</a:t>
            </a:r>
            <a:r>
              <a:rPr kumimoji="0" lang="pl-PL" altLang="pl-PL" sz="1800" b="0" i="0" u="none" strike="noStrike" cap="none" normalizeH="0" baseline="0" dirty="0">
                <a:ln>
                  <a:noFill/>
                </a:ln>
                <a:solidFill>
                  <a:schemeClr val="tx1"/>
                </a:solidFill>
                <a:effectLst/>
              </a:rPr>
              <a:t> do not </a:t>
            </a:r>
            <a:r>
              <a:rPr kumimoji="0" lang="pl-PL" altLang="pl-PL" sz="1800" b="0" i="0" u="none" strike="noStrike" cap="none" normalizeH="0" baseline="0" dirty="0" err="1">
                <a:ln>
                  <a:noFill/>
                </a:ln>
                <a:solidFill>
                  <a:schemeClr val="tx1"/>
                </a:solidFill>
                <a:effectLst/>
              </a:rPr>
              <a:t>need</a:t>
            </a:r>
            <a:r>
              <a:rPr kumimoji="0" lang="pl-PL" altLang="pl-PL" sz="1800" b="0" i="0" u="none" strike="noStrike" cap="none" normalizeH="0" baseline="0" dirty="0">
                <a:ln>
                  <a:noFill/>
                </a:ln>
                <a:solidFill>
                  <a:schemeClr val="tx1"/>
                </a:solidFill>
                <a:effectLst/>
              </a:rPr>
              <a:t> to </a:t>
            </a:r>
            <a:r>
              <a:rPr kumimoji="0" lang="pl-PL" altLang="pl-PL" sz="1800" b="0" i="0" u="none" strike="noStrike" cap="none" normalizeH="0" baseline="0" dirty="0" err="1">
                <a:ln>
                  <a:noFill/>
                </a:ln>
                <a:solidFill>
                  <a:schemeClr val="tx1"/>
                </a:solidFill>
                <a:effectLst/>
              </a:rPr>
              <a:t>explicitly</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create</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links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between</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Pods</a:t>
            </a:r>
            <a:r>
              <a:rPr kumimoji="0" lang="pl-PL" altLang="pl-PL" sz="1800" b="0" i="0" u="none" strike="noStrike" cap="none" normalizeH="0" baseline="0" dirty="0">
                <a:ln>
                  <a:noFill/>
                </a:ln>
                <a:solidFill>
                  <a:schemeClr val="tx1"/>
                </a:solidFill>
                <a:effectLst/>
              </a:rPr>
              <a:t> and </a:t>
            </a:r>
            <a:r>
              <a:rPr kumimoji="0" lang="pl-PL" altLang="pl-PL" sz="1800" b="0" i="0" u="none" strike="noStrike" cap="none" normalizeH="0" baseline="0" dirty="0" err="1">
                <a:ln>
                  <a:noFill/>
                </a:ln>
                <a:solidFill>
                  <a:schemeClr val="tx1"/>
                </a:solidFill>
                <a:effectLst/>
              </a:rPr>
              <a:t>you</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almost</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never</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need</a:t>
            </a:r>
            <a:r>
              <a:rPr kumimoji="0" lang="pl-PL" altLang="pl-PL" sz="1800" b="0" i="0" u="none" strike="noStrike" cap="none" normalizeH="0" baseline="0" dirty="0">
                <a:ln>
                  <a:noFill/>
                </a:ln>
                <a:solidFill>
                  <a:schemeClr val="tx1"/>
                </a:solidFill>
                <a:effectLst/>
              </a:rPr>
              <a:t> to </a:t>
            </a:r>
            <a:r>
              <a:rPr kumimoji="0" lang="pl-PL" altLang="pl-PL" sz="1800" b="0" i="0" u="none" strike="noStrike" cap="none" normalizeH="0" baseline="0" dirty="0" err="1">
                <a:ln>
                  <a:noFill/>
                </a:ln>
                <a:solidFill>
                  <a:schemeClr val="tx1"/>
                </a:solidFill>
                <a:effectLst/>
              </a:rPr>
              <a:t>deal</a:t>
            </a:r>
            <a:r>
              <a:rPr kumimoji="0" lang="pl-PL" altLang="pl-PL" sz="1800" b="0" i="0" u="none" strike="noStrike" cap="none" normalizeH="0" baseline="0" dirty="0">
                <a:ln>
                  <a:noFill/>
                </a:ln>
                <a:solidFill>
                  <a:schemeClr val="tx1"/>
                </a:solidFill>
                <a:effectLst/>
              </a:rPr>
              <a:t> with </a:t>
            </a:r>
            <a:r>
              <a:rPr kumimoji="0" lang="pl-PL" altLang="pl-PL" sz="1800" b="0" i="0" u="none" strike="noStrike" cap="none" normalizeH="0" baseline="0" dirty="0" err="1">
                <a:ln>
                  <a:noFill/>
                </a:ln>
                <a:solidFill>
                  <a:schemeClr val="tx1"/>
                </a:solidFill>
                <a:effectLst/>
              </a:rPr>
              <a:t>mapping</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container</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ports</a:t>
            </a:r>
            <a:r>
              <a:rPr kumimoji="0" lang="pl-PL" altLang="pl-PL" sz="1800" b="0" i="0" u="none" strike="noStrike" cap="none" normalizeH="0" baseline="0" dirty="0">
                <a:ln>
                  <a:noFill/>
                </a:ln>
                <a:solidFill>
                  <a:schemeClr val="tx1"/>
                </a:solidFill>
                <a:effectLst/>
              </a:rPr>
              <a:t> to host </a:t>
            </a:r>
            <a:r>
              <a:rPr kumimoji="0" lang="pl-PL" altLang="pl-PL" sz="1800" b="0" i="0" u="none" strike="noStrike" cap="none" normalizeH="0" baseline="0" dirty="0" err="1">
                <a:ln>
                  <a:noFill/>
                </a:ln>
                <a:solidFill>
                  <a:schemeClr val="tx1"/>
                </a:solidFill>
                <a:effectLst/>
              </a:rPr>
              <a:t>ports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This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creates</a:t>
            </a:r>
            <a:r>
              <a:rPr kumimoji="0" lang="pl-PL" altLang="pl-PL" sz="1800" b="0" i="0" u="none" strike="noStrike" cap="none" normalizeH="0" baseline="0" dirty="0">
                <a:ln>
                  <a:noFill/>
                </a:ln>
                <a:solidFill>
                  <a:schemeClr val="tx1"/>
                </a:solidFill>
                <a:effectLst/>
              </a:rPr>
              <a:t> a </a:t>
            </a:r>
            <a:r>
              <a:rPr kumimoji="0" lang="pl-PL" altLang="pl-PL" sz="1800" b="0" i="0" u="none" strike="noStrike" cap="none" normalizeH="0" baseline="0" dirty="0" err="1">
                <a:ln>
                  <a:noFill/>
                </a:ln>
                <a:solidFill>
                  <a:schemeClr val="tx1"/>
                </a:solidFill>
                <a:effectLst/>
              </a:rPr>
              <a:t>clean</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backwards-compatible</a:t>
            </a:r>
            <a:r>
              <a:rPr kumimoji="0" lang="pl-PL" altLang="pl-PL" sz="1800" b="0" i="0" u="none" strike="noStrike" cap="none" normalizeH="0" baseline="0" dirty="0">
                <a:ln>
                  <a:noFill/>
                </a:ln>
                <a:solidFill>
                  <a:schemeClr val="tx1"/>
                </a:solidFill>
                <a:effectLst/>
              </a:rPr>
              <a:t> model </a:t>
            </a:r>
            <a:r>
              <a:rPr kumimoji="0" lang="pl-PL" altLang="pl-PL" sz="1800" b="0" i="0" u="none" strike="noStrike" cap="none" normalizeH="0" baseline="0" dirty="0" err="1">
                <a:ln>
                  <a:noFill/>
                </a:ln>
                <a:solidFill>
                  <a:schemeClr val="tx1"/>
                </a:solidFill>
                <a:effectLst/>
              </a:rPr>
              <a:t>where</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Pods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can</a:t>
            </a:r>
            <a:r>
              <a:rPr kumimoji="0" lang="pl-PL" altLang="pl-PL" sz="1800" b="0" i="0" u="none" strike="noStrike" cap="none" normalizeH="0" baseline="0" dirty="0">
                <a:ln>
                  <a:noFill/>
                </a:ln>
                <a:solidFill>
                  <a:schemeClr val="tx1"/>
                </a:solidFill>
                <a:effectLst/>
              </a:rPr>
              <a:t> be </a:t>
            </a:r>
            <a:r>
              <a:rPr kumimoji="0" lang="pl-PL" altLang="pl-PL" sz="1800" b="0" i="0" u="none" strike="noStrike" cap="none" normalizeH="0" baseline="0" dirty="0" err="1">
                <a:ln>
                  <a:noFill/>
                </a:ln>
                <a:solidFill>
                  <a:schemeClr val="tx1"/>
                </a:solidFill>
                <a:effectLst/>
              </a:rPr>
              <a:t>treated</a:t>
            </a:r>
            <a:r>
              <a:rPr kumimoji="0" lang="pl-PL" altLang="pl-PL" sz="1800" b="0" i="0" u="none" strike="noStrike" cap="none" normalizeH="0" baseline="0" dirty="0">
                <a:ln>
                  <a:noFill/>
                </a:ln>
                <a:solidFill>
                  <a:schemeClr val="tx1"/>
                </a:solidFill>
                <a:effectLst/>
              </a:rPr>
              <a:t> much </a:t>
            </a:r>
            <a:r>
              <a:rPr kumimoji="0" lang="pl-PL" altLang="pl-PL" sz="1800" b="0" i="0" u="none" strike="noStrike" cap="none" normalizeH="0" baseline="0" dirty="0" err="1">
                <a:ln>
                  <a:noFill/>
                </a:ln>
                <a:solidFill>
                  <a:schemeClr val="tx1"/>
                </a:solidFill>
                <a:effectLst/>
              </a:rPr>
              <a:t>like</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VMs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or</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physical</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hosts</a:t>
            </a:r>
            <a:r>
              <a:rPr kumimoji="0" lang="pl-PL" altLang="pl-PL" sz="1800" b="0" i="0" u="none" strike="noStrike" cap="none" normalizeH="0" baseline="0" dirty="0">
                <a:ln>
                  <a:noFill/>
                </a:ln>
                <a:solidFill>
                  <a:schemeClr val="tx1"/>
                </a:solidFill>
                <a:effectLst/>
              </a:rPr>
              <a:t> from the </a:t>
            </a:r>
            <a:r>
              <a:rPr kumimoji="0" lang="pl-PL" altLang="pl-PL" sz="1800" b="0" i="0" u="none" strike="noStrike" cap="none" normalizeH="0" baseline="0" dirty="0" err="1">
                <a:ln>
                  <a:noFill/>
                </a:ln>
                <a:solidFill>
                  <a:schemeClr val="tx1"/>
                </a:solidFill>
                <a:effectLst/>
              </a:rPr>
              <a:t>perspectives</a:t>
            </a:r>
            <a:r>
              <a:rPr kumimoji="0" lang="pl-PL" altLang="pl-PL" sz="1800" b="0" i="0" u="none" strike="noStrike" cap="none" normalizeH="0" baseline="0" dirty="0">
                <a:ln>
                  <a:noFill/>
                </a:ln>
                <a:solidFill>
                  <a:schemeClr val="tx1"/>
                </a:solidFill>
                <a:effectLst/>
              </a:rPr>
              <a:t> of port </a:t>
            </a:r>
            <a:r>
              <a:rPr kumimoji="0" lang="pl-PL" altLang="pl-PL" sz="1800" b="0" i="0" u="none" strike="noStrike" cap="none" normalizeH="0" baseline="0" dirty="0" err="1">
                <a:ln>
                  <a:noFill/>
                </a:ln>
                <a:solidFill>
                  <a:schemeClr val="tx1"/>
                </a:solidFill>
                <a:effectLst/>
              </a:rPr>
              <a:t>allocation</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naming</a:t>
            </a:r>
            <a:r>
              <a:rPr kumimoji="0" lang="pl-PL" altLang="pl-PL" sz="1800" b="0" i="0" u="none" strike="noStrike" cap="none" normalizeH="0" baseline="0" dirty="0">
                <a:ln>
                  <a:noFill/>
                </a:ln>
                <a:solidFill>
                  <a:schemeClr val="tx1"/>
                </a:solidFill>
                <a:effectLst/>
              </a:rPr>
              <a:t>, service </a:t>
            </a:r>
            <a:r>
              <a:rPr kumimoji="0" lang="pl-PL" altLang="pl-PL" sz="1800" b="0" i="0" u="none" strike="noStrike" cap="none" normalizeH="0" baseline="0" dirty="0" err="1">
                <a:ln>
                  <a:noFill/>
                </a:ln>
                <a:solidFill>
                  <a:schemeClr val="tx1"/>
                </a:solidFill>
                <a:effectLst/>
              </a:rPr>
              <a:t>discovery</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load</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balancing</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application</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configuration</a:t>
            </a:r>
            <a:r>
              <a:rPr kumimoji="0" lang="pl-PL" altLang="pl-PL" sz="1800" b="0" i="0" u="none" strike="noStrike" cap="none" normalizeH="0" baseline="0" dirty="0">
                <a:ln>
                  <a:noFill/>
                </a:ln>
                <a:solidFill>
                  <a:schemeClr val="tx1"/>
                </a:solidFill>
                <a:effectLst/>
              </a:rPr>
              <a:t>, and </a:t>
            </a:r>
            <a:r>
              <a:rPr kumimoji="0" lang="pl-PL" altLang="pl-PL" sz="1800" b="0" i="0" u="none" strike="noStrike" cap="none" normalizeH="0" baseline="0" dirty="0" err="1">
                <a:ln>
                  <a:noFill/>
                </a:ln>
                <a:solidFill>
                  <a:schemeClr val="tx1"/>
                </a:solidFill>
                <a:effectLst/>
              </a:rPr>
              <a:t>migration</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Kubernetes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imposes</a:t>
            </a:r>
            <a:r>
              <a:rPr kumimoji="0" lang="pl-PL" altLang="pl-PL" sz="1800" b="0" i="0" u="none" strike="noStrike" cap="none" normalizeH="0" baseline="0" dirty="0">
                <a:ln>
                  <a:noFill/>
                </a:ln>
                <a:solidFill>
                  <a:schemeClr val="tx1"/>
                </a:solidFill>
                <a:effectLst/>
              </a:rPr>
              <a:t> the </a:t>
            </a:r>
            <a:r>
              <a:rPr kumimoji="0" lang="pl-PL" altLang="pl-PL" sz="1800" b="0" i="0" u="none" strike="noStrike" cap="none" normalizeH="0" baseline="0" dirty="0" err="1">
                <a:ln>
                  <a:noFill/>
                </a:ln>
                <a:solidFill>
                  <a:schemeClr val="tx1"/>
                </a:solidFill>
                <a:effectLst/>
              </a:rPr>
              <a:t>following</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fundamental</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requirements</a:t>
            </a:r>
            <a:r>
              <a:rPr kumimoji="0" lang="pl-PL" altLang="pl-PL" sz="1800" b="0" i="0" u="none" strike="noStrike" cap="none" normalizeH="0" baseline="0" dirty="0">
                <a:ln>
                  <a:noFill/>
                </a:ln>
                <a:solidFill>
                  <a:schemeClr val="tx1"/>
                </a:solidFill>
                <a:effectLst/>
              </a:rPr>
              <a:t> on </a:t>
            </a:r>
            <a:r>
              <a:rPr kumimoji="0" lang="pl-PL" altLang="pl-PL" sz="1800" b="0" i="0" u="none" strike="noStrike" cap="none" normalizeH="0" baseline="0" dirty="0" err="1">
                <a:ln>
                  <a:noFill/>
                </a:ln>
                <a:solidFill>
                  <a:schemeClr val="tx1"/>
                </a:solidFill>
                <a:effectLst/>
              </a:rPr>
              <a:t>any</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networking</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implementation</a:t>
            </a:r>
            <a:r>
              <a:rPr lang="pl-PL" altLang="pl-PL" sz="1800" dirty="0"/>
              <a:t> </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barring</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any</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intentional</a:t>
            </a:r>
            <a:r>
              <a:rPr kumimoji="0" lang="pl-PL" altLang="pl-PL" sz="1800" b="0" i="0" u="none" strike="noStrike" cap="none" normalizeH="0" baseline="0" dirty="0">
                <a:ln>
                  <a:noFill/>
                </a:ln>
                <a:solidFill>
                  <a:schemeClr val="tx1"/>
                </a:solidFill>
                <a:effectLst/>
              </a:rPr>
              <a:t> network </a:t>
            </a:r>
            <a:r>
              <a:rPr kumimoji="0" lang="pl-PL" altLang="pl-PL" sz="1800" b="0" i="0" u="none" strike="noStrike" cap="none" normalizeH="0" baseline="0" dirty="0" err="1">
                <a:ln>
                  <a:noFill/>
                </a:ln>
                <a:solidFill>
                  <a:schemeClr val="tx1"/>
                </a:solidFill>
                <a:effectLst/>
              </a:rPr>
              <a:t>segmentation</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policies</a:t>
            </a:r>
            <a:r>
              <a:rPr kumimoji="0" lang="pl-PL" altLang="pl-PL"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1800" b="0" i="0" u="none" strike="noStrike" cap="none" normalizeH="0" baseline="0" dirty="0" err="1">
                <a:ln>
                  <a:noFill/>
                </a:ln>
                <a:solidFill>
                  <a:srgbClr val="FF0000"/>
                </a:solidFill>
                <a:effectLst/>
              </a:rPr>
              <a:t>pods</a:t>
            </a:r>
            <a:r>
              <a:rPr kumimoji="0" lang="pl-PL" altLang="pl-PL" sz="1800" b="0" i="0" u="none" strike="noStrike" cap="none" normalizeH="0" baseline="0" dirty="0">
                <a:ln>
                  <a:noFill/>
                </a:ln>
                <a:solidFill>
                  <a:srgbClr val="FF0000"/>
                </a:solidFill>
                <a:effectLst/>
              </a:rPr>
              <a:t> on a </a:t>
            </a:r>
            <a:r>
              <a:rPr kumimoji="0" lang="pl-PL" altLang="pl-PL" sz="1800" b="0" i="0" u="none" strike="noStrike" cap="none" normalizeH="0" baseline="0" dirty="0" err="1">
                <a:ln>
                  <a:noFill/>
                </a:ln>
                <a:solidFill>
                  <a:srgbClr val="FF0000"/>
                </a:solidFill>
                <a:effectLst/>
              </a:rPr>
              <a:t>node</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can</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communicate</a:t>
            </a:r>
            <a:r>
              <a:rPr kumimoji="0" lang="pl-PL" altLang="pl-PL" sz="1800" b="0" i="0" u="none" strike="noStrike" cap="none" normalizeH="0" baseline="0" dirty="0">
                <a:ln>
                  <a:noFill/>
                </a:ln>
                <a:solidFill>
                  <a:srgbClr val="FF0000"/>
                </a:solidFill>
                <a:effectLst/>
              </a:rPr>
              <a:t> with </a:t>
            </a:r>
            <a:r>
              <a:rPr kumimoji="0" lang="pl-PL" altLang="pl-PL" sz="1800" b="0" i="0" u="none" strike="noStrike" cap="none" normalizeH="0" baseline="0" dirty="0" err="1">
                <a:ln>
                  <a:noFill/>
                </a:ln>
                <a:solidFill>
                  <a:srgbClr val="FF0000"/>
                </a:solidFill>
                <a:effectLst/>
              </a:rPr>
              <a:t>all</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pods</a:t>
            </a:r>
            <a:r>
              <a:rPr kumimoji="0" lang="pl-PL" altLang="pl-PL" sz="1800" b="0" i="0" u="none" strike="noStrike" cap="none" normalizeH="0" baseline="0" dirty="0">
                <a:ln>
                  <a:noFill/>
                </a:ln>
                <a:solidFill>
                  <a:srgbClr val="FF0000"/>
                </a:solidFill>
                <a:effectLst/>
              </a:rPr>
              <a:t> on </a:t>
            </a:r>
            <a:r>
              <a:rPr kumimoji="0" lang="pl-PL" altLang="pl-PL" sz="1800" b="0" i="0" u="none" strike="noStrike" cap="none" normalizeH="0" baseline="0" dirty="0" err="1">
                <a:ln>
                  <a:noFill/>
                </a:ln>
                <a:solidFill>
                  <a:srgbClr val="FF0000"/>
                </a:solidFill>
                <a:effectLst/>
              </a:rPr>
              <a:t>all</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nodes</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without</a:t>
            </a:r>
            <a:r>
              <a:rPr kumimoji="0" lang="pl-PL" altLang="pl-PL" sz="1800" b="0" i="0" u="none" strike="noStrike" cap="none" normalizeH="0" baseline="0" dirty="0">
                <a:ln>
                  <a:noFill/>
                </a:ln>
                <a:solidFill>
                  <a:srgbClr val="FF0000"/>
                </a:solidFill>
                <a:effectLst/>
              </a:rPr>
              <a:t> NAT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1800" b="0" i="0" u="none" strike="noStrike" cap="none" normalizeH="0" baseline="0" dirty="0" err="1">
                <a:ln>
                  <a:noFill/>
                </a:ln>
                <a:solidFill>
                  <a:srgbClr val="FF0000"/>
                </a:solidFill>
                <a:effectLst/>
              </a:rPr>
              <a:t>agents</a:t>
            </a:r>
            <a:r>
              <a:rPr kumimoji="0" lang="pl-PL" altLang="pl-PL" sz="1800" b="0" i="0" u="none" strike="noStrike" cap="none" normalizeH="0" baseline="0" dirty="0">
                <a:ln>
                  <a:noFill/>
                </a:ln>
                <a:solidFill>
                  <a:srgbClr val="FF0000"/>
                </a:solidFill>
                <a:effectLst/>
              </a:rPr>
              <a:t> on a </a:t>
            </a:r>
            <a:r>
              <a:rPr kumimoji="0" lang="pl-PL" altLang="pl-PL" sz="1800" b="0" i="0" u="none" strike="noStrike" cap="none" normalizeH="0" baseline="0" dirty="0" err="1">
                <a:ln>
                  <a:noFill/>
                </a:ln>
                <a:solidFill>
                  <a:srgbClr val="FF0000"/>
                </a:solidFill>
                <a:effectLst/>
              </a:rPr>
              <a:t>node</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e.g</a:t>
            </a:r>
            <a:r>
              <a:rPr kumimoji="0" lang="pl-PL" altLang="pl-PL" sz="1800" b="0" i="0" u="none" strike="noStrike" cap="none" normalizeH="0" baseline="0" dirty="0">
                <a:ln>
                  <a:noFill/>
                </a:ln>
                <a:solidFill>
                  <a:srgbClr val="FF0000"/>
                </a:solidFill>
                <a:effectLst/>
              </a:rPr>
              <a:t>. system </a:t>
            </a:r>
            <a:r>
              <a:rPr kumimoji="0" lang="pl-PL" altLang="pl-PL" sz="1800" b="0" i="0" u="none" strike="noStrike" cap="none" normalizeH="0" baseline="0" dirty="0" err="1">
                <a:ln>
                  <a:noFill/>
                </a:ln>
                <a:solidFill>
                  <a:srgbClr val="FF0000"/>
                </a:solidFill>
                <a:effectLst/>
              </a:rPr>
              <a:t>daemons</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kubelet</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can</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communicate</a:t>
            </a:r>
            <a:r>
              <a:rPr kumimoji="0" lang="pl-PL" altLang="pl-PL" sz="1800" b="0" i="0" u="none" strike="noStrike" cap="none" normalizeH="0" baseline="0" dirty="0">
                <a:ln>
                  <a:noFill/>
                </a:ln>
                <a:solidFill>
                  <a:srgbClr val="FF0000"/>
                </a:solidFill>
                <a:effectLst/>
              </a:rPr>
              <a:t> with </a:t>
            </a:r>
            <a:r>
              <a:rPr kumimoji="0" lang="pl-PL" altLang="pl-PL" sz="1800" b="0" i="0" u="none" strike="noStrike" cap="none" normalizeH="0" baseline="0" dirty="0" err="1">
                <a:ln>
                  <a:noFill/>
                </a:ln>
                <a:solidFill>
                  <a:srgbClr val="FF0000"/>
                </a:solidFill>
                <a:effectLst/>
              </a:rPr>
              <a:t>all</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pods</a:t>
            </a:r>
            <a:r>
              <a:rPr kumimoji="0" lang="pl-PL" altLang="pl-PL" sz="1800" b="0" i="0" u="none" strike="noStrike" cap="none" normalizeH="0" baseline="0" dirty="0">
                <a:ln>
                  <a:noFill/>
                </a:ln>
                <a:solidFill>
                  <a:srgbClr val="FF0000"/>
                </a:solidFill>
                <a:effectLst/>
              </a:rPr>
              <a:t> on </a:t>
            </a:r>
            <a:r>
              <a:rPr kumimoji="0" lang="pl-PL" altLang="pl-PL" sz="1800" b="0" i="0" u="none" strike="noStrike" cap="none" normalizeH="0" baseline="0" dirty="0" err="1">
                <a:ln>
                  <a:noFill/>
                </a:ln>
                <a:solidFill>
                  <a:srgbClr val="FF0000"/>
                </a:solidFill>
                <a:effectLst/>
              </a:rPr>
              <a:t>that</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node</a:t>
            </a:r>
            <a:endParaRPr kumimoji="0" lang="pl-PL" altLang="pl-PL" sz="18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pl-PL" altLang="pl-PL"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err="1">
                <a:ln>
                  <a:noFill/>
                </a:ln>
                <a:solidFill>
                  <a:schemeClr val="tx1"/>
                </a:solidFill>
                <a:effectLst/>
              </a:rPr>
              <a:t>Note</a:t>
            </a:r>
            <a:r>
              <a:rPr kumimoji="0" lang="pl-PL" altLang="pl-PL" sz="1800" b="0" i="0" u="none" strike="noStrike" cap="none" normalizeH="0" baseline="0" dirty="0">
                <a:ln>
                  <a:noFill/>
                </a:ln>
                <a:solidFill>
                  <a:schemeClr val="tx1"/>
                </a:solidFill>
                <a:effectLst/>
              </a:rPr>
              <a:t>: For </a:t>
            </a:r>
            <a:r>
              <a:rPr kumimoji="0" lang="pl-PL" altLang="pl-PL" sz="1800" b="0" i="0" u="none" strike="noStrike" cap="none" normalizeH="0" baseline="0" dirty="0" err="1">
                <a:ln>
                  <a:noFill/>
                </a:ln>
                <a:solidFill>
                  <a:schemeClr val="tx1"/>
                </a:solidFill>
                <a:effectLst/>
              </a:rPr>
              <a:t>those</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platforms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that</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support</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Pods</a:t>
            </a:r>
            <a:r>
              <a:rPr kumimoji="0" lang="pl-PL" altLang="pl-PL" sz="1800" b="0" i="0" u="none" strike="noStrike" cap="none" normalizeH="0" baseline="0" dirty="0">
                <a:ln>
                  <a:noFill/>
                </a:ln>
                <a:solidFill>
                  <a:schemeClr val="tx1"/>
                </a:solidFill>
                <a:effectLst/>
              </a:rPr>
              <a:t> </a:t>
            </a:r>
            <a:r>
              <a:rPr kumimoji="0" lang="pl-PL" altLang="pl-PL" sz="1800" b="0" i="0" u="none" strike="noStrike" cap="none" normalizeH="0" baseline="0" dirty="0" err="1">
                <a:ln>
                  <a:noFill/>
                </a:ln>
                <a:solidFill>
                  <a:schemeClr val="tx1"/>
                </a:solidFill>
                <a:effectLst/>
              </a:rPr>
              <a:t>running</a:t>
            </a:r>
            <a:r>
              <a:rPr kumimoji="0" lang="pl-PL" altLang="pl-PL" sz="1800" b="0" i="0" u="none" strike="noStrike" cap="none" normalizeH="0" baseline="0" dirty="0">
                <a:ln>
                  <a:noFill/>
                </a:ln>
                <a:solidFill>
                  <a:schemeClr val="tx1"/>
                </a:solidFill>
                <a:effectLst/>
              </a:rPr>
              <a:t> in the host network (</a:t>
            </a:r>
            <a:r>
              <a:rPr kumimoji="0" lang="pl-PL" altLang="pl-PL" sz="1800" b="0" i="0" u="none" strike="noStrike" cap="none" normalizeH="0" baseline="0" dirty="0" err="1">
                <a:ln>
                  <a:noFill/>
                </a:ln>
                <a:solidFill>
                  <a:schemeClr val="tx1"/>
                </a:solidFill>
                <a:effectLst/>
              </a:rPr>
              <a:t>e.g</a:t>
            </a:r>
            <a:r>
              <a:rPr kumimoji="0" lang="pl-PL" altLang="pl-PL" sz="1800" b="0" i="0" u="none" strike="noStrike" cap="none" normalizeH="0" baseline="0" dirty="0">
                <a:ln>
                  <a:noFill/>
                </a:ln>
                <a:solidFill>
                  <a:schemeClr val="tx1"/>
                </a:solidFill>
                <a:effectLst/>
              </a:rPr>
              <a:t>. Linux):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1800" b="0" i="0" u="none" strike="noStrike" cap="none" normalizeH="0" baseline="0" dirty="0" err="1">
                <a:ln>
                  <a:noFill/>
                </a:ln>
                <a:solidFill>
                  <a:srgbClr val="FF0000"/>
                </a:solidFill>
                <a:effectLst/>
              </a:rPr>
              <a:t>pods</a:t>
            </a:r>
            <a:r>
              <a:rPr kumimoji="0" lang="pl-PL" altLang="pl-PL" sz="1800" b="0" i="0" u="none" strike="noStrike" cap="none" normalizeH="0" baseline="0" dirty="0">
                <a:ln>
                  <a:noFill/>
                </a:ln>
                <a:solidFill>
                  <a:srgbClr val="FF0000"/>
                </a:solidFill>
                <a:effectLst/>
              </a:rPr>
              <a:t> in the host network of a </a:t>
            </a:r>
            <a:r>
              <a:rPr kumimoji="0" lang="pl-PL" altLang="pl-PL" sz="1800" b="0" i="0" u="none" strike="noStrike" cap="none" normalizeH="0" baseline="0" dirty="0" err="1">
                <a:ln>
                  <a:noFill/>
                </a:ln>
                <a:solidFill>
                  <a:srgbClr val="FF0000"/>
                </a:solidFill>
                <a:effectLst/>
              </a:rPr>
              <a:t>node</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can</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communicate</a:t>
            </a:r>
            <a:r>
              <a:rPr kumimoji="0" lang="pl-PL" altLang="pl-PL" sz="1800" b="0" i="0" u="none" strike="noStrike" cap="none" normalizeH="0" baseline="0" dirty="0">
                <a:ln>
                  <a:noFill/>
                </a:ln>
                <a:solidFill>
                  <a:srgbClr val="FF0000"/>
                </a:solidFill>
                <a:effectLst/>
              </a:rPr>
              <a:t> with </a:t>
            </a:r>
            <a:r>
              <a:rPr kumimoji="0" lang="pl-PL" altLang="pl-PL" sz="1800" b="0" i="0" u="none" strike="noStrike" cap="none" normalizeH="0" baseline="0" dirty="0" err="1">
                <a:ln>
                  <a:noFill/>
                </a:ln>
                <a:solidFill>
                  <a:srgbClr val="FF0000"/>
                </a:solidFill>
                <a:effectLst/>
              </a:rPr>
              <a:t>all</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pods</a:t>
            </a:r>
            <a:r>
              <a:rPr kumimoji="0" lang="pl-PL" altLang="pl-PL" sz="1800" b="0" i="0" u="none" strike="noStrike" cap="none" normalizeH="0" baseline="0" dirty="0">
                <a:ln>
                  <a:noFill/>
                </a:ln>
                <a:solidFill>
                  <a:srgbClr val="FF0000"/>
                </a:solidFill>
                <a:effectLst/>
              </a:rPr>
              <a:t> on </a:t>
            </a:r>
            <a:r>
              <a:rPr kumimoji="0" lang="pl-PL" altLang="pl-PL" sz="1800" b="0" i="0" u="none" strike="noStrike" cap="none" normalizeH="0" baseline="0" dirty="0" err="1">
                <a:ln>
                  <a:noFill/>
                </a:ln>
                <a:solidFill>
                  <a:srgbClr val="FF0000"/>
                </a:solidFill>
                <a:effectLst/>
              </a:rPr>
              <a:t>all</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nodes</a:t>
            </a:r>
            <a:r>
              <a:rPr kumimoji="0" lang="pl-PL" altLang="pl-PL" sz="1800" b="0" i="0" u="none" strike="noStrike" cap="none" normalizeH="0" baseline="0" dirty="0">
                <a:ln>
                  <a:noFill/>
                </a:ln>
                <a:solidFill>
                  <a:srgbClr val="FF0000"/>
                </a:solidFill>
                <a:effectLst/>
              </a:rPr>
              <a:t> </a:t>
            </a:r>
            <a:r>
              <a:rPr kumimoji="0" lang="pl-PL" altLang="pl-PL" sz="1800" b="0" i="0" u="none" strike="noStrike" cap="none" normalizeH="0" baseline="0" dirty="0" err="1">
                <a:ln>
                  <a:noFill/>
                </a:ln>
                <a:solidFill>
                  <a:srgbClr val="FF0000"/>
                </a:solidFill>
                <a:effectLst/>
              </a:rPr>
              <a:t>without</a:t>
            </a:r>
            <a:r>
              <a:rPr kumimoji="0" lang="pl-PL" altLang="pl-PL" sz="1800" b="0" i="0" u="none" strike="noStrike" cap="none" normalizeH="0" baseline="0" dirty="0">
                <a:ln>
                  <a:noFill/>
                </a:ln>
                <a:solidFill>
                  <a:srgbClr val="FF0000"/>
                </a:solidFill>
                <a:effectLst/>
              </a:rPr>
              <a:t> NAT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66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EDAB6D-537C-46AD-A6CF-44DC66F27AB3}"/>
              </a:ext>
            </a:extLst>
          </p:cNvPr>
          <p:cNvSpPr>
            <a:spLocks noGrp="1"/>
          </p:cNvSpPr>
          <p:nvPr>
            <p:ph type="title"/>
          </p:nvPr>
        </p:nvSpPr>
        <p:spPr/>
        <p:txBody>
          <a:bodyPr/>
          <a:lstStyle/>
          <a:p>
            <a:r>
              <a:rPr lang="pl-PL" dirty="0"/>
              <a:t>KUBERNETES SERVICE</a:t>
            </a:r>
          </a:p>
        </p:txBody>
      </p:sp>
      <p:pic>
        <p:nvPicPr>
          <p:cNvPr id="5" name="Symbol zastępczy zawartości 4">
            <a:extLst>
              <a:ext uri="{FF2B5EF4-FFF2-40B4-BE49-F238E27FC236}">
                <a16:creationId xmlns:a16="http://schemas.microsoft.com/office/drawing/2014/main" id="{9F9E5F72-9B97-4F92-BD2A-7A33C5EAB3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112185"/>
            <a:ext cx="5572125" cy="1641294"/>
          </a:xfrm>
        </p:spPr>
      </p:pic>
      <p:sp>
        <p:nvSpPr>
          <p:cNvPr id="6" name="Prostokąt 5">
            <a:extLst>
              <a:ext uri="{FF2B5EF4-FFF2-40B4-BE49-F238E27FC236}">
                <a16:creationId xmlns:a16="http://schemas.microsoft.com/office/drawing/2014/main" id="{AE4C1D4B-7FF1-4032-BACC-BCB109E712F6}"/>
              </a:ext>
            </a:extLst>
          </p:cNvPr>
          <p:cNvSpPr/>
          <p:nvPr/>
        </p:nvSpPr>
        <p:spPr>
          <a:xfrm>
            <a:off x="5599814" y="1335024"/>
            <a:ext cx="6096000" cy="923330"/>
          </a:xfrm>
          <a:prstGeom prst="rect">
            <a:avLst/>
          </a:prstGeom>
        </p:spPr>
        <p:txBody>
          <a:bodyPr>
            <a:spAutoFit/>
          </a:bodyPr>
          <a:lstStyle/>
          <a:p>
            <a:r>
              <a:rPr lang="en-US" b="1" dirty="0"/>
              <a:t>Cluster IP</a:t>
            </a:r>
            <a:r>
              <a:rPr lang="en-US" dirty="0"/>
              <a:t> - Creates an internal IP address for use within the </a:t>
            </a:r>
            <a:r>
              <a:rPr lang="pl-PL" dirty="0"/>
              <a:t>k8s</a:t>
            </a:r>
            <a:r>
              <a:rPr lang="en-US" dirty="0"/>
              <a:t> cluster. Good for internal-only applications that support other workloads within the cluster.</a:t>
            </a:r>
            <a:endParaRPr lang="pl-PL" dirty="0"/>
          </a:p>
        </p:txBody>
      </p:sp>
      <p:sp>
        <p:nvSpPr>
          <p:cNvPr id="7" name="Prostokąt 6">
            <a:extLst>
              <a:ext uri="{FF2B5EF4-FFF2-40B4-BE49-F238E27FC236}">
                <a16:creationId xmlns:a16="http://schemas.microsoft.com/office/drawing/2014/main" id="{D02823F2-C94B-478F-81F5-33751D79BC2E}"/>
              </a:ext>
            </a:extLst>
          </p:cNvPr>
          <p:cNvSpPr/>
          <p:nvPr/>
        </p:nvSpPr>
        <p:spPr>
          <a:xfrm>
            <a:off x="5599814" y="3986254"/>
            <a:ext cx="6096000" cy="923330"/>
          </a:xfrm>
          <a:prstGeom prst="rect">
            <a:avLst/>
          </a:prstGeom>
        </p:spPr>
        <p:txBody>
          <a:bodyPr>
            <a:spAutoFit/>
          </a:bodyPr>
          <a:lstStyle/>
          <a:p>
            <a:r>
              <a:rPr lang="en-US" b="1" dirty="0" err="1"/>
              <a:t>NodePort</a:t>
            </a:r>
            <a:r>
              <a:rPr lang="en-US" dirty="0"/>
              <a:t> - Creates a port mapping on the underlying node that allows the application to be accessed directly with the node IP address and port.</a:t>
            </a:r>
            <a:endParaRPr lang="pl-PL" dirty="0"/>
          </a:p>
        </p:txBody>
      </p:sp>
      <p:pic>
        <p:nvPicPr>
          <p:cNvPr id="9" name="Obraz 8">
            <a:extLst>
              <a:ext uri="{FF2B5EF4-FFF2-40B4-BE49-F238E27FC236}">
                <a16:creationId xmlns:a16="http://schemas.microsoft.com/office/drawing/2014/main" id="{F64DBE1A-8222-4FB5-808C-501099E29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974" y="4909584"/>
            <a:ext cx="7630966" cy="1565326"/>
          </a:xfrm>
          <a:prstGeom prst="rect">
            <a:avLst/>
          </a:prstGeom>
        </p:spPr>
      </p:pic>
    </p:spTree>
    <p:extLst>
      <p:ext uri="{BB962C8B-B14F-4D97-AF65-F5344CB8AC3E}">
        <p14:creationId xmlns:p14="http://schemas.microsoft.com/office/powerpoint/2010/main" val="2985901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F203481-FD20-4838-B731-D38A9685112E}"/>
              </a:ext>
            </a:extLst>
          </p:cNvPr>
          <p:cNvSpPr>
            <a:spLocks noGrp="1"/>
          </p:cNvSpPr>
          <p:nvPr>
            <p:ph type="title"/>
          </p:nvPr>
        </p:nvSpPr>
        <p:spPr/>
        <p:txBody>
          <a:bodyPr/>
          <a:lstStyle/>
          <a:p>
            <a:r>
              <a:rPr lang="pl-PL" dirty="0"/>
              <a:t>KUBERNETES SERVICE</a:t>
            </a:r>
          </a:p>
        </p:txBody>
      </p:sp>
      <p:sp>
        <p:nvSpPr>
          <p:cNvPr id="3" name="Symbol zastępczy zawartości 2">
            <a:extLst>
              <a:ext uri="{FF2B5EF4-FFF2-40B4-BE49-F238E27FC236}">
                <a16:creationId xmlns:a16="http://schemas.microsoft.com/office/drawing/2014/main" id="{71D9A8BF-846C-4B02-936E-B5D7C9D61CC1}"/>
              </a:ext>
            </a:extLst>
          </p:cNvPr>
          <p:cNvSpPr>
            <a:spLocks noGrp="1"/>
          </p:cNvSpPr>
          <p:nvPr>
            <p:ph idx="1"/>
          </p:nvPr>
        </p:nvSpPr>
        <p:spPr/>
        <p:txBody>
          <a:bodyPr/>
          <a:lstStyle/>
          <a:p>
            <a:r>
              <a:rPr lang="en-US" b="1" dirty="0" err="1"/>
              <a:t>LoadBalancer</a:t>
            </a:r>
            <a:r>
              <a:rPr lang="en-US" dirty="0"/>
              <a:t> - Creates an Azure load balancer resource, configures an external IP address, and connects the requested pods to the load balancer backend pool. To allow customers' traffic to reach the application, load balancing rules are created on the desired ports.</a:t>
            </a:r>
            <a:endParaRPr lang="pl-PL" dirty="0"/>
          </a:p>
        </p:txBody>
      </p:sp>
      <p:pic>
        <p:nvPicPr>
          <p:cNvPr id="5" name="Obraz 4">
            <a:extLst>
              <a:ext uri="{FF2B5EF4-FFF2-40B4-BE49-F238E27FC236}">
                <a16:creationId xmlns:a16="http://schemas.microsoft.com/office/drawing/2014/main" id="{F7502910-245C-4609-BFCB-AABAEAAE9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205" y="3845685"/>
            <a:ext cx="7485320" cy="1681273"/>
          </a:xfrm>
          <a:prstGeom prst="rect">
            <a:avLst/>
          </a:prstGeom>
        </p:spPr>
      </p:pic>
    </p:spTree>
    <p:extLst>
      <p:ext uri="{BB962C8B-B14F-4D97-AF65-F5344CB8AC3E}">
        <p14:creationId xmlns:p14="http://schemas.microsoft.com/office/powerpoint/2010/main" val="2893542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C93E79-A548-469F-8CD0-2B9AEF9D876C}"/>
              </a:ext>
            </a:extLst>
          </p:cNvPr>
          <p:cNvSpPr>
            <a:spLocks noGrp="1"/>
          </p:cNvSpPr>
          <p:nvPr>
            <p:ph type="title"/>
          </p:nvPr>
        </p:nvSpPr>
        <p:spPr>
          <a:xfrm>
            <a:off x="941001" y="549275"/>
            <a:ext cx="9720072" cy="1499616"/>
          </a:xfrm>
        </p:spPr>
        <p:txBody>
          <a:bodyPr/>
          <a:lstStyle/>
          <a:p>
            <a:r>
              <a:rPr lang="pl-PL" dirty="0" err="1"/>
              <a:t>Horizontal</a:t>
            </a:r>
            <a:r>
              <a:rPr lang="pl-PL" dirty="0"/>
              <a:t> pod </a:t>
            </a:r>
            <a:r>
              <a:rPr lang="pl-PL" dirty="0" err="1"/>
              <a:t>autoscaler</a:t>
            </a:r>
            <a:r>
              <a:rPr lang="pl-PL" dirty="0"/>
              <a:t> (HPA)</a:t>
            </a:r>
          </a:p>
        </p:txBody>
      </p:sp>
      <p:pic>
        <p:nvPicPr>
          <p:cNvPr id="5" name="Symbol zastępczy zawartości 4">
            <a:extLst>
              <a:ext uri="{FF2B5EF4-FFF2-40B4-BE49-F238E27FC236}">
                <a16:creationId xmlns:a16="http://schemas.microsoft.com/office/drawing/2014/main" id="{F13BC01C-1237-4B90-BF98-190E4B1D4B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372" y="1630218"/>
            <a:ext cx="7008231" cy="4022725"/>
          </a:xfrm>
        </p:spPr>
      </p:pic>
      <p:sp>
        <p:nvSpPr>
          <p:cNvPr id="6" name="Rectangle 1">
            <a:extLst>
              <a:ext uri="{FF2B5EF4-FFF2-40B4-BE49-F238E27FC236}">
                <a16:creationId xmlns:a16="http://schemas.microsoft.com/office/drawing/2014/main" id="{25AC1A0B-4257-4777-9124-69B3F7CD0BF7}"/>
              </a:ext>
            </a:extLst>
          </p:cNvPr>
          <p:cNvSpPr>
            <a:spLocks noChangeArrowheads="1"/>
          </p:cNvSpPr>
          <p:nvPr/>
        </p:nvSpPr>
        <p:spPr bwMode="auto">
          <a:xfrm>
            <a:off x="1219200" y="5311360"/>
            <a:ext cx="911629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pl-PL" altLang="pl-PL" sz="1800" b="0" i="0" u="none" strike="noStrike" cap="none" normalizeH="0" baseline="0" dirty="0">
                <a:ln>
                  <a:noFill/>
                </a:ln>
                <a:solidFill>
                  <a:schemeClr val="tx1"/>
                </a:solidFill>
                <a:effectLst/>
                <a:latin typeface="Arial" panose="020B0604020202020204" pitchFamily="34" charset="0"/>
              </a:rPr>
              <a:t>HPA </a:t>
            </a:r>
            <a:r>
              <a:rPr kumimoji="0" lang="pl-PL" altLang="pl-PL" sz="1800" b="0" i="0" u="none" strike="noStrike" cap="none" normalizeH="0" baseline="0" dirty="0" err="1">
                <a:ln>
                  <a:noFill/>
                </a:ln>
                <a:solidFill>
                  <a:schemeClr val="tx1"/>
                </a:solidFill>
                <a:effectLst/>
                <a:latin typeface="Arial" panose="020B0604020202020204" pitchFamily="34" charset="0"/>
              </a:rPr>
              <a:t>continuously</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checks</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metrics</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values</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you</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configure</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during</a:t>
            </a:r>
            <a:r>
              <a:rPr kumimoji="0" lang="pl-PL" altLang="pl-PL" sz="1800" b="0" i="0" u="none" strike="noStrike" cap="none" normalizeH="0" baseline="0" dirty="0">
                <a:ln>
                  <a:noFill/>
                </a:ln>
                <a:solidFill>
                  <a:schemeClr val="tx1"/>
                </a:solidFill>
                <a:effectLst/>
                <a:latin typeface="Arial" panose="020B0604020202020204" pitchFamily="34" charset="0"/>
              </a:rPr>
              <a:t> setup AT A DEFAULT 30 SEC </a:t>
            </a:r>
            <a:r>
              <a:rPr kumimoji="0" lang="pl-PL" altLang="pl-PL" sz="1800" b="0" i="0" u="none" strike="noStrike" cap="none" normalizeH="0" baseline="0" dirty="0" err="1">
                <a:ln>
                  <a:noFill/>
                </a:ln>
                <a:solidFill>
                  <a:schemeClr val="tx1"/>
                </a:solidFill>
                <a:effectLst/>
                <a:latin typeface="Arial" panose="020B0604020202020204" pitchFamily="34" charset="0"/>
              </a:rPr>
              <a:t>intervals</a:t>
            </a:r>
            <a:r>
              <a:rPr kumimoji="0" lang="pl-PL" altLang="pl-PL"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pl-PL" altLang="pl-PL" sz="1800" b="0" i="0" u="none" strike="noStrike" cap="none" normalizeH="0" baseline="0" dirty="0">
                <a:ln>
                  <a:noFill/>
                </a:ln>
                <a:solidFill>
                  <a:schemeClr val="tx1"/>
                </a:solidFill>
                <a:effectLst/>
                <a:latin typeface="Arial" panose="020B0604020202020204" pitchFamily="34" charset="0"/>
              </a:rPr>
              <a:t>HPA </a:t>
            </a:r>
            <a:r>
              <a:rPr kumimoji="0" lang="pl-PL" altLang="pl-PL" sz="1800" b="0" i="0" u="none" strike="noStrike" cap="none" normalizeH="0" baseline="0" dirty="0" err="1">
                <a:ln>
                  <a:noFill/>
                </a:ln>
                <a:solidFill>
                  <a:schemeClr val="tx1"/>
                </a:solidFill>
                <a:effectLst/>
                <a:latin typeface="Arial" panose="020B0604020202020204" pitchFamily="34" charset="0"/>
              </a:rPr>
              <a:t>attempts</a:t>
            </a:r>
            <a:r>
              <a:rPr kumimoji="0" lang="pl-PL" altLang="pl-PL" sz="1800" b="0" i="0" u="none" strike="noStrike" cap="none" normalizeH="0" baseline="0" dirty="0">
                <a:ln>
                  <a:noFill/>
                </a:ln>
                <a:solidFill>
                  <a:schemeClr val="tx1"/>
                </a:solidFill>
                <a:effectLst/>
                <a:latin typeface="Arial" panose="020B0604020202020204" pitchFamily="34" charset="0"/>
              </a:rPr>
              <a:t> to </a:t>
            </a:r>
            <a:r>
              <a:rPr kumimoji="0" lang="pl-PL" altLang="pl-PL" sz="1800" b="0" i="0" u="none" strike="noStrike" cap="none" normalizeH="0" baseline="0" dirty="0" err="1">
                <a:ln>
                  <a:noFill/>
                </a:ln>
                <a:solidFill>
                  <a:schemeClr val="tx1"/>
                </a:solidFill>
                <a:effectLst/>
                <a:latin typeface="Arial" panose="020B0604020202020204" pitchFamily="34" charset="0"/>
              </a:rPr>
              <a:t>increase</a:t>
            </a:r>
            <a:r>
              <a:rPr kumimoji="0" lang="pl-PL" altLang="pl-PL" sz="1800" b="0" i="0" u="none" strike="noStrike" cap="none" normalizeH="0" baseline="0" dirty="0">
                <a:ln>
                  <a:noFill/>
                </a:ln>
                <a:solidFill>
                  <a:schemeClr val="tx1"/>
                </a:solidFill>
                <a:effectLst/>
                <a:latin typeface="Arial" panose="020B0604020202020204" pitchFamily="34" charset="0"/>
              </a:rPr>
              <a:t> the </a:t>
            </a:r>
            <a:r>
              <a:rPr kumimoji="0" lang="pl-PL" altLang="pl-PL" sz="1800" b="0" i="0" u="none" strike="noStrike" cap="none" normalizeH="0" baseline="0" dirty="0" err="1">
                <a:ln>
                  <a:noFill/>
                </a:ln>
                <a:solidFill>
                  <a:schemeClr val="tx1"/>
                </a:solidFill>
                <a:effectLst/>
                <a:latin typeface="Arial" panose="020B0604020202020204" pitchFamily="34" charset="0"/>
              </a:rPr>
              <a:t>number</a:t>
            </a:r>
            <a:r>
              <a:rPr kumimoji="0" lang="pl-PL" altLang="pl-PL" sz="1800" b="0" i="0" u="none" strike="noStrike" cap="none" normalizeH="0" baseline="0" dirty="0">
                <a:ln>
                  <a:noFill/>
                </a:ln>
                <a:solidFill>
                  <a:schemeClr val="tx1"/>
                </a:solidFill>
                <a:effectLst/>
                <a:latin typeface="Arial" panose="020B0604020202020204" pitchFamily="34" charset="0"/>
              </a:rPr>
              <a:t> of </a:t>
            </a:r>
            <a:r>
              <a:rPr kumimoji="0" lang="pl-PL" altLang="pl-PL" sz="1800" b="0" i="0" u="none" strike="noStrike" cap="none" normalizeH="0" baseline="0" dirty="0" err="1">
                <a:ln>
                  <a:noFill/>
                </a:ln>
                <a:solidFill>
                  <a:schemeClr val="tx1"/>
                </a:solidFill>
                <a:effectLst/>
                <a:latin typeface="Arial" panose="020B0604020202020204" pitchFamily="34" charset="0"/>
              </a:rPr>
              <a:t>pods</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If</a:t>
            </a:r>
            <a:r>
              <a:rPr kumimoji="0" lang="pl-PL" altLang="pl-PL" sz="1800" b="0" i="0" u="none" strike="noStrike" cap="none" normalizeH="0" baseline="0" dirty="0">
                <a:ln>
                  <a:noFill/>
                </a:ln>
                <a:solidFill>
                  <a:schemeClr val="tx1"/>
                </a:solidFill>
                <a:effectLst/>
                <a:latin typeface="Arial" panose="020B0604020202020204" pitchFamily="34" charset="0"/>
              </a:rPr>
              <a:t> the SPECIFIED </a:t>
            </a:r>
            <a:r>
              <a:rPr kumimoji="0" lang="pl-PL" altLang="pl-PL" sz="1800" b="0" i="0" u="none" strike="noStrike" cap="none" normalizeH="0" baseline="0" dirty="0" err="1">
                <a:ln>
                  <a:noFill/>
                </a:ln>
                <a:solidFill>
                  <a:schemeClr val="tx1"/>
                </a:solidFill>
                <a:effectLst/>
                <a:latin typeface="Arial" panose="020B0604020202020204" pitchFamily="34" charset="0"/>
              </a:rPr>
              <a:t>threshold</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is</a:t>
            </a:r>
            <a:r>
              <a:rPr kumimoji="0" lang="pl-PL" altLang="pl-PL" sz="1800" b="0" i="0" u="none" strike="noStrike" cap="none" normalizeH="0" baseline="0" dirty="0">
                <a:ln>
                  <a:noFill/>
                </a:ln>
                <a:solidFill>
                  <a:schemeClr val="tx1"/>
                </a:solidFill>
                <a:effectLst/>
                <a:latin typeface="Arial" panose="020B0604020202020204" pitchFamily="34" charset="0"/>
              </a:rPr>
              <a:t> met </a:t>
            </a:r>
          </a:p>
        </p:txBody>
      </p:sp>
      <p:sp>
        <p:nvSpPr>
          <p:cNvPr id="3" name="Prostokąt 2">
            <a:extLst>
              <a:ext uri="{FF2B5EF4-FFF2-40B4-BE49-F238E27FC236}">
                <a16:creationId xmlns:a16="http://schemas.microsoft.com/office/drawing/2014/main" id="{007CA42F-EE6D-4FE5-B336-0B5CDAF3EB66}"/>
              </a:ext>
            </a:extLst>
          </p:cNvPr>
          <p:cNvSpPr/>
          <p:nvPr/>
        </p:nvSpPr>
        <p:spPr>
          <a:xfrm>
            <a:off x="1386956" y="6308725"/>
            <a:ext cx="5760488" cy="646331"/>
          </a:xfrm>
          <a:prstGeom prst="rect">
            <a:avLst/>
          </a:prstGeom>
        </p:spPr>
        <p:txBody>
          <a:bodyPr wrap="none">
            <a:spAutoFit/>
          </a:bodyPr>
          <a:lstStyle/>
          <a:p>
            <a:r>
              <a:rPr lang="pl-PL" dirty="0">
                <a:hlinkClick r:id="rId3"/>
              </a:rPr>
              <a:t>https://www.magalix.com/blog/kubernetes-autoscaling-101</a:t>
            </a:r>
            <a:endParaRPr lang="pl-PL" dirty="0"/>
          </a:p>
          <a:p>
            <a:endParaRPr lang="pl-PL" dirty="0"/>
          </a:p>
        </p:txBody>
      </p:sp>
    </p:spTree>
    <p:extLst>
      <p:ext uri="{BB962C8B-B14F-4D97-AF65-F5344CB8AC3E}">
        <p14:creationId xmlns:p14="http://schemas.microsoft.com/office/powerpoint/2010/main" val="233063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1BEB09-4084-41DE-AF6A-A306277FFD05}"/>
              </a:ext>
            </a:extLst>
          </p:cNvPr>
          <p:cNvSpPr>
            <a:spLocks noGrp="1"/>
          </p:cNvSpPr>
          <p:nvPr>
            <p:ph type="title"/>
          </p:nvPr>
        </p:nvSpPr>
        <p:spPr/>
        <p:txBody>
          <a:bodyPr/>
          <a:lstStyle/>
          <a:p>
            <a:r>
              <a:rPr lang="pl-PL" dirty="0" err="1"/>
              <a:t>History</a:t>
            </a:r>
            <a:r>
              <a:rPr lang="pl-PL" dirty="0"/>
              <a:t> of </a:t>
            </a:r>
            <a:r>
              <a:rPr lang="pl-PL" dirty="0" err="1"/>
              <a:t>Kubernetes</a:t>
            </a:r>
            <a:endParaRPr lang="pl-PL" dirty="0"/>
          </a:p>
        </p:txBody>
      </p:sp>
      <p:sp>
        <p:nvSpPr>
          <p:cNvPr id="3" name="Symbol zastępczy zawartości 2">
            <a:extLst>
              <a:ext uri="{FF2B5EF4-FFF2-40B4-BE49-F238E27FC236}">
                <a16:creationId xmlns:a16="http://schemas.microsoft.com/office/drawing/2014/main" id="{939C7478-5F79-4B20-B681-829B94A74190}"/>
              </a:ext>
            </a:extLst>
          </p:cNvPr>
          <p:cNvSpPr>
            <a:spLocks noGrp="1"/>
          </p:cNvSpPr>
          <p:nvPr>
            <p:ph idx="1"/>
          </p:nvPr>
        </p:nvSpPr>
        <p:spPr/>
        <p:txBody>
          <a:bodyPr>
            <a:normAutofit fontScale="92500" lnSpcReduction="20000"/>
          </a:bodyPr>
          <a:lstStyle/>
          <a:p>
            <a:r>
              <a:rPr lang="en-US" dirty="0"/>
              <a:t>According to the </a:t>
            </a:r>
            <a:r>
              <a:rPr lang="en-US" dirty="0">
                <a:hlinkClick r:id="rId2"/>
              </a:rPr>
              <a:t>Kubernetes website</a:t>
            </a:r>
            <a:r>
              <a:rPr lang="en-US" dirty="0"/>
              <a:t>,</a:t>
            </a:r>
          </a:p>
          <a:p>
            <a:r>
              <a:rPr lang="en-US" i="1" dirty="0"/>
              <a:t>"Kubernetes is an open-source system for automating deployment, scaling, and management of containerized applications."</a:t>
            </a:r>
            <a:endParaRPr lang="en-US" dirty="0"/>
          </a:p>
          <a:p>
            <a:r>
              <a:rPr lang="en-US" b="1" dirty="0"/>
              <a:t>Kubernetes</a:t>
            </a:r>
            <a:r>
              <a:rPr lang="en-US" dirty="0"/>
              <a:t> comes from the Greek word </a:t>
            </a:r>
            <a:r>
              <a:rPr lang="en-US" b="1" dirty="0" err="1"/>
              <a:t>κυ</a:t>
            </a:r>
            <a:r>
              <a:rPr lang="en-US" b="1" dirty="0"/>
              <a:t>βερνήτης</a:t>
            </a:r>
            <a:r>
              <a:rPr lang="en-US" dirty="0"/>
              <a:t>, which means </a:t>
            </a:r>
            <a:r>
              <a:rPr lang="en-US" i="1" dirty="0"/>
              <a:t>helmsman</a:t>
            </a:r>
            <a:r>
              <a:rPr lang="en-US" dirty="0"/>
              <a:t> or </a:t>
            </a:r>
            <a:r>
              <a:rPr lang="en-US" i="1" dirty="0"/>
              <a:t>ship pilot</a:t>
            </a:r>
            <a:r>
              <a:rPr lang="en-US" dirty="0"/>
              <a:t>. With this analogy in mind, we can think of Kubernetes as the pilot on a ship of containers.</a:t>
            </a:r>
          </a:p>
          <a:p>
            <a:r>
              <a:rPr lang="en-US" dirty="0"/>
              <a:t>Kubernetes is also referred to as </a:t>
            </a:r>
            <a:r>
              <a:rPr lang="en-US" b="1" dirty="0"/>
              <a:t>k8s</a:t>
            </a:r>
            <a:r>
              <a:rPr lang="en-US" dirty="0"/>
              <a:t>, as there are 8 characters between </a:t>
            </a:r>
            <a:r>
              <a:rPr lang="en-US" i="1" dirty="0"/>
              <a:t>k</a:t>
            </a:r>
            <a:r>
              <a:rPr lang="en-US" dirty="0"/>
              <a:t> and </a:t>
            </a:r>
            <a:r>
              <a:rPr lang="en-US" i="1" dirty="0"/>
              <a:t>s</a:t>
            </a:r>
            <a:r>
              <a:rPr lang="en-US" dirty="0"/>
              <a:t>.</a:t>
            </a:r>
            <a:endParaRPr lang="pl-PL" dirty="0"/>
          </a:p>
          <a:p>
            <a:r>
              <a:rPr lang="en-US" dirty="0"/>
              <a:t>Kubernetes is highly inspired by the Google Borg system, a container orchestrator for its global operations for more than a decade. It is an open source project written in the Go language and licensed under the </a:t>
            </a:r>
            <a:r>
              <a:rPr lang="en-US" dirty="0">
                <a:hlinkClick r:id="rId3"/>
              </a:rPr>
              <a:t>Apache License, Version 2.0</a:t>
            </a:r>
            <a:r>
              <a:rPr lang="en-US" dirty="0"/>
              <a:t>.</a:t>
            </a:r>
          </a:p>
          <a:p>
            <a:r>
              <a:rPr lang="en-US" dirty="0"/>
              <a:t>Kubernetes was started by Google and, with its v1.0 release in July 2015, Google donated it to the </a:t>
            </a:r>
            <a:r>
              <a:rPr lang="en-US" dirty="0">
                <a:hlinkClick r:id="rId4"/>
              </a:rPr>
              <a:t>Cloud Native Computing Foundation</a:t>
            </a:r>
            <a:r>
              <a:rPr lang="en-US" dirty="0"/>
              <a:t> (CNCF). </a:t>
            </a:r>
          </a:p>
          <a:p>
            <a:r>
              <a:rPr lang="en-US" dirty="0"/>
              <a:t>New Kubernetes versions are released in 3 months cycles. The current stable version is </a:t>
            </a:r>
            <a:r>
              <a:rPr lang="en-US" dirty="0">
                <a:solidFill>
                  <a:srgbClr val="FF0000"/>
                </a:solidFill>
              </a:rPr>
              <a:t>1.1</a:t>
            </a:r>
            <a:r>
              <a:rPr lang="pl-PL" dirty="0">
                <a:solidFill>
                  <a:srgbClr val="FF0000"/>
                </a:solidFill>
              </a:rPr>
              <a:t>8</a:t>
            </a:r>
            <a:r>
              <a:rPr lang="en-US" dirty="0"/>
              <a:t> (as of </a:t>
            </a:r>
            <a:r>
              <a:rPr lang="pl-PL" dirty="0" err="1"/>
              <a:t>June</a:t>
            </a:r>
            <a:r>
              <a:rPr lang="pl-PL" dirty="0"/>
              <a:t> </a:t>
            </a:r>
            <a:r>
              <a:rPr lang="en-US" dirty="0"/>
              <a:t>20</a:t>
            </a:r>
            <a:r>
              <a:rPr lang="pl-PL" dirty="0"/>
              <a:t>20</a:t>
            </a:r>
            <a:r>
              <a:rPr lang="en-US" dirty="0"/>
              <a:t>).</a:t>
            </a:r>
          </a:p>
          <a:p>
            <a:endParaRPr lang="pl-PL" dirty="0"/>
          </a:p>
        </p:txBody>
      </p:sp>
    </p:spTree>
    <p:extLst>
      <p:ext uri="{BB962C8B-B14F-4D97-AF65-F5344CB8AC3E}">
        <p14:creationId xmlns:p14="http://schemas.microsoft.com/office/powerpoint/2010/main" val="322837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DDEEF18-DFC3-4922-8BF1-5DE42AF7BF66}"/>
              </a:ext>
            </a:extLst>
          </p:cNvPr>
          <p:cNvSpPr>
            <a:spLocks noGrp="1"/>
          </p:cNvSpPr>
          <p:nvPr>
            <p:ph type="title"/>
          </p:nvPr>
        </p:nvSpPr>
        <p:spPr/>
        <p:txBody>
          <a:bodyPr/>
          <a:lstStyle/>
          <a:p>
            <a:r>
              <a:rPr lang="pl-PL" dirty="0"/>
              <a:t>KUBERNETES HPA</a:t>
            </a:r>
          </a:p>
        </p:txBody>
      </p:sp>
      <p:sp>
        <p:nvSpPr>
          <p:cNvPr id="4" name="Rectangle 1">
            <a:extLst>
              <a:ext uri="{FF2B5EF4-FFF2-40B4-BE49-F238E27FC236}">
                <a16:creationId xmlns:a16="http://schemas.microsoft.com/office/drawing/2014/main" id="{1B87CC7F-BCD6-4DAB-9D7A-0DB6009C3E28}"/>
              </a:ext>
            </a:extLst>
          </p:cNvPr>
          <p:cNvSpPr>
            <a:spLocks noGrp="1" noChangeArrowheads="1"/>
          </p:cNvSpPr>
          <p:nvPr>
            <p:ph idx="1"/>
          </p:nvPr>
        </p:nvSpPr>
        <p:spPr bwMode="auto">
          <a:xfrm>
            <a:off x="1024128" y="1986425"/>
            <a:ext cx="943732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Arial" panose="020B0604020202020204" pitchFamily="34" charset="0"/>
              </a:rPr>
              <a:t>From the most </a:t>
            </a:r>
            <a:r>
              <a:rPr kumimoji="0" lang="pl-PL" altLang="pl-PL" sz="1800" b="0" i="0" u="none" strike="noStrike" cap="none" normalizeH="0" baseline="0" dirty="0" err="1">
                <a:ln>
                  <a:noFill/>
                </a:ln>
                <a:solidFill>
                  <a:schemeClr val="tx1"/>
                </a:solidFill>
                <a:effectLst/>
                <a:latin typeface="Arial" panose="020B0604020202020204" pitchFamily="34" charset="0"/>
              </a:rPr>
              <a:t>basic</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perspective</a:t>
            </a:r>
            <a:r>
              <a:rPr kumimoji="0" lang="pl-PL" altLang="pl-PL"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Arial" panose="020B0604020202020204" pitchFamily="34" charset="0"/>
              </a:rPr>
              <a:t>the </a:t>
            </a:r>
            <a:r>
              <a:rPr kumimoji="0" lang="pl-PL" altLang="pl-PL" sz="1800" b="0" i="0" u="none" strike="noStrike" cap="none" normalizeH="0" baseline="0" dirty="0" err="1">
                <a:ln>
                  <a:noFill/>
                </a:ln>
                <a:solidFill>
                  <a:schemeClr val="tx1"/>
                </a:solidFill>
                <a:effectLst/>
                <a:latin typeface="Arial" panose="020B0604020202020204" pitchFamily="34" charset="0"/>
              </a:rPr>
              <a:t>Horizontal</a:t>
            </a:r>
            <a:r>
              <a:rPr kumimoji="0" lang="pl-PL" altLang="pl-PL" sz="1800" b="0" i="0" u="none" strike="noStrike" cap="none" normalizeH="0" baseline="0" dirty="0">
                <a:ln>
                  <a:noFill/>
                </a:ln>
                <a:solidFill>
                  <a:schemeClr val="tx1"/>
                </a:solidFill>
                <a:effectLst/>
                <a:latin typeface="Arial" panose="020B0604020202020204" pitchFamily="34" charset="0"/>
              </a:rPr>
              <a:t> Pod </a:t>
            </a:r>
            <a:r>
              <a:rPr kumimoji="0" lang="pl-PL" altLang="pl-PL" sz="1800" b="0" i="0" u="none" strike="noStrike" cap="none" normalizeH="0" baseline="0" dirty="0" err="1">
                <a:ln>
                  <a:noFill/>
                </a:ln>
                <a:solidFill>
                  <a:schemeClr val="tx1"/>
                </a:solidFill>
                <a:effectLst/>
                <a:latin typeface="Arial" panose="020B0604020202020204" pitchFamily="34" charset="0"/>
              </a:rPr>
              <a:t>Autoscaler</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controller</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operates</a:t>
            </a:r>
            <a:r>
              <a:rPr kumimoji="0" lang="pl-PL" altLang="pl-PL" sz="1800" b="0" i="0" u="none" strike="noStrike" cap="none" normalizeH="0" baseline="0" dirty="0">
                <a:ln>
                  <a:noFill/>
                </a:ln>
                <a:solidFill>
                  <a:schemeClr val="tx1"/>
                </a:solidFill>
                <a:effectLst/>
                <a:latin typeface="Arial" panose="020B0604020202020204" pitchFamily="34" charset="0"/>
              </a:rPr>
              <a:t> on the ratio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err="1">
                <a:ln>
                  <a:noFill/>
                </a:ln>
                <a:solidFill>
                  <a:schemeClr val="tx1"/>
                </a:solidFill>
                <a:effectLst/>
                <a:latin typeface="Arial" panose="020B0604020202020204" pitchFamily="34" charset="0"/>
              </a:rPr>
              <a:t>between</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desired</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metric</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value</a:t>
            </a:r>
            <a:r>
              <a:rPr kumimoji="0" lang="pl-PL" altLang="pl-PL" sz="1800" b="0" i="0" u="none" strike="noStrike" cap="none" normalizeH="0" baseline="0" dirty="0">
                <a:ln>
                  <a:noFill/>
                </a:ln>
                <a:solidFill>
                  <a:schemeClr val="tx1"/>
                </a:solidFill>
                <a:effectLst/>
                <a:latin typeface="Arial" panose="020B0604020202020204" pitchFamily="34" charset="0"/>
              </a:rPr>
              <a:t> and </a:t>
            </a:r>
            <a:r>
              <a:rPr kumimoji="0" lang="pl-PL" altLang="pl-PL" sz="1800" b="0" i="0" u="none" strike="noStrike" cap="none" normalizeH="0" baseline="0" dirty="0" err="1">
                <a:ln>
                  <a:noFill/>
                </a:ln>
                <a:solidFill>
                  <a:schemeClr val="tx1"/>
                </a:solidFill>
                <a:effectLst/>
                <a:latin typeface="Arial" panose="020B0604020202020204" pitchFamily="34" charset="0"/>
              </a:rPr>
              <a:t>current</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metric</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value</a:t>
            </a:r>
            <a:r>
              <a:rPr kumimoji="0" lang="pl-PL" altLang="pl-PL"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1" i="0" u="none" strike="noStrike" cap="none" normalizeH="0" baseline="0" dirty="0" err="1">
                <a:ln>
                  <a:noFill/>
                </a:ln>
                <a:solidFill>
                  <a:schemeClr val="tx1"/>
                </a:solidFill>
                <a:effectLst/>
                <a:latin typeface="Arial Unicode MS"/>
              </a:rPr>
              <a:t>desiredReplicas</a:t>
            </a:r>
            <a:r>
              <a:rPr kumimoji="0" lang="pl-PL" altLang="pl-PL" sz="1800" b="1" i="0" u="none" strike="noStrike" cap="none" normalizeH="0" baseline="0" dirty="0">
                <a:ln>
                  <a:noFill/>
                </a:ln>
                <a:solidFill>
                  <a:schemeClr val="tx1"/>
                </a:solidFill>
                <a:effectLst/>
                <a:latin typeface="Arial Unicode MS"/>
              </a:rPr>
              <a:t> = </a:t>
            </a:r>
            <a:r>
              <a:rPr kumimoji="0" lang="pl-PL" altLang="pl-PL" sz="1800" b="1" i="0" u="none" strike="noStrike" cap="none" normalizeH="0" baseline="0" dirty="0" err="1">
                <a:ln>
                  <a:noFill/>
                </a:ln>
                <a:solidFill>
                  <a:schemeClr val="tx1"/>
                </a:solidFill>
                <a:effectLst/>
                <a:latin typeface="Arial Unicode MS"/>
              </a:rPr>
              <a:t>ceil</a:t>
            </a:r>
            <a:r>
              <a:rPr kumimoji="0" lang="pl-PL" altLang="pl-PL" sz="1800" b="1" i="0" u="none" strike="noStrike" cap="none" normalizeH="0" baseline="0" dirty="0">
                <a:ln>
                  <a:noFill/>
                </a:ln>
                <a:solidFill>
                  <a:schemeClr val="tx1"/>
                </a:solidFill>
                <a:effectLst/>
                <a:latin typeface="Arial Unicode MS"/>
              </a:rPr>
              <a:t>[</a:t>
            </a:r>
            <a:r>
              <a:rPr kumimoji="0" lang="pl-PL" altLang="pl-PL" sz="1800" b="1" i="0" u="none" strike="noStrike" cap="none" normalizeH="0" baseline="0" dirty="0" err="1">
                <a:ln>
                  <a:noFill/>
                </a:ln>
                <a:solidFill>
                  <a:schemeClr val="tx1"/>
                </a:solidFill>
                <a:effectLst/>
                <a:latin typeface="Arial Unicode MS"/>
              </a:rPr>
              <a:t>currentReplicas</a:t>
            </a:r>
            <a:r>
              <a:rPr kumimoji="0" lang="pl-PL" altLang="pl-PL" sz="1800" b="1" i="0" u="none" strike="noStrike" cap="none" normalizeH="0" baseline="0" dirty="0">
                <a:ln>
                  <a:noFill/>
                </a:ln>
                <a:solidFill>
                  <a:schemeClr val="tx1"/>
                </a:solidFill>
                <a:effectLst/>
                <a:latin typeface="Arial Unicode MS"/>
              </a:rPr>
              <a:t> * ( </a:t>
            </a:r>
            <a:r>
              <a:rPr kumimoji="0" lang="pl-PL" altLang="pl-PL" sz="1800" b="1" i="0" u="none" strike="noStrike" cap="none" normalizeH="0" baseline="0" dirty="0" err="1">
                <a:ln>
                  <a:noFill/>
                </a:ln>
                <a:solidFill>
                  <a:schemeClr val="tx1"/>
                </a:solidFill>
                <a:effectLst/>
                <a:latin typeface="Arial Unicode MS"/>
              </a:rPr>
              <a:t>currentMetricValue</a:t>
            </a:r>
            <a:r>
              <a:rPr kumimoji="0" lang="pl-PL" altLang="pl-PL" sz="1800" b="1" i="0" u="none" strike="noStrike" cap="none" normalizeH="0" baseline="0" dirty="0">
                <a:ln>
                  <a:noFill/>
                </a:ln>
                <a:solidFill>
                  <a:schemeClr val="tx1"/>
                </a:solidFill>
                <a:effectLst/>
                <a:latin typeface="Arial Unicode MS"/>
              </a:rPr>
              <a:t> / </a:t>
            </a:r>
            <a:r>
              <a:rPr kumimoji="0" lang="pl-PL" altLang="pl-PL" sz="1800" b="1" i="0" u="none" strike="noStrike" cap="none" normalizeH="0" baseline="0" dirty="0" err="1">
                <a:ln>
                  <a:noFill/>
                </a:ln>
                <a:solidFill>
                  <a:schemeClr val="tx1"/>
                </a:solidFill>
                <a:effectLst/>
                <a:latin typeface="Arial Unicode MS"/>
              </a:rPr>
              <a:t>desiredMetricValue</a:t>
            </a:r>
            <a:r>
              <a:rPr kumimoji="0" lang="pl-PL" altLang="pl-PL" sz="1800" b="1" i="0" u="none" strike="noStrike" cap="none" normalizeH="0" baseline="0" dirty="0">
                <a:ln>
                  <a:noFill/>
                </a:ln>
                <a:solidFill>
                  <a:schemeClr val="tx1"/>
                </a:solidFill>
                <a:effectLst/>
                <a:latin typeface="Arial Unicode MS"/>
              </a:rPr>
              <a:t> )] </a:t>
            </a:r>
            <a:endParaRPr kumimoji="0" lang="pl-PL" altLang="pl-PL" sz="1800" b="1" i="0" u="none" strike="noStrike" cap="none" normalizeH="0" baseline="0" dirty="0">
              <a:ln>
                <a:noFill/>
              </a:ln>
              <a:solidFill>
                <a:schemeClr val="tx1"/>
              </a:solidFill>
              <a:effectLst/>
              <a:latin typeface="Arial" panose="020B0604020202020204" pitchFamily="34" charset="0"/>
            </a:endParaRPr>
          </a:p>
        </p:txBody>
      </p:sp>
      <p:sp>
        <p:nvSpPr>
          <p:cNvPr id="5" name="Prostokąt 4">
            <a:extLst>
              <a:ext uri="{FF2B5EF4-FFF2-40B4-BE49-F238E27FC236}">
                <a16:creationId xmlns:a16="http://schemas.microsoft.com/office/drawing/2014/main" id="{A6B130B8-9C74-41DE-B17A-8C535CA9A00F}"/>
              </a:ext>
            </a:extLst>
          </p:cNvPr>
          <p:cNvSpPr/>
          <p:nvPr/>
        </p:nvSpPr>
        <p:spPr>
          <a:xfrm>
            <a:off x="6096000" y="996357"/>
            <a:ext cx="6096000" cy="1200329"/>
          </a:xfrm>
          <a:prstGeom prst="rect">
            <a:avLst/>
          </a:prstGeom>
        </p:spPr>
        <p:txBody>
          <a:bodyPr>
            <a:spAutoFit/>
          </a:bodyPr>
          <a:lstStyle/>
          <a:p>
            <a:r>
              <a:rPr lang="pl-PL" dirty="0" err="1">
                <a:solidFill>
                  <a:srgbClr val="569CD6"/>
                </a:solidFill>
                <a:latin typeface="Consolas" panose="020B0609020204030204" pitchFamily="49" charset="0"/>
              </a:rPr>
              <a:t>apiVersion</a:t>
            </a:r>
            <a:r>
              <a:rPr lang="pl-PL" dirty="0">
                <a:solidFill>
                  <a:srgbClr val="D4D4D4"/>
                </a:solidFill>
                <a:latin typeface="Consolas" panose="020B0609020204030204" pitchFamily="49" charset="0"/>
              </a:rPr>
              <a:t>: </a:t>
            </a:r>
            <a:r>
              <a:rPr lang="pl-PL" dirty="0" err="1">
                <a:solidFill>
                  <a:srgbClr val="CE9178"/>
                </a:solidFill>
                <a:latin typeface="Consolas" panose="020B0609020204030204" pitchFamily="49" charset="0"/>
              </a:rPr>
              <a:t>autoscaling</a:t>
            </a:r>
            <a:r>
              <a:rPr lang="pl-PL" dirty="0">
                <a:solidFill>
                  <a:srgbClr val="CE9178"/>
                </a:solidFill>
                <a:latin typeface="Consolas" panose="020B0609020204030204" pitchFamily="49" charset="0"/>
              </a:rPr>
              <a:t>/v1</a:t>
            </a:r>
            <a:endParaRPr lang="pl-PL" dirty="0">
              <a:solidFill>
                <a:srgbClr val="D4D4D4"/>
              </a:solidFill>
              <a:latin typeface="Consolas" panose="020B0609020204030204" pitchFamily="49" charset="0"/>
            </a:endParaRPr>
          </a:p>
          <a:p>
            <a:r>
              <a:rPr lang="pl-PL" dirty="0" err="1">
                <a:solidFill>
                  <a:srgbClr val="569CD6"/>
                </a:solidFill>
                <a:latin typeface="Consolas" panose="020B0609020204030204" pitchFamily="49" charset="0"/>
              </a:rPr>
              <a:t>kind</a:t>
            </a:r>
            <a:r>
              <a:rPr lang="pl-PL" dirty="0">
                <a:solidFill>
                  <a:srgbClr val="D4D4D4"/>
                </a:solidFill>
                <a:latin typeface="Consolas" panose="020B0609020204030204" pitchFamily="49" charset="0"/>
              </a:rPr>
              <a:t>: </a:t>
            </a:r>
            <a:r>
              <a:rPr lang="pl-PL" dirty="0" err="1">
                <a:solidFill>
                  <a:srgbClr val="CE9178"/>
                </a:solidFill>
                <a:latin typeface="Consolas" panose="020B0609020204030204" pitchFamily="49" charset="0"/>
              </a:rPr>
              <a:t>HorizontalPodAutoscaler</a:t>
            </a:r>
            <a:endParaRPr lang="pl-PL" dirty="0">
              <a:solidFill>
                <a:srgbClr val="D4D4D4"/>
              </a:solidFill>
              <a:latin typeface="Consolas" panose="020B0609020204030204" pitchFamily="49" charset="0"/>
            </a:endParaRPr>
          </a:p>
          <a:p>
            <a:r>
              <a:rPr lang="pl-PL" dirty="0" err="1">
                <a:solidFill>
                  <a:srgbClr val="569CD6"/>
                </a:solidFill>
                <a:latin typeface="Consolas" panose="020B0609020204030204" pitchFamily="49" charset="0"/>
              </a:rPr>
              <a:t>metadata</a:t>
            </a:r>
            <a:r>
              <a:rPr lang="pl-PL" dirty="0">
                <a:solidFill>
                  <a:srgbClr val="D4D4D4"/>
                </a:solidFill>
                <a:latin typeface="Consolas" panose="020B0609020204030204" pitchFamily="49" charset="0"/>
              </a:rPr>
              <a:t>:</a:t>
            </a:r>
          </a:p>
          <a:p>
            <a:r>
              <a:rPr lang="pl-PL" dirty="0">
                <a:solidFill>
                  <a:srgbClr val="569CD6"/>
                </a:solidFill>
                <a:latin typeface="Consolas" panose="020B0609020204030204" pitchFamily="49" charset="0"/>
              </a:rPr>
              <a:t> 	spec</a:t>
            </a:r>
            <a:r>
              <a:rPr lang="pl-PL" dirty="0">
                <a:solidFill>
                  <a:srgbClr val="D4D4D4"/>
                </a:solidFill>
                <a:latin typeface="Consolas" panose="020B0609020204030204" pitchFamily="49" charset="0"/>
              </a:rPr>
              <a:t>:</a:t>
            </a:r>
            <a:endParaRPr lang="pl-PL" b="0" dirty="0">
              <a:solidFill>
                <a:srgbClr val="D4D4D4"/>
              </a:solidFill>
              <a:effectLst/>
              <a:latin typeface="Consolas" panose="020B0609020204030204" pitchFamily="49" charset="0"/>
            </a:endParaRPr>
          </a:p>
        </p:txBody>
      </p:sp>
      <p:sp>
        <p:nvSpPr>
          <p:cNvPr id="6" name="Prostokąt 5">
            <a:extLst>
              <a:ext uri="{FF2B5EF4-FFF2-40B4-BE49-F238E27FC236}">
                <a16:creationId xmlns:a16="http://schemas.microsoft.com/office/drawing/2014/main" id="{DF7EC6D2-3DD6-4087-A982-5EFBB6DB5FDC}"/>
              </a:ext>
            </a:extLst>
          </p:cNvPr>
          <p:cNvSpPr/>
          <p:nvPr/>
        </p:nvSpPr>
        <p:spPr>
          <a:xfrm>
            <a:off x="1551710" y="3899805"/>
            <a:ext cx="6096000" cy="2308324"/>
          </a:xfrm>
          <a:prstGeom prst="rect">
            <a:avLst/>
          </a:prstGeom>
        </p:spPr>
        <p:txBody>
          <a:bodyPr>
            <a:spAutoFit/>
          </a:bodyPr>
          <a:lstStyle/>
          <a:p>
            <a:r>
              <a:rPr lang="pl-PL" dirty="0">
                <a:solidFill>
                  <a:srgbClr val="569CD6"/>
                </a:solidFill>
                <a:latin typeface="Consolas" panose="020B0609020204030204" pitchFamily="49" charset="0"/>
              </a:rPr>
              <a:t>spec</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minReplicas</a:t>
            </a:r>
            <a:r>
              <a:rPr lang="pl-PL" dirty="0">
                <a:solidFill>
                  <a:srgbClr val="D4D4D4"/>
                </a:solidFill>
                <a:latin typeface="Consolas" panose="020B0609020204030204" pitchFamily="49" charset="0"/>
              </a:rPr>
              <a:t>: </a:t>
            </a:r>
            <a:r>
              <a:rPr lang="pl-PL" dirty="0">
                <a:solidFill>
                  <a:srgbClr val="B5CEA8"/>
                </a:solidFill>
                <a:latin typeface="Consolas" panose="020B0609020204030204" pitchFamily="49" charset="0"/>
              </a:rPr>
              <a:t>4</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maxReplicas</a:t>
            </a:r>
            <a:r>
              <a:rPr lang="pl-PL" dirty="0">
                <a:solidFill>
                  <a:srgbClr val="D4D4D4"/>
                </a:solidFill>
                <a:latin typeface="Consolas" panose="020B0609020204030204" pitchFamily="49" charset="0"/>
              </a:rPr>
              <a:t>: </a:t>
            </a:r>
            <a:r>
              <a:rPr lang="pl-PL" dirty="0">
                <a:solidFill>
                  <a:srgbClr val="B5CEA8"/>
                </a:solidFill>
                <a:latin typeface="Consolas" panose="020B0609020204030204" pitchFamily="49" charset="0"/>
              </a:rPr>
              <a:t>15</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b="1" dirty="0" err="1">
                <a:solidFill>
                  <a:srgbClr val="569CD6"/>
                </a:solidFill>
                <a:latin typeface="Consolas" panose="020B0609020204030204" pitchFamily="49" charset="0"/>
              </a:rPr>
              <a:t>targetCPUUtilizationPercentage</a:t>
            </a:r>
            <a:r>
              <a:rPr lang="pl-PL" b="1" dirty="0">
                <a:solidFill>
                  <a:srgbClr val="D4D4D4"/>
                </a:solidFill>
                <a:latin typeface="Consolas" panose="020B0609020204030204" pitchFamily="49" charset="0"/>
              </a:rPr>
              <a:t>: </a:t>
            </a:r>
            <a:r>
              <a:rPr lang="pl-PL" b="1" dirty="0">
                <a:solidFill>
                  <a:srgbClr val="B5CEA8"/>
                </a:solidFill>
                <a:latin typeface="Consolas" panose="020B0609020204030204" pitchFamily="49" charset="0"/>
              </a:rPr>
              <a:t>40</a:t>
            </a:r>
            <a:endParaRPr lang="pl-PL" b="1"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scaleTargetRef</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apiVersion</a:t>
            </a:r>
            <a:r>
              <a:rPr lang="pl-PL" dirty="0">
                <a:solidFill>
                  <a:srgbClr val="D4D4D4"/>
                </a:solidFill>
                <a:latin typeface="Consolas" panose="020B0609020204030204" pitchFamily="49" charset="0"/>
              </a:rPr>
              <a:t>: </a:t>
            </a:r>
            <a:r>
              <a:rPr lang="pl-PL" dirty="0" err="1">
                <a:solidFill>
                  <a:srgbClr val="CE9178"/>
                </a:solidFill>
                <a:latin typeface="Consolas" panose="020B0609020204030204" pitchFamily="49" charset="0"/>
              </a:rPr>
              <a:t>apps</a:t>
            </a:r>
            <a:r>
              <a:rPr lang="pl-PL" dirty="0">
                <a:solidFill>
                  <a:srgbClr val="CE9178"/>
                </a:solidFill>
                <a:latin typeface="Consolas" panose="020B0609020204030204" pitchFamily="49" charset="0"/>
              </a:rPr>
              <a:t>/v1</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kind</a:t>
            </a:r>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Deployment</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name</a:t>
            </a:r>
            <a:r>
              <a:rPr lang="pl-PL" dirty="0">
                <a:solidFill>
                  <a:srgbClr val="D4D4D4"/>
                </a:solidFill>
                <a:latin typeface="Consolas" panose="020B0609020204030204" pitchFamily="49" charset="0"/>
              </a:rPr>
              <a:t>: </a:t>
            </a:r>
            <a:r>
              <a:rPr lang="pl-PL" dirty="0" err="1">
                <a:solidFill>
                  <a:srgbClr val="CE9178"/>
                </a:solidFill>
                <a:latin typeface="Consolas" panose="020B0609020204030204" pitchFamily="49" charset="0"/>
              </a:rPr>
              <a:t>vote</a:t>
            </a:r>
            <a:endParaRPr lang="pl-PL"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145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D53C60C-A5A4-49C1-A516-64AF3BBF78EB}"/>
              </a:ext>
            </a:extLst>
          </p:cNvPr>
          <p:cNvSpPr>
            <a:spLocks noGrp="1"/>
          </p:cNvSpPr>
          <p:nvPr>
            <p:ph type="title"/>
          </p:nvPr>
        </p:nvSpPr>
        <p:spPr/>
        <p:txBody>
          <a:bodyPr/>
          <a:lstStyle/>
          <a:p>
            <a:r>
              <a:rPr lang="pl-PL" dirty="0"/>
              <a:t>KUBERNETES HPA,SERVICES</a:t>
            </a:r>
          </a:p>
        </p:txBody>
      </p:sp>
      <p:sp>
        <p:nvSpPr>
          <p:cNvPr id="3" name="Symbol zastępczy zawartości 2">
            <a:extLst>
              <a:ext uri="{FF2B5EF4-FFF2-40B4-BE49-F238E27FC236}">
                <a16:creationId xmlns:a16="http://schemas.microsoft.com/office/drawing/2014/main" id="{9312EEE5-EC64-41CE-844B-08DE4823138E}"/>
              </a:ext>
            </a:extLst>
          </p:cNvPr>
          <p:cNvSpPr>
            <a:spLocks noGrp="1"/>
          </p:cNvSpPr>
          <p:nvPr>
            <p:ph idx="1"/>
          </p:nvPr>
        </p:nvSpPr>
        <p:spPr/>
        <p:txBody>
          <a:bodyPr/>
          <a:lstStyle/>
          <a:p>
            <a:pPr algn="ctr"/>
            <a:endParaRPr lang="pl-PL" sz="6000" dirty="0"/>
          </a:p>
          <a:p>
            <a:pPr marL="0" indent="0" algn="ctr">
              <a:buNone/>
            </a:pPr>
            <a:r>
              <a:rPr lang="pl-PL" sz="6000" dirty="0"/>
              <a:t>DEMO</a:t>
            </a:r>
          </a:p>
          <a:p>
            <a:endParaRPr lang="pl-PL" dirty="0"/>
          </a:p>
        </p:txBody>
      </p:sp>
    </p:spTree>
    <p:extLst>
      <p:ext uri="{BB962C8B-B14F-4D97-AF65-F5344CB8AC3E}">
        <p14:creationId xmlns:p14="http://schemas.microsoft.com/office/powerpoint/2010/main" val="2833095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136355-DE86-41D0-8349-3BE0CC171C15}"/>
              </a:ext>
            </a:extLst>
          </p:cNvPr>
          <p:cNvSpPr>
            <a:spLocks noGrp="1"/>
          </p:cNvSpPr>
          <p:nvPr>
            <p:ph type="title"/>
          </p:nvPr>
        </p:nvSpPr>
        <p:spPr/>
        <p:txBody>
          <a:bodyPr/>
          <a:lstStyle/>
          <a:p>
            <a:r>
              <a:rPr lang="pl-PL" dirty="0" err="1"/>
              <a:t>Kubernetes</a:t>
            </a:r>
            <a:r>
              <a:rPr lang="pl-PL" dirty="0"/>
              <a:t> INGRESS</a:t>
            </a:r>
          </a:p>
        </p:txBody>
      </p:sp>
      <p:pic>
        <p:nvPicPr>
          <p:cNvPr id="5" name="Symbol zastępczy zawartości 4">
            <a:extLst>
              <a:ext uri="{FF2B5EF4-FFF2-40B4-BE49-F238E27FC236}">
                <a16:creationId xmlns:a16="http://schemas.microsoft.com/office/drawing/2014/main" id="{61F63EF7-C5C8-46EC-BF54-97138066FC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3454134"/>
            <a:ext cx="9720072" cy="2818650"/>
          </a:xfrm>
        </p:spPr>
      </p:pic>
      <p:sp>
        <p:nvSpPr>
          <p:cNvPr id="8" name="Prostokąt 7">
            <a:extLst>
              <a:ext uri="{FF2B5EF4-FFF2-40B4-BE49-F238E27FC236}">
                <a16:creationId xmlns:a16="http://schemas.microsoft.com/office/drawing/2014/main" id="{DFF4C273-94BC-49C4-AD75-1559CBDDDDA3}"/>
              </a:ext>
            </a:extLst>
          </p:cNvPr>
          <p:cNvSpPr/>
          <p:nvPr/>
        </p:nvSpPr>
        <p:spPr>
          <a:xfrm>
            <a:off x="1272362" y="1874861"/>
            <a:ext cx="8477693" cy="1200329"/>
          </a:xfrm>
          <a:prstGeom prst="rect">
            <a:avLst/>
          </a:prstGeom>
        </p:spPr>
        <p:txBody>
          <a:bodyPr wrap="square">
            <a:spAutoFit/>
          </a:bodyPr>
          <a:lstStyle/>
          <a:p>
            <a:r>
              <a:rPr lang="en-US" dirty="0"/>
              <a:t>There are two components for ingress:</a:t>
            </a:r>
          </a:p>
          <a:p>
            <a:pPr>
              <a:buFont typeface="Arial" panose="020B0604020202020204" pitchFamily="34" charset="0"/>
              <a:buChar char="•"/>
            </a:pPr>
            <a:r>
              <a:rPr lang="en-US" dirty="0"/>
              <a:t>An ingress </a:t>
            </a:r>
            <a:r>
              <a:rPr lang="en-US" i="1" dirty="0"/>
              <a:t>resource</a:t>
            </a:r>
            <a:r>
              <a:rPr lang="en-US" dirty="0"/>
              <a:t>, and</a:t>
            </a:r>
          </a:p>
          <a:p>
            <a:pPr>
              <a:buFont typeface="Arial" panose="020B0604020202020204" pitchFamily="34" charset="0"/>
              <a:buChar char="•"/>
            </a:pPr>
            <a:r>
              <a:rPr lang="en-US" dirty="0"/>
              <a:t>An ingress </a:t>
            </a:r>
            <a:r>
              <a:rPr lang="en-US" i="1" dirty="0"/>
              <a:t>controller</a:t>
            </a:r>
            <a:endParaRPr lang="pl-PL" i="1"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909024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4AFAF7F-AB46-4530-9E82-4155C48FE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492" y="2898170"/>
            <a:ext cx="6510689"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ytuł 1">
            <a:extLst>
              <a:ext uri="{FF2B5EF4-FFF2-40B4-BE49-F238E27FC236}">
                <a16:creationId xmlns:a16="http://schemas.microsoft.com/office/drawing/2014/main" id="{AD999EAF-FA69-445A-B650-BFBE5349C453}"/>
              </a:ext>
            </a:extLst>
          </p:cNvPr>
          <p:cNvSpPr>
            <a:spLocks noGrp="1"/>
          </p:cNvSpPr>
          <p:nvPr>
            <p:ph type="title"/>
          </p:nvPr>
        </p:nvSpPr>
        <p:spPr/>
        <p:txBody>
          <a:bodyPr/>
          <a:lstStyle/>
          <a:p>
            <a:r>
              <a:rPr lang="pl-PL" dirty="0"/>
              <a:t>Using </a:t>
            </a:r>
            <a:r>
              <a:rPr lang="pl-PL" dirty="0" err="1"/>
              <a:t>resources</a:t>
            </a:r>
            <a:endParaRPr lang="pl-PL" dirty="0"/>
          </a:p>
        </p:txBody>
      </p:sp>
      <p:sp>
        <p:nvSpPr>
          <p:cNvPr id="3" name="Symbol zastępczy zawartości 2">
            <a:extLst>
              <a:ext uri="{FF2B5EF4-FFF2-40B4-BE49-F238E27FC236}">
                <a16:creationId xmlns:a16="http://schemas.microsoft.com/office/drawing/2014/main" id="{475C2146-5AED-45DB-BA39-B96DF3A71DEE}"/>
              </a:ext>
            </a:extLst>
          </p:cNvPr>
          <p:cNvSpPr>
            <a:spLocks noGrp="1"/>
          </p:cNvSpPr>
          <p:nvPr>
            <p:ph idx="1"/>
          </p:nvPr>
        </p:nvSpPr>
        <p:spPr>
          <a:xfrm>
            <a:off x="1024128" y="1786270"/>
            <a:ext cx="9720073" cy="4523090"/>
          </a:xfrm>
        </p:spPr>
        <p:txBody>
          <a:bodyPr>
            <a:normAutofit/>
          </a:bodyPr>
          <a:lstStyle/>
          <a:p>
            <a:pPr marL="0" indent="0">
              <a:buNone/>
            </a:pPr>
            <a:r>
              <a:rPr lang="pl-PL" dirty="0" err="1"/>
              <a:t>Requests</a:t>
            </a:r>
            <a:r>
              <a:rPr lang="pl-PL" dirty="0"/>
              <a:t>, </a:t>
            </a:r>
            <a:r>
              <a:rPr lang="pl-PL" dirty="0" err="1"/>
              <a:t>Limits</a:t>
            </a:r>
            <a:endParaRPr lang="pl-PL" dirty="0"/>
          </a:p>
          <a:p>
            <a:pPr marL="0" indent="0">
              <a:buNone/>
            </a:pPr>
            <a:r>
              <a:rPr lang="en-US" dirty="0"/>
              <a:t>In Kubernetes, there are two types of resources: </a:t>
            </a:r>
            <a:r>
              <a:rPr lang="en-US" dirty="0">
                <a:solidFill>
                  <a:srgbClr val="FF0000"/>
                </a:solidFill>
              </a:rPr>
              <a:t>CPU and Memory</a:t>
            </a:r>
            <a:r>
              <a:rPr lang="en-US" dirty="0"/>
              <a:t>. CPU is measured in core units, and memory is specified in bytes.</a:t>
            </a:r>
          </a:p>
          <a:p>
            <a:pPr marL="0" indent="0">
              <a:buNone/>
            </a:pPr>
            <a:endParaRPr lang="pl-PL" dirty="0"/>
          </a:p>
          <a:p>
            <a:endParaRPr lang="pl-PL" dirty="0"/>
          </a:p>
        </p:txBody>
      </p:sp>
      <p:sp>
        <p:nvSpPr>
          <p:cNvPr id="5" name="Prostokąt 4">
            <a:extLst>
              <a:ext uri="{FF2B5EF4-FFF2-40B4-BE49-F238E27FC236}">
                <a16:creationId xmlns:a16="http://schemas.microsoft.com/office/drawing/2014/main" id="{9244F94B-6B3E-42FB-922E-3C4D425DB71E}"/>
              </a:ext>
            </a:extLst>
          </p:cNvPr>
          <p:cNvSpPr/>
          <p:nvPr/>
        </p:nvSpPr>
        <p:spPr>
          <a:xfrm>
            <a:off x="1591339" y="5881856"/>
            <a:ext cx="9009321" cy="369332"/>
          </a:xfrm>
          <a:prstGeom prst="rect">
            <a:avLst/>
          </a:prstGeom>
        </p:spPr>
        <p:txBody>
          <a:bodyPr wrap="square">
            <a:spAutoFit/>
          </a:bodyPr>
          <a:lstStyle/>
          <a:p>
            <a:r>
              <a:rPr lang="en-US" dirty="0">
                <a:solidFill>
                  <a:srgbClr val="FF0000"/>
                </a:solidFill>
              </a:rPr>
              <a:t>At the Namespace level, you can set up </a:t>
            </a:r>
            <a:r>
              <a:rPr lang="en-US" dirty="0" err="1">
                <a:solidFill>
                  <a:srgbClr val="FF0000"/>
                </a:solidFill>
              </a:rPr>
              <a:t>ResourceQuotas</a:t>
            </a:r>
            <a:r>
              <a:rPr lang="en-US" dirty="0">
                <a:solidFill>
                  <a:srgbClr val="FF0000"/>
                </a:solidFill>
              </a:rPr>
              <a:t> and </a:t>
            </a:r>
            <a:r>
              <a:rPr lang="en-US" dirty="0" err="1">
                <a:solidFill>
                  <a:srgbClr val="FF0000"/>
                </a:solidFill>
              </a:rPr>
              <a:t>LimitRanges</a:t>
            </a:r>
            <a:r>
              <a:rPr lang="en-US" dirty="0">
                <a:solidFill>
                  <a:srgbClr val="FF0000"/>
                </a:solidFill>
              </a:rPr>
              <a:t>.</a:t>
            </a:r>
            <a:endParaRPr lang="pl-PL" dirty="0">
              <a:solidFill>
                <a:srgbClr val="FF0000"/>
              </a:solidFill>
            </a:endParaRPr>
          </a:p>
        </p:txBody>
      </p:sp>
    </p:spTree>
    <p:extLst>
      <p:ext uri="{BB962C8B-B14F-4D97-AF65-F5344CB8AC3E}">
        <p14:creationId xmlns:p14="http://schemas.microsoft.com/office/powerpoint/2010/main" val="3300039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273135-5946-443B-9D6A-A2E3F45B3322}"/>
              </a:ext>
            </a:extLst>
          </p:cNvPr>
          <p:cNvSpPr>
            <a:spLocks noGrp="1"/>
          </p:cNvSpPr>
          <p:nvPr>
            <p:ph type="title"/>
          </p:nvPr>
        </p:nvSpPr>
        <p:spPr/>
        <p:txBody>
          <a:bodyPr/>
          <a:lstStyle/>
          <a:p>
            <a:r>
              <a:rPr lang="pl-PL" dirty="0"/>
              <a:t>Resource </a:t>
            </a:r>
            <a:r>
              <a:rPr lang="pl-PL" dirty="0" err="1"/>
              <a:t>Quota</a:t>
            </a:r>
            <a:endParaRPr lang="pl-PL" dirty="0"/>
          </a:p>
        </p:txBody>
      </p:sp>
      <p:sp>
        <p:nvSpPr>
          <p:cNvPr id="3" name="Symbol zastępczy zawartości 2">
            <a:extLst>
              <a:ext uri="{FF2B5EF4-FFF2-40B4-BE49-F238E27FC236}">
                <a16:creationId xmlns:a16="http://schemas.microsoft.com/office/drawing/2014/main" id="{AD3485EA-B824-490D-900C-8BDB88814650}"/>
              </a:ext>
            </a:extLst>
          </p:cNvPr>
          <p:cNvSpPr>
            <a:spLocks noGrp="1"/>
          </p:cNvSpPr>
          <p:nvPr>
            <p:ph idx="1"/>
          </p:nvPr>
        </p:nvSpPr>
        <p:spPr>
          <a:xfrm>
            <a:off x="1130453" y="1839432"/>
            <a:ext cx="9720073" cy="4752754"/>
          </a:xfrm>
        </p:spPr>
        <p:txBody>
          <a:bodyPr>
            <a:normAutofit fontScale="85000" lnSpcReduction="20000"/>
          </a:bodyPr>
          <a:lstStyle/>
          <a:p>
            <a:pPr marL="0" indent="0">
              <a:buNone/>
            </a:pPr>
            <a:r>
              <a:rPr lang="pl-PL" dirty="0" err="1">
                <a:solidFill>
                  <a:srgbClr val="FF0000"/>
                </a:solidFill>
              </a:rPr>
              <a:t>apiVersion</a:t>
            </a:r>
            <a:r>
              <a:rPr lang="pl-PL" dirty="0">
                <a:solidFill>
                  <a:srgbClr val="FF0000"/>
                </a:solidFill>
              </a:rPr>
              <a:t>: v1</a:t>
            </a:r>
          </a:p>
          <a:p>
            <a:pPr marL="0" indent="0">
              <a:buNone/>
            </a:pPr>
            <a:r>
              <a:rPr lang="pl-PL" dirty="0" err="1">
                <a:solidFill>
                  <a:srgbClr val="FF0000"/>
                </a:solidFill>
              </a:rPr>
              <a:t>kind</a:t>
            </a:r>
            <a:r>
              <a:rPr lang="pl-PL" dirty="0">
                <a:solidFill>
                  <a:srgbClr val="FF0000"/>
                </a:solidFill>
              </a:rPr>
              <a:t>: </a:t>
            </a:r>
            <a:r>
              <a:rPr lang="pl-PL" dirty="0" err="1">
                <a:solidFill>
                  <a:srgbClr val="FF0000"/>
                </a:solidFill>
              </a:rPr>
              <a:t>ResourceQuota</a:t>
            </a:r>
            <a:endParaRPr lang="pl-PL" dirty="0">
              <a:solidFill>
                <a:srgbClr val="FF0000"/>
              </a:solidFill>
            </a:endParaRPr>
          </a:p>
          <a:p>
            <a:pPr marL="0" indent="0">
              <a:buNone/>
            </a:pPr>
            <a:r>
              <a:rPr lang="pl-PL" dirty="0" err="1">
                <a:solidFill>
                  <a:schemeClr val="tx2"/>
                </a:solidFill>
              </a:rPr>
              <a:t>metadata</a:t>
            </a:r>
            <a:r>
              <a:rPr lang="pl-PL" dirty="0">
                <a:solidFill>
                  <a:schemeClr val="tx2"/>
                </a:solidFill>
              </a:rPr>
              <a:t>:</a:t>
            </a:r>
          </a:p>
          <a:p>
            <a:pPr marL="0" indent="0">
              <a:buNone/>
            </a:pPr>
            <a:r>
              <a:rPr lang="pl-PL" dirty="0">
                <a:solidFill>
                  <a:schemeClr val="tx2"/>
                </a:solidFill>
              </a:rPr>
              <a:t>  </a:t>
            </a:r>
            <a:r>
              <a:rPr lang="pl-PL" dirty="0" err="1">
                <a:solidFill>
                  <a:schemeClr val="tx2"/>
                </a:solidFill>
              </a:rPr>
              <a:t>name</a:t>
            </a:r>
            <a:r>
              <a:rPr lang="pl-PL" dirty="0">
                <a:solidFill>
                  <a:schemeClr val="tx2"/>
                </a:solidFill>
              </a:rPr>
              <a:t>: </a:t>
            </a:r>
            <a:r>
              <a:rPr lang="pl-PL" dirty="0" err="1">
                <a:solidFill>
                  <a:schemeClr val="tx2"/>
                </a:solidFill>
              </a:rPr>
              <a:t>compute-resources</a:t>
            </a:r>
            <a:endParaRPr lang="pl-PL" dirty="0">
              <a:solidFill>
                <a:schemeClr val="tx2"/>
              </a:solidFill>
            </a:endParaRPr>
          </a:p>
          <a:p>
            <a:pPr marL="0" indent="0">
              <a:buNone/>
            </a:pPr>
            <a:r>
              <a:rPr lang="pl-PL" dirty="0">
                <a:solidFill>
                  <a:schemeClr val="tx2"/>
                </a:solidFill>
              </a:rPr>
              <a:t>spec:</a:t>
            </a:r>
          </a:p>
          <a:p>
            <a:pPr marL="0" indent="0">
              <a:buNone/>
            </a:pPr>
            <a:r>
              <a:rPr lang="pl-PL" dirty="0">
                <a:solidFill>
                  <a:schemeClr val="tx2"/>
                </a:solidFill>
              </a:rPr>
              <a:t>  hard:</a:t>
            </a:r>
          </a:p>
          <a:p>
            <a:pPr marL="0" indent="0">
              <a:buNone/>
            </a:pPr>
            <a:r>
              <a:rPr lang="pl-PL" dirty="0">
                <a:solidFill>
                  <a:schemeClr val="tx2"/>
                </a:solidFill>
              </a:rPr>
              <a:t>    </a:t>
            </a:r>
            <a:r>
              <a:rPr lang="pl-PL" dirty="0" err="1">
                <a:solidFill>
                  <a:schemeClr val="tx2"/>
                </a:solidFill>
              </a:rPr>
              <a:t>pods</a:t>
            </a:r>
            <a:r>
              <a:rPr lang="pl-PL" dirty="0">
                <a:solidFill>
                  <a:schemeClr val="tx2"/>
                </a:solidFill>
              </a:rPr>
              <a:t>: "20"</a:t>
            </a:r>
          </a:p>
          <a:p>
            <a:pPr marL="0" indent="0">
              <a:buNone/>
            </a:pPr>
            <a:r>
              <a:rPr lang="pl-PL" dirty="0">
                <a:solidFill>
                  <a:schemeClr val="tx2"/>
                </a:solidFill>
              </a:rPr>
              <a:t>    </a:t>
            </a:r>
            <a:r>
              <a:rPr lang="pl-PL" dirty="0" err="1">
                <a:solidFill>
                  <a:schemeClr val="tx2"/>
                </a:solidFill>
              </a:rPr>
              <a:t>requests.cpu</a:t>
            </a:r>
            <a:r>
              <a:rPr lang="pl-PL" dirty="0">
                <a:solidFill>
                  <a:schemeClr val="tx2"/>
                </a:solidFill>
              </a:rPr>
              <a:t>: "1"</a:t>
            </a:r>
          </a:p>
          <a:p>
            <a:pPr marL="0" indent="0">
              <a:buNone/>
            </a:pPr>
            <a:r>
              <a:rPr lang="pl-PL" dirty="0">
                <a:solidFill>
                  <a:schemeClr val="tx2"/>
                </a:solidFill>
              </a:rPr>
              <a:t>    </a:t>
            </a:r>
            <a:r>
              <a:rPr lang="pl-PL" dirty="0" err="1">
                <a:solidFill>
                  <a:schemeClr val="tx2"/>
                </a:solidFill>
              </a:rPr>
              <a:t>requests.memory</a:t>
            </a:r>
            <a:r>
              <a:rPr lang="pl-PL" dirty="0">
                <a:solidFill>
                  <a:schemeClr val="tx2"/>
                </a:solidFill>
              </a:rPr>
              <a:t>: 1Gi</a:t>
            </a:r>
          </a:p>
          <a:p>
            <a:pPr marL="0" indent="0">
              <a:buNone/>
            </a:pPr>
            <a:r>
              <a:rPr lang="pl-PL" dirty="0">
                <a:solidFill>
                  <a:schemeClr val="tx2"/>
                </a:solidFill>
              </a:rPr>
              <a:t>    </a:t>
            </a:r>
            <a:r>
              <a:rPr lang="pl-PL" dirty="0" err="1">
                <a:solidFill>
                  <a:schemeClr val="tx2"/>
                </a:solidFill>
              </a:rPr>
              <a:t>limits.cpu</a:t>
            </a:r>
            <a:r>
              <a:rPr lang="pl-PL" dirty="0">
                <a:solidFill>
                  <a:schemeClr val="tx2"/>
                </a:solidFill>
              </a:rPr>
              <a:t>: "2"</a:t>
            </a:r>
          </a:p>
          <a:p>
            <a:pPr marL="0" indent="0">
              <a:buNone/>
            </a:pPr>
            <a:r>
              <a:rPr lang="pl-PL" dirty="0">
                <a:solidFill>
                  <a:schemeClr val="tx2"/>
                </a:solidFill>
              </a:rPr>
              <a:t>    </a:t>
            </a:r>
            <a:r>
              <a:rPr lang="pl-PL" dirty="0" err="1">
                <a:solidFill>
                  <a:schemeClr val="tx2"/>
                </a:solidFill>
              </a:rPr>
              <a:t>limits.memory</a:t>
            </a:r>
            <a:r>
              <a:rPr lang="pl-PL" dirty="0">
                <a:solidFill>
                  <a:schemeClr val="tx2"/>
                </a:solidFill>
              </a:rPr>
              <a:t>: 2Gi</a:t>
            </a:r>
          </a:p>
          <a:p>
            <a:pPr marL="0" indent="0">
              <a:buNone/>
            </a:pPr>
            <a:r>
              <a:rPr lang="pl-PL" dirty="0">
                <a:solidFill>
                  <a:schemeClr val="tx2"/>
                </a:solidFill>
              </a:rPr>
              <a:t>    requests.nvidia.com/</a:t>
            </a:r>
            <a:r>
              <a:rPr lang="pl-PL" dirty="0" err="1">
                <a:solidFill>
                  <a:schemeClr val="tx2"/>
                </a:solidFill>
              </a:rPr>
              <a:t>gpu</a:t>
            </a:r>
            <a:r>
              <a:rPr lang="pl-PL" dirty="0">
                <a:solidFill>
                  <a:schemeClr val="tx2"/>
                </a:solidFill>
              </a:rPr>
              <a:t>: 3</a:t>
            </a:r>
            <a:endParaRPr lang="pl-PL" dirty="0">
              <a:solidFill>
                <a:schemeClr val="tx2"/>
              </a:solidFill>
              <a:hlinkClick r:id="rId2"/>
            </a:endParaRPr>
          </a:p>
          <a:p>
            <a:endParaRPr lang="pl-PL" dirty="0"/>
          </a:p>
        </p:txBody>
      </p:sp>
    </p:spTree>
    <p:extLst>
      <p:ext uri="{BB962C8B-B14F-4D97-AF65-F5344CB8AC3E}">
        <p14:creationId xmlns:p14="http://schemas.microsoft.com/office/powerpoint/2010/main" val="1158026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1C33CB4-1FF2-45F8-B4B9-718CE3FF30C3}"/>
              </a:ext>
            </a:extLst>
          </p:cNvPr>
          <p:cNvSpPr>
            <a:spLocks noGrp="1"/>
          </p:cNvSpPr>
          <p:nvPr>
            <p:ph type="title"/>
          </p:nvPr>
        </p:nvSpPr>
        <p:spPr/>
        <p:txBody>
          <a:bodyPr/>
          <a:lstStyle/>
          <a:p>
            <a:r>
              <a:rPr lang="pl-PL" dirty="0"/>
              <a:t>Limit </a:t>
            </a:r>
            <a:r>
              <a:rPr lang="pl-PL" dirty="0" err="1"/>
              <a:t>Range</a:t>
            </a:r>
            <a:endParaRPr lang="pl-PL" dirty="0"/>
          </a:p>
        </p:txBody>
      </p:sp>
      <p:sp>
        <p:nvSpPr>
          <p:cNvPr id="4" name="Symbol zastępczy zawartości 2">
            <a:extLst>
              <a:ext uri="{FF2B5EF4-FFF2-40B4-BE49-F238E27FC236}">
                <a16:creationId xmlns:a16="http://schemas.microsoft.com/office/drawing/2014/main" id="{80B4EA27-6471-4A88-A477-8B6CF092035F}"/>
              </a:ext>
            </a:extLst>
          </p:cNvPr>
          <p:cNvSpPr>
            <a:spLocks noGrp="1"/>
          </p:cNvSpPr>
          <p:nvPr>
            <p:ph idx="1"/>
          </p:nvPr>
        </p:nvSpPr>
        <p:spPr>
          <a:xfrm>
            <a:off x="1024128" y="1546495"/>
            <a:ext cx="10512516" cy="5226445"/>
          </a:xfrm>
        </p:spPr>
        <p:txBody>
          <a:bodyPr>
            <a:normAutofit fontScale="92500" lnSpcReduction="20000"/>
          </a:bodyPr>
          <a:lstStyle/>
          <a:p>
            <a:pPr marL="0" indent="0">
              <a:buNone/>
            </a:pPr>
            <a:r>
              <a:rPr lang="pl-PL" dirty="0" err="1">
                <a:solidFill>
                  <a:srgbClr val="FF0000"/>
                </a:solidFill>
              </a:rPr>
              <a:t>apiVersion</a:t>
            </a:r>
            <a:r>
              <a:rPr lang="pl-PL" dirty="0">
                <a:solidFill>
                  <a:srgbClr val="FF0000"/>
                </a:solidFill>
              </a:rPr>
              <a:t>: v1</a:t>
            </a:r>
          </a:p>
          <a:p>
            <a:pPr marL="0" indent="0">
              <a:buNone/>
            </a:pPr>
            <a:r>
              <a:rPr lang="pl-PL" dirty="0" err="1">
                <a:solidFill>
                  <a:srgbClr val="FF0000"/>
                </a:solidFill>
              </a:rPr>
              <a:t>kind</a:t>
            </a:r>
            <a:r>
              <a:rPr lang="pl-PL" dirty="0">
                <a:solidFill>
                  <a:srgbClr val="FF0000"/>
                </a:solidFill>
              </a:rPr>
              <a:t>: </a:t>
            </a:r>
            <a:r>
              <a:rPr lang="pl-PL" dirty="0" err="1">
                <a:solidFill>
                  <a:srgbClr val="FF0000"/>
                </a:solidFill>
              </a:rPr>
              <a:t>LimitRange</a:t>
            </a:r>
            <a:endParaRPr lang="pl-PL" dirty="0">
              <a:solidFill>
                <a:srgbClr val="FF0000"/>
              </a:solidFill>
            </a:endParaRPr>
          </a:p>
          <a:p>
            <a:pPr marL="0" indent="0">
              <a:buNone/>
            </a:pPr>
            <a:r>
              <a:rPr lang="pl-PL" dirty="0" err="1"/>
              <a:t>metadata</a:t>
            </a:r>
            <a:r>
              <a:rPr lang="pl-PL" dirty="0"/>
              <a:t>:</a:t>
            </a:r>
          </a:p>
          <a:p>
            <a:pPr marL="0" indent="0">
              <a:buNone/>
            </a:pPr>
            <a:r>
              <a:rPr lang="pl-PL" dirty="0"/>
              <a:t>  </a:t>
            </a:r>
            <a:r>
              <a:rPr lang="pl-PL" dirty="0" err="1"/>
              <a:t>name</a:t>
            </a:r>
            <a:r>
              <a:rPr lang="pl-PL" dirty="0"/>
              <a:t>: limit-</a:t>
            </a:r>
            <a:r>
              <a:rPr lang="pl-PL" dirty="0" err="1"/>
              <a:t>mem</a:t>
            </a:r>
            <a:r>
              <a:rPr lang="pl-PL" dirty="0"/>
              <a:t>-</a:t>
            </a:r>
            <a:r>
              <a:rPr lang="pl-PL" dirty="0" err="1"/>
              <a:t>cpu</a:t>
            </a:r>
            <a:r>
              <a:rPr lang="pl-PL" dirty="0"/>
              <a:t>-per-</a:t>
            </a:r>
            <a:r>
              <a:rPr lang="pl-PL" dirty="0" err="1"/>
              <a:t>container</a:t>
            </a:r>
            <a:endParaRPr lang="pl-PL" dirty="0"/>
          </a:p>
          <a:p>
            <a:pPr marL="0" indent="0">
              <a:buNone/>
            </a:pPr>
            <a:r>
              <a:rPr lang="pl-PL" dirty="0"/>
              <a:t>spec:</a:t>
            </a:r>
          </a:p>
          <a:p>
            <a:pPr marL="0" indent="0">
              <a:buNone/>
            </a:pPr>
            <a:r>
              <a:rPr lang="pl-PL" dirty="0"/>
              <a:t>  </a:t>
            </a:r>
            <a:r>
              <a:rPr lang="pl-PL" dirty="0" err="1"/>
              <a:t>limits</a:t>
            </a:r>
            <a:r>
              <a:rPr lang="pl-PL" dirty="0"/>
              <a:t>:</a:t>
            </a:r>
          </a:p>
          <a:p>
            <a:pPr marL="0" indent="0">
              <a:buNone/>
            </a:pPr>
            <a:r>
              <a:rPr lang="pl-PL" dirty="0"/>
              <a:t>  - max:</a:t>
            </a:r>
          </a:p>
          <a:p>
            <a:pPr marL="0" indent="0">
              <a:buNone/>
            </a:pPr>
            <a:r>
              <a:rPr lang="pl-PL" dirty="0"/>
              <a:t>      </a:t>
            </a:r>
            <a:r>
              <a:rPr lang="pl-PL" dirty="0" err="1"/>
              <a:t>cpu</a:t>
            </a:r>
            <a:r>
              <a:rPr lang="pl-PL" dirty="0"/>
              <a:t>: "800m"</a:t>
            </a:r>
          </a:p>
          <a:p>
            <a:pPr marL="0" indent="0">
              <a:buNone/>
            </a:pPr>
            <a:r>
              <a:rPr lang="pl-PL" dirty="0"/>
              <a:t>      </a:t>
            </a:r>
            <a:r>
              <a:rPr lang="pl-PL" dirty="0" err="1"/>
              <a:t>memory</a:t>
            </a:r>
            <a:r>
              <a:rPr lang="pl-PL" dirty="0"/>
              <a:t>: "1Gi"</a:t>
            </a:r>
          </a:p>
          <a:p>
            <a:pPr marL="0" indent="0">
              <a:buNone/>
            </a:pPr>
            <a:r>
              <a:rPr lang="pl-PL" dirty="0"/>
              <a:t>    min:</a:t>
            </a:r>
          </a:p>
          <a:p>
            <a:pPr marL="0" indent="0">
              <a:buNone/>
            </a:pPr>
            <a:r>
              <a:rPr lang="pl-PL" dirty="0"/>
              <a:t>      </a:t>
            </a:r>
            <a:r>
              <a:rPr lang="pl-PL" dirty="0" err="1"/>
              <a:t>cpu</a:t>
            </a:r>
            <a:r>
              <a:rPr lang="pl-PL" dirty="0"/>
              <a:t>: "50m"</a:t>
            </a:r>
          </a:p>
          <a:p>
            <a:pPr marL="0" indent="0">
              <a:buNone/>
            </a:pPr>
            <a:r>
              <a:rPr lang="pl-PL" dirty="0"/>
              <a:t>      </a:t>
            </a:r>
            <a:r>
              <a:rPr lang="pl-PL" dirty="0" err="1"/>
              <a:t>memory</a:t>
            </a:r>
            <a:r>
              <a:rPr lang="pl-PL" dirty="0"/>
              <a:t>: "50Mi"</a:t>
            </a:r>
          </a:p>
          <a:p>
            <a:pPr marL="0" indent="0">
              <a:buNone/>
            </a:pPr>
            <a:r>
              <a:rPr lang="pl-PL" dirty="0" err="1">
                <a:solidFill>
                  <a:srgbClr val="FF0000"/>
                </a:solidFill>
              </a:rPr>
              <a:t>type</a:t>
            </a:r>
            <a:r>
              <a:rPr lang="pl-PL" dirty="0">
                <a:solidFill>
                  <a:srgbClr val="FF0000"/>
                </a:solidFill>
              </a:rPr>
              <a:t>: </a:t>
            </a:r>
            <a:r>
              <a:rPr lang="pl-PL" dirty="0" err="1">
                <a:solidFill>
                  <a:srgbClr val="FF0000"/>
                </a:solidFill>
              </a:rPr>
              <a:t>Container</a:t>
            </a:r>
            <a:endParaRPr lang="pl-PL" dirty="0">
              <a:solidFill>
                <a:srgbClr val="FF0000"/>
              </a:solidFill>
            </a:endParaRPr>
          </a:p>
          <a:p>
            <a:pPr marL="0" indent="0">
              <a:buNone/>
            </a:pPr>
            <a:endParaRPr lang="pl-PL" dirty="0">
              <a:solidFill>
                <a:srgbClr val="FF0000"/>
              </a:solidFill>
            </a:endParaRPr>
          </a:p>
        </p:txBody>
      </p:sp>
      <p:sp>
        <p:nvSpPr>
          <p:cNvPr id="5" name="Prostokąt 4">
            <a:extLst>
              <a:ext uri="{FF2B5EF4-FFF2-40B4-BE49-F238E27FC236}">
                <a16:creationId xmlns:a16="http://schemas.microsoft.com/office/drawing/2014/main" id="{A7E1A8AE-A75E-4826-A2B7-BFB756AFAA5A}"/>
              </a:ext>
            </a:extLst>
          </p:cNvPr>
          <p:cNvSpPr/>
          <p:nvPr/>
        </p:nvSpPr>
        <p:spPr>
          <a:xfrm>
            <a:off x="5859443" y="3551723"/>
            <a:ext cx="4572000" cy="1754326"/>
          </a:xfrm>
          <a:prstGeom prst="rect">
            <a:avLst/>
          </a:prstGeom>
        </p:spPr>
        <p:txBody>
          <a:bodyPr>
            <a:spAutoFit/>
          </a:bodyPr>
          <a:lstStyle/>
          <a:p>
            <a:r>
              <a:rPr lang="pl-PL" dirty="0"/>
              <a:t> </a:t>
            </a:r>
            <a:r>
              <a:rPr lang="pl-PL" dirty="0" err="1"/>
              <a:t>default</a:t>
            </a:r>
            <a:r>
              <a:rPr lang="pl-PL" dirty="0"/>
              <a:t>:</a:t>
            </a:r>
          </a:p>
          <a:p>
            <a:r>
              <a:rPr lang="pl-PL" dirty="0"/>
              <a:t>      </a:t>
            </a:r>
            <a:r>
              <a:rPr lang="pl-PL" dirty="0" err="1"/>
              <a:t>cpu</a:t>
            </a:r>
            <a:r>
              <a:rPr lang="pl-PL" dirty="0"/>
              <a:t>: "200m"</a:t>
            </a:r>
          </a:p>
          <a:p>
            <a:r>
              <a:rPr lang="pl-PL" dirty="0"/>
              <a:t>      </a:t>
            </a:r>
            <a:r>
              <a:rPr lang="pl-PL" dirty="0" err="1"/>
              <a:t>memory</a:t>
            </a:r>
            <a:r>
              <a:rPr lang="pl-PL" dirty="0"/>
              <a:t>: "200Mi"</a:t>
            </a:r>
          </a:p>
          <a:p>
            <a:r>
              <a:rPr lang="pl-PL" dirty="0"/>
              <a:t>    </a:t>
            </a:r>
            <a:r>
              <a:rPr lang="pl-PL" dirty="0" err="1"/>
              <a:t>defaultRequest</a:t>
            </a:r>
            <a:r>
              <a:rPr lang="pl-PL" dirty="0"/>
              <a:t>:</a:t>
            </a:r>
          </a:p>
          <a:p>
            <a:r>
              <a:rPr lang="pl-PL" dirty="0"/>
              <a:t>      </a:t>
            </a:r>
            <a:r>
              <a:rPr lang="pl-PL" dirty="0" err="1"/>
              <a:t>cpu</a:t>
            </a:r>
            <a:r>
              <a:rPr lang="pl-PL" dirty="0"/>
              <a:t>: "100m"</a:t>
            </a:r>
          </a:p>
          <a:p>
            <a:r>
              <a:rPr lang="pl-PL" dirty="0"/>
              <a:t>      </a:t>
            </a:r>
            <a:r>
              <a:rPr lang="pl-PL" dirty="0" err="1"/>
              <a:t>memory</a:t>
            </a:r>
            <a:r>
              <a:rPr lang="pl-PL" dirty="0"/>
              <a:t>: "100Mi"</a:t>
            </a:r>
          </a:p>
        </p:txBody>
      </p:sp>
    </p:spTree>
    <p:extLst>
      <p:ext uri="{BB962C8B-B14F-4D97-AF65-F5344CB8AC3E}">
        <p14:creationId xmlns:p14="http://schemas.microsoft.com/office/powerpoint/2010/main" val="1534209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8DE73A0-5BA0-40AB-B18D-80884FBA3F0D}"/>
              </a:ext>
            </a:extLst>
          </p:cNvPr>
          <p:cNvSpPr>
            <a:spLocks noGrp="1"/>
          </p:cNvSpPr>
          <p:nvPr>
            <p:ph type="title"/>
          </p:nvPr>
        </p:nvSpPr>
        <p:spPr/>
        <p:txBody>
          <a:bodyPr/>
          <a:lstStyle/>
          <a:p>
            <a:r>
              <a:rPr lang="pl-PL" dirty="0"/>
              <a:t>KUBERNETES SECURITY</a:t>
            </a:r>
          </a:p>
        </p:txBody>
      </p:sp>
      <p:sp>
        <p:nvSpPr>
          <p:cNvPr id="3" name="Symbol zastępczy zawartości 2">
            <a:extLst>
              <a:ext uri="{FF2B5EF4-FFF2-40B4-BE49-F238E27FC236}">
                <a16:creationId xmlns:a16="http://schemas.microsoft.com/office/drawing/2014/main" id="{484404E0-0686-48F4-ADA4-1F57CCC8DDEF}"/>
              </a:ext>
            </a:extLst>
          </p:cNvPr>
          <p:cNvSpPr>
            <a:spLocks noGrp="1"/>
          </p:cNvSpPr>
          <p:nvPr>
            <p:ph idx="1"/>
          </p:nvPr>
        </p:nvSpPr>
        <p:spPr/>
        <p:txBody>
          <a:bodyPr/>
          <a:lstStyle/>
          <a:p>
            <a:r>
              <a:rPr lang="pl-PL" dirty="0"/>
              <a:t>RBAC </a:t>
            </a:r>
          </a:p>
          <a:p>
            <a:r>
              <a:rPr lang="pl-PL" dirty="0"/>
              <a:t>Network Policy</a:t>
            </a:r>
          </a:p>
          <a:p>
            <a:r>
              <a:rPr lang="pl-PL" dirty="0"/>
              <a:t>Pod Security Policy</a:t>
            </a:r>
          </a:p>
          <a:p>
            <a:r>
              <a:rPr lang="pl-PL" dirty="0"/>
              <a:t>Cluster </a:t>
            </a:r>
            <a:r>
              <a:rPr lang="pl-PL" dirty="0" err="1"/>
              <a:t>Audit</a:t>
            </a:r>
            <a:endParaRPr lang="pl-PL" dirty="0"/>
          </a:p>
        </p:txBody>
      </p:sp>
    </p:spTree>
    <p:extLst>
      <p:ext uri="{BB962C8B-B14F-4D97-AF65-F5344CB8AC3E}">
        <p14:creationId xmlns:p14="http://schemas.microsoft.com/office/powerpoint/2010/main" val="745809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3D85E79-3124-4DC9-BF0A-EBF084C9CC62}"/>
              </a:ext>
            </a:extLst>
          </p:cNvPr>
          <p:cNvSpPr>
            <a:spLocks noGrp="1"/>
          </p:cNvSpPr>
          <p:nvPr>
            <p:ph type="title"/>
          </p:nvPr>
        </p:nvSpPr>
        <p:spPr/>
        <p:txBody>
          <a:bodyPr/>
          <a:lstStyle/>
          <a:p>
            <a:r>
              <a:rPr lang="pl-PL" dirty="0"/>
              <a:t>Model RBAC</a:t>
            </a:r>
          </a:p>
        </p:txBody>
      </p:sp>
      <p:sp>
        <p:nvSpPr>
          <p:cNvPr id="3" name="Symbol zastępczy zawartości 2">
            <a:extLst>
              <a:ext uri="{FF2B5EF4-FFF2-40B4-BE49-F238E27FC236}">
                <a16:creationId xmlns:a16="http://schemas.microsoft.com/office/drawing/2014/main" id="{F1E7E61D-F223-4543-A1AB-481AF2A169C0}"/>
              </a:ext>
            </a:extLst>
          </p:cNvPr>
          <p:cNvSpPr>
            <a:spLocks noGrp="1"/>
          </p:cNvSpPr>
          <p:nvPr>
            <p:ph idx="1"/>
          </p:nvPr>
        </p:nvSpPr>
        <p:spPr>
          <a:xfrm>
            <a:off x="928435" y="1871331"/>
            <a:ext cx="9720073" cy="4614530"/>
          </a:xfrm>
        </p:spPr>
        <p:txBody>
          <a:bodyPr>
            <a:normAutofit lnSpcReduction="10000"/>
          </a:bodyPr>
          <a:lstStyle/>
          <a:p>
            <a:r>
              <a:rPr lang="en-US" dirty="0"/>
              <a:t>The connection between user and resources is defined in RBAC using two objects.</a:t>
            </a:r>
          </a:p>
          <a:p>
            <a:r>
              <a:rPr lang="en-US" b="1" dirty="0"/>
              <a:t>Roles</a:t>
            </a:r>
            <a:br>
              <a:rPr lang="en-US" dirty="0"/>
            </a:br>
            <a:r>
              <a:rPr lang="en-US" dirty="0"/>
              <a:t>A Role is a collection of permissions. For example, a role could be defined to include read permission on pods and list permission for pods. </a:t>
            </a:r>
          </a:p>
          <a:p>
            <a:r>
              <a:rPr lang="en-US" b="1" dirty="0"/>
              <a:t>Role Bindings</a:t>
            </a:r>
            <a:br>
              <a:rPr lang="en-US" dirty="0"/>
            </a:br>
            <a:r>
              <a:rPr lang="en-US" dirty="0"/>
              <a:t>A </a:t>
            </a:r>
            <a:r>
              <a:rPr lang="en-US" dirty="0" err="1"/>
              <a:t>RoleBinding</a:t>
            </a:r>
            <a:r>
              <a:rPr lang="en-US" dirty="0"/>
              <a:t> maps a Role to a user or set of users, granting that Role’s permissions to those users for resources in that namespace. </a:t>
            </a:r>
            <a:endParaRPr lang="pl-PL" dirty="0"/>
          </a:p>
          <a:p>
            <a:r>
              <a:rPr lang="pl-PL" b="1" dirty="0" err="1"/>
              <a:t>ClusterRole</a:t>
            </a:r>
            <a:endParaRPr lang="pl-PL" b="1" dirty="0"/>
          </a:p>
          <a:p>
            <a:r>
              <a:rPr lang="en-US" dirty="0"/>
              <a:t>A </a:t>
            </a:r>
            <a:r>
              <a:rPr lang="en-US" dirty="0" err="1"/>
              <a:t>ClusterRole</a:t>
            </a:r>
            <a:r>
              <a:rPr lang="en-US" dirty="0"/>
              <a:t> is just like a Role, but can be used anywhere in the cluster.</a:t>
            </a:r>
            <a:endParaRPr lang="pl-PL" dirty="0"/>
          </a:p>
          <a:p>
            <a:r>
              <a:rPr lang="pl-PL" b="1" dirty="0" err="1"/>
              <a:t>ClusterRoleBinding</a:t>
            </a:r>
            <a:endParaRPr lang="pl-PL" b="1" dirty="0"/>
          </a:p>
          <a:p>
            <a:r>
              <a:rPr lang="en-US" dirty="0"/>
              <a:t>A </a:t>
            </a:r>
            <a:r>
              <a:rPr lang="en-US" dirty="0" err="1"/>
              <a:t>ClusterRoleBinding</a:t>
            </a:r>
            <a:r>
              <a:rPr lang="en-US" dirty="0"/>
              <a:t> allows users to be granted a </a:t>
            </a:r>
            <a:r>
              <a:rPr lang="en-US" dirty="0" err="1"/>
              <a:t>ClusterRole</a:t>
            </a:r>
            <a:r>
              <a:rPr lang="en-US" dirty="0"/>
              <a:t> for authorization across the entire cluster.</a:t>
            </a:r>
            <a:endParaRPr lang="pl-PL" dirty="0"/>
          </a:p>
          <a:p>
            <a:endParaRPr lang="pl-PL" dirty="0"/>
          </a:p>
        </p:txBody>
      </p:sp>
    </p:spTree>
    <p:extLst>
      <p:ext uri="{BB962C8B-B14F-4D97-AF65-F5344CB8AC3E}">
        <p14:creationId xmlns:p14="http://schemas.microsoft.com/office/powerpoint/2010/main" val="3436961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AD46723-9DE1-4359-8964-2FD3050225F9}"/>
              </a:ext>
            </a:extLst>
          </p:cNvPr>
          <p:cNvSpPr>
            <a:spLocks noGrp="1"/>
          </p:cNvSpPr>
          <p:nvPr>
            <p:ph type="title"/>
          </p:nvPr>
        </p:nvSpPr>
        <p:spPr/>
        <p:txBody>
          <a:bodyPr/>
          <a:lstStyle/>
          <a:p>
            <a:r>
              <a:rPr lang="pl-PL" dirty="0" err="1"/>
              <a:t>MODEl</a:t>
            </a:r>
            <a:r>
              <a:rPr lang="pl-PL" dirty="0"/>
              <a:t> RBAC</a:t>
            </a:r>
          </a:p>
        </p:txBody>
      </p:sp>
      <p:sp>
        <p:nvSpPr>
          <p:cNvPr id="3" name="Symbol zastępczy zawartości 2">
            <a:extLst>
              <a:ext uri="{FF2B5EF4-FFF2-40B4-BE49-F238E27FC236}">
                <a16:creationId xmlns:a16="http://schemas.microsoft.com/office/drawing/2014/main" id="{09700C83-F66E-4955-8BD8-7E25BFE3F785}"/>
              </a:ext>
            </a:extLst>
          </p:cNvPr>
          <p:cNvSpPr>
            <a:spLocks noGrp="1"/>
          </p:cNvSpPr>
          <p:nvPr>
            <p:ph idx="1"/>
          </p:nvPr>
        </p:nvSpPr>
        <p:spPr/>
        <p:txBody>
          <a:bodyPr/>
          <a:lstStyle/>
          <a:p>
            <a:pPr lvl="0"/>
            <a:r>
              <a:rPr lang="pl-PL" b="1" dirty="0"/>
              <a:t>Role\</a:t>
            </a:r>
            <a:r>
              <a:rPr lang="pl-PL" b="1" dirty="0" err="1"/>
              <a:t>ClusterRole</a:t>
            </a:r>
            <a:r>
              <a:rPr lang="pl-PL" b="1" dirty="0"/>
              <a:t> ­– </a:t>
            </a:r>
            <a:r>
              <a:rPr lang="pl-PL" dirty="0"/>
              <a:t>The </a:t>
            </a:r>
            <a:r>
              <a:rPr lang="pl-PL" dirty="0" err="1"/>
              <a:t>actual</a:t>
            </a:r>
            <a:r>
              <a:rPr lang="pl-PL" dirty="0"/>
              <a:t> </a:t>
            </a:r>
            <a:r>
              <a:rPr lang="pl-PL" dirty="0" err="1"/>
              <a:t>permission</a:t>
            </a:r>
            <a:r>
              <a:rPr lang="pl-PL" dirty="0"/>
              <a:t>. It </a:t>
            </a:r>
            <a:r>
              <a:rPr lang="pl-PL" dirty="0" err="1"/>
              <a:t>contains</a:t>
            </a:r>
            <a:r>
              <a:rPr lang="pl-PL" dirty="0"/>
              <a:t> </a:t>
            </a:r>
            <a:r>
              <a:rPr lang="pl-PL" b="1" i="1" dirty="0" err="1"/>
              <a:t>rules</a:t>
            </a:r>
            <a:r>
              <a:rPr lang="pl-PL" dirty="0"/>
              <a:t> </a:t>
            </a:r>
            <a:r>
              <a:rPr lang="pl-PL" dirty="0" err="1"/>
              <a:t>that</a:t>
            </a:r>
            <a:r>
              <a:rPr lang="pl-PL" dirty="0"/>
              <a:t> </a:t>
            </a:r>
            <a:r>
              <a:rPr lang="pl-PL" dirty="0" err="1"/>
              <a:t>represent</a:t>
            </a:r>
            <a:r>
              <a:rPr lang="pl-PL" dirty="0"/>
              <a:t> a set of </a:t>
            </a:r>
            <a:r>
              <a:rPr lang="pl-PL" dirty="0" err="1"/>
              <a:t>permissions</a:t>
            </a:r>
            <a:r>
              <a:rPr lang="pl-PL" dirty="0"/>
              <a:t>. </a:t>
            </a:r>
            <a:r>
              <a:rPr lang="pl-PL" dirty="0" err="1"/>
              <a:t>Each</a:t>
            </a:r>
            <a:r>
              <a:rPr lang="pl-PL" dirty="0"/>
              <a:t> </a:t>
            </a:r>
            <a:r>
              <a:rPr lang="pl-PL" dirty="0" err="1"/>
              <a:t>rule</a:t>
            </a:r>
            <a:r>
              <a:rPr lang="pl-PL" dirty="0"/>
              <a:t> </a:t>
            </a:r>
            <a:r>
              <a:rPr lang="pl-PL" dirty="0" err="1"/>
              <a:t>contains</a:t>
            </a:r>
            <a:r>
              <a:rPr lang="pl-PL" dirty="0"/>
              <a:t> </a:t>
            </a:r>
            <a:r>
              <a:rPr lang="pl-PL" u="sng" dirty="0" err="1">
                <a:hlinkClick r:id="rId2"/>
              </a:rPr>
              <a:t>resources</a:t>
            </a:r>
            <a:r>
              <a:rPr lang="pl-PL" dirty="0"/>
              <a:t> and </a:t>
            </a:r>
            <a:r>
              <a:rPr lang="pl-PL" u="sng" dirty="0" err="1">
                <a:hlinkClick r:id="rId3"/>
              </a:rPr>
              <a:t>verbs</a:t>
            </a:r>
            <a:r>
              <a:rPr lang="pl-PL" dirty="0"/>
              <a:t>. The </a:t>
            </a:r>
            <a:r>
              <a:rPr lang="pl-PL" dirty="0" err="1"/>
              <a:t>verb</a:t>
            </a:r>
            <a:r>
              <a:rPr lang="pl-PL" dirty="0"/>
              <a:t> </a:t>
            </a:r>
            <a:r>
              <a:rPr lang="pl-PL" dirty="0" err="1"/>
              <a:t>is</a:t>
            </a:r>
            <a:r>
              <a:rPr lang="pl-PL" dirty="0"/>
              <a:t> the </a:t>
            </a:r>
            <a:r>
              <a:rPr lang="pl-PL" dirty="0" err="1"/>
              <a:t>action</a:t>
            </a:r>
            <a:r>
              <a:rPr lang="pl-PL" dirty="0"/>
              <a:t> </a:t>
            </a:r>
            <a:r>
              <a:rPr lang="pl-PL" dirty="0" err="1"/>
              <a:t>that</a:t>
            </a:r>
            <a:r>
              <a:rPr lang="pl-PL" dirty="0"/>
              <a:t> </a:t>
            </a:r>
            <a:r>
              <a:rPr lang="pl-PL" dirty="0" err="1"/>
              <a:t>will</a:t>
            </a:r>
            <a:r>
              <a:rPr lang="pl-PL" dirty="0"/>
              <a:t> </a:t>
            </a:r>
            <a:r>
              <a:rPr lang="pl-PL" dirty="0" err="1"/>
              <a:t>apply</a:t>
            </a:r>
            <a:r>
              <a:rPr lang="pl-PL" dirty="0"/>
              <a:t> on the </a:t>
            </a:r>
            <a:r>
              <a:rPr lang="pl-PL" dirty="0" err="1"/>
              <a:t>resource</a:t>
            </a:r>
            <a:r>
              <a:rPr lang="pl-PL" dirty="0"/>
              <a:t>.</a:t>
            </a:r>
          </a:p>
          <a:p>
            <a:pPr lvl="0"/>
            <a:r>
              <a:rPr lang="pl-PL" b="1" dirty="0" err="1"/>
              <a:t>Subject</a:t>
            </a:r>
            <a:r>
              <a:rPr lang="pl-PL" b="1" dirty="0"/>
              <a:t> (User, </a:t>
            </a:r>
            <a:r>
              <a:rPr lang="pl-PL" b="1" dirty="0" err="1"/>
              <a:t>Group</a:t>
            </a:r>
            <a:r>
              <a:rPr lang="pl-PL" b="1" dirty="0"/>
              <a:t> </a:t>
            </a:r>
            <a:r>
              <a:rPr lang="pl-PL" b="1" dirty="0" err="1"/>
              <a:t>or</a:t>
            </a:r>
            <a:r>
              <a:rPr lang="pl-PL" b="1" dirty="0"/>
              <a:t> </a:t>
            </a:r>
            <a:r>
              <a:rPr lang="pl-PL" b="1" dirty="0" err="1"/>
              <a:t>ServiceAccount</a:t>
            </a:r>
            <a:r>
              <a:rPr lang="pl-PL" b="1" dirty="0"/>
              <a:t>) – </a:t>
            </a:r>
            <a:r>
              <a:rPr lang="pl-PL" dirty="0"/>
              <a:t>The </a:t>
            </a:r>
            <a:r>
              <a:rPr lang="pl-PL" dirty="0" err="1"/>
              <a:t>object</a:t>
            </a:r>
            <a:r>
              <a:rPr lang="pl-PL" dirty="0"/>
              <a:t> </a:t>
            </a:r>
            <a:r>
              <a:rPr lang="pl-PL" dirty="0" err="1"/>
              <a:t>that</a:t>
            </a:r>
            <a:r>
              <a:rPr lang="pl-PL" dirty="0"/>
              <a:t> </a:t>
            </a:r>
            <a:r>
              <a:rPr lang="pl-PL" dirty="0" err="1"/>
              <a:t>will</a:t>
            </a:r>
            <a:r>
              <a:rPr lang="pl-PL" dirty="0"/>
              <a:t> </a:t>
            </a:r>
            <a:r>
              <a:rPr lang="pl-PL" dirty="0" err="1"/>
              <a:t>receive</a:t>
            </a:r>
            <a:r>
              <a:rPr lang="pl-PL" dirty="0"/>
              <a:t> the </a:t>
            </a:r>
            <a:r>
              <a:rPr lang="pl-PL" dirty="0" err="1"/>
              <a:t>permissions</a:t>
            </a:r>
            <a:r>
              <a:rPr lang="pl-PL" dirty="0"/>
              <a:t>.</a:t>
            </a:r>
          </a:p>
          <a:p>
            <a:pPr lvl="0"/>
            <a:r>
              <a:rPr lang="pl-PL" b="1" dirty="0" err="1"/>
              <a:t>RoleBinding</a:t>
            </a:r>
            <a:r>
              <a:rPr lang="pl-PL" b="1" dirty="0"/>
              <a:t>\</a:t>
            </a:r>
            <a:r>
              <a:rPr lang="pl-PL" b="1" dirty="0" err="1"/>
              <a:t>ClusterRoleBinding</a:t>
            </a:r>
            <a:r>
              <a:rPr lang="pl-PL" b="1" dirty="0"/>
              <a:t> – </a:t>
            </a:r>
            <a:r>
              <a:rPr lang="pl-PL" dirty="0"/>
              <a:t>The </a:t>
            </a:r>
            <a:r>
              <a:rPr lang="pl-PL" dirty="0" err="1"/>
              <a:t>connection</a:t>
            </a:r>
            <a:r>
              <a:rPr lang="pl-PL" dirty="0"/>
              <a:t> </a:t>
            </a:r>
            <a:r>
              <a:rPr lang="pl-PL" dirty="0" err="1"/>
              <a:t>between</a:t>
            </a:r>
            <a:r>
              <a:rPr lang="pl-PL" dirty="0"/>
              <a:t> Role\</a:t>
            </a:r>
            <a:r>
              <a:rPr lang="pl-PL" dirty="0" err="1"/>
              <a:t>ClusterRole</a:t>
            </a:r>
            <a:r>
              <a:rPr lang="pl-PL" dirty="0"/>
              <a:t> and the </a:t>
            </a:r>
            <a:r>
              <a:rPr lang="pl-PL" dirty="0" err="1"/>
              <a:t>subject</a:t>
            </a:r>
            <a:r>
              <a:rPr lang="pl-PL" dirty="0"/>
              <a:t>.</a:t>
            </a:r>
          </a:p>
          <a:p>
            <a:endParaRPr lang="pl-PL" dirty="0"/>
          </a:p>
        </p:txBody>
      </p:sp>
      <p:pic>
        <p:nvPicPr>
          <p:cNvPr id="4" name="Obraz 3">
            <a:hlinkClick r:id="rId4"/>
            <a:extLst>
              <a:ext uri="{FF2B5EF4-FFF2-40B4-BE49-F238E27FC236}">
                <a16:creationId xmlns:a16="http://schemas.microsoft.com/office/drawing/2014/main" id="{615D0CD4-6D6A-4C7A-8638-70BCE4FF480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535377"/>
            <a:ext cx="2857500" cy="2065020"/>
          </a:xfrm>
          <a:prstGeom prst="rect">
            <a:avLst/>
          </a:prstGeom>
          <a:noFill/>
          <a:ln>
            <a:noFill/>
          </a:ln>
        </p:spPr>
      </p:pic>
    </p:spTree>
    <p:extLst>
      <p:ext uri="{BB962C8B-B14F-4D97-AF65-F5344CB8AC3E}">
        <p14:creationId xmlns:p14="http://schemas.microsoft.com/office/powerpoint/2010/main" val="131944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B17627-F162-4643-AFD7-5DE702C6E1F5}"/>
              </a:ext>
            </a:extLst>
          </p:cNvPr>
          <p:cNvSpPr>
            <a:spLocks noGrp="1"/>
          </p:cNvSpPr>
          <p:nvPr>
            <p:ph type="title"/>
          </p:nvPr>
        </p:nvSpPr>
        <p:spPr/>
        <p:txBody>
          <a:bodyPr/>
          <a:lstStyle/>
          <a:p>
            <a:r>
              <a:rPr lang="pl-PL" dirty="0"/>
              <a:t>Model RBAC</a:t>
            </a:r>
          </a:p>
        </p:txBody>
      </p:sp>
      <p:sp>
        <p:nvSpPr>
          <p:cNvPr id="3" name="Symbol zastępczy zawartości 2">
            <a:extLst>
              <a:ext uri="{FF2B5EF4-FFF2-40B4-BE49-F238E27FC236}">
                <a16:creationId xmlns:a16="http://schemas.microsoft.com/office/drawing/2014/main" id="{A3F08D9E-4C2B-4EF6-950B-1E2B4A7462D7}"/>
              </a:ext>
            </a:extLst>
          </p:cNvPr>
          <p:cNvSpPr>
            <a:spLocks noGrp="1"/>
          </p:cNvSpPr>
          <p:nvPr>
            <p:ph idx="1"/>
          </p:nvPr>
        </p:nvSpPr>
        <p:spPr/>
        <p:txBody>
          <a:bodyPr/>
          <a:lstStyle/>
          <a:p>
            <a:endParaRPr lang="pl-PL" dirty="0"/>
          </a:p>
        </p:txBody>
      </p:sp>
      <p:pic>
        <p:nvPicPr>
          <p:cNvPr id="5" name="Obraz 4">
            <a:hlinkClick r:id="rId2"/>
            <a:extLst>
              <a:ext uri="{FF2B5EF4-FFF2-40B4-BE49-F238E27FC236}">
                <a16:creationId xmlns:a16="http://schemas.microsoft.com/office/drawing/2014/main" id="{078DD44E-3566-43CA-BE22-ADE28B647F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75729" y="2048256"/>
            <a:ext cx="9816870" cy="4224528"/>
          </a:xfrm>
          <a:prstGeom prst="rect">
            <a:avLst/>
          </a:prstGeom>
          <a:noFill/>
          <a:ln>
            <a:noFill/>
          </a:ln>
        </p:spPr>
      </p:pic>
    </p:spTree>
    <p:extLst>
      <p:ext uri="{BB962C8B-B14F-4D97-AF65-F5344CB8AC3E}">
        <p14:creationId xmlns:p14="http://schemas.microsoft.com/office/powerpoint/2010/main" val="354695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800CE0F-BBC6-4148-916A-C66B18E2ADEC}"/>
              </a:ext>
            </a:extLst>
          </p:cNvPr>
          <p:cNvSpPr>
            <a:spLocks noGrp="1"/>
          </p:cNvSpPr>
          <p:nvPr>
            <p:ph type="title"/>
          </p:nvPr>
        </p:nvSpPr>
        <p:spPr/>
        <p:txBody>
          <a:bodyPr/>
          <a:lstStyle/>
          <a:p>
            <a:r>
              <a:rPr lang="pl-PL" dirty="0" err="1"/>
              <a:t>Kubernetes</a:t>
            </a:r>
            <a:r>
              <a:rPr lang="pl-PL" dirty="0"/>
              <a:t> </a:t>
            </a:r>
            <a:r>
              <a:rPr lang="pl-PL" dirty="0" err="1"/>
              <a:t>features</a:t>
            </a:r>
            <a:endParaRPr lang="pl-PL" dirty="0"/>
          </a:p>
        </p:txBody>
      </p:sp>
      <p:sp>
        <p:nvSpPr>
          <p:cNvPr id="3" name="Symbol zastępczy zawartości 2">
            <a:extLst>
              <a:ext uri="{FF2B5EF4-FFF2-40B4-BE49-F238E27FC236}">
                <a16:creationId xmlns:a16="http://schemas.microsoft.com/office/drawing/2014/main" id="{298D58B9-B40B-4D2D-A33D-88C8A6A7B224}"/>
              </a:ext>
            </a:extLst>
          </p:cNvPr>
          <p:cNvSpPr>
            <a:spLocks noGrp="1"/>
          </p:cNvSpPr>
          <p:nvPr>
            <p:ph idx="1"/>
          </p:nvPr>
        </p:nvSpPr>
        <p:spPr>
          <a:xfrm>
            <a:off x="1024128" y="1721795"/>
            <a:ext cx="9720073" cy="4698459"/>
          </a:xfrm>
        </p:spPr>
        <p:txBody>
          <a:bodyPr>
            <a:normAutofit/>
          </a:bodyPr>
          <a:lstStyle/>
          <a:p>
            <a:r>
              <a:rPr lang="en-US" dirty="0"/>
              <a:t>Kubernetes offers a very rich set of features for container orchestration. Some of its fully supported features are:</a:t>
            </a:r>
          </a:p>
          <a:p>
            <a:pPr lvl="1"/>
            <a:r>
              <a:rPr lang="en-US" b="1" dirty="0"/>
              <a:t>Automatic </a:t>
            </a:r>
            <a:r>
              <a:rPr lang="en-US" b="1" dirty="0" err="1"/>
              <a:t>binpacking</a:t>
            </a:r>
            <a:br>
              <a:rPr lang="en-US" dirty="0"/>
            </a:br>
            <a:r>
              <a:rPr lang="en-US" dirty="0"/>
              <a:t>Kubernetes automatically schedules the containers based on resource usage and constraints, without sacrificing the availability.</a:t>
            </a:r>
          </a:p>
          <a:p>
            <a:pPr lvl="1"/>
            <a:r>
              <a:rPr lang="en-US" b="1" dirty="0">
                <a:solidFill>
                  <a:srgbClr val="FF0000"/>
                </a:solidFill>
              </a:rPr>
              <a:t>Self-healing</a:t>
            </a:r>
            <a:br>
              <a:rPr lang="en-US" dirty="0"/>
            </a:br>
            <a:r>
              <a:rPr lang="en-US" dirty="0"/>
              <a:t>Kubernetes automatically replaces and reschedules the containers from failed nodes. It also kills and restarts the containers which do not respond to health checks, based on existing rules/policy.</a:t>
            </a:r>
          </a:p>
          <a:p>
            <a:pPr lvl="1"/>
            <a:r>
              <a:rPr lang="en-US" b="1" dirty="0">
                <a:solidFill>
                  <a:srgbClr val="FF0000"/>
                </a:solidFill>
              </a:rPr>
              <a:t>Horizontal scaling</a:t>
            </a:r>
            <a:br>
              <a:rPr lang="en-US" dirty="0"/>
            </a:br>
            <a:r>
              <a:rPr lang="en-US" dirty="0"/>
              <a:t>Kubernetes can automatically scale applications based on resource usage like CPU and memory. In some cases, it also supports dynamic scaling based on customer metrics.</a:t>
            </a:r>
          </a:p>
          <a:p>
            <a:pPr lvl="1"/>
            <a:r>
              <a:rPr lang="en-US" b="1" dirty="0">
                <a:solidFill>
                  <a:srgbClr val="FF0000"/>
                </a:solidFill>
              </a:rPr>
              <a:t>Service discovery and Load balancing</a:t>
            </a:r>
            <a:br>
              <a:rPr lang="en-US" dirty="0"/>
            </a:br>
            <a:r>
              <a:rPr lang="en-US" dirty="0"/>
              <a:t>Kubernetes groups sets of containers and refers to them via a DNS name. This DNS name is also called a Kubernetes </a:t>
            </a:r>
            <a:r>
              <a:rPr lang="en-US" b="1" dirty="0"/>
              <a:t>service</a:t>
            </a:r>
            <a:r>
              <a:rPr lang="en-US" dirty="0"/>
              <a:t>. Kubernetes can discover these services automatically, and load-balance requests between containers of a given service.</a:t>
            </a:r>
          </a:p>
        </p:txBody>
      </p:sp>
      <p:sp>
        <p:nvSpPr>
          <p:cNvPr id="4" name="Prostokąt 3">
            <a:extLst>
              <a:ext uri="{FF2B5EF4-FFF2-40B4-BE49-F238E27FC236}">
                <a16:creationId xmlns:a16="http://schemas.microsoft.com/office/drawing/2014/main" id="{B5234143-7352-4DDE-A684-D810C32C97E8}"/>
              </a:ext>
            </a:extLst>
          </p:cNvPr>
          <p:cNvSpPr/>
          <p:nvPr/>
        </p:nvSpPr>
        <p:spPr>
          <a:xfrm>
            <a:off x="1217613" y="6325862"/>
            <a:ext cx="6175408" cy="646331"/>
          </a:xfrm>
          <a:prstGeom prst="rect">
            <a:avLst/>
          </a:prstGeom>
        </p:spPr>
        <p:txBody>
          <a:bodyPr wrap="square">
            <a:spAutoFit/>
          </a:bodyPr>
          <a:lstStyle/>
          <a:p>
            <a:r>
              <a:rPr lang="pl-PL" dirty="0">
                <a:hlinkClick r:id="rId2"/>
              </a:rPr>
              <a:t>https://sites.google.com/site/edxkubernetes/home</a:t>
            </a:r>
            <a:endParaRPr lang="pl-PL" dirty="0"/>
          </a:p>
          <a:p>
            <a:endParaRPr lang="pl-PL" dirty="0"/>
          </a:p>
        </p:txBody>
      </p:sp>
    </p:spTree>
    <p:extLst>
      <p:ext uri="{BB962C8B-B14F-4D97-AF65-F5344CB8AC3E}">
        <p14:creationId xmlns:p14="http://schemas.microsoft.com/office/powerpoint/2010/main" val="393759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7890DCA-572B-4925-85E3-444630D10ED0}"/>
              </a:ext>
            </a:extLst>
          </p:cNvPr>
          <p:cNvSpPr>
            <a:spLocks noGrp="1"/>
          </p:cNvSpPr>
          <p:nvPr>
            <p:ph type="title"/>
          </p:nvPr>
        </p:nvSpPr>
        <p:spPr/>
        <p:txBody>
          <a:bodyPr/>
          <a:lstStyle/>
          <a:p>
            <a:r>
              <a:rPr lang="pl-PL" dirty="0"/>
              <a:t>NETWORK POLICY</a:t>
            </a:r>
          </a:p>
        </p:txBody>
      </p:sp>
      <p:sp>
        <p:nvSpPr>
          <p:cNvPr id="3" name="Symbol zastępczy zawartości 2">
            <a:extLst>
              <a:ext uri="{FF2B5EF4-FFF2-40B4-BE49-F238E27FC236}">
                <a16:creationId xmlns:a16="http://schemas.microsoft.com/office/drawing/2014/main" id="{FA9E6B4E-A2D0-4F26-A3B4-F9AD9F3DD0FC}"/>
              </a:ext>
            </a:extLst>
          </p:cNvPr>
          <p:cNvSpPr>
            <a:spLocks noGrp="1"/>
          </p:cNvSpPr>
          <p:nvPr>
            <p:ph idx="1"/>
          </p:nvPr>
        </p:nvSpPr>
        <p:spPr/>
        <p:txBody>
          <a:bodyPr/>
          <a:lstStyle/>
          <a:p>
            <a:r>
              <a:rPr lang="en-US" dirty="0"/>
              <a:t>Network policies are implemented by the </a:t>
            </a:r>
            <a:r>
              <a:rPr lang="en-US" dirty="0">
                <a:hlinkClick r:id="rId2"/>
              </a:rPr>
              <a:t>network plugin</a:t>
            </a:r>
            <a:r>
              <a:rPr lang="en-US" dirty="0"/>
              <a:t>. To use network policies, you must be using a networking solution which supports </a:t>
            </a:r>
            <a:r>
              <a:rPr lang="en-US" dirty="0" err="1"/>
              <a:t>NetworkPolicy</a:t>
            </a:r>
            <a:r>
              <a:rPr lang="en-US" dirty="0"/>
              <a:t>. Creating a </a:t>
            </a:r>
            <a:r>
              <a:rPr lang="en-US" dirty="0" err="1"/>
              <a:t>NetworkPolicy</a:t>
            </a:r>
            <a:r>
              <a:rPr lang="en-US" dirty="0"/>
              <a:t> resource without a controller that implements it will have no effect.</a:t>
            </a:r>
          </a:p>
          <a:p>
            <a:r>
              <a:rPr lang="en-US" b="1" dirty="0"/>
              <a:t>Isolated and Non-isolated Pods</a:t>
            </a:r>
          </a:p>
          <a:p>
            <a:r>
              <a:rPr lang="en-US" dirty="0"/>
              <a:t>By default, pods are non-isolated; they accept traffic from any source.</a:t>
            </a:r>
          </a:p>
          <a:p>
            <a:r>
              <a:rPr lang="en-US" dirty="0"/>
              <a:t>Pods become isolated by having a </a:t>
            </a:r>
            <a:r>
              <a:rPr lang="en-US" dirty="0" err="1"/>
              <a:t>NetworkPolicy</a:t>
            </a:r>
            <a:r>
              <a:rPr lang="en-US" dirty="0"/>
              <a:t> that selects them. Once there is any </a:t>
            </a:r>
            <a:r>
              <a:rPr lang="en-US" dirty="0" err="1"/>
              <a:t>NetworkPolicy</a:t>
            </a:r>
            <a:r>
              <a:rPr lang="en-US" dirty="0"/>
              <a:t> in a namespace selecting a particular pod, that pod will reject any connections that are not allowed by any </a:t>
            </a:r>
            <a:r>
              <a:rPr lang="en-US" dirty="0" err="1"/>
              <a:t>NetworkPolicy</a:t>
            </a:r>
            <a:r>
              <a:rPr lang="en-US" dirty="0"/>
              <a:t>. (Other pods in the namespace that are not selected by any </a:t>
            </a:r>
            <a:r>
              <a:rPr lang="en-US" dirty="0" err="1"/>
              <a:t>NetworkPolicy</a:t>
            </a:r>
            <a:r>
              <a:rPr lang="en-US" dirty="0"/>
              <a:t> will continue to accept all traffic.)</a:t>
            </a:r>
          </a:p>
          <a:p>
            <a:endParaRPr lang="pl-PL" dirty="0"/>
          </a:p>
        </p:txBody>
      </p:sp>
    </p:spTree>
    <p:extLst>
      <p:ext uri="{BB962C8B-B14F-4D97-AF65-F5344CB8AC3E}">
        <p14:creationId xmlns:p14="http://schemas.microsoft.com/office/powerpoint/2010/main" val="1374241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57B05D-A3C4-4FBD-8D5F-5589EF1C8BF7}"/>
              </a:ext>
            </a:extLst>
          </p:cNvPr>
          <p:cNvSpPr>
            <a:spLocks noGrp="1"/>
          </p:cNvSpPr>
          <p:nvPr>
            <p:ph type="title"/>
          </p:nvPr>
        </p:nvSpPr>
        <p:spPr/>
        <p:txBody>
          <a:bodyPr/>
          <a:lstStyle/>
          <a:p>
            <a:r>
              <a:rPr lang="pl-PL" dirty="0"/>
              <a:t>Pod </a:t>
            </a:r>
            <a:r>
              <a:rPr lang="pl-PL" dirty="0" err="1"/>
              <a:t>security</a:t>
            </a:r>
            <a:r>
              <a:rPr lang="pl-PL" dirty="0"/>
              <a:t> Policy</a:t>
            </a:r>
          </a:p>
        </p:txBody>
      </p:sp>
      <p:sp>
        <p:nvSpPr>
          <p:cNvPr id="3" name="Symbol zastępczy zawartości 2">
            <a:extLst>
              <a:ext uri="{FF2B5EF4-FFF2-40B4-BE49-F238E27FC236}">
                <a16:creationId xmlns:a16="http://schemas.microsoft.com/office/drawing/2014/main" id="{529A05A3-D241-4CCA-975F-E19454218E5E}"/>
              </a:ext>
            </a:extLst>
          </p:cNvPr>
          <p:cNvSpPr>
            <a:spLocks noGrp="1"/>
          </p:cNvSpPr>
          <p:nvPr>
            <p:ph idx="1"/>
          </p:nvPr>
        </p:nvSpPr>
        <p:spPr>
          <a:xfrm>
            <a:off x="1024128" y="1888837"/>
            <a:ext cx="9720073" cy="3301999"/>
          </a:xfrm>
        </p:spPr>
        <p:txBody>
          <a:bodyPr>
            <a:normAutofit/>
          </a:bodyPr>
          <a:lstStyle/>
          <a:p>
            <a:r>
              <a:rPr lang="en-US" sz="2800" dirty="0"/>
              <a:t>Pod Security Policies are cluster-wide resources that control security sensitive aspects of pod specification. PSP objects define a set of conditions that a pod must run with in order to be accepted into the system, as well as defaults for their related fields. </a:t>
            </a:r>
            <a:r>
              <a:rPr lang="en-US" sz="2800" dirty="0" err="1"/>
              <a:t>PodSecurityPolicy</a:t>
            </a:r>
            <a:r>
              <a:rPr lang="en-US" sz="2800" dirty="0"/>
              <a:t> is an optional admission controller that is enabled by default through the API, thus policies can be deployed without the PSP admission plugin enabled. This functions as a validating and mutating controller simultaneously.</a:t>
            </a:r>
            <a:endParaRPr lang="pl-PL" sz="2800" dirty="0"/>
          </a:p>
        </p:txBody>
      </p:sp>
    </p:spTree>
    <p:extLst>
      <p:ext uri="{BB962C8B-B14F-4D97-AF65-F5344CB8AC3E}">
        <p14:creationId xmlns:p14="http://schemas.microsoft.com/office/powerpoint/2010/main" val="4136105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6D1C12-8E99-4717-AACB-51A8F20A7171}"/>
              </a:ext>
            </a:extLst>
          </p:cNvPr>
          <p:cNvSpPr>
            <a:spLocks noGrp="1"/>
          </p:cNvSpPr>
          <p:nvPr>
            <p:ph type="title"/>
          </p:nvPr>
        </p:nvSpPr>
        <p:spPr/>
        <p:txBody>
          <a:bodyPr/>
          <a:lstStyle/>
          <a:p>
            <a:r>
              <a:rPr lang="pl-PL" dirty="0" err="1"/>
              <a:t>PoD</a:t>
            </a:r>
            <a:r>
              <a:rPr lang="pl-PL" dirty="0"/>
              <a:t> SECURITY POLICY</a:t>
            </a:r>
          </a:p>
        </p:txBody>
      </p:sp>
      <p:sp>
        <p:nvSpPr>
          <p:cNvPr id="4" name="Rectangle 1">
            <a:extLst>
              <a:ext uri="{FF2B5EF4-FFF2-40B4-BE49-F238E27FC236}">
                <a16:creationId xmlns:a16="http://schemas.microsoft.com/office/drawing/2014/main" id="{62D75B31-2E96-49BE-960C-9E228016EB25}"/>
              </a:ext>
            </a:extLst>
          </p:cNvPr>
          <p:cNvSpPr>
            <a:spLocks noGrp="1" noChangeArrowheads="1"/>
          </p:cNvSpPr>
          <p:nvPr>
            <p:ph idx="1"/>
          </p:nvPr>
        </p:nvSpPr>
        <p:spPr bwMode="auto">
          <a:xfrm>
            <a:off x="1063929" y="1653245"/>
            <a:ext cx="1091623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400" b="1" i="0" u="none" strike="noStrike" cap="none" normalizeH="0" baseline="0" dirty="0" err="1">
                <a:ln>
                  <a:noFill/>
                </a:ln>
                <a:solidFill>
                  <a:schemeClr val="tx1"/>
                </a:solidFill>
                <a:effectLst/>
              </a:rPr>
              <a:t>Example</a:t>
            </a:r>
            <a:r>
              <a:rPr kumimoji="0" lang="pl-PL" altLang="pl-PL" sz="2400" b="1" i="0" u="none" strike="noStrike" cap="none" normalizeH="0" baseline="0" dirty="0">
                <a:ln>
                  <a:noFill/>
                </a:ln>
                <a:solidFill>
                  <a:schemeClr val="tx1"/>
                </a:solidFill>
                <a:effectLst/>
              </a:rPr>
              <a:t> of a </a:t>
            </a:r>
            <a:r>
              <a:rPr kumimoji="0" lang="pl-PL" altLang="pl-PL" sz="2400" b="1" i="0" u="none" strike="noStrike" cap="none" normalizeH="0" baseline="0" dirty="0" err="1">
                <a:ln>
                  <a:noFill/>
                </a:ln>
                <a:solidFill>
                  <a:schemeClr val="tx1"/>
                </a:solidFill>
                <a:effectLst/>
              </a:rPr>
              <a:t>restricted</a:t>
            </a:r>
            <a:r>
              <a:rPr kumimoji="0" lang="pl-PL" altLang="pl-PL" sz="2400" b="1" i="0" u="none" strike="noStrike" cap="none" normalizeH="0" baseline="0" dirty="0">
                <a:ln>
                  <a:noFill/>
                </a:ln>
                <a:solidFill>
                  <a:schemeClr val="tx1"/>
                </a:solidFill>
                <a:effectLst/>
              </a:rPr>
              <a:t> </a:t>
            </a:r>
            <a:r>
              <a:rPr kumimoji="0" lang="pl-PL" altLang="pl-PL" sz="2400" b="1" i="0" u="none" strike="noStrike" cap="none" normalizeH="0" baseline="0" dirty="0" err="1">
                <a:ln>
                  <a:noFill/>
                </a:ln>
                <a:solidFill>
                  <a:schemeClr val="tx1"/>
                </a:solidFill>
                <a:effectLst/>
              </a:rPr>
              <a:t>PodSecurityPolicy</a:t>
            </a:r>
            <a:r>
              <a:rPr kumimoji="0" lang="pl-PL" altLang="pl-PL" sz="2400" b="1" i="0" u="none" strike="noStrike" cap="none" normalizeH="0" baseline="0" dirty="0">
                <a:ln>
                  <a:noFill/>
                </a:ln>
                <a:solidFill>
                  <a:schemeClr val="tx1"/>
                </a:solidFill>
                <a:effectLst/>
              </a:rPr>
              <a:t> </a:t>
            </a:r>
            <a:r>
              <a:rPr kumimoji="0" lang="pl-PL" altLang="pl-PL" sz="2400" b="1" i="0" u="none" strike="noStrike" cap="none" normalizeH="0" baseline="0" dirty="0" err="1">
                <a:ln>
                  <a:noFill/>
                </a:ln>
                <a:solidFill>
                  <a:schemeClr val="tx1"/>
                </a:solidFill>
                <a:effectLst/>
              </a:rPr>
              <a:t>used</a:t>
            </a:r>
            <a:r>
              <a:rPr kumimoji="0" lang="pl-PL" altLang="pl-PL" sz="2400" b="1" i="0" u="none" strike="noStrike" cap="none" normalizeH="0" baseline="0" dirty="0">
                <a:ln>
                  <a:noFill/>
                </a:ln>
                <a:solidFill>
                  <a:schemeClr val="tx1"/>
                </a:solidFill>
                <a:effectLst/>
              </a:rPr>
              <a:t> </a:t>
            </a:r>
            <a:r>
              <a:rPr kumimoji="0" lang="pl-PL" altLang="pl-PL" sz="2400" b="1" i="0" u="none" strike="noStrike" cap="none" normalizeH="0" baseline="0" dirty="0" err="1">
                <a:ln>
                  <a:noFill/>
                </a:ln>
                <a:solidFill>
                  <a:schemeClr val="tx1"/>
                </a:solidFill>
                <a:effectLst/>
              </a:rPr>
              <a:t>cluster-wide</a:t>
            </a:r>
            <a:r>
              <a:rPr kumimoji="0" lang="pl-PL" altLang="pl-PL" sz="2400" b="1"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400" b="1"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buSzTx/>
              <a:buFont typeface="Arial" panose="020B0604020202020204" pitchFamily="34" charset="0"/>
              <a:buChar char="•"/>
            </a:pPr>
            <a:r>
              <a:rPr kumimoji="0" lang="pl-PL" altLang="pl-PL" sz="2400" b="1" i="0" u="none" strike="noStrike" cap="none" normalizeH="0" baseline="0" dirty="0" err="1">
                <a:ln>
                  <a:noFill/>
                </a:ln>
                <a:solidFill>
                  <a:schemeClr val="tx1"/>
                </a:solidFill>
                <a:effectLst/>
              </a:rPr>
              <a:t>runAsUser</a:t>
            </a:r>
            <a:r>
              <a:rPr kumimoji="0" lang="pl-PL" altLang="pl-PL" sz="2400" b="0" i="0" u="none" strike="noStrike" cap="none" normalizeH="0" baseline="0" dirty="0">
                <a:ln>
                  <a:noFill/>
                </a:ln>
                <a:solidFill>
                  <a:schemeClr val="tx1"/>
                </a:solidFill>
                <a:effectLst/>
              </a:rPr>
              <a:t>: 1000 </a:t>
            </a:r>
            <a:r>
              <a:rPr kumimoji="0" lang="pl-PL" altLang="pl-PL" sz="2400" b="0" i="0" u="none" strike="noStrike" cap="none" normalizeH="0" baseline="0" dirty="0" err="1">
                <a:ln>
                  <a:noFill/>
                </a:ln>
                <a:solidFill>
                  <a:schemeClr val="tx1"/>
                </a:solidFill>
                <a:effectLst/>
              </a:rPr>
              <a:t>means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all</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containers</a:t>
            </a:r>
            <a:r>
              <a:rPr kumimoji="0" lang="pl-PL" altLang="pl-PL" sz="2400" b="0" i="0" u="none" strike="noStrike" cap="none" normalizeH="0" baseline="0" dirty="0">
                <a:ln>
                  <a:noFill/>
                </a:ln>
                <a:solidFill>
                  <a:schemeClr val="tx1"/>
                </a:solidFill>
                <a:effectLst/>
              </a:rPr>
              <a:t> in the pod </a:t>
            </a:r>
            <a:r>
              <a:rPr kumimoji="0" lang="pl-PL" altLang="pl-PL" sz="2400" b="0" i="0" u="none" strike="noStrike" cap="none" normalizeH="0" baseline="0" dirty="0" err="1">
                <a:ln>
                  <a:noFill/>
                </a:ln>
                <a:solidFill>
                  <a:schemeClr val="tx1"/>
                </a:solidFill>
                <a:effectLst/>
              </a:rPr>
              <a:t>will</a:t>
            </a:r>
            <a:r>
              <a:rPr kumimoji="0" lang="pl-PL" altLang="pl-PL" sz="2400" b="0" i="0" u="none" strike="noStrike" cap="none" normalizeH="0" baseline="0" dirty="0">
                <a:ln>
                  <a:noFill/>
                </a:ln>
                <a:solidFill>
                  <a:schemeClr val="tx1"/>
                </a:solidFill>
                <a:effectLst/>
              </a:rPr>
              <a:t> run as </a:t>
            </a:r>
            <a:r>
              <a:rPr kumimoji="0" lang="pl-PL" altLang="pl-PL" sz="2400" b="0" i="0" u="none" strike="noStrike" cap="none" normalizeH="0" baseline="0" dirty="0" err="1">
                <a:ln>
                  <a:noFill/>
                </a:ln>
                <a:solidFill>
                  <a:schemeClr val="tx1"/>
                </a:solidFill>
                <a:effectLst/>
              </a:rPr>
              <a:t>user</a:t>
            </a:r>
            <a:r>
              <a:rPr kumimoji="0" lang="pl-PL" altLang="pl-PL" sz="2400" b="0" i="0" u="none" strike="noStrike" cap="none" normalizeH="0" baseline="0" dirty="0">
                <a:ln>
                  <a:noFill/>
                </a:ln>
                <a:solidFill>
                  <a:schemeClr val="tx1"/>
                </a:solidFill>
                <a:effectLst/>
              </a:rPr>
              <a:t> UID 1000</a:t>
            </a:r>
          </a:p>
          <a:p>
            <a:pPr marL="0" indent="0" eaLnBrk="0" fontAlgn="base" hangingPunct="0">
              <a:lnSpc>
                <a:spcPct val="100000"/>
              </a:lnSpc>
              <a:spcBef>
                <a:spcPct val="0"/>
              </a:spcBef>
              <a:spcAft>
                <a:spcPct val="0"/>
              </a:spcAft>
              <a:buClrTx/>
              <a:buSzTx/>
              <a:buNone/>
            </a:pPr>
            <a:endParaRPr kumimoji="0" lang="pl-PL" altLang="pl-PL"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buSzTx/>
              <a:buFont typeface="Arial" panose="020B0604020202020204" pitchFamily="34" charset="0"/>
              <a:buChar char="•"/>
            </a:pPr>
            <a:r>
              <a:rPr kumimoji="0" lang="pl-PL" altLang="pl-PL" sz="2400" b="1" i="0" u="none" strike="noStrike" cap="none" normalizeH="0" baseline="0" dirty="0" err="1">
                <a:ln>
                  <a:noFill/>
                </a:ln>
                <a:solidFill>
                  <a:schemeClr val="tx1"/>
                </a:solidFill>
                <a:effectLst/>
              </a:rPr>
              <a:t>fsGroup</a:t>
            </a:r>
            <a:r>
              <a:rPr kumimoji="0" lang="pl-PL" altLang="pl-PL" sz="2400" b="0" i="0" u="none" strike="noStrike" cap="none" normalizeH="0" baseline="0" dirty="0">
                <a:ln>
                  <a:noFill/>
                </a:ln>
                <a:solidFill>
                  <a:schemeClr val="tx1"/>
                </a:solidFill>
                <a:effectLst/>
              </a:rPr>
              <a:t>: 2000 </a:t>
            </a:r>
            <a:r>
              <a:rPr kumimoji="0" lang="pl-PL" altLang="pl-PL" sz="2400" b="0" i="0" u="none" strike="noStrike" cap="none" normalizeH="0" baseline="0" dirty="0" err="1">
                <a:ln>
                  <a:noFill/>
                </a:ln>
                <a:solidFill>
                  <a:schemeClr val="tx1"/>
                </a:solidFill>
                <a:effectLst/>
              </a:rPr>
              <a:t>means</a:t>
            </a:r>
            <a:r>
              <a:rPr kumimoji="0" lang="pl-PL" altLang="pl-PL" sz="2400" b="0" i="0" u="none" strike="noStrike" cap="none" normalizeH="0" baseline="0" dirty="0">
                <a:ln>
                  <a:noFill/>
                </a:ln>
                <a:solidFill>
                  <a:schemeClr val="tx1"/>
                </a:solidFill>
                <a:effectLst/>
              </a:rPr>
              <a:t> the </a:t>
            </a:r>
            <a:r>
              <a:rPr kumimoji="0" lang="pl-PL" altLang="pl-PL" sz="2400" b="0" i="0" u="none" strike="noStrike" cap="none" normalizeH="0" baseline="0" dirty="0" err="1">
                <a:ln>
                  <a:noFill/>
                </a:ln>
                <a:solidFill>
                  <a:schemeClr val="tx1"/>
                </a:solidFill>
                <a:effectLst/>
              </a:rPr>
              <a:t>owner</a:t>
            </a:r>
            <a:r>
              <a:rPr kumimoji="0" lang="pl-PL" altLang="pl-PL" sz="2400" b="0" i="0" u="none" strike="noStrike" cap="none" normalizeH="0" baseline="0" dirty="0">
                <a:ln>
                  <a:noFill/>
                </a:ln>
                <a:solidFill>
                  <a:schemeClr val="tx1"/>
                </a:solidFill>
                <a:effectLst/>
              </a:rPr>
              <a:t> for </a:t>
            </a:r>
            <a:r>
              <a:rPr kumimoji="0" lang="pl-PL" altLang="pl-PL" sz="2400" b="0" i="0" u="none" strike="noStrike" cap="none" normalizeH="0" baseline="0" dirty="0" err="1">
                <a:ln>
                  <a:noFill/>
                </a:ln>
                <a:solidFill>
                  <a:schemeClr val="tx1"/>
                </a:solidFill>
                <a:effectLst/>
              </a:rPr>
              <a:t>mounted</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volumes</a:t>
            </a:r>
            <a:r>
              <a:rPr kumimoji="0" lang="pl-PL" altLang="pl-PL" sz="2400" b="0" i="0" u="none" strike="noStrike" cap="none" normalizeH="0" baseline="0" dirty="0">
                <a:ln>
                  <a:noFill/>
                </a:ln>
                <a:solidFill>
                  <a:schemeClr val="tx1"/>
                </a:solidFill>
                <a:effectLst/>
              </a:rPr>
              <a:t>  and </a:t>
            </a:r>
            <a:r>
              <a:rPr kumimoji="0" lang="pl-PL" altLang="pl-PL" sz="2400" b="0" i="0" u="none" strike="noStrike" cap="none" normalizeH="0" baseline="0" dirty="0" err="1">
                <a:ln>
                  <a:noFill/>
                </a:ln>
                <a:solidFill>
                  <a:schemeClr val="tx1"/>
                </a:solidFill>
                <a:effectLst/>
              </a:rPr>
              <a:t>any</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files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created</a:t>
            </a:r>
            <a:r>
              <a:rPr kumimoji="0" lang="pl-PL" altLang="pl-PL" sz="2400" b="0" i="0" u="none" strike="noStrike" cap="none" normalizeH="0" baseline="0" dirty="0">
                <a:ln>
                  <a:noFill/>
                </a:ln>
                <a:solidFill>
                  <a:schemeClr val="tx1"/>
                </a:solidFill>
                <a:effectLst/>
              </a:rPr>
              <a:t> in </a:t>
            </a:r>
            <a:r>
              <a:rPr kumimoji="0" lang="pl-PL" altLang="pl-PL" sz="2400" b="0" i="0" u="none" strike="noStrike" cap="none" normalizeH="0" baseline="0" dirty="0" err="1">
                <a:ln>
                  <a:noFill/>
                </a:ln>
                <a:solidFill>
                  <a:schemeClr val="tx1"/>
                </a:solidFill>
                <a:effectLst/>
              </a:rPr>
              <a:t>that</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volume</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will</a:t>
            </a:r>
            <a:r>
              <a:rPr kumimoji="0" lang="pl-PL" altLang="pl-PL" sz="2400" b="0" i="0" u="none" strike="noStrike" cap="none" normalizeH="0" baseline="0" dirty="0">
                <a:ln>
                  <a:noFill/>
                </a:ln>
                <a:solidFill>
                  <a:schemeClr val="tx1"/>
                </a:solidFill>
                <a:effectLst/>
              </a:rPr>
              <a:t> be GID 2000 </a:t>
            </a:r>
          </a:p>
          <a:p>
            <a:pPr marL="0" indent="0" eaLnBrk="0" fontAlgn="base" hangingPunct="0">
              <a:lnSpc>
                <a:spcPct val="100000"/>
              </a:lnSpc>
              <a:spcBef>
                <a:spcPct val="0"/>
              </a:spcBef>
              <a:spcAft>
                <a:spcPct val="0"/>
              </a:spcAft>
              <a:buClrTx/>
              <a:buSzTx/>
              <a:buNone/>
            </a:pPr>
            <a:endParaRPr kumimoji="0" lang="pl-PL" altLang="pl-PL"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buSzTx/>
              <a:buFont typeface="Arial" panose="020B0604020202020204" pitchFamily="34" charset="0"/>
              <a:buChar char="•"/>
            </a:pPr>
            <a:r>
              <a:rPr kumimoji="0" lang="pl-PL" altLang="pl-PL" sz="2400" b="1" i="0" u="none" strike="noStrike" cap="none" normalizeH="0" baseline="0" dirty="0" err="1">
                <a:ln>
                  <a:noFill/>
                </a:ln>
                <a:solidFill>
                  <a:schemeClr val="tx1"/>
                </a:solidFill>
                <a:effectLst/>
              </a:rPr>
              <a:t>allowPrivilegeEscalation</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false</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means</a:t>
            </a:r>
            <a:r>
              <a:rPr kumimoji="0" lang="pl-PL" altLang="pl-PL" sz="2400" b="0" i="0" u="none" strike="noStrike" cap="none" normalizeH="0" baseline="0" dirty="0">
                <a:ln>
                  <a:noFill/>
                </a:ln>
                <a:solidFill>
                  <a:schemeClr val="tx1"/>
                </a:solidFill>
                <a:effectLst/>
              </a:rPr>
              <a:t> the </a:t>
            </a:r>
            <a:r>
              <a:rPr kumimoji="0" lang="pl-PL" altLang="pl-PL" sz="2400" b="0" i="0" u="none" strike="noStrike" cap="none" normalizeH="0" baseline="0" dirty="0" err="1">
                <a:ln>
                  <a:noFill/>
                </a:ln>
                <a:solidFill>
                  <a:schemeClr val="tx1"/>
                </a:solidFill>
                <a:effectLst/>
              </a:rPr>
              <a:t>container</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cannot</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escalate</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privileges</a:t>
            </a:r>
            <a:r>
              <a:rPr kumimoji="0" lang="pl-PL" altLang="pl-PL" sz="2400" b="0" i="0" u="none" strike="noStrike" cap="none" normalizeH="0" baseline="0" dirty="0">
                <a:ln>
                  <a:noFill/>
                </a:ln>
                <a:solidFill>
                  <a:schemeClr val="tx1"/>
                </a:solidFill>
                <a:effectLst/>
              </a:rPr>
              <a:t> </a:t>
            </a:r>
          </a:p>
          <a:p>
            <a:pPr marL="0" indent="0" eaLnBrk="0" fontAlgn="base" hangingPunct="0">
              <a:lnSpc>
                <a:spcPct val="100000"/>
              </a:lnSpc>
              <a:spcBef>
                <a:spcPct val="0"/>
              </a:spcBef>
              <a:spcAft>
                <a:spcPct val="0"/>
              </a:spcAft>
              <a:buClrTx/>
              <a:buSzTx/>
              <a:buNone/>
            </a:pPr>
            <a:endParaRPr kumimoji="0" lang="pl-PL" altLang="pl-PL"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buSzTx/>
              <a:buFont typeface="Arial" panose="020B0604020202020204" pitchFamily="34" charset="0"/>
              <a:buChar char="•"/>
            </a:pPr>
            <a:r>
              <a:rPr kumimoji="0" lang="pl-PL" altLang="pl-PL" sz="2400" b="1" i="0" u="none" strike="noStrike" cap="none" normalizeH="0" baseline="0" dirty="0" err="1">
                <a:ln>
                  <a:noFill/>
                </a:ln>
                <a:solidFill>
                  <a:schemeClr val="tx1"/>
                </a:solidFill>
                <a:effectLst/>
              </a:rPr>
              <a:t>readOnlyRootFilesystem</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true</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means</a:t>
            </a:r>
            <a:r>
              <a:rPr kumimoji="0" lang="pl-PL" altLang="pl-PL" sz="2400" b="0" i="0" u="none" strike="noStrike" cap="none" normalizeH="0" baseline="0" dirty="0">
                <a:ln>
                  <a:noFill/>
                </a:ln>
                <a:solidFill>
                  <a:schemeClr val="tx1"/>
                </a:solidFill>
                <a:effectLst/>
              </a:rPr>
              <a:t> the </a:t>
            </a:r>
            <a:r>
              <a:rPr kumimoji="0" lang="pl-PL" altLang="pl-PL" sz="2400" b="0" i="0" u="none" strike="noStrike" cap="none" normalizeH="0" baseline="0" dirty="0" err="1">
                <a:ln>
                  <a:noFill/>
                </a:ln>
                <a:solidFill>
                  <a:schemeClr val="tx1"/>
                </a:solidFill>
                <a:effectLst/>
              </a:rPr>
              <a:t>container</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can</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only</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read</a:t>
            </a:r>
            <a:r>
              <a:rPr kumimoji="0" lang="pl-PL" altLang="pl-PL" sz="2400" b="0" i="0" u="none" strike="noStrike" cap="none" normalizeH="0" baseline="0" dirty="0">
                <a:ln>
                  <a:noFill/>
                </a:ln>
                <a:solidFill>
                  <a:schemeClr val="tx1"/>
                </a:solidFill>
                <a:effectLst/>
              </a:rPr>
              <a:t> the </a:t>
            </a:r>
            <a:r>
              <a:rPr kumimoji="0" lang="pl-PL" altLang="pl-PL" sz="2400" b="0" i="0" u="none" strike="noStrike" cap="none" normalizeH="0" baseline="0" dirty="0" err="1">
                <a:ln>
                  <a:noFill/>
                </a:ln>
                <a:solidFill>
                  <a:schemeClr val="tx1"/>
                </a:solidFill>
                <a:effectLst/>
              </a:rPr>
              <a:t>root</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filesystem</a:t>
            </a:r>
            <a:r>
              <a:rPr kumimoji="0" lang="pl-PL" altLang="pl-PL" sz="2400" b="0" i="0" u="none" strike="noStrike" cap="none" normalizeH="0" baseline="0" dirty="0">
                <a:ln>
                  <a:noFill/>
                </a:ln>
                <a:solidFill>
                  <a:schemeClr val="tx1"/>
                </a:solidFill>
                <a:effectLst/>
              </a:rPr>
              <a:t> </a:t>
            </a:r>
            <a:endParaRPr lang="pl-PL" altLang="pl-PL" sz="1800" dirty="0">
              <a:latin typeface="Arial" panose="020B0604020202020204" pitchFamily="34" charset="0"/>
            </a:endParaRPr>
          </a:p>
        </p:txBody>
      </p:sp>
      <p:sp>
        <p:nvSpPr>
          <p:cNvPr id="3" name="Prostokąt 2">
            <a:extLst>
              <a:ext uri="{FF2B5EF4-FFF2-40B4-BE49-F238E27FC236}">
                <a16:creationId xmlns:a16="http://schemas.microsoft.com/office/drawing/2014/main" id="{98F6DDF6-C08B-4694-A9EC-E83817966D9E}"/>
              </a:ext>
            </a:extLst>
          </p:cNvPr>
          <p:cNvSpPr/>
          <p:nvPr/>
        </p:nvSpPr>
        <p:spPr>
          <a:xfrm>
            <a:off x="1330909" y="5860595"/>
            <a:ext cx="10382273" cy="646331"/>
          </a:xfrm>
          <a:prstGeom prst="rect">
            <a:avLst/>
          </a:prstGeom>
        </p:spPr>
        <p:txBody>
          <a:bodyPr wrap="square">
            <a:spAutoFit/>
          </a:bodyPr>
          <a:lstStyle/>
          <a:p>
            <a:r>
              <a:rPr lang="pl-PL" dirty="0">
                <a:hlinkClick r:id="rId2"/>
              </a:rPr>
              <a:t>https://docs.microsoft.com/en-us/azure/aks/use-pod-security-policies</a:t>
            </a:r>
            <a:endParaRPr lang="pl-PL" dirty="0"/>
          </a:p>
          <a:p>
            <a:endParaRPr lang="pl-PL" dirty="0"/>
          </a:p>
        </p:txBody>
      </p:sp>
      <p:sp>
        <p:nvSpPr>
          <p:cNvPr id="5" name="Prostokąt 4">
            <a:extLst>
              <a:ext uri="{FF2B5EF4-FFF2-40B4-BE49-F238E27FC236}">
                <a16:creationId xmlns:a16="http://schemas.microsoft.com/office/drawing/2014/main" id="{40656A51-6E50-4CC6-BE1B-C02DD1B32886}"/>
              </a:ext>
            </a:extLst>
          </p:cNvPr>
          <p:cNvSpPr/>
          <p:nvPr/>
        </p:nvSpPr>
        <p:spPr>
          <a:xfrm>
            <a:off x="1311563" y="6198909"/>
            <a:ext cx="10141528" cy="923330"/>
          </a:xfrm>
          <a:prstGeom prst="rect">
            <a:avLst/>
          </a:prstGeom>
        </p:spPr>
        <p:txBody>
          <a:bodyPr wrap="square">
            <a:spAutoFit/>
          </a:bodyPr>
          <a:lstStyle/>
          <a:p>
            <a:r>
              <a:rPr lang="pl-PL" dirty="0">
                <a:hlinkClick r:id="rId2"/>
              </a:rPr>
              <a:t>https://docs.microsoft.com/en-us/azure/aks/use-pod-security-policies</a:t>
            </a:r>
            <a:endParaRPr lang="pl-PL" dirty="0"/>
          </a:p>
          <a:p>
            <a:r>
              <a:rPr lang="pl-PL" dirty="0">
                <a:hlinkClick r:id="rId3"/>
              </a:rPr>
              <a:t>https://banzaicloud.com/blog/pod-security-policy/</a:t>
            </a:r>
            <a:endParaRPr lang="pl-PL" dirty="0"/>
          </a:p>
          <a:p>
            <a:endParaRPr lang="pl-PL" dirty="0"/>
          </a:p>
        </p:txBody>
      </p:sp>
    </p:spTree>
    <p:extLst>
      <p:ext uri="{BB962C8B-B14F-4D97-AF65-F5344CB8AC3E}">
        <p14:creationId xmlns:p14="http://schemas.microsoft.com/office/powerpoint/2010/main" val="1122673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2A8C8F7-AF85-4B28-BAA4-4FEF479287B6}"/>
              </a:ext>
            </a:extLst>
          </p:cNvPr>
          <p:cNvSpPr>
            <a:spLocks noGrp="1"/>
          </p:cNvSpPr>
          <p:nvPr>
            <p:ph type="title"/>
          </p:nvPr>
        </p:nvSpPr>
        <p:spPr/>
        <p:txBody>
          <a:bodyPr/>
          <a:lstStyle/>
          <a:p>
            <a:r>
              <a:rPr lang="pl-PL" dirty="0" err="1"/>
              <a:t>Kubernetes</a:t>
            </a:r>
            <a:r>
              <a:rPr lang="pl-PL" dirty="0"/>
              <a:t> Cluster AUDIT</a:t>
            </a:r>
          </a:p>
        </p:txBody>
      </p:sp>
      <p:sp>
        <p:nvSpPr>
          <p:cNvPr id="4" name="Rectangle 1">
            <a:extLst>
              <a:ext uri="{FF2B5EF4-FFF2-40B4-BE49-F238E27FC236}">
                <a16:creationId xmlns:a16="http://schemas.microsoft.com/office/drawing/2014/main" id="{D5E3DD1B-EB5B-43BD-8132-3AAA0EE80809}"/>
              </a:ext>
            </a:extLst>
          </p:cNvPr>
          <p:cNvSpPr>
            <a:spLocks noGrp="1" noChangeArrowheads="1"/>
          </p:cNvSpPr>
          <p:nvPr>
            <p:ph idx="1"/>
          </p:nvPr>
        </p:nvSpPr>
        <p:spPr bwMode="auto">
          <a:xfrm>
            <a:off x="1024128" y="3005021"/>
            <a:ext cx="972007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Arial" panose="020B0604020202020204" pitchFamily="34" charset="0"/>
                <a:hlinkClick r:id="rId2"/>
              </a:rPr>
              <a:t>https://github.com/aquasecurity/kube-bench</a:t>
            </a:r>
            <a:endParaRPr kumimoji="0" lang="pl-PL" altLang="pl-P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8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pl-PL" altLang="pl-PL" sz="1800" dirty="0" err="1">
                <a:latin typeface="Arial" panose="020B0604020202020204" pitchFamily="34" charset="0"/>
              </a:rPr>
              <a:t>kubectl</a:t>
            </a:r>
            <a:r>
              <a:rPr lang="pl-PL" altLang="pl-PL" sz="1800" dirty="0">
                <a:latin typeface="Arial" panose="020B0604020202020204" pitchFamily="34" charset="0"/>
              </a:rPr>
              <a:t> </a:t>
            </a:r>
            <a:r>
              <a:rPr lang="pl-PL" altLang="pl-PL" sz="1800" dirty="0" err="1">
                <a:latin typeface="Arial" panose="020B0604020202020204" pitchFamily="34" charset="0"/>
              </a:rPr>
              <a:t>apply</a:t>
            </a:r>
            <a:r>
              <a:rPr lang="pl-PL" altLang="pl-PL" sz="1800" dirty="0">
                <a:latin typeface="Arial" panose="020B0604020202020204" pitchFamily="34" charset="0"/>
              </a:rPr>
              <a:t> –f </a:t>
            </a:r>
            <a:r>
              <a:rPr lang="pl-PL" altLang="pl-PL" sz="1800" dirty="0">
                <a:latin typeface="Arial" panose="020B0604020202020204" pitchFamily="34" charset="0"/>
                <a:hlinkClick r:id="rId3"/>
              </a:rPr>
              <a:t>https://raw.githubusercontent.com/aquasecurity/kube-bench/master/job.yaml</a:t>
            </a:r>
            <a:r>
              <a:rPr lang="pl-PL" altLang="pl-PL" sz="1800" dirty="0">
                <a:latin typeface="Arial" panose="020B0604020202020204" pitchFamily="34" charset="0"/>
              </a:rPr>
              <a:t> \</a:t>
            </a:r>
          </a:p>
          <a:p>
            <a:pPr marL="0" lvl="0" indent="0" eaLnBrk="0" fontAlgn="base" hangingPunct="0">
              <a:lnSpc>
                <a:spcPct val="100000"/>
              </a:lnSpc>
              <a:spcBef>
                <a:spcPct val="0"/>
              </a:spcBef>
              <a:spcAft>
                <a:spcPct val="0"/>
              </a:spcAft>
              <a:buClrTx/>
              <a:buSzTx/>
              <a:buNone/>
            </a:pPr>
            <a:r>
              <a:rPr lang="pl-PL" altLang="pl-PL" sz="1800" dirty="0">
                <a:latin typeface="Arial" panose="020B0604020202020204" pitchFamily="34" charset="0"/>
              </a:rPr>
              <a:t>  -n </a:t>
            </a:r>
            <a:r>
              <a:rPr lang="pl-PL" altLang="pl-PL" sz="1800" dirty="0" err="1">
                <a:latin typeface="Arial" panose="020B0604020202020204" pitchFamily="34" charset="0"/>
              </a:rPr>
              <a:t>default</a:t>
            </a:r>
            <a:endParaRPr lang="pl-PL" altLang="pl-PL" sz="18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endParaRPr lang="pl-PL" altLang="pl-PL" sz="18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altLang="pl-PL" sz="1800" dirty="0" err="1">
                <a:latin typeface="Arial" panose="020B0604020202020204" pitchFamily="34" charset="0"/>
              </a:rPr>
              <a:t>kubectl</a:t>
            </a:r>
            <a:r>
              <a:rPr lang="en-US" altLang="pl-PL" sz="1800" dirty="0">
                <a:latin typeface="Arial" panose="020B0604020202020204" pitchFamily="34" charset="0"/>
              </a:rPr>
              <a:t> logs </a:t>
            </a:r>
            <a:r>
              <a:rPr lang="en-US" altLang="pl-PL" sz="1800" dirty="0" err="1">
                <a:latin typeface="Arial" panose="020B0604020202020204" pitchFamily="34" charset="0"/>
              </a:rPr>
              <a:t>kube</a:t>
            </a:r>
            <a:r>
              <a:rPr lang="en-US" altLang="pl-PL" sz="1800" dirty="0">
                <a:latin typeface="Arial" panose="020B0604020202020204" pitchFamily="34" charset="0"/>
              </a:rPr>
              <a:t>-bench-</a:t>
            </a:r>
            <a:r>
              <a:rPr lang="en-US" altLang="pl-PL" sz="1800" dirty="0" err="1">
                <a:latin typeface="Arial" panose="020B0604020202020204" pitchFamily="34" charset="0"/>
              </a:rPr>
              <a:t>jsnck</a:t>
            </a:r>
            <a:r>
              <a:rPr lang="en-US" altLang="pl-PL" sz="1800" dirty="0">
                <a:latin typeface="Arial" panose="020B0604020202020204" pitchFamily="34" charset="0"/>
              </a:rPr>
              <a:t> -n default</a:t>
            </a:r>
            <a:endParaRPr lang="pl-PL" altLang="pl-PL"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l-PL" altLang="pl-PL" sz="1800" b="0" i="0" u="none" strike="noStrike" cap="none" normalizeH="0" baseline="0" dirty="0">
                <a:ln>
                  <a:noFill/>
                </a:ln>
                <a:solidFill>
                  <a:schemeClr val="tx1"/>
                </a:solidFill>
                <a:effectLst/>
                <a:latin typeface="Arial" panose="020B0604020202020204" pitchFamily="34" charset="0"/>
              </a:rPr>
            </a:br>
            <a:endParaRPr kumimoji="0" lang="pl-PL" altLang="pl-P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Arial" panose="020B0604020202020204" pitchFamily="34" charset="0"/>
                <a:hlinkClick r:id="rId4"/>
              </a:rPr>
              <a:t>https://github.com/cyberark/kubernetes-rbac-audit</a:t>
            </a: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417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88BFD39-7AFE-4799-8BED-7F33E6ED6EC5}"/>
              </a:ext>
            </a:extLst>
          </p:cNvPr>
          <p:cNvSpPr>
            <a:spLocks noGrp="1"/>
          </p:cNvSpPr>
          <p:nvPr>
            <p:ph type="title"/>
          </p:nvPr>
        </p:nvSpPr>
        <p:spPr/>
        <p:txBody>
          <a:bodyPr/>
          <a:lstStyle/>
          <a:p>
            <a:r>
              <a:rPr lang="pl-PL" dirty="0"/>
              <a:t>Q&amp;A</a:t>
            </a:r>
          </a:p>
        </p:txBody>
      </p:sp>
      <p:sp>
        <p:nvSpPr>
          <p:cNvPr id="3" name="Symbol zastępczy zawartości 2">
            <a:extLst>
              <a:ext uri="{FF2B5EF4-FFF2-40B4-BE49-F238E27FC236}">
                <a16:creationId xmlns:a16="http://schemas.microsoft.com/office/drawing/2014/main" id="{75DF126B-80A1-4E80-9FF5-D348C0F38157}"/>
              </a:ext>
            </a:extLst>
          </p:cNvPr>
          <p:cNvSpPr>
            <a:spLocks noGrp="1"/>
          </p:cNvSpPr>
          <p:nvPr>
            <p:ph idx="1"/>
          </p:nvPr>
        </p:nvSpPr>
        <p:spPr>
          <a:xfrm>
            <a:off x="1024128" y="1811991"/>
            <a:ext cx="9720073" cy="4497369"/>
          </a:xfrm>
        </p:spPr>
        <p:txBody>
          <a:bodyPr/>
          <a:lstStyle/>
          <a:p>
            <a:endParaRPr lang="pl-PL" dirty="0"/>
          </a:p>
        </p:txBody>
      </p:sp>
      <p:pic>
        <p:nvPicPr>
          <p:cNvPr id="4" name="Picture 2" descr="Image result for question">
            <a:extLst>
              <a:ext uri="{FF2B5EF4-FFF2-40B4-BE49-F238E27FC236}">
                <a16:creationId xmlns:a16="http://schemas.microsoft.com/office/drawing/2014/main" id="{D5DC0974-F718-4DDD-B77B-BEE8CCAE10ED}"/>
              </a:ext>
            </a:extLst>
          </p:cNvPr>
          <p:cNvPicPr>
            <a:picLocks noChangeAspect="1" noChangeArrowheads="1"/>
          </p:cNvPicPr>
          <p:nvPr/>
        </p:nvPicPr>
        <p:blipFill>
          <a:blip r:embed="rId2" cstate="print"/>
          <a:srcRect/>
          <a:stretch>
            <a:fillRect/>
          </a:stretch>
        </p:blipFill>
        <p:spPr bwMode="auto">
          <a:xfrm>
            <a:off x="3574015" y="1811991"/>
            <a:ext cx="4293890" cy="4293891"/>
          </a:xfrm>
          <a:prstGeom prst="rect">
            <a:avLst/>
          </a:prstGeom>
          <a:noFill/>
        </p:spPr>
      </p:pic>
    </p:spTree>
    <p:extLst>
      <p:ext uri="{BB962C8B-B14F-4D97-AF65-F5344CB8AC3E}">
        <p14:creationId xmlns:p14="http://schemas.microsoft.com/office/powerpoint/2010/main" val="150619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6F27F2F-8F78-438B-8BC6-72A02059A59F}"/>
              </a:ext>
            </a:extLst>
          </p:cNvPr>
          <p:cNvSpPr>
            <a:spLocks noGrp="1"/>
          </p:cNvSpPr>
          <p:nvPr>
            <p:ph type="title"/>
          </p:nvPr>
        </p:nvSpPr>
        <p:spPr/>
        <p:txBody>
          <a:bodyPr/>
          <a:lstStyle/>
          <a:p>
            <a:r>
              <a:rPr lang="pl-PL" dirty="0" err="1"/>
              <a:t>Kubernetes</a:t>
            </a:r>
            <a:r>
              <a:rPr lang="pl-PL" dirty="0"/>
              <a:t> </a:t>
            </a:r>
            <a:r>
              <a:rPr lang="pl-PL" dirty="0" err="1"/>
              <a:t>features</a:t>
            </a:r>
            <a:endParaRPr lang="pl-PL" dirty="0"/>
          </a:p>
        </p:txBody>
      </p:sp>
      <p:sp>
        <p:nvSpPr>
          <p:cNvPr id="4" name="Rectangle 1">
            <a:extLst>
              <a:ext uri="{FF2B5EF4-FFF2-40B4-BE49-F238E27FC236}">
                <a16:creationId xmlns:a16="http://schemas.microsoft.com/office/drawing/2014/main" id="{BC05713E-9A0B-4B33-BE59-5118D59F4DD4}"/>
              </a:ext>
            </a:extLst>
          </p:cNvPr>
          <p:cNvSpPr>
            <a:spLocks noGrp="1" noChangeArrowheads="1"/>
          </p:cNvSpPr>
          <p:nvPr>
            <p:ph idx="1"/>
          </p:nvPr>
        </p:nvSpPr>
        <p:spPr bwMode="auto">
          <a:xfrm>
            <a:off x="732557" y="1933304"/>
            <a:ext cx="11057625" cy="385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1267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1" i="0" u="none" strike="noStrike" cap="none" normalizeH="0" baseline="0" dirty="0" err="1">
                <a:ln>
                  <a:noFill/>
                </a:ln>
                <a:solidFill>
                  <a:schemeClr val="tx1"/>
                </a:solidFill>
                <a:effectLst/>
                <a:latin typeface="Arial" panose="020B0604020202020204" pitchFamily="34" charset="0"/>
              </a:rPr>
              <a:t>Automated</a:t>
            </a:r>
            <a:r>
              <a:rPr kumimoji="0" lang="pl-PL" altLang="pl-PL" sz="2000" b="1" i="0" u="none" strike="noStrike" cap="none" normalizeH="0" baseline="0" dirty="0">
                <a:ln>
                  <a:noFill/>
                </a:ln>
                <a:solidFill>
                  <a:schemeClr val="tx1"/>
                </a:solidFill>
                <a:effectLst/>
                <a:latin typeface="Arial" panose="020B0604020202020204" pitchFamily="34" charset="0"/>
              </a:rPr>
              <a:t> </a:t>
            </a:r>
            <a:r>
              <a:rPr kumimoji="0" lang="pl-PL" altLang="pl-PL" sz="2000" b="1" i="0" u="none" strike="noStrike" cap="none" normalizeH="0" baseline="0" dirty="0" err="1">
                <a:ln>
                  <a:noFill/>
                </a:ln>
                <a:solidFill>
                  <a:schemeClr val="tx1"/>
                </a:solidFill>
                <a:effectLst/>
                <a:latin typeface="Arial" panose="020B0604020202020204" pitchFamily="34" charset="0"/>
              </a:rPr>
              <a:t>rollouts</a:t>
            </a:r>
            <a:r>
              <a:rPr kumimoji="0" lang="pl-PL" altLang="pl-PL" sz="2000" b="1" i="0" u="none" strike="noStrike" cap="none" normalizeH="0" baseline="0" dirty="0">
                <a:ln>
                  <a:noFill/>
                </a:ln>
                <a:solidFill>
                  <a:schemeClr val="tx1"/>
                </a:solidFill>
                <a:effectLst/>
                <a:latin typeface="Arial" panose="020B0604020202020204" pitchFamily="34" charset="0"/>
              </a:rPr>
              <a:t> and </a:t>
            </a:r>
            <a:r>
              <a:rPr kumimoji="0" lang="pl-PL" altLang="pl-PL" sz="2000" b="1" i="0" u="none" strike="noStrike" cap="none" normalizeH="0" baseline="0" dirty="0" err="1">
                <a:ln>
                  <a:noFill/>
                </a:ln>
                <a:solidFill>
                  <a:schemeClr val="tx1"/>
                </a:solidFill>
                <a:effectLst/>
                <a:latin typeface="Arial" panose="020B0604020202020204" pitchFamily="34" charset="0"/>
              </a:rPr>
              <a:t>rollbacks</a:t>
            </a:r>
            <a:br>
              <a:rPr kumimoji="0" lang="pl-PL" altLang="pl-PL" sz="2000" b="0" i="0" u="none" strike="noStrike" cap="none" normalizeH="0" baseline="0" dirty="0">
                <a:ln>
                  <a:noFill/>
                </a:ln>
                <a:solidFill>
                  <a:schemeClr val="tx1"/>
                </a:solidFill>
                <a:effectLst/>
                <a:latin typeface="Arial" panose="020B0604020202020204" pitchFamily="34" charset="0"/>
              </a:rPr>
            </a:br>
            <a:r>
              <a:rPr kumimoji="0" lang="pl-PL" altLang="pl-PL" sz="2000" b="0" i="0" u="none" strike="noStrike" cap="none" normalizeH="0" baseline="0" dirty="0" err="1">
                <a:ln>
                  <a:noFill/>
                </a:ln>
                <a:solidFill>
                  <a:schemeClr val="tx1"/>
                </a:solidFill>
                <a:effectLst/>
                <a:latin typeface="Arial" panose="020B0604020202020204" pitchFamily="34" charset="0"/>
              </a:rPr>
              <a:t>Kubernetes</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can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roll</a:t>
            </a:r>
            <a:r>
              <a:rPr kumimoji="0" lang="pl-PL" altLang="pl-PL" sz="2000" b="0" i="0" u="none" strike="noStrike" cap="none" normalizeH="0" baseline="0" dirty="0">
                <a:ln>
                  <a:noFill/>
                </a:ln>
                <a:solidFill>
                  <a:schemeClr val="tx1"/>
                </a:solidFill>
                <a:effectLst/>
                <a:latin typeface="Arial" panose="020B0604020202020204" pitchFamily="34" charset="0"/>
              </a:rPr>
              <a:t> out and </a:t>
            </a:r>
            <a:r>
              <a:rPr kumimoji="0" lang="pl-PL" altLang="pl-PL" sz="2000" b="0" i="0" u="none" strike="noStrike" cap="none" normalizeH="0" baseline="0" dirty="0" err="1">
                <a:ln>
                  <a:noFill/>
                </a:ln>
                <a:solidFill>
                  <a:schemeClr val="tx1"/>
                </a:solidFill>
                <a:effectLst/>
                <a:latin typeface="Arial" panose="020B0604020202020204" pitchFamily="34" charset="0"/>
              </a:rPr>
              <a:t>roll</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back</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new</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versions</a:t>
            </a:r>
            <a:r>
              <a:rPr kumimoji="0" lang="pl-PL" altLang="pl-PL" sz="2000" b="0" i="0" u="none" strike="noStrike" cap="none" normalizeH="0" baseline="0" dirty="0">
                <a:ln>
                  <a:noFill/>
                </a:ln>
                <a:solidFill>
                  <a:schemeClr val="tx1"/>
                </a:solidFill>
                <a:effectLst/>
                <a:latin typeface="Arial" panose="020B0604020202020204" pitchFamily="34" charset="0"/>
              </a:rPr>
              <a:t>/</a:t>
            </a:r>
            <a:r>
              <a:rPr kumimoji="0" lang="pl-PL" altLang="pl-PL" sz="2000" b="0" i="0" u="none" strike="noStrike" cap="none" normalizeH="0" baseline="0" dirty="0" err="1">
                <a:ln>
                  <a:noFill/>
                </a:ln>
                <a:solidFill>
                  <a:schemeClr val="tx1"/>
                </a:solidFill>
                <a:effectLst/>
                <a:latin typeface="Arial" panose="020B0604020202020204" pitchFamily="34" charset="0"/>
              </a:rPr>
              <a:t>configurations</a:t>
            </a:r>
            <a:r>
              <a:rPr kumimoji="0" lang="pl-PL" altLang="pl-PL" sz="2000" b="0" i="0" u="none" strike="noStrike" cap="none" normalizeH="0" baseline="0" dirty="0">
                <a:ln>
                  <a:noFill/>
                </a:ln>
                <a:solidFill>
                  <a:schemeClr val="tx1"/>
                </a:solidFill>
                <a:effectLst/>
                <a:latin typeface="Arial" panose="020B0604020202020204" pitchFamily="34" charset="0"/>
              </a:rPr>
              <a:t> of </a:t>
            </a:r>
            <a:r>
              <a:rPr kumimoji="0" lang="pl-PL" altLang="pl-PL" sz="2000" b="0" i="0" u="none" strike="noStrike" cap="none" normalizeH="0" baseline="0" dirty="0" err="1">
                <a:ln>
                  <a:noFill/>
                </a:ln>
                <a:solidFill>
                  <a:schemeClr val="tx1"/>
                </a:solidFill>
                <a:effectLst/>
                <a:latin typeface="Arial" panose="020B0604020202020204" pitchFamily="34" charset="0"/>
              </a:rPr>
              <a:t>an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application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without</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introducing</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any</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downtime</a:t>
            </a:r>
            <a:r>
              <a:rPr kumimoji="0" lang="pl-PL" altLang="pl-PL"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1" i="0" u="none" strike="noStrike" cap="none" normalizeH="0" baseline="0" dirty="0" err="1">
                <a:ln>
                  <a:noFill/>
                </a:ln>
                <a:solidFill>
                  <a:schemeClr val="tx1"/>
                </a:solidFill>
                <a:effectLst/>
                <a:latin typeface="Arial" panose="020B0604020202020204" pitchFamily="34" charset="0"/>
              </a:rPr>
              <a:t>Secrets</a:t>
            </a:r>
            <a:r>
              <a:rPr kumimoji="0" lang="pl-PL" altLang="pl-PL" sz="2000" b="1" i="0" u="none" strike="noStrike" cap="none" normalizeH="0" baseline="0" dirty="0">
                <a:ln>
                  <a:noFill/>
                </a:ln>
                <a:solidFill>
                  <a:schemeClr val="tx1"/>
                </a:solidFill>
                <a:effectLst/>
                <a:latin typeface="Arial" panose="020B0604020202020204" pitchFamily="34" charset="0"/>
              </a:rPr>
              <a:t> and </a:t>
            </a:r>
            <a:r>
              <a:rPr kumimoji="0" lang="pl-PL" altLang="pl-PL" sz="2000" b="1" i="0" u="none" strike="noStrike" cap="none" normalizeH="0" baseline="0" dirty="0" err="1">
                <a:ln>
                  <a:noFill/>
                </a:ln>
                <a:solidFill>
                  <a:schemeClr val="tx1"/>
                </a:solidFill>
                <a:effectLst/>
                <a:latin typeface="Arial" panose="020B0604020202020204" pitchFamily="34" charset="0"/>
              </a:rPr>
              <a:t>configuration</a:t>
            </a:r>
            <a:r>
              <a:rPr kumimoji="0" lang="pl-PL" altLang="pl-PL" sz="2000" b="1" i="0" u="none" strike="noStrike" cap="none" normalizeH="0" baseline="0" dirty="0">
                <a:ln>
                  <a:noFill/>
                </a:ln>
                <a:solidFill>
                  <a:schemeClr val="tx1"/>
                </a:solidFill>
                <a:effectLst/>
                <a:latin typeface="Arial" panose="020B0604020202020204" pitchFamily="34" charset="0"/>
              </a:rPr>
              <a:t> management</a:t>
            </a:r>
            <a:br>
              <a:rPr kumimoji="0" lang="pl-PL" altLang="pl-PL" sz="2000" b="0" i="0" u="none" strike="noStrike" cap="none" normalizeH="0" baseline="0" dirty="0">
                <a:ln>
                  <a:noFill/>
                </a:ln>
                <a:solidFill>
                  <a:schemeClr val="tx1"/>
                </a:solidFill>
                <a:effectLst/>
                <a:latin typeface="Arial" panose="020B0604020202020204" pitchFamily="34" charset="0"/>
              </a:rPr>
            </a:br>
            <a:r>
              <a:rPr kumimoji="0" lang="pl-PL" altLang="pl-PL" sz="2000" b="0" i="0" u="none" strike="noStrike" cap="none" normalizeH="0" baseline="0" dirty="0" err="1">
                <a:ln>
                  <a:noFill/>
                </a:ln>
                <a:solidFill>
                  <a:schemeClr val="tx1"/>
                </a:solidFill>
                <a:effectLst/>
                <a:latin typeface="Arial" panose="020B0604020202020204" pitchFamily="34" charset="0"/>
              </a:rPr>
              <a:t>Kubernetes</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can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manage</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secrets</a:t>
            </a:r>
            <a:r>
              <a:rPr kumimoji="0" lang="pl-PL" altLang="pl-PL" sz="2000" b="0" i="0" u="none" strike="noStrike" cap="none" normalizeH="0" baseline="0" dirty="0">
                <a:ln>
                  <a:noFill/>
                </a:ln>
                <a:solidFill>
                  <a:schemeClr val="tx1"/>
                </a:solidFill>
                <a:effectLst/>
                <a:latin typeface="Arial" panose="020B0604020202020204" pitchFamily="34" charset="0"/>
              </a:rPr>
              <a:t> and </a:t>
            </a:r>
            <a:r>
              <a:rPr kumimoji="0" lang="pl-PL" altLang="pl-PL" sz="2000" b="0" i="0" u="none" strike="noStrike" cap="none" normalizeH="0" baseline="0" dirty="0" err="1">
                <a:ln>
                  <a:noFill/>
                </a:ln>
                <a:solidFill>
                  <a:schemeClr val="tx1"/>
                </a:solidFill>
                <a:effectLst/>
                <a:latin typeface="Arial" panose="020B0604020202020204" pitchFamily="34" charset="0"/>
              </a:rPr>
              <a:t>configuration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details</a:t>
            </a:r>
            <a:r>
              <a:rPr kumimoji="0" lang="pl-PL" altLang="pl-PL" sz="2000" b="0" i="0" u="none" strike="noStrike" cap="none" normalizeH="0" baseline="0" dirty="0">
                <a:ln>
                  <a:noFill/>
                </a:ln>
                <a:solidFill>
                  <a:schemeClr val="tx1"/>
                </a:solidFill>
                <a:effectLst/>
                <a:latin typeface="Arial" panose="020B0604020202020204" pitchFamily="34" charset="0"/>
              </a:rPr>
              <a:t> for </a:t>
            </a:r>
            <a:r>
              <a:rPr kumimoji="0" lang="pl-PL" altLang="pl-PL" sz="2000" b="0" i="0" u="none" strike="noStrike" cap="none" normalizeH="0" baseline="0" dirty="0" err="1">
                <a:ln>
                  <a:noFill/>
                </a:ln>
                <a:solidFill>
                  <a:schemeClr val="tx1"/>
                </a:solidFill>
                <a:effectLst/>
                <a:latin typeface="Arial" panose="020B0604020202020204" pitchFamily="34" charset="0"/>
              </a:rPr>
              <a:t>an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application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without</a:t>
            </a:r>
            <a:r>
              <a:rPr kumimoji="0" lang="pl-PL" altLang="pl-PL" sz="2000" b="0" i="0" u="none" strike="noStrike" cap="none" normalizeH="0" baseline="0" dirty="0">
                <a:ln>
                  <a:noFill/>
                </a:ln>
                <a:solidFill>
                  <a:schemeClr val="tx1"/>
                </a:solidFill>
                <a:effectLst/>
                <a:latin typeface="Arial" panose="020B0604020202020204" pitchFamily="34" charset="0"/>
              </a:rPr>
              <a:t> re-</a:t>
            </a:r>
            <a:r>
              <a:rPr kumimoji="0" lang="pl-PL" altLang="pl-PL" sz="2000" b="0" i="0" u="none" strike="noStrike" cap="none" normalizeH="0" baseline="0" dirty="0" err="1">
                <a:ln>
                  <a:noFill/>
                </a:ln>
                <a:solidFill>
                  <a:schemeClr val="tx1"/>
                </a:solidFill>
                <a:effectLst/>
                <a:latin typeface="Arial" panose="020B0604020202020204" pitchFamily="34" charset="0"/>
              </a:rPr>
              <a:t>building</a:t>
            </a:r>
            <a:r>
              <a:rPr kumimoji="0" lang="pl-PL" altLang="pl-PL" sz="2000" b="0" i="0" u="none" strike="noStrike" cap="none" normalizeH="0" baseline="0" dirty="0">
                <a:ln>
                  <a:noFill/>
                </a:ln>
                <a:solidFill>
                  <a:schemeClr val="tx1"/>
                </a:solidFill>
                <a:effectLst/>
                <a:latin typeface="Arial" panose="020B0604020202020204" pitchFamily="34" charset="0"/>
              </a:rPr>
              <a:t> the </a:t>
            </a:r>
            <a:r>
              <a:rPr kumimoji="0" lang="pl-PL" altLang="pl-PL" sz="2000" b="0" i="0" u="none" strike="noStrike" cap="none" normalizeH="0" baseline="0" dirty="0" err="1">
                <a:ln>
                  <a:noFill/>
                </a:ln>
                <a:solidFill>
                  <a:schemeClr val="tx1"/>
                </a:solidFill>
                <a:effectLst/>
                <a:latin typeface="Arial" panose="020B0604020202020204" pitchFamily="34" charset="0"/>
              </a:rPr>
              <a:t>respective</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images</a:t>
            </a:r>
            <a:r>
              <a:rPr kumimoji="0" lang="pl-PL" altLang="pl-PL" sz="2000" b="0" i="0" u="none" strike="noStrike" cap="none" normalizeH="0" baseline="0" dirty="0">
                <a:ln>
                  <a:noFill/>
                </a:ln>
                <a:solidFill>
                  <a:schemeClr val="tx1"/>
                </a:solidFill>
                <a:effectLst/>
                <a:latin typeface="Arial" panose="020B0604020202020204" pitchFamily="34" charset="0"/>
              </a:rPr>
              <a:t>. With </a:t>
            </a:r>
            <a:r>
              <a:rPr kumimoji="0" lang="pl-PL" altLang="pl-PL" sz="2000" b="0" i="0" u="none" strike="noStrike" cap="none" normalizeH="0" baseline="0" dirty="0" err="1">
                <a:ln>
                  <a:noFill/>
                </a:ln>
                <a:solidFill>
                  <a:schemeClr val="tx1"/>
                </a:solidFill>
                <a:effectLst/>
                <a:latin typeface="Arial" panose="020B0604020202020204" pitchFamily="34" charset="0"/>
              </a:rPr>
              <a:t>secrets</a:t>
            </a:r>
            <a:r>
              <a:rPr kumimoji="0" lang="pl-PL" altLang="pl-PL" sz="2000" b="0" i="0" u="none" strike="noStrike" cap="none" normalizeH="0" baseline="0" dirty="0">
                <a:ln>
                  <a:noFill/>
                </a:ln>
                <a:solidFill>
                  <a:schemeClr val="tx1"/>
                </a:solidFill>
                <a:effectLst/>
                <a:latin typeface="Arial" panose="020B0604020202020204" pitchFamily="34" charset="0"/>
              </a:rPr>
              <a:t>, we </a:t>
            </a:r>
            <a:r>
              <a:rPr kumimoji="0" lang="pl-PL" altLang="pl-PL" sz="2000" b="0" i="0" u="none" strike="noStrike" cap="none" normalizeH="0" baseline="0" dirty="0" err="1">
                <a:ln>
                  <a:noFill/>
                </a:ln>
                <a:solidFill>
                  <a:schemeClr val="tx1"/>
                </a:solidFill>
                <a:effectLst/>
                <a:latin typeface="Arial" panose="020B0604020202020204" pitchFamily="34" charset="0"/>
              </a:rPr>
              <a:t>can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share</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confidential</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information</a:t>
            </a:r>
            <a:r>
              <a:rPr kumimoji="0" lang="pl-PL" altLang="pl-PL" sz="2000" b="0" i="0" u="none" strike="noStrike" cap="none" normalizeH="0" baseline="0" dirty="0">
                <a:ln>
                  <a:noFill/>
                </a:ln>
                <a:solidFill>
                  <a:schemeClr val="tx1"/>
                </a:solidFill>
                <a:effectLst/>
                <a:latin typeface="Arial" panose="020B0604020202020204" pitchFamily="34" charset="0"/>
              </a:rPr>
              <a:t> to </a:t>
            </a:r>
            <a:r>
              <a:rPr kumimoji="0" lang="pl-PL" altLang="pl-PL" sz="2000" b="0" i="0" u="none" strike="noStrike" cap="none" normalizeH="0" baseline="0" dirty="0" err="1">
                <a:ln>
                  <a:noFill/>
                </a:ln>
                <a:solidFill>
                  <a:schemeClr val="tx1"/>
                </a:solidFill>
                <a:effectLst/>
                <a:latin typeface="Arial" panose="020B0604020202020204" pitchFamily="34" charset="0"/>
              </a:rPr>
              <a:t>our</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application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without</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exposing</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it</a:t>
            </a:r>
            <a:r>
              <a:rPr kumimoji="0" lang="pl-PL" altLang="pl-PL" sz="2000" b="0" i="0" u="none" strike="noStrike" cap="none" normalizeH="0" baseline="0" dirty="0">
                <a:ln>
                  <a:noFill/>
                </a:ln>
                <a:solidFill>
                  <a:schemeClr val="tx1"/>
                </a:solidFill>
                <a:effectLst/>
                <a:latin typeface="Arial" panose="020B0604020202020204" pitchFamily="34" charset="0"/>
              </a:rPr>
              <a:t> to the </a:t>
            </a:r>
            <a:r>
              <a:rPr kumimoji="0" lang="pl-PL" altLang="pl-PL" sz="2000" b="0" i="0" u="none" strike="noStrike" cap="none" normalizeH="0" baseline="0" dirty="0" err="1">
                <a:ln>
                  <a:noFill/>
                </a:ln>
                <a:solidFill>
                  <a:schemeClr val="tx1"/>
                </a:solidFill>
                <a:effectLst/>
                <a:latin typeface="Arial" panose="020B0604020202020204" pitchFamily="34" charset="0"/>
              </a:rPr>
              <a:t>stack</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configuration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like</a:t>
            </a:r>
            <a:r>
              <a:rPr kumimoji="0" lang="pl-PL" altLang="pl-PL" sz="2000" b="0" i="0" u="none" strike="noStrike" cap="none" normalizeH="0" baseline="0" dirty="0">
                <a:ln>
                  <a:noFill/>
                </a:ln>
                <a:solidFill>
                  <a:schemeClr val="tx1"/>
                </a:solidFill>
                <a:effectLst/>
                <a:latin typeface="Arial" panose="020B0604020202020204" pitchFamily="34" charset="0"/>
              </a:rPr>
              <a:t> on GitHub.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1" i="0" u="none" strike="noStrike" cap="none" normalizeH="0" baseline="0" dirty="0">
                <a:ln>
                  <a:noFill/>
                </a:ln>
                <a:solidFill>
                  <a:schemeClr val="tx1"/>
                </a:solidFill>
                <a:effectLst/>
                <a:latin typeface="Arial" panose="020B0604020202020204" pitchFamily="34" charset="0"/>
              </a:rPr>
              <a:t>Storage </a:t>
            </a:r>
            <a:r>
              <a:rPr kumimoji="0" lang="pl-PL" altLang="pl-PL" sz="2000" b="1" i="0" u="none" strike="noStrike" cap="none" normalizeH="0" baseline="0" dirty="0" err="1">
                <a:ln>
                  <a:noFill/>
                </a:ln>
                <a:solidFill>
                  <a:schemeClr val="tx1"/>
                </a:solidFill>
                <a:effectLst/>
                <a:latin typeface="Arial" panose="020B0604020202020204" pitchFamily="34" charset="0"/>
              </a:rPr>
              <a:t>orchestration</a:t>
            </a:r>
            <a:br>
              <a:rPr kumimoji="0" lang="pl-PL" altLang="pl-PL" sz="2000" b="0" i="0" u="none" strike="noStrike" cap="none" normalizeH="0" baseline="0" dirty="0">
                <a:ln>
                  <a:noFill/>
                </a:ln>
                <a:solidFill>
                  <a:schemeClr val="tx1"/>
                </a:solidFill>
                <a:effectLst/>
                <a:latin typeface="Arial" panose="020B0604020202020204" pitchFamily="34" charset="0"/>
              </a:rPr>
            </a:br>
            <a:r>
              <a:rPr kumimoji="0" lang="pl-PL" altLang="pl-PL" sz="2000" b="0" i="0" u="none" strike="noStrike" cap="none" normalizeH="0" baseline="0" dirty="0">
                <a:ln>
                  <a:noFill/>
                </a:ln>
                <a:solidFill>
                  <a:schemeClr val="tx1"/>
                </a:solidFill>
                <a:effectLst/>
                <a:latin typeface="Arial" panose="020B0604020202020204" pitchFamily="34" charset="0"/>
              </a:rPr>
              <a:t>With </a:t>
            </a:r>
            <a:r>
              <a:rPr kumimoji="0" lang="pl-PL" altLang="pl-PL" sz="2000" b="0" i="0" u="none" strike="noStrike" cap="none" normalizeH="0" baseline="0" dirty="0" err="1">
                <a:ln>
                  <a:noFill/>
                </a:ln>
                <a:solidFill>
                  <a:schemeClr val="tx1"/>
                </a:solidFill>
                <a:effectLst/>
                <a:latin typeface="Arial" panose="020B0604020202020204" pitchFamily="34" charset="0"/>
              </a:rPr>
              <a:t>Kubernetes</a:t>
            </a:r>
            <a:r>
              <a:rPr kumimoji="0" lang="pl-PL" altLang="pl-PL" sz="2000" b="0" i="0" u="none" strike="noStrike" cap="none" normalizeH="0" baseline="0" dirty="0">
                <a:ln>
                  <a:noFill/>
                </a:ln>
                <a:solidFill>
                  <a:schemeClr val="tx1"/>
                </a:solidFill>
                <a:effectLst/>
                <a:latin typeface="Arial" panose="020B0604020202020204" pitchFamily="34" charset="0"/>
              </a:rPr>
              <a:t> and </a:t>
            </a:r>
            <a:r>
              <a:rPr kumimoji="0" lang="pl-PL" altLang="pl-PL" sz="2000" b="0" i="0" u="none" strike="noStrike" cap="none" normalizeH="0" baseline="0" dirty="0" err="1">
                <a:ln>
                  <a:noFill/>
                </a:ln>
                <a:solidFill>
                  <a:schemeClr val="tx1"/>
                </a:solidFill>
                <a:effectLst/>
                <a:latin typeface="Arial" panose="020B0604020202020204" pitchFamily="34" charset="0"/>
              </a:rPr>
              <a:t>its</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plugins</a:t>
            </a:r>
            <a:r>
              <a:rPr kumimoji="0" lang="pl-PL" altLang="pl-PL" sz="2000" b="0" i="0" u="none" strike="noStrike" cap="none" normalizeH="0" baseline="0" dirty="0">
                <a:ln>
                  <a:noFill/>
                </a:ln>
                <a:solidFill>
                  <a:schemeClr val="tx1"/>
                </a:solidFill>
                <a:effectLst/>
                <a:latin typeface="Arial" panose="020B0604020202020204" pitchFamily="34" charset="0"/>
              </a:rPr>
              <a:t>, we </a:t>
            </a:r>
            <a:r>
              <a:rPr kumimoji="0" lang="pl-PL" altLang="pl-PL" sz="2000" b="0" i="0" u="none" strike="noStrike" cap="none" normalizeH="0" baseline="0" dirty="0" err="1">
                <a:ln>
                  <a:noFill/>
                </a:ln>
                <a:solidFill>
                  <a:schemeClr val="tx1"/>
                </a:solidFill>
                <a:effectLst/>
                <a:latin typeface="Arial" panose="020B0604020202020204" pitchFamily="34" charset="0"/>
              </a:rPr>
              <a:t>can</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automatically</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mount</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local</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external</a:t>
            </a:r>
            <a:r>
              <a:rPr kumimoji="0" lang="pl-PL" altLang="pl-PL" sz="2000" b="0" i="0" u="none" strike="noStrike" cap="none" normalizeH="0" baseline="0" dirty="0">
                <a:ln>
                  <a:noFill/>
                </a:ln>
                <a:solidFill>
                  <a:schemeClr val="tx1"/>
                </a:solidFill>
                <a:effectLst/>
                <a:latin typeface="Arial" panose="020B0604020202020204" pitchFamily="34" charset="0"/>
              </a:rPr>
              <a:t>, and </a:t>
            </a:r>
            <a:r>
              <a:rPr kumimoji="0" lang="pl-PL" altLang="pl-PL" sz="2000" b="0" i="0" u="none" strike="noStrike" cap="none" normalizeH="0" baseline="0" dirty="0" err="1">
                <a:ln>
                  <a:noFill/>
                </a:ln>
                <a:solidFill>
                  <a:schemeClr val="tx1"/>
                </a:solidFill>
                <a:effectLst/>
                <a:latin typeface="Arial" panose="020B0604020202020204" pitchFamily="34" charset="0"/>
              </a:rPr>
              <a:t>storage</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solutions</a:t>
            </a:r>
            <a:r>
              <a:rPr kumimoji="0" lang="pl-PL" altLang="pl-PL" sz="2000" b="0" i="0" u="none" strike="noStrike" cap="none" normalizeH="0" baseline="0" dirty="0">
                <a:ln>
                  <a:noFill/>
                </a:ln>
                <a:solidFill>
                  <a:schemeClr val="tx1"/>
                </a:solidFill>
                <a:effectLst/>
                <a:latin typeface="Arial" panose="020B0604020202020204" pitchFamily="34" charset="0"/>
              </a:rPr>
              <a:t> to the </a:t>
            </a:r>
            <a:r>
              <a:rPr kumimoji="0" lang="pl-PL" altLang="pl-PL" sz="2000" b="0" i="0" u="none" strike="noStrike" cap="none" normalizeH="0" baseline="0" dirty="0" err="1">
                <a:ln>
                  <a:noFill/>
                </a:ln>
                <a:solidFill>
                  <a:schemeClr val="tx1"/>
                </a:solidFill>
                <a:effectLst/>
                <a:latin typeface="Arial" panose="020B0604020202020204" pitchFamily="34" charset="0"/>
              </a:rPr>
              <a:t>containers</a:t>
            </a:r>
            <a:r>
              <a:rPr kumimoji="0" lang="pl-PL" altLang="pl-PL" sz="2000" b="0" i="0" u="none" strike="noStrike" cap="none" normalizeH="0" baseline="0" dirty="0">
                <a:ln>
                  <a:noFill/>
                </a:ln>
                <a:solidFill>
                  <a:schemeClr val="tx1"/>
                </a:solidFill>
                <a:effectLst/>
                <a:latin typeface="Arial" panose="020B0604020202020204" pitchFamily="34" charset="0"/>
              </a:rPr>
              <a:t> in a </a:t>
            </a:r>
            <a:r>
              <a:rPr kumimoji="0" lang="pl-PL" altLang="pl-PL" sz="2000" b="0" i="0" u="none" strike="noStrike" cap="none" normalizeH="0" baseline="0" dirty="0" err="1">
                <a:ln>
                  <a:noFill/>
                </a:ln>
                <a:solidFill>
                  <a:schemeClr val="tx1"/>
                </a:solidFill>
                <a:effectLst/>
                <a:latin typeface="Arial" panose="020B0604020202020204" pitchFamily="34" charset="0"/>
              </a:rPr>
              <a:t>seamless</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manner</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based</a:t>
            </a:r>
            <a:r>
              <a:rPr kumimoji="0" lang="pl-PL" altLang="pl-PL" sz="2000" b="0" i="0" u="none" strike="noStrike" cap="none" normalizeH="0" baseline="0" dirty="0">
                <a:ln>
                  <a:noFill/>
                </a:ln>
                <a:solidFill>
                  <a:schemeClr val="tx1"/>
                </a:solidFill>
                <a:effectLst/>
                <a:latin typeface="Arial" panose="020B0604020202020204" pitchFamily="34" charset="0"/>
              </a:rPr>
              <a:t> on Software </a:t>
            </a:r>
            <a:r>
              <a:rPr kumimoji="0" lang="pl-PL" altLang="pl-PL" sz="2000" b="0" i="0" u="none" strike="noStrike" cap="none" normalizeH="0" baseline="0" dirty="0" err="1">
                <a:ln>
                  <a:noFill/>
                </a:ln>
                <a:solidFill>
                  <a:schemeClr val="tx1"/>
                </a:solidFill>
                <a:effectLst/>
                <a:latin typeface="Arial" panose="020B0604020202020204" pitchFamily="34" charset="0"/>
              </a:rPr>
              <a:t>Defined</a:t>
            </a:r>
            <a:r>
              <a:rPr kumimoji="0" lang="pl-PL" altLang="pl-PL" sz="2000" b="0" i="0" u="none" strike="noStrike" cap="none" normalizeH="0" baseline="0" dirty="0">
                <a:ln>
                  <a:noFill/>
                </a:ln>
                <a:solidFill>
                  <a:schemeClr val="tx1"/>
                </a:solidFill>
                <a:effectLst/>
                <a:latin typeface="Arial" panose="020B0604020202020204" pitchFamily="34" charset="0"/>
              </a:rPr>
              <a:t> Storage (SDS).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1" i="0" u="none" strike="noStrike" cap="none" normalizeH="0" baseline="0" dirty="0" err="1">
                <a:ln>
                  <a:noFill/>
                </a:ln>
                <a:solidFill>
                  <a:schemeClr val="tx1"/>
                </a:solidFill>
                <a:effectLst/>
                <a:latin typeface="Arial" panose="020B0604020202020204" pitchFamily="34" charset="0"/>
              </a:rPr>
              <a:t>Batch</a:t>
            </a:r>
            <a:r>
              <a:rPr kumimoji="0" lang="pl-PL" altLang="pl-PL" sz="2000" b="1" i="0" u="none" strike="noStrike" cap="none" normalizeH="0" baseline="0" dirty="0">
                <a:ln>
                  <a:noFill/>
                </a:ln>
                <a:solidFill>
                  <a:schemeClr val="tx1"/>
                </a:solidFill>
                <a:effectLst/>
                <a:latin typeface="Arial" panose="020B0604020202020204" pitchFamily="34" charset="0"/>
              </a:rPr>
              <a:t> </a:t>
            </a:r>
            <a:r>
              <a:rPr kumimoji="0" lang="pl-PL" altLang="pl-PL" sz="2000" b="1" i="0" u="none" strike="noStrike" cap="none" normalizeH="0" baseline="0" dirty="0" err="1">
                <a:ln>
                  <a:noFill/>
                </a:ln>
                <a:solidFill>
                  <a:schemeClr val="tx1"/>
                </a:solidFill>
                <a:effectLst/>
                <a:latin typeface="Arial" panose="020B0604020202020204" pitchFamily="34" charset="0"/>
              </a:rPr>
              <a:t>execution</a:t>
            </a:r>
            <a:br>
              <a:rPr kumimoji="0" lang="pl-PL" altLang="pl-PL" sz="2000" b="1" i="0" u="none" strike="noStrike" cap="none" normalizeH="0" baseline="0" dirty="0">
                <a:ln>
                  <a:noFill/>
                </a:ln>
                <a:solidFill>
                  <a:schemeClr val="tx1"/>
                </a:solidFill>
                <a:effectLst/>
                <a:latin typeface="Arial" panose="020B0604020202020204" pitchFamily="34" charset="0"/>
              </a:rPr>
            </a:br>
            <a:r>
              <a:rPr kumimoji="0" lang="pl-PL" altLang="pl-PL" sz="2000" b="0" i="0" u="none" strike="noStrike" cap="none" normalizeH="0" baseline="0" dirty="0" err="1">
                <a:ln>
                  <a:noFill/>
                </a:ln>
                <a:solidFill>
                  <a:schemeClr val="tx1"/>
                </a:solidFill>
                <a:effectLst/>
                <a:latin typeface="Arial" panose="020B0604020202020204" pitchFamily="34" charset="0"/>
              </a:rPr>
              <a:t>Besides</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long</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running</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jobs</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Kubernetes</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also</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supports</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batch</a:t>
            </a:r>
            <a:r>
              <a:rPr kumimoji="0" lang="pl-PL" altLang="pl-PL" sz="2000" b="0" i="0" u="none" strike="noStrike" cap="none" normalizeH="0" baseline="0" dirty="0">
                <a:ln>
                  <a:noFill/>
                </a:ln>
                <a:solidFill>
                  <a:schemeClr val="tx1"/>
                </a:solidFill>
                <a:effectLst/>
                <a:latin typeface="Arial" panose="020B0604020202020204" pitchFamily="34" charset="0"/>
              </a:rPr>
              <a:t> </a:t>
            </a:r>
            <a:r>
              <a:rPr kumimoji="0" lang="pl-PL" altLang="pl-PL" sz="2000" b="0" i="0" u="none" strike="noStrike" cap="none" normalizeH="0" baseline="0" dirty="0" err="1">
                <a:ln>
                  <a:noFill/>
                </a:ln>
                <a:solidFill>
                  <a:schemeClr val="tx1"/>
                </a:solidFill>
                <a:effectLst/>
                <a:latin typeface="Arial" panose="020B0604020202020204" pitchFamily="34" charset="0"/>
              </a:rPr>
              <a:t>execution</a:t>
            </a:r>
            <a:r>
              <a:rPr kumimoji="0" lang="pl-PL" altLang="pl-PL"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5983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ymbol zastępczy zawartości 4">
            <a:extLst>
              <a:ext uri="{FF2B5EF4-FFF2-40B4-BE49-F238E27FC236}">
                <a16:creationId xmlns:a16="http://schemas.microsoft.com/office/drawing/2014/main" id="{9925F812-7EA6-4171-8F21-72D53C953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2081" y="1335024"/>
            <a:ext cx="8585791" cy="5950113"/>
          </a:xfrm>
        </p:spPr>
      </p:pic>
      <p:sp>
        <p:nvSpPr>
          <p:cNvPr id="2" name="Tytuł 1">
            <a:extLst>
              <a:ext uri="{FF2B5EF4-FFF2-40B4-BE49-F238E27FC236}">
                <a16:creationId xmlns:a16="http://schemas.microsoft.com/office/drawing/2014/main" id="{6B21473E-284E-4A91-B3E1-3843AA66BEFE}"/>
              </a:ext>
            </a:extLst>
          </p:cNvPr>
          <p:cNvSpPr>
            <a:spLocks noGrp="1"/>
          </p:cNvSpPr>
          <p:nvPr>
            <p:ph type="title"/>
          </p:nvPr>
        </p:nvSpPr>
        <p:spPr/>
        <p:txBody>
          <a:bodyPr/>
          <a:lstStyle/>
          <a:p>
            <a:r>
              <a:rPr lang="pl-PL" dirty="0" err="1"/>
              <a:t>ArchiteCture</a:t>
            </a:r>
            <a:r>
              <a:rPr lang="pl-PL" dirty="0"/>
              <a:t> of k8s Cluster</a:t>
            </a:r>
          </a:p>
        </p:txBody>
      </p:sp>
    </p:spTree>
    <p:extLst>
      <p:ext uri="{BB962C8B-B14F-4D97-AF65-F5344CB8AC3E}">
        <p14:creationId xmlns:p14="http://schemas.microsoft.com/office/powerpoint/2010/main" val="207129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EB6A073-6889-40C6-9FA5-279139923907}"/>
              </a:ext>
            </a:extLst>
          </p:cNvPr>
          <p:cNvSpPr>
            <a:spLocks noGrp="1"/>
          </p:cNvSpPr>
          <p:nvPr>
            <p:ph type="title"/>
          </p:nvPr>
        </p:nvSpPr>
        <p:spPr/>
        <p:txBody>
          <a:bodyPr/>
          <a:lstStyle/>
          <a:p>
            <a:r>
              <a:rPr lang="pl-PL" dirty="0" err="1"/>
              <a:t>Limits</a:t>
            </a:r>
            <a:r>
              <a:rPr lang="pl-PL" dirty="0"/>
              <a:t> of THAT SOLUTION</a:t>
            </a:r>
          </a:p>
        </p:txBody>
      </p:sp>
      <p:sp>
        <p:nvSpPr>
          <p:cNvPr id="3" name="Symbol zastępczy zawartości 2">
            <a:extLst>
              <a:ext uri="{FF2B5EF4-FFF2-40B4-BE49-F238E27FC236}">
                <a16:creationId xmlns:a16="http://schemas.microsoft.com/office/drawing/2014/main" id="{E4553233-2F1F-4FC9-A34F-C8A9F5787196}"/>
              </a:ext>
            </a:extLst>
          </p:cNvPr>
          <p:cNvSpPr>
            <a:spLocks noGrp="1"/>
          </p:cNvSpPr>
          <p:nvPr>
            <p:ph idx="1"/>
          </p:nvPr>
        </p:nvSpPr>
        <p:spPr/>
        <p:txBody>
          <a:bodyPr/>
          <a:lstStyle/>
          <a:p>
            <a:pPr marL="0" indent="0">
              <a:buNone/>
            </a:pPr>
            <a:r>
              <a:rPr lang="en-US" dirty="0"/>
              <a:t>At v1.1</a:t>
            </a:r>
            <a:r>
              <a:rPr lang="pl-PL" dirty="0"/>
              <a:t>8</a:t>
            </a:r>
            <a:r>
              <a:rPr lang="en-US" dirty="0"/>
              <a:t>, Kubernetes supports clusters with up to 5000 nodes. More specifically, we support configurations that meet </a:t>
            </a:r>
            <a:r>
              <a:rPr lang="en-US" i="1" dirty="0"/>
              <a:t>all</a:t>
            </a:r>
            <a:r>
              <a:rPr lang="en-US" dirty="0"/>
              <a:t> of the following criteria:</a:t>
            </a:r>
          </a:p>
          <a:p>
            <a:pPr marL="0" indent="0">
              <a:buNone/>
            </a:pPr>
            <a:r>
              <a:rPr lang="en-US" dirty="0"/>
              <a:t>No more than 5000 nodes</a:t>
            </a:r>
          </a:p>
          <a:p>
            <a:pPr marL="0" indent="0">
              <a:buNone/>
            </a:pPr>
            <a:r>
              <a:rPr lang="en-US" dirty="0"/>
              <a:t>No more than 150000 total pods</a:t>
            </a:r>
          </a:p>
          <a:p>
            <a:pPr marL="0" indent="0">
              <a:buNone/>
            </a:pPr>
            <a:r>
              <a:rPr lang="en-US" dirty="0"/>
              <a:t>No more than 300000 total containers</a:t>
            </a:r>
          </a:p>
          <a:p>
            <a:pPr marL="0" indent="0">
              <a:buNone/>
            </a:pPr>
            <a:r>
              <a:rPr lang="en-US" dirty="0">
                <a:solidFill>
                  <a:srgbClr val="FF0000"/>
                </a:solidFill>
              </a:rPr>
              <a:t>No more than 100 pods per node</a:t>
            </a:r>
            <a:endParaRPr lang="pl-PL" dirty="0">
              <a:solidFill>
                <a:srgbClr val="FF0000"/>
              </a:solidFill>
            </a:endParaRPr>
          </a:p>
          <a:p>
            <a:endParaRPr lang="pl-PL" dirty="0"/>
          </a:p>
        </p:txBody>
      </p:sp>
      <p:sp>
        <p:nvSpPr>
          <p:cNvPr id="4" name="Prostokąt 3">
            <a:extLst>
              <a:ext uri="{FF2B5EF4-FFF2-40B4-BE49-F238E27FC236}">
                <a16:creationId xmlns:a16="http://schemas.microsoft.com/office/drawing/2014/main" id="{15B258F1-6D4B-4109-BB25-01EFA1A4CE49}"/>
              </a:ext>
            </a:extLst>
          </p:cNvPr>
          <p:cNvSpPr/>
          <p:nvPr/>
        </p:nvSpPr>
        <p:spPr>
          <a:xfrm>
            <a:off x="2330127" y="5785515"/>
            <a:ext cx="5979394" cy="369332"/>
          </a:xfrm>
          <a:prstGeom prst="rect">
            <a:avLst/>
          </a:prstGeom>
        </p:spPr>
        <p:txBody>
          <a:bodyPr wrap="none">
            <a:spAutoFit/>
          </a:bodyPr>
          <a:lstStyle/>
          <a:p>
            <a:r>
              <a:rPr lang="pl-PL" dirty="0">
                <a:hlinkClick r:id="rId2"/>
              </a:rPr>
              <a:t>https://kubernetes.io/docs/setup/best-practices/cluster-large/</a:t>
            </a:r>
            <a:endParaRPr lang="pl-PL" dirty="0"/>
          </a:p>
        </p:txBody>
      </p:sp>
    </p:spTree>
    <p:extLst>
      <p:ext uri="{BB962C8B-B14F-4D97-AF65-F5344CB8AC3E}">
        <p14:creationId xmlns:p14="http://schemas.microsoft.com/office/powerpoint/2010/main" val="357139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95778F12-05EF-4B59-A8E0-83B75FB0D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018" y="3659449"/>
            <a:ext cx="5266655" cy="3198551"/>
          </a:xfrm>
          <a:prstGeom prst="rect">
            <a:avLst/>
          </a:prstGeom>
        </p:spPr>
      </p:pic>
      <p:sp>
        <p:nvSpPr>
          <p:cNvPr id="2" name="Tytuł 1">
            <a:extLst>
              <a:ext uri="{FF2B5EF4-FFF2-40B4-BE49-F238E27FC236}">
                <a16:creationId xmlns:a16="http://schemas.microsoft.com/office/drawing/2014/main" id="{58395E17-5315-4D0B-B6A9-B4723FE787D8}"/>
              </a:ext>
            </a:extLst>
          </p:cNvPr>
          <p:cNvSpPr>
            <a:spLocks noGrp="1"/>
          </p:cNvSpPr>
          <p:nvPr>
            <p:ph type="title"/>
          </p:nvPr>
        </p:nvSpPr>
        <p:spPr/>
        <p:txBody>
          <a:bodyPr/>
          <a:lstStyle/>
          <a:p>
            <a:r>
              <a:rPr lang="pl-PL" dirty="0" err="1"/>
              <a:t>NamespaceS</a:t>
            </a:r>
            <a:endParaRPr lang="pl-PL" dirty="0"/>
          </a:p>
        </p:txBody>
      </p:sp>
      <p:sp>
        <p:nvSpPr>
          <p:cNvPr id="3" name="Symbol zastępczy zawartości 2">
            <a:extLst>
              <a:ext uri="{FF2B5EF4-FFF2-40B4-BE49-F238E27FC236}">
                <a16:creationId xmlns:a16="http://schemas.microsoft.com/office/drawing/2014/main" id="{63753407-1B39-4858-A623-60CE3AD960BE}"/>
              </a:ext>
            </a:extLst>
          </p:cNvPr>
          <p:cNvSpPr>
            <a:spLocks noGrp="1"/>
          </p:cNvSpPr>
          <p:nvPr>
            <p:ph idx="1"/>
          </p:nvPr>
        </p:nvSpPr>
        <p:spPr/>
        <p:txBody>
          <a:bodyPr/>
          <a:lstStyle/>
          <a:p>
            <a:r>
              <a:rPr lang="en-US" dirty="0"/>
              <a:t>Beyond the individual container resources, you may want to investigate setting limits on namespaces. So what is a namespace? </a:t>
            </a:r>
            <a:endParaRPr lang="pl-PL" dirty="0"/>
          </a:p>
          <a:p>
            <a:r>
              <a:rPr lang="en-US" dirty="0"/>
              <a:t>Namespaces can be used to define a cluster of applications, departments, or environments. Simply, Namespace refers to scope or grouping of objects in a Kubernetes cluster</a:t>
            </a:r>
            <a:endParaRPr lang="pl-PL" dirty="0"/>
          </a:p>
          <a:p>
            <a:endParaRPr lang="pl-PL" dirty="0"/>
          </a:p>
          <a:p>
            <a:endParaRPr lang="pl-PL" dirty="0"/>
          </a:p>
        </p:txBody>
      </p:sp>
      <p:sp>
        <p:nvSpPr>
          <p:cNvPr id="4" name="Prostokąt 3">
            <a:extLst>
              <a:ext uri="{FF2B5EF4-FFF2-40B4-BE49-F238E27FC236}">
                <a16:creationId xmlns:a16="http://schemas.microsoft.com/office/drawing/2014/main" id="{C629E95F-2EC7-47E9-822E-CADF2DA71829}"/>
              </a:ext>
            </a:extLst>
          </p:cNvPr>
          <p:cNvSpPr/>
          <p:nvPr/>
        </p:nvSpPr>
        <p:spPr>
          <a:xfrm>
            <a:off x="1201235" y="4712915"/>
            <a:ext cx="2872002" cy="1200329"/>
          </a:xfrm>
          <a:prstGeom prst="rect">
            <a:avLst/>
          </a:prstGeom>
        </p:spPr>
        <p:txBody>
          <a:bodyPr wrap="square">
            <a:spAutoFit/>
          </a:bodyPr>
          <a:lstStyle/>
          <a:p>
            <a:r>
              <a:rPr lang="pl-PL" sz="2400" dirty="0" err="1"/>
              <a:t>kind</a:t>
            </a:r>
            <a:r>
              <a:rPr lang="pl-PL" sz="2400" dirty="0"/>
              <a:t>: </a:t>
            </a:r>
            <a:r>
              <a:rPr lang="pl-PL" sz="2400" dirty="0" err="1"/>
              <a:t>Namespace</a:t>
            </a:r>
            <a:endParaRPr lang="pl-PL" sz="2400" dirty="0"/>
          </a:p>
          <a:p>
            <a:r>
              <a:rPr lang="pl-PL" sz="2400" dirty="0" err="1"/>
              <a:t>apiVersion</a:t>
            </a:r>
            <a:r>
              <a:rPr lang="pl-PL" sz="2400" dirty="0"/>
              <a:t>: v1</a:t>
            </a:r>
          </a:p>
          <a:p>
            <a:r>
              <a:rPr lang="pl-PL" sz="2400" dirty="0" err="1"/>
              <a:t>metadata</a:t>
            </a:r>
            <a:r>
              <a:rPr lang="pl-PL" sz="2400" dirty="0"/>
              <a:t>:</a:t>
            </a:r>
          </a:p>
        </p:txBody>
      </p:sp>
    </p:spTree>
    <p:extLst>
      <p:ext uri="{BB962C8B-B14F-4D97-AF65-F5344CB8AC3E}">
        <p14:creationId xmlns:p14="http://schemas.microsoft.com/office/powerpoint/2010/main" val="24846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3588E15-253C-44CB-BC80-1CF139F555EC}"/>
              </a:ext>
            </a:extLst>
          </p:cNvPr>
          <p:cNvSpPr>
            <a:spLocks noGrp="1"/>
          </p:cNvSpPr>
          <p:nvPr>
            <p:ph type="title"/>
          </p:nvPr>
        </p:nvSpPr>
        <p:spPr/>
        <p:txBody>
          <a:bodyPr/>
          <a:lstStyle/>
          <a:p>
            <a:r>
              <a:rPr lang="pl-PL" dirty="0"/>
              <a:t>INTERNAL DNS</a:t>
            </a:r>
          </a:p>
        </p:txBody>
      </p:sp>
      <p:sp>
        <p:nvSpPr>
          <p:cNvPr id="3" name="Symbol zastępczy zawartości 2">
            <a:extLst>
              <a:ext uri="{FF2B5EF4-FFF2-40B4-BE49-F238E27FC236}">
                <a16:creationId xmlns:a16="http://schemas.microsoft.com/office/drawing/2014/main" id="{BA3492F1-5274-42D4-B09C-91569A528743}"/>
              </a:ext>
            </a:extLst>
          </p:cNvPr>
          <p:cNvSpPr>
            <a:spLocks noGrp="1"/>
          </p:cNvSpPr>
          <p:nvPr>
            <p:ph idx="1"/>
          </p:nvPr>
        </p:nvSpPr>
        <p:spPr/>
        <p:txBody>
          <a:bodyPr/>
          <a:lstStyle/>
          <a:p>
            <a:r>
              <a:rPr lang="en-US" dirty="0"/>
              <a:t>The Domain Name System (DNS) is a system for associating various types of information – such as IP addresses – with easy-to-remember names. By default most Kubernetes clusters automatically configure an internal DNS service to provide a lightweight mechanism for service discovery. Built-in service discovery makes it easier for applications to find and communicate with each other on Kubernetes clusters, even when pods and services are being created, deleted, and shifted between nodes.</a:t>
            </a:r>
            <a:endParaRPr lang="pl-PL" dirty="0"/>
          </a:p>
          <a:p>
            <a:endParaRPr lang="pl-PL" dirty="0"/>
          </a:p>
          <a:p>
            <a:r>
              <a:rPr lang="pl-PL" dirty="0"/>
              <a:t>pod-</a:t>
            </a:r>
            <a:r>
              <a:rPr lang="pl-PL" dirty="0" err="1"/>
              <a:t>name.</a:t>
            </a:r>
            <a:r>
              <a:rPr lang="pl-PL" dirty="0" err="1">
                <a:solidFill>
                  <a:srgbClr val="FF0000"/>
                </a:solidFill>
              </a:rPr>
              <a:t>namespace</a:t>
            </a:r>
            <a:r>
              <a:rPr lang="pl-PL" dirty="0" err="1"/>
              <a:t>.cluster.local</a:t>
            </a:r>
            <a:endParaRPr lang="pl-PL" dirty="0"/>
          </a:p>
          <a:p>
            <a:r>
              <a:rPr lang="pl-PL" dirty="0"/>
              <a:t>service-</a:t>
            </a:r>
            <a:r>
              <a:rPr lang="pl-PL" dirty="0" err="1"/>
              <a:t>name.svc.</a:t>
            </a:r>
            <a:r>
              <a:rPr lang="pl-PL" dirty="0" err="1">
                <a:solidFill>
                  <a:srgbClr val="FF0000"/>
                </a:solidFill>
              </a:rPr>
              <a:t>namespace</a:t>
            </a:r>
            <a:r>
              <a:rPr lang="pl-PL" dirty="0" err="1"/>
              <a:t>.cluster.local</a:t>
            </a:r>
            <a:endParaRPr lang="pl-PL" dirty="0"/>
          </a:p>
          <a:p>
            <a:endParaRPr lang="pl-PL" dirty="0"/>
          </a:p>
        </p:txBody>
      </p:sp>
    </p:spTree>
    <p:extLst>
      <p:ext uri="{BB962C8B-B14F-4D97-AF65-F5344CB8AC3E}">
        <p14:creationId xmlns:p14="http://schemas.microsoft.com/office/powerpoint/2010/main" val="217258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BDABFA-CE2D-4C27-8D83-49FAC238DD7D}"/>
              </a:ext>
            </a:extLst>
          </p:cNvPr>
          <p:cNvSpPr>
            <a:spLocks noGrp="1"/>
          </p:cNvSpPr>
          <p:nvPr>
            <p:ph type="title"/>
          </p:nvPr>
        </p:nvSpPr>
        <p:spPr/>
        <p:txBody>
          <a:bodyPr/>
          <a:lstStyle/>
          <a:p>
            <a:r>
              <a:rPr lang="pl-PL" dirty="0"/>
              <a:t>BASIC OBJECTS</a:t>
            </a:r>
          </a:p>
        </p:txBody>
      </p:sp>
      <p:sp>
        <p:nvSpPr>
          <p:cNvPr id="3" name="Symbol zastępczy zawartości 2">
            <a:extLst>
              <a:ext uri="{FF2B5EF4-FFF2-40B4-BE49-F238E27FC236}">
                <a16:creationId xmlns:a16="http://schemas.microsoft.com/office/drawing/2014/main" id="{CD30EEB9-40E6-4C56-8A96-03C5A8CB90D3}"/>
              </a:ext>
            </a:extLst>
          </p:cNvPr>
          <p:cNvSpPr>
            <a:spLocks noGrp="1"/>
          </p:cNvSpPr>
          <p:nvPr>
            <p:ph idx="1"/>
          </p:nvPr>
        </p:nvSpPr>
        <p:spPr/>
        <p:txBody>
          <a:bodyPr/>
          <a:lstStyle/>
          <a:p>
            <a:r>
              <a:rPr lang="pl-PL" dirty="0"/>
              <a:t>Pod</a:t>
            </a:r>
          </a:p>
          <a:p>
            <a:r>
              <a:rPr lang="pl-PL" dirty="0" err="1"/>
              <a:t>ReplicaSet</a:t>
            </a:r>
            <a:endParaRPr lang="pl-PL" dirty="0"/>
          </a:p>
          <a:p>
            <a:r>
              <a:rPr lang="pl-PL" dirty="0"/>
              <a:t>Deployment</a:t>
            </a:r>
          </a:p>
          <a:p>
            <a:r>
              <a:rPr lang="pl-PL" dirty="0"/>
              <a:t>HPA</a:t>
            </a:r>
          </a:p>
          <a:p>
            <a:r>
              <a:rPr lang="pl-PL" dirty="0"/>
              <a:t>Service</a:t>
            </a:r>
          </a:p>
          <a:p>
            <a:r>
              <a:rPr lang="pl-PL" dirty="0" err="1"/>
              <a:t>Ingress</a:t>
            </a:r>
            <a:endParaRPr lang="pl-PL" dirty="0"/>
          </a:p>
        </p:txBody>
      </p:sp>
    </p:spTree>
    <p:extLst>
      <p:ext uri="{BB962C8B-B14F-4D97-AF65-F5344CB8AC3E}">
        <p14:creationId xmlns:p14="http://schemas.microsoft.com/office/powerpoint/2010/main" val="59273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ny">
  <a:themeElements>
    <a:clrScheme name="Integralny">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ny">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ny">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14516</TotalTime>
  <Words>2037</Words>
  <Application>Microsoft Office PowerPoint</Application>
  <PresentationFormat>Panoramiczny</PresentationFormat>
  <Paragraphs>220</Paragraphs>
  <Slides>34</Slides>
  <Notes>0</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34</vt:i4>
      </vt:variant>
    </vt:vector>
  </HeadingPairs>
  <TitlesOfParts>
    <vt:vector size="42" baseType="lpstr">
      <vt:lpstr>Arial</vt:lpstr>
      <vt:lpstr>Arial Unicode MS</vt:lpstr>
      <vt:lpstr>Calibri</vt:lpstr>
      <vt:lpstr>Consolas</vt:lpstr>
      <vt:lpstr>Tw Cen MT</vt:lpstr>
      <vt:lpstr>Tw Cen MT Condensed</vt:lpstr>
      <vt:lpstr>Wingdings 3</vt:lpstr>
      <vt:lpstr>Integralny</vt:lpstr>
      <vt:lpstr>Kubernetes – Several Aspects</vt:lpstr>
      <vt:lpstr>History of Kubernetes</vt:lpstr>
      <vt:lpstr>Kubernetes features</vt:lpstr>
      <vt:lpstr>Kubernetes features</vt:lpstr>
      <vt:lpstr>ArchiteCture of k8s Cluster</vt:lpstr>
      <vt:lpstr>Limits of THAT SOLUTION</vt:lpstr>
      <vt:lpstr>NamespaceS</vt:lpstr>
      <vt:lpstr>INTERNAL DNS</vt:lpstr>
      <vt:lpstr>BASIC OBJECTS</vt:lpstr>
      <vt:lpstr>Kubernetes- Resource Configs </vt:lpstr>
      <vt:lpstr>Kubernetes POD</vt:lpstr>
      <vt:lpstr>Kubernetes ReplicaSET</vt:lpstr>
      <vt:lpstr>KUBERNETES DEPLOYMENT</vt:lpstr>
      <vt:lpstr>Kuberneres pOD</vt:lpstr>
      <vt:lpstr>Objects hierarchy so far</vt:lpstr>
      <vt:lpstr>Network model</vt:lpstr>
      <vt:lpstr>KUBERNETES SERVICE</vt:lpstr>
      <vt:lpstr>KUBERNETES SERVICE</vt:lpstr>
      <vt:lpstr>Horizontal pod autoscaler (HPA)</vt:lpstr>
      <vt:lpstr>KUBERNETES HPA</vt:lpstr>
      <vt:lpstr>KUBERNETES HPA,SERVICES</vt:lpstr>
      <vt:lpstr>Kubernetes INGRESS</vt:lpstr>
      <vt:lpstr>Using resources</vt:lpstr>
      <vt:lpstr>Resource Quota</vt:lpstr>
      <vt:lpstr>Limit Range</vt:lpstr>
      <vt:lpstr>KUBERNETES SECURITY</vt:lpstr>
      <vt:lpstr>Model RBAC</vt:lpstr>
      <vt:lpstr>MODEl RBAC</vt:lpstr>
      <vt:lpstr>Model RBAC</vt:lpstr>
      <vt:lpstr>NETWORK POLICY</vt:lpstr>
      <vt:lpstr>Pod security Policy</vt:lpstr>
      <vt:lpstr>PoD SECURITY POLICY</vt:lpstr>
      <vt:lpstr>Kubernetes Cluster AUDIT</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 wybrane zagadnienia</dc:title>
  <dc:creator>K P</dc:creator>
  <cp:lastModifiedBy>K P</cp:lastModifiedBy>
  <cp:revision>61</cp:revision>
  <dcterms:created xsi:type="dcterms:W3CDTF">2020-05-23T16:54:48Z</dcterms:created>
  <dcterms:modified xsi:type="dcterms:W3CDTF">2020-06-07T19:27:26Z</dcterms:modified>
</cp:coreProperties>
</file>