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262" r:id="rId7"/>
    <p:sldId id="260" r:id="rId8"/>
    <p:sldId id="289" r:id="rId9"/>
    <p:sldId id="295" r:id="rId10"/>
    <p:sldId id="288" r:id="rId11"/>
    <p:sldId id="280" r:id="rId12"/>
    <p:sldId id="284" r:id="rId13"/>
    <p:sldId id="290" r:id="rId14"/>
    <p:sldId id="283" r:id="rId15"/>
    <p:sldId id="291" r:id="rId16"/>
    <p:sldId id="293" r:id="rId17"/>
    <p:sldId id="294" r:id="rId18"/>
    <p:sldId id="292" r:id="rId19"/>
    <p:sldId id="282" r:id="rId20"/>
    <p:sldId id="298" r:id="rId21"/>
    <p:sldId id="297" r:id="rId22"/>
    <p:sldId id="281" r:id="rId23"/>
    <p:sldId id="300" r:id="rId24"/>
    <p:sldId id="301" r:id="rId25"/>
    <p:sldId id="263" r:id="rId26"/>
    <p:sldId id="285" r:id="rId27"/>
    <p:sldId id="286" r:id="rId28"/>
    <p:sldId id="264" r:id="rId29"/>
    <p:sldId id="272" r:id="rId30"/>
    <p:sldId id="287" r:id="rId31"/>
    <p:sldId id="261" r:id="rId32"/>
    <p:sldId id="275" r:id="rId33"/>
    <p:sldId id="273" r:id="rId34"/>
    <p:sldId id="302" r:id="rId35"/>
    <p:sldId id="279" r:id="rId36"/>
    <p:sldId id="266" r:id="rId37"/>
    <p:sldId id="270" r:id="rId38"/>
    <p:sldId id="303" r:id="rId39"/>
    <p:sldId id="271" r:id="rId40"/>
    <p:sldId id="274" r:id="rId41"/>
    <p:sldId id="304" r:id="rId42"/>
    <p:sldId id="267" r:id="rId43"/>
    <p:sldId id="268" r:id="rId44"/>
    <p:sldId id="278" r:id="rId45"/>
    <p:sldId id="277" r:id="rId46"/>
    <p:sldId id="276" r:id="rId47"/>
    <p:sldId id="299" r:id="rId48"/>
    <p:sldId id="26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Styl z motywem 1 — Ak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54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5" name="Prostokąt zaokrąglony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stokąt zaokrąglony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ytuł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pl-PL" smtClean="0"/>
              <a:t>Kliknij, aby edytować styl</a:t>
            </a:r>
            <a:endParaRPr kumimoji="0" lang="en-US"/>
          </a:p>
        </p:txBody>
      </p:sp>
      <p:sp>
        <p:nvSpPr>
          <p:cNvPr id="20" name="Podtytuł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l-PL" smtClean="0"/>
              <a:t>Kliknij, aby edytować styl wzorca podtytułu</a:t>
            </a:r>
            <a:endParaRPr kumimoji="0" lang="en-US"/>
          </a:p>
        </p:txBody>
      </p:sp>
      <p:sp>
        <p:nvSpPr>
          <p:cNvPr id="19" name="Symbol zastępczy daty 18"/>
          <p:cNvSpPr>
            <a:spLocks noGrp="1"/>
          </p:cNvSpPr>
          <p:nvPr>
            <p:ph type="dt" sz="half" idx="10"/>
          </p:nvPr>
        </p:nvSpPr>
        <p:spPr/>
        <p:txBody>
          <a:bodyPr/>
          <a:lstStyle>
            <a:extLst/>
          </a:lstStyle>
          <a:p>
            <a:fld id="{CB9DCB5C-D9B4-4571-9C87-377E14FB3596}" type="datetimeFigureOut">
              <a:rPr lang="en-US" smtClean="0"/>
              <a:t>6/3/2019</a:t>
            </a:fld>
            <a:endParaRPr lang="en-US"/>
          </a:p>
        </p:txBody>
      </p:sp>
      <p:sp>
        <p:nvSpPr>
          <p:cNvPr id="8" name="Symbol zastępczy stopki 7"/>
          <p:cNvSpPr>
            <a:spLocks noGrp="1"/>
          </p:cNvSpPr>
          <p:nvPr>
            <p:ph type="ftr" sz="quarter" idx="11"/>
          </p:nvPr>
        </p:nvSpPr>
        <p:spPr/>
        <p:txBody>
          <a:bodyPr/>
          <a:lstStyle>
            <a:extLst/>
          </a:lstStyle>
          <a:p>
            <a:endParaRPr lang="en-US"/>
          </a:p>
        </p:txBody>
      </p:sp>
      <p:sp>
        <p:nvSpPr>
          <p:cNvPr id="11" name="Symbol zastępczy numeru slajdu 10"/>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502920" y="530352"/>
            <a:ext cx="8183880" cy="4187952"/>
          </a:xfrm>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CB9DCB5C-D9B4-4571-9C87-377E14FB3596}" type="datetimeFigureOut">
              <a:rPr lang="en-US" smtClean="0"/>
              <a:t>6/3/2019</a:t>
            </a:fld>
            <a:endParaRPr lang="en-US"/>
          </a:p>
        </p:txBody>
      </p:sp>
      <p:sp>
        <p:nvSpPr>
          <p:cNvPr id="5" name="Symbol zastępczy stopki 4"/>
          <p:cNvSpPr>
            <a:spLocks noGrp="1"/>
          </p:cNvSpPr>
          <p:nvPr>
            <p:ph type="ftr" sz="quarter" idx="11"/>
          </p:nvPr>
        </p:nvSpPr>
        <p:spPr/>
        <p:txBody>
          <a:bodyPr/>
          <a:lstStyle>
            <a:extLst/>
          </a:lstStyle>
          <a:p>
            <a:endParaRPr lang="en-US"/>
          </a:p>
        </p:txBody>
      </p:sp>
      <p:sp>
        <p:nvSpPr>
          <p:cNvPr id="6" name="Symbol zastępczy numeru slajdu 5"/>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533404"/>
            <a:ext cx="1981200" cy="5257799"/>
          </a:xfrm>
        </p:spPr>
        <p:txBody>
          <a:bodyPr vert="eaVert"/>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533400" y="533402"/>
            <a:ext cx="5943600" cy="5257801"/>
          </a:xfrm>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CB9DCB5C-D9B4-4571-9C87-377E14FB3596}" type="datetimeFigureOut">
              <a:rPr lang="en-US" smtClean="0"/>
              <a:t>6/3/2019</a:t>
            </a:fld>
            <a:endParaRPr lang="en-US"/>
          </a:p>
        </p:txBody>
      </p:sp>
      <p:sp>
        <p:nvSpPr>
          <p:cNvPr id="5" name="Symbol zastępczy stopki 4"/>
          <p:cNvSpPr>
            <a:spLocks noGrp="1"/>
          </p:cNvSpPr>
          <p:nvPr>
            <p:ph type="ftr" sz="quarter" idx="11"/>
          </p:nvPr>
        </p:nvSpPr>
        <p:spPr/>
        <p:txBody>
          <a:bodyPr/>
          <a:lstStyle>
            <a:extLst/>
          </a:lstStyle>
          <a:p>
            <a:endParaRPr lang="en-US"/>
          </a:p>
        </p:txBody>
      </p:sp>
      <p:sp>
        <p:nvSpPr>
          <p:cNvPr id="6" name="Symbol zastępczy numeru slajdu 5"/>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lstStyle>
            <a:extLst/>
          </a:lstStyle>
          <a:p>
            <a:r>
              <a:rPr kumimoji="0" lang="pl-PL" smtClean="0"/>
              <a:t>Kliknij, aby edytować styl</a:t>
            </a:r>
            <a:endParaRPr kumimoji="0" lang="en-US"/>
          </a:p>
        </p:txBody>
      </p:sp>
      <p:sp>
        <p:nvSpPr>
          <p:cNvPr id="3" name="Symbol zastępczy zawartości 2"/>
          <p:cNvSpPr>
            <a:spLocks noGrp="1"/>
          </p:cNvSpPr>
          <p:nvPr>
            <p:ph idx="1"/>
          </p:nvPr>
        </p:nvSpPr>
        <p:spPr>
          <a:xfrm>
            <a:off x="502920" y="530352"/>
            <a:ext cx="8183880" cy="4187952"/>
          </a:xfrm>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CB9DCB5C-D9B4-4571-9C87-377E14FB3596}" type="datetimeFigureOut">
              <a:rPr lang="en-US" smtClean="0"/>
              <a:t>6/3/2019</a:t>
            </a:fld>
            <a:endParaRPr lang="en-US"/>
          </a:p>
        </p:txBody>
      </p:sp>
      <p:sp>
        <p:nvSpPr>
          <p:cNvPr id="5" name="Symbol zastępczy stopki 4"/>
          <p:cNvSpPr>
            <a:spLocks noGrp="1"/>
          </p:cNvSpPr>
          <p:nvPr>
            <p:ph type="ftr" sz="quarter" idx="11"/>
          </p:nvPr>
        </p:nvSpPr>
        <p:spPr/>
        <p:txBody>
          <a:bodyPr/>
          <a:lstStyle>
            <a:extLst/>
          </a:lstStyle>
          <a:p>
            <a:endParaRPr lang="en-US"/>
          </a:p>
        </p:txBody>
      </p:sp>
      <p:sp>
        <p:nvSpPr>
          <p:cNvPr id="6" name="Symbol zastępczy numeru slajdu 5"/>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14" name="Prostokąt zaokrąglony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Prostokąt zaokrąglony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ytuł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extLst/>
          </a:lstStyle>
          <a:p>
            <a:fld id="{CB9DCB5C-D9B4-4571-9C87-377E14FB3596}" type="datetimeFigureOut">
              <a:rPr lang="en-US" smtClean="0"/>
              <a:t>6/3/2019</a:t>
            </a:fld>
            <a:endParaRPr lang="en-US"/>
          </a:p>
        </p:txBody>
      </p:sp>
      <p:sp>
        <p:nvSpPr>
          <p:cNvPr id="5" name="Symbol zastępczy stopki 4"/>
          <p:cNvSpPr>
            <a:spLocks noGrp="1"/>
          </p:cNvSpPr>
          <p:nvPr>
            <p:ph type="ftr" sz="quarter" idx="11"/>
          </p:nvPr>
        </p:nvSpPr>
        <p:spPr/>
        <p:txBody>
          <a:bodyPr/>
          <a:lstStyle>
            <a:extLst/>
          </a:lstStyle>
          <a:p>
            <a:endParaRPr lang="en-US"/>
          </a:p>
        </p:txBody>
      </p:sp>
      <p:sp>
        <p:nvSpPr>
          <p:cNvPr id="6" name="Symbol zastępczy numeru slajdu 5"/>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zawartości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CB9DCB5C-D9B4-4571-9C87-377E14FB3596}" type="datetimeFigureOut">
              <a:rPr lang="en-US" smtClean="0"/>
              <a:t>6/3/2019</a:t>
            </a:fld>
            <a:endParaRPr lang="en-US"/>
          </a:p>
        </p:txBody>
      </p:sp>
      <p:sp>
        <p:nvSpPr>
          <p:cNvPr id="6" name="Symbol zastępczy stopki 5"/>
          <p:cNvSpPr>
            <a:spLocks noGrp="1"/>
          </p:cNvSpPr>
          <p:nvPr>
            <p:ph type="ftr" sz="quarter" idx="11"/>
          </p:nvPr>
        </p:nvSpPr>
        <p:spPr/>
        <p:txBody>
          <a:bodyPr/>
          <a:lstStyle>
            <a:extLst/>
          </a:lstStyle>
          <a:p>
            <a:endParaRPr lang="en-US"/>
          </a:p>
        </p:txBody>
      </p:sp>
      <p:sp>
        <p:nvSpPr>
          <p:cNvPr id="7" name="Symbol zastępczy numeru slajdu 6"/>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nchor="b"/>
          <a:lstStyle>
            <a:lvl1pPr>
              <a:defRPr b="1"/>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p:txBody>
          <a:bodyPr/>
          <a:lstStyle>
            <a:extLst/>
          </a:lstStyle>
          <a:p>
            <a:fld id="{CB9DCB5C-D9B4-4571-9C87-377E14FB3596}" type="datetimeFigureOut">
              <a:rPr lang="en-US" smtClean="0"/>
              <a:t>6/3/2019</a:t>
            </a:fld>
            <a:endParaRPr lang="en-US"/>
          </a:p>
        </p:txBody>
      </p:sp>
      <p:sp>
        <p:nvSpPr>
          <p:cNvPr id="8" name="Symbol zastępczy stopki 7"/>
          <p:cNvSpPr>
            <a:spLocks noGrp="1"/>
          </p:cNvSpPr>
          <p:nvPr>
            <p:ph type="ftr" sz="quarter" idx="11"/>
          </p:nvPr>
        </p:nvSpPr>
        <p:spPr/>
        <p:txBody>
          <a:bodyPr/>
          <a:lstStyle>
            <a:extLst/>
          </a:lstStyle>
          <a:p>
            <a:endParaRPr lang="en-US"/>
          </a:p>
        </p:txBody>
      </p:sp>
      <p:sp>
        <p:nvSpPr>
          <p:cNvPr id="9" name="Symbol zastępczy numeru slajdu 8"/>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extLst/>
          </a:lstStyle>
          <a:p>
            <a:fld id="{CB9DCB5C-D9B4-4571-9C87-377E14FB3596}" type="datetimeFigureOut">
              <a:rPr lang="en-US" smtClean="0"/>
              <a:t>6/3/2019</a:t>
            </a:fld>
            <a:endParaRPr lang="en-US"/>
          </a:p>
        </p:txBody>
      </p:sp>
      <p:sp>
        <p:nvSpPr>
          <p:cNvPr id="4" name="Symbol zastępczy stopki 3"/>
          <p:cNvSpPr>
            <a:spLocks noGrp="1"/>
          </p:cNvSpPr>
          <p:nvPr>
            <p:ph type="ftr" sz="quarter" idx="11"/>
          </p:nvPr>
        </p:nvSpPr>
        <p:spPr/>
        <p:txBody>
          <a:bodyPr/>
          <a:lstStyle>
            <a:extLst/>
          </a:lstStyle>
          <a:p>
            <a:endParaRPr lang="en-US"/>
          </a:p>
        </p:txBody>
      </p:sp>
      <p:sp>
        <p:nvSpPr>
          <p:cNvPr id="5" name="Symbol zastępczy numeru slajdu 4"/>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7" name="Prostokąt zaokrąglony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Symbol zastępczy daty 1"/>
          <p:cNvSpPr>
            <a:spLocks noGrp="1"/>
          </p:cNvSpPr>
          <p:nvPr>
            <p:ph type="dt" sz="half" idx="10"/>
          </p:nvPr>
        </p:nvSpPr>
        <p:spPr/>
        <p:txBody>
          <a:bodyPr/>
          <a:lstStyle>
            <a:extLst/>
          </a:lstStyle>
          <a:p>
            <a:fld id="{CB9DCB5C-D9B4-4571-9C87-377E14FB3596}" type="datetimeFigureOut">
              <a:rPr lang="en-US" smtClean="0"/>
              <a:t>6/3/2019</a:t>
            </a:fld>
            <a:endParaRPr lang="en-US"/>
          </a:p>
        </p:txBody>
      </p:sp>
      <p:sp>
        <p:nvSpPr>
          <p:cNvPr id="3" name="Symbol zastępczy stopki 2"/>
          <p:cNvSpPr>
            <a:spLocks noGrp="1"/>
          </p:cNvSpPr>
          <p:nvPr>
            <p:ph type="ftr" sz="quarter" idx="11"/>
          </p:nvPr>
        </p:nvSpPr>
        <p:spPr/>
        <p:txBody>
          <a:bodyPr/>
          <a:lstStyle>
            <a:extLst/>
          </a:lstStyle>
          <a:p>
            <a:endParaRPr lang="en-US"/>
          </a:p>
        </p:txBody>
      </p:sp>
      <p:sp>
        <p:nvSpPr>
          <p:cNvPr id="4" name="Symbol zastępczy numeru slajdu 3"/>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pl-PL" smtClean="0"/>
              <a:t>Kliknij, aby edytować styl</a:t>
            </a:r>
            <a:endParaRPr kumimoji="0" lang="en-US"/>
          </a:p>
        </p:txBody>
      </p:sp>
      <p:sp>
        <p:nvSpPr>
          <p:cNvPr id="3" name="Symbol zastępczy tekstu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CB9DCB5C-D9B4-4571-9C87-377E14FB3596}" type="datetimeFigureOut">
              <a:rPr lang="en-US" smtClean="0"/>
              <a:t>6/3/2019</a:t>
            </a:fld>
            <a:endParaRPr lang="en-US"/>
          </a:p>
        </p:txBody>
      </p:sp>
      <p:sp>
        <p:nvSpPr>
          <p:cNvPr id="6" name="Symbol zastępczy stopki 5"/>
          <p:cNvSpPr>
            <a:spLocks noGrp="1"/>
          </p:cNvSpPr>
          <p:nvPr>
            <p:ph type="ftr" sz="quarter" idx="11"/>
          </p:nvPr>
        </p:nvSpPr>
        <p:spPr/>
        <p:txBody>
          <a:bodyPr/>
          <a:lstStyle>
            <a:extLst/>
          </a:lstStyle>
          <a:p>
            <a:endParaRPr lang="en-US"/>
          </a:p>
        </p:txBody>
      </p:sp>
      <p:sp>
        <p:nvSpPr>
          <p:cNvPr id="7" name="Symbol zastępczy numeru slajdu 6"/>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15" name="Prostokąt zaokrąglony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Prostokąt z zaokrąglonym rogiem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ytuł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pl-PL" smtClean="0"/>
              <a:t>Kliknij, aby edytować styl</a:t>
            </a:r>
            <a:endParaRPr kumimoji="0" lang="en-US"/>
          </a:p>
        </p:txBody>
      </p:sp>
      <p:sp>
        <p:nvSpPr>
          <p:cNvPr id="4" name="Symbol zastępczy tekstu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CB9DCB5C-D9B4-4571-9C87-377E14FB3596}" type="datetimeFigureOut">
              <a:rPr lang="en-US" smtClean="0"/>
              <a:t>6/3/2019</a:t>
            </a:fld>
            <a:endParaRPr lang="en-US"/>
          </a:p>
        </p:txBody>
      </p:sp>
      <p:sp>
        <p:nvSpPr>
          <p:cNvPr id="6" name="Symbol zastępczy stopki 5"/>
          <p:cNvSpPr>
            <a:spLocks noGrp="1"/>
          </p:cNvSpPr>
          <p:nvPr>
            <p:ph type="ftr" sz="quarter" idx="11"/>
          </p:nvPr>
        </p:nvSpPr>
        <p:spPr/>
        <p:txBody>
          <a:bodyPr/>
          <a:lstStyle>
            <a:extLst/>
          </a:lstStyle>
          <a:p>
            <a:endParaRPr lang="en-US"/>
          </a:p>
        </p:txBody>
      </p:sp>
      <p:sp>
        <p:nvSpPr>
          <p:cNvPr id="7" name="Symbol zastępczy numeru slajdu 6"/>
          <p:cNvSpPr>
            <a:spLocks noGrp="1"/>
          </p:cNvSpPr>
          <p:nvPr>
            <p:ph type="sldNum" sz="quarter" idx="12"/>
          </p:nvPr>
        </p:nvSpPr>
        <p:spPr/>
        <p:txBody>
          <a:bodyPr/>
          <a:lstStyle>
            <a:extLst/>
          </a:lstStyle>
          <a:p>
            <a:fld id="{97100601-4459-4138-8146-AD33B4F250D6}" type="slidenum">
              <a:rPr lang="en-US" smtClean="0"/>
              <a:t>‹#›</a:t>
            </a:fld>
            <a:endParaRPr lang="en-US"/>
          </a:p>
        </p:txBody>
      </p:sp>
      <p:sp>
        <p:nvSpPr>
          <p:cNvPr id="3" name="Symbol zastępczy obrazu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pl-PL" smtClean="0"/>
              <a:t>Kliknij ikonę, aby dodać obraz</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Prostokąt zaokrąglony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Prostokąt zaokrąglony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Symbol zastępczy tytułu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pl-PL" smtClean="0"/>
              <a:t>Kliknij, aby edytować styl</a:t>
            </a:r>
            <a:endParaRPr kumimoji="0" lang="en-US"/>
          </a:p>
        </p:txBody>
      </p:sp>
      <p:sp>
        <p:nvSpPr>
          <p:cNvPr id="4" name="Symbol zastępczy tekstu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25" name="Symbol zastępczy daty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B9DCB5C-D9B4-4571-9C87-377E14FB3596}" type="datetimeFigureOut">
              <a:rPr lang="en-US" smtClean="0"/>
              <a:t>6/3/2019</a:t>
            </a:fld>
            <a:endParaRPr lang="en-US"/>
          </a:p>
        </p:txBody>
      </p:sp>
      <p:sp>
        <p:nvSpPr>
          <p:cNvPr id="18" name="Symbol zastępczy stopki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ymbol zastępczy numeru slajdu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7100601-4459-4138-8146-AD33B4F250D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dotnet/machine-learning/resources/task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api/system.boolean" TargetMode="External"/><Relationship Id="rId2" Type="http://schemas.openxmlformats.org/officeDocument/2006/relationships/hyperlink" Target="https://docs.microsoft.com/en-us/dotnet/api/system.sing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dotnet/api/microsoft.ml.data.keydataviewtype" TargetMode="External"/><Relationship Id="rId2" Type="http://schemas.openxmlformats.org/officeDocument/2006/relationships/hyperlink" Target="https://docs.microsoft.com/en-us/dotnet/api/system.sing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us/dotnet/api/system.sing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Root-mean-square_deviation" TargetMode="External"/><Relationship Id="rId2" Type="http://schemas.openxmlformats.org/officeDocument/2006/relationships/hyperlink" Target="https://en.wikipedia.org/wiki/Mean_squared_error"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Mean_absolute_error" TargetMode="External"/><Relationship Id="rId2" Type="http://schemas.openxmlformats.org/officeDocument/2006/relationships/hyperlink" Target="https://en.wikipedia.org/wiki/Coefficient_of_determination"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dotnet/machinelearning/tree/b9c8eb861d1bd9425866e1ae92825b5dd7e62e2e+b9c8eb861d1bd9425866e1ae92825b5dd7e62e2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blogs.microsoft.com/cesardelatorre/what-is-ml-net-1-0-machine-learning-for-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republic.com/article/github-the-top-10-programming-languages-for-machine-learning/" TargetMode="External"/><Relationship Id="rId2" Type="http://schemas.openxmlformats.org/officeDocument/2006/relationships/hyperlink" Target="https://www.geeksforgeeks.org/top-5-best-programming-languages-for-artificial-intelligence-fiel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dotnet/machinelearning-samples/tree/master/modelbuild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dotnet/api/microsoft.extensions.objectpool.objectpool-1" TargetMode="External"/><Relationship Id="rId2" Type="http://schemas.openxmlformats.org/officeDocument/2006/relationships/hyperlink" Target="https://docs.microsoft.com/en-us/dotnet/api/microsoft.ml.predictionengine-2"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devblogs.microsoft.com/cesardelatorre/how-to-optimize-and-run-ml-net-models-on-scalable-asp-net-core-webapis-or-web-apps/"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logs.msdn.microsoft.com/deva/2019/05/10/build-2019-machine-learning-with-ml-ne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dotnet/machinelearning/blob/master/docs/code/MlNetCookBook.md" TargetMode="External"/><Relationship Id="rId2" Type="http://schemas.openxmlformats.org/officeDocument/2006/relationships/hyperlink" Target="https://dotnet.microsoft.com/apps/machinelearning-ai/ml-dotnet" TargetMode="External"/><Relationship Id="rId1" Type="http://schemas.openxmlformats.org/officeDocument/2006/relationships/slideLayout" Target="../slideLayouts/slideLayout2.xml"/><Relationship Id="rId6" Type="http://schemas.openxmlformats.org/officeDocument/2006/relationships/hyperlink" Target="https://github.com/dotnet/machinelearning" TargetMode="External"/><Relationship Id="rId5" Type="http://schemas.openxmlformats.org/officeDocument/2006/relationships/hyperlink" Target="https://github.com/dotnet/cli" TargetMode="External"/><Relationship Id="rId4" Type="http://schemas.openxmlformats.org/officeDocument/2006/relationships/hyperlink" Target="https://github.com/dotnet/machinelearning-samples/tree/master/samples/csharp"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hyperlink" Target="https://github.com/onnx/onnx" TargetMode="External"/><Relationship Id="rId1" Type="http://schemas.openxmlformats.org/officeDocument/2006/relationships/slideLayout" Target="../slideLayouts/slideLayout2.xml"/><Relationship Id="rId4" Type="http://schemas.openxmlformats.org/officeDocument/2006/relationships/hyperlink" Target="https://dotnet.github.io/infer/"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hannel9.msdn.com/Shows/On-NET/Machine-Learning-with-MLNET-10-from-Build-201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rmAutofit fontScale="90000"/>
          </a:bodyPr>
          <a:lstStyle/>
          <a:p>
            <a:r>
              <a:rPr lang="pl-PL" dirty="0" smtClean="0"/>
              <a:t>Machine learning in </a:t>
            </a:r>
            <a:r>
              <a:rPr lang="pl-PL" dirty="0" err="1" smtClean="0"/>
              <a:t>Azure</a:t>
            </a:r>
            <a:r>
              <a:rPr lang="pl-PL" dirty="0" smtClean="0"/>
              <a:t> </a:t>
            </a:r>
            <a:r>
              <a:rPr lang="pl-PL" dirty="0" err="1" smtClean="0"/>
              <a:t>without</a:t>
            </a:r>
            <a:r>
              <a:rPr lang="pl-PL" dirty="0" smtClean="0"/>
              <a:t> </a:t>
            </a:r>
            <a:r>
              <a:rPr lang="pl-PL" dirty="0" err="1" smtClean="0"/>
              <a:t>Python</a:t>
            </a:r>
            <a:r>
              <a:rPr lang="pl-PL" dirty="0" smtClean="0"/>
              <a:t>/R</a:t>
            </a:r>
            <a:endParaRPr lang="en-US" dirty="0"/>
          </a:p>
        </p:txBody>
      </p:sp>
      <p:sp>
        <p:nvSpPr>
          <p:cNvPr id="3" name="Podtytuł 2"/>
          <p:cNvSpPr>
            <a:spLocks noGrp="1"/>
          </p:cNvSpPr>
          <p:nvPr>
            <p:ph type="subTitle" idx="1"/>
          </p:nvPr>
        </p:nvSpPr>
        <p:spPr/>
        <p:txBody>
          <a:bodyPr>
            <a:normAutofit/>
          </a:bodyPr>
          <a:lstStyle/>
          <a:p>
            <a:r>
              <a:rPr lang="pl-PL" dirty="0" smtClean="0"/>
              <a:t>Krzysztof Pudłowski</a:t>
            </a:r>
          </a:p>
          <a:p>
            <a:r>
              <a:rPr lang="pl-PL" dirty="0" smtClean="0"/>
              <a:t>Łódź 06.06.2019 </a:t>
            </a:r>
            <a:endParaRPr lang="en-US" dirty="0"/>
          </a:p>
        </p:txBody>
      </p:sp>
    </p:spTree>
    <p:extLst>
      <p:ext uri="{BB962C8B-B14F-4D97-AF65-F5344CB8AC3E}">
        <p14:creationId xmlns:p14="http://schemas.microsoft.com/office/powerpoint/2010/main" val="166374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842864"/>
          </a:xfrm>
        </p:spPr>
        <p:txBody>
          <a:bodyPr>
            <a:normAutofit/>
          </a:bodyPr>
          <a:lstStyle/>
          <a:p>
            <a:pPr marL="0" indent="0">
              <a:buNone/>
            </a:pPr>
            <a:r>
              <a:rPr lang="pl-PL" b="1" dirty="0" err="1" smtClean="0"/>
              <a:t>Define</a:t>
            </a:r>
            <a:r>
              <a:rPr lang="pl-PL" b="1" dirty="0" smtClean="0"/>
              <a:t> Input/</a:t>
            </a:r>
            <a:r>
              <a:rPr lang="pl-PL" b="1" dirty="0" err="1" smtClean="0"/>
              <a:t>Output</a:t>
            </a:r>
            <a:r>
              <a:rPr lang="pl-PL" b="1" dirty="0" smtClean="0"/>
              <a:t> Class</a:t>
            </a:r>
          </a:p>
          <a:p>
            <a:endParaRPr lang="en-US" dirty="0"/>
          </a:p>
        </p:txBody>
      </p:sp>
      <p:sp>
        <p:nvSpPr>
          <p:cNvPr id="4" name="pole tekstowe 3"/>
          <p:cNvSpPr txBox="1"/>
          <p:nvPr/>
        </p:nvSpPr>
        <p:spPr>
          <a:xfrm>
            <a:off x="5403979" y="1534143"/>
            <a:ext cx="3073277" cy="1477328"/>
          </a:xfrm>
          <a:prstGeom prst="rect">
            <a:avLst/>
          </a:prstGeom>
          <a:noFill/>
        </p:spPr>
        <p:txBody>
          <a:bodyPr wrap="none" rtlCol="0">
            <a:spAutoFit/>
          </a:bodyPr>
          <a:lstStyle/>
          <a:p>
            <a:r>
              <a:rPr lang="en-US" dirty="0"/>
              <a:t>public class </a:t>
            </a:r>
            <a:r>
              <a:rPr lang="en-US" dirty="0" err="1"/>
              <a:t>ModelOutput</a:t>
            </a:r>
            <a:endParaRPr lang="en-US" dirty="0"/>
          </a:p>
          <a:p>
            <a:r>
              <a:rPr lang="en-US" dirty="0"/>
              <a:t>{</a:t>
            </a:r>
          </a:p>
          <a:p>
            <a:r>
              <a:rPr lang="en-US" dirty="0"/>
              <a:t>[</a:t>
            </a:r>
            <a:r>
              <a:rPr lang="en-US" dirty="0" err="1"/>
              <a:t>ColumnName</a:t>
            </a:r>
            <a:r>
              <a:rPr lang="en-US" dirty="0"/>
              <a:t>("Score")]</a:t>
            </a:r>
          </a:p>
          <a:p>
            <a:r>
              <a:rPr lang="en-US" dirty="0"/>
              <a:t>public float </a:t>
            </a:r>
            <a:r>
              <a:rPr lang="en-US" dirty="0" err="1">
                <a:solidFill>
                  <a:srgbClr val="00B050"/>
                </a:solidFill>
              </a:rPr>
              <a:t>FareAmount</a:t>
            </a:r>
            <a:r>
              <a:rPr lang="en-US" dirty="0"/>
              <a:t>;</a:t>
            </a:r>
          </a:p>
          <a:p>
            <a:r>
              <a:rPr lang="en-US" dirty="0"/>
              <a:t>}</a:t>
            </a:r>
          </a:p>
        </p:txBody>
      </p:sp>
      <p:sp>
        <p:nvSpPr>
          <p:cNvPr id="6" name="pole tekstowe 5"/>
          <p:cNvSpPr txBox="1"/>
          <p:nvPr/>
        </p:nvSpPr>
        <p:spPr>
          <a:xfrm>
            <a:off x="899592" y="1052736"/>
            <a:ext cx="3138808" cy="4555093"/>
          </a:xfrm>
          <a:prstGeom prst="rect">
            <a:avLst/>
          </a:prstGeom>
          <a:noFill/>
        </p:spPr>
        <p:txBody>
          <a:bodyPr wrap="none" rtlCol="0">
            <a:spAutoFit/>
          </a:bodyPr>
          <a:lstStyle/>
          <a:p>
            <a:r>
              <a:rPr lang="en-US" sz="1600" dirty="0"/>
              <a:t>public class </a:t>
            </a:r>
            <a:r>
              <a:rPr lang="en-US" sz="1600" dirty="0" err="1"/>
              <a:t>ModelInput</a:t>
            </a:r>
            <a:endParaRPr lang="en-US" sz="1600" dirty="0"/>
          </a:p>
          <a:p>
            <a:r>
              <a:rPr lang="en-US" sz="1600" dirty="0"/>
              <a:t>{</a:t>
            </a:r>
          </a:p>
          <a:p>
            <a:r>
              <a:rPr lang="en-US" sz="1600" dirty="0"/>
              <a:t>[</a:t>
            </a:r>
            <a:r>
              <a:rPr lang="en-US" sz="1600" dirty="0" err="1"/>
              <a:t>LoadColumn</a:t>
            </a:r>
            <a:r>
              <a:rPr lang="en-US" sz="1600" dirty="0"/>
              <a:t>(0)]</a:t>
            </a:r>
          </a:p>
          <a:p>
            <a:r>
              <a:rPr lang="en-US" sz="1600" dirty="0"/>
              <a:t>public string </a:t>
            </a:r>
            <a:r>
              <a:rPr lang="en-US" sz="1600" dirty="0" err="1"/>
              <a:t>VendorId</a:t>
            </a:r>
            <a:r>
              <a:rPr lang="en-US" sz="1600" dirty="0" smtClean="0"/>
              <a:t>;</a:t>
            </a:r>
            <a:r>
              <a:rPr lang="en-US" sz="1600" dirty="0"/>
              <a:t/>
            </a:r>
            <a:br>
              <a:rPr lang="en-US" sz="1600" dirty="0"/>
            </a:br>
            <a:r>
              <a:rPr lang="en-US" sz="1600" dirty="0"/>
              <a:t>[</a:t>
            </a:r>
            <a:r>
              <a:rPr lang="en-US" sz="1600" dirty="0" err="1"/>
              <a:t>LoadColumn</a:t>
            </a:r>
            <a:r>
              <a:rPr lang="en-US" sz="1600" dirty="0"/>
              <a:t>(1)]</a:t>
            </a:r>
          </a:p>
          <a:p>
            <a:r>
              <a:rPr lang="en-US" sz="1600" dirty="0"/>
              <a:t>public string </a:t>
            </a:r>
            <a:r>
              <a:rPr lang="en-US" sz="1600" dirty="0" err="1"/>
              <a:t>RateCode</a:t>
            </a:r>
            <a:r>
              <a:rPr lang="en-US" sz="1600" dirty="0" smtClean="0"/>
              <a:t>;</a:t>
            </a:r>
            <a:r>
              <a:rPr lang="en-US" sz="1600" dirty="0"/>
              <a:t/>
            </a:r>
            <a:br>
              <a:rPr lang="en-US" sz="1600" dirty="0"/>
            </a:br>
            <a:r>
              <a:rPr lang="en-US" sz="1600" dirty="0"/>
              <a:t>[</a:t>
            </a:r>
            <a:r>
              <a:rPr lang="en-US" sz="1600" dirty="0" err="1"/>
              <a:t>LoadColumn</a:t>
            </a:r>
            <a:r>
              <a:rPr lang="en-US" sz="1600" dirty="0"/>
              <a:t>(2)]</a:t>
            </a:r>
          </a:p>
          <a:p>
            <a:r>
              <a:rPr lang="en-US" sz="1600" dirty="0"/>
              <a:t>public float </a:t>
            </a:r>
            <a:r>
              <a:rPr lang="en-US" sz="1600" dirty="0" err="1"/>
              <a:t>PassengerCount</a:t>
            </a:r>
            <a:r>
              <a:rPr lang="en-US" sz="1600" dirty="0" smtClean="0"/>
              <a:t>;</a:t>
            </a:r>
            <a:r>
              <a:rPr lang="en-US" sz="1600" dirty="0"/>
              <a:t/>
            </a:r>
            <a:br>
              <a:rPr lang="en-US" sz="1600" dirty="0"/>
            </a:br>
            <a:r>
              <a:rPr lang="en-US" sz="1600" dirty="0"/>
              <a:t>[</a:t>
            </a:r>
            <a:r>
              <a:rPr lang="en-US" sz="1600" dirty="0" err="1"/>
              <a:t>LoadColumn</a:t>
            </a:r>
            <a:r>
              <a:rPr lang="en-US" sz="1600" dirty="0"/>
              <a:t>(3)]</a:t>
            </a:r>
          </a:p>
          <a:p>
            <a:r>
              <a:rPr lang="en-US" sz="1600" dirty="0"/>
              <a:t>public float </a:t>
            </a:r>
            <a:r>
              <a:rPr lang="en-US" sz="1600" dirty="0" err="1"/>
              <a:t>TripTime</a:t>
            </a:r>
            <a:r>
              <a:rPr lang="en-US" sz="1600" dirty="0" smtClean="0"/>
              <a:t>;</a:t>
            </a:r>
            <a:r>
              <a:rPr lang="en-US" sz="1600" dirty="0"/>
              <a:t/>
            </a:r>
            <a:br>
              <a:rPr lang="en-US" sz="1600" dirty="0"/>
            </a:br>
            <a:r>
              <a:rPr lang="en-US" sz="1600" dirty="0"/>
              <a:t>[</a:t>
            </a:r>
            <a:r>
              <a:rPr lang="en-US" sz="1600" dirty="0" err="1"/>
              <a:t>LoadColumn</a:t>
            </a:r>
            <a:r>
              <a:rPr lang="en-US" sz="1600" dirty="0"/>
              <a:t>(4)]</a:t>
            </a:r>
          </a:p>
          <a:p>
            <a:r>
              <a:rPr lang="en-US" sz="1600" dirty="0"/>
              <a:t>public float </a:t>
            </a:r>
            <a:r>
              <a:rPr lang="en-US" sz="1600" dirty="0" err="1"/>
              <a:t>TripDistance</a:t>
            </a:r>
            <a:r>
              <a:rPr lang="en-US" sz="1600" dirty="0" smtClean="0"/>
              <a:t>;</a:t>
            </a:r>
            <a:r>
              <a:rPr lang="en-US" sz="1600" dirty="0"/>
              <a:t/>
            </a:r>
            <a:br>
              <a:rPr lang="en-US" sz="1600" dirty="0"/>
            </a:br>
            <a:r>
              <a:rPr lang="en-US" sz="1600" dirty="0"/>
              <a:t>[</a:t>
            </a:r>
            <a:r>
              <a:rPr lang="en-US" sz="1600" dirty="0" err="1"/>
              <a:t>LoadColumn</a:t>
            </a:r>
            <a:r>
              <a:rPr lang="en-US" sz="1600" dirty="0"/>
              <a:t>(5)]</a:t>
            </a:r>
          </a:p>
          <a:p>
            <a:r>
              <a:rPr lang="en-US" sz="1600" dirty="0"/>
              <a:t>public string </a:t>
            </a:r>
            <a:r>
              <a:rPr lang="en-US" sz="1600" dirty="0" err="1"/>
              <a:t>PaymentType</a:t>
            </a:r>
            <a:r>
              <a:rPr lang="en-US" sz="1600" dirty="0" smtClean="0"/>
              <a:t>;</a:t>
            </a:r>
            <a:r>
              <a:rPr lang="en-US" sz="1600" dirty="0"/>
              <a:t/>
            </a:r>
            <a:br>
              <a:rPr lang="en-US" sz="1600" dirty="0"/>
            </a:br>
            <a:r>
              <a:rPr lang="en-US" sz="1600" dirty="0"/>
              <a:t>[</a:t>
            </a:r>
            <a:r>
              <a:rPr lang="en-US" sz="1600" dirty="0" err="1"/>
              <a:t>LoadColumn</a:t>
            </a:r>
            <a:r>
              <a:rPr lang="en-US" sz="1600" dirty="0"/>
              <a:t>(6)]</a:t>
            </a:r>
          </a:p>
          <a:p>
            <a:r>
              <a:rPr lang="en-US" sz="1600" dirty="0"/>
              <a:t>public float </a:t>
            </a:r>
            <a:r>
              <a:rPr lang="en-US" sz="1600" dirty="0" err="1">
                <a:solidFill>
                  <a:srgbClr val="FF0000"/>
                </a:solidFill>
              </a:rPr>
              <a:t>FareAmount</a:t>
            </a:r>
            <a:r>
              <a:rPr lang="en-US" sz="1600" dirty="0"/>
              <a:t>;</a:t>
            </a:r>
          </a:p>
          <a:p>
            <a:r>
              <a:rPr lang="en-US" sz="1600" dirty="0"/>
              <a:t>}</a:t>
            </a:r>
          </a:p>
          <a:p>
            <a:endParaRPr lang="en-US" dirty="0"/>
          </a:p>
        </p:txBody>
      </p:sp>
      <p:sp>
        <p:nvSpPr>
          <p:cNvPr id="7" name="Strzałka w prawo z wcięciem 6"/>
          <p:cNvSpPr/>
          <p:nvPr/>
        </p:nvSpPr>
        <p:spPr>
          <a:xfrm>
            <a:off x="3851920" y="2132856"/>
            <a:ext cx="1397696" cy="27990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2" descr="Image result for Machine learning black box"/>
          <p:cNvSpPr>
            <a:spLocks noChangeAspect="1" noChangeArrowheads="1"/>
          </p:cNvSpPr>
          <p:nvPr/>
        </p:nvSpPr>
        <p:spPr bwMode="auto">
          <a:xfrm>
            <a:off x="155575" y="-982663"/>
            <a:ext cx="4857750" cy="2057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Black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123" y="3212976"/>
            <a:ext cx="4857750"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7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914872"/>
          </a:xfrm>
        </p:spPr>
        <p:txBody>
          <a:bodyPr>
            <a:normAutofit lnSpcReduction="10000"/>
          </a:bodyPr>
          <a:lstStyle/>
          <a:p>
            <a:pPr marL="0" indent="0">
              <a:buNone/>
            </a:pPr>
            <a:r>
              <a:rPr lang="pl-PL" b="1" dirty="0" err="1"/>
              <a:t>L</a:t>
            </a:r>
            <a:r>
              <a:rPr lang="pl-PL" b="1" dirty="0" err="1" smtClean="0"/>
              <a:t>oad</a:t>
            </a:r>
            <a:r>
              <a:rPr lang="pl-PL" b="1" dirty="0" smtClean="0"/>
              <a:t> data</a:t>
            </a:r>
          </a:p>
          <a:p>
            <a:pPr marL="0" indent="0">
              <a:buNone/>
            </a:pPr>
            <a:endParaRPr lang="pl-PL" dirty="0" smtClean="0"/>
          </a:p>
          <a:p>
            <a:pPr marL="0" indent="0">
              <a:buNone/>
            </a:pPr>
            <a:r>
              <a:rPr lang="en-US" sz="2600" b="1" dirty="0" err="1">
                <a:solidFill>
                  <a:srgbClr val="FF0000"/>
                </a:solidFill>
              </a:rPr>
              <a:t>MLContext</a:t>
            </a:r>
            <a:r>
              <a:rPr lang="en-US" sz="2600" dirty="0"/>
              <a:t> </a:t>
            </a:r>
            <a:r>
              <a:rPr lang="en-US" sz="2600" dirty="0" err="1"/>
              <a:t>mlContext</a:t>
            </a:r>
            <a:r>
              <a:rPr lang="en-US" sz="2600" dirty="0"/>
              <a:t> = new </a:t>
            </a:r>
            <a:r>
              <a:rPr lang="en-US" sz="2600" dirty="0" err="1" smtClean="0"/>
              <a:t>MLContext</a:t>
            </a:r>
            <a:r>
              <a:rPr lang="en-US" sz="2600" dirty="0" smtClean="0"/>
              <a:t>();</a:t>
            </a:r>
            <a:endParaRPr lang="en-US" sz="2600" dirty="0"/>
          </a:p>
          <a:p>
            <a:pPr marL="0" indent="0">
              <a:buNone/>
            </a:pPr>
            <a:endParaRPr lang="pl-PL" sz="2600" dirty="0"/>
          </a:p>
          <a:p>
            <a:pPr marL="0" indent="0">
              <a:buNone/>
            </a:pPr>
            <a:endParaRPr lang="pl-PL" sz="2600" dirty="0"/>
          </a:p>
          <a:p>
            <a:pPr marL="0" indent="0">
              <a:buNone/>
            </a:pPr>
            <a:r>
              <a:rPr lang="en-US" sz="2600" b="1" dirty="0" err="1">
                <a:solidFill>
                  <a:srgbClr val="FF0000"/>
                </a:solidFill>
              </a:rPr>
              <a:t>IDataView</a:t>
            </a:r>
            <a:r>
              <a:rPr lang="en-US" sz="2600" dirty="0">
                <a:solidFill>
                  <a:srgbClr val="FF0000"/>
                </a:solidFill>
              </a:rPr>
              <a:t> </a:t>
            </a:r>
            <a:r>
              <a:rPr lang="en-US" sz="2600" dirty="0" err="1"/>
              <a:t>dataView</a:t>
            </a:r>
            <a:r>
              <a:rPr lang="en-US" sz="2600" dirty="0"/>
              <a:t> = </a:t>
            </a:r>
            <a:r>
              <a:rPr lang="en-US" sz="2600" dirty="0" err="1"/>
              <a:t>mlContext.Data.LoadFromTextFile</a:t>
            </a:r>
            <a:r>
              <a:rPr lang="en-US" sz="2600" dirty="0"/>
              <a:t>&lt;</a:t>
            </a:r>
            <a:r>
              <a:rPr lang="en-US" sz="2600" dirty="0" err="1"/>
              <a:t>ModelInput</a:t>
            </a:r>
            <a:r>
              <a:rPr lang="en-US" sz="2600" dirty="0" smtClean="0"/>
              <a:t>&gt;</a:t>
            </a:r>
            <a:endParaRPr lang="pl-PL" sz="2600" dirty="0" smtClean="0"/>
          </a:p>
          <a:p>
            <a:pPr marL="0" indent="0">
              <a:buNone/>
            </a:pPr>
            <a:r>
              <a:rPr lang="en-US" sz="2600" dirty="0" smtClean="0"/>
              <a:t>(</a:t>
            </a:r>
            <a:r>
              <a:rPr lang="en-US" sz="2600" dirty="0" err="1"/>
              <a:t>dataPath</a:t>
            </a:r>
            <a:r>
              <a:rPr lang="en-US" sz="2600" dirty="0"/>
              <a:t>, </a:t>
            </a:r>
            <a:r>
              <a:rPr lang="en-US" sz="2600" dirty="0" err="1"/>
              <a:t>hasHeader</a:t>
            </a:r>
            <a:r>
              <a:rPr lang="en-US" sz="2600" dirty="0"/>
              <a:t>: true, </a:t>
            </a:r>
            <a:r>
              <a:rPr lang="en-US" sz="2600" dirty="0" err="1"/>
              <a:t>separatorChar</a:t>
            </a:r>
            <a:r>
              <a:rPr lang="en-US" sz="2600" dirty="0"/>
              <a:t>: ',');</a:t>
            </a:r>
          </a:p>
          <a:p>
            <a:pPr marL="0" indent="0">
              <a:buNone/>
            </a:pPr>
            <a:r>
              <a:rPr lang="en-US" dirty="0"/>
              <a:t/>
            </a:r>
            <a:br>
              <a:rPr lang="en-US" dirty="0"/>
            </a:br>
            <a:endParaRPr lang="en-US" dirty="0"/>
          </a:p>
          <a:p>
            <a:endParaRPr lang="en-US" dirty="0"/>
          </a:p>
        </p:txBody>
      </p:sp>
    </p:spTree>
    <p:extLst>
      <p:ext uri="{BB962C8B-B14F-4D97-AF65-F5344CB8AC3E}">
        <p14:creationId xmlns:p14="http://schemas.microsoft.com/office/powerpoint/2010/main" val="87487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986880"/>
          </a:xfrm>
        </p:spPr>
        <p:txBody>
          <a:bodyPr>
            <a:normAutofit fontScale="47500" lnSpcReduction="20000"/>
          </a:bodyPr>
          <a:lstStyle/>
          <a:p>
            <a:pPr marL="0" indent="0">
              <a:buNone/>
            </a:pPr>
            <a:r>
              <a:rPr lang="pl-PL" sz="5800" b="1" dirty="0" err="1" smtClean="0"/>
              <a:t>Create</a:t>
            </a:r>
            <a:r>
              <a:rPr lang="pl-PL" sz="5800" b="1" dirty="0" smtClean="0"/>
              <a:t> </a:t>
            </a:r>
            <a:r>
              <a:rPr lang="pl-PL" sz="5800" b="1" dirty="0" err="1" smtClean="0"/>
              <a:t>pipeline</a:t>
            </a:r>
            <a:endParaRPr lang="pl-PL" sz="5800" b="1" dirty="0" smtClean="0"/>
          </a:p>
          <a:p>
            <a:pPr marL="0" indent="0">
              <a:buNone/>
            </a:pPr>
            <a:endParaRPr lang="pl-PL" dirty="0" smtClean="0"/>
          </a:p>
          <a:p>
            <a:pPr marL="0" indent="0">
              <a:buNone/>
            </a:pPr>
            <a:r>
              <a:rPr lang="pl-PL" sz="4400" b="1" dirty="0" err="1" smtClean="0"/>
              <a:t>Transforming</a:t>
            </a:r>
            <a:r>
              <a:rPr lang="pl-PL" sz="4400" b="1" dirty="0" smtClean="0"/>
              <a:t> data </a:t>
            </a:r>
            <a:r>
              <a:rPr lang="pl-PL" sz="4400" b="1" dirty="0" err="1" smtClean="0"/>
              <a:t>after</a:t>
            </a:r>
            <a:r>
              <a:rPr lang="pl-PL" sz="4400" b="1" dirty="0" smtClean="0"/>
              <a:t> </a:t>
            </a:r>
            <a:r>
              <a:rPr lang="pl-PL" sz="4400" b="1" dirty="0" err="1" smtClean="0"/>
              <a:t>loading</a:t>
            </a:r>
            <a:endParaRPr lang="pl-PL" sz="4400" b="1" dirty="0" smtClean="0"/>
          </a:p>
          <a:p>
            <a:pPr marL="0" indent="0">
              <a:buNone/>
            </a:pPr>
            <a:endParaRPr lang="pl-PL" dirty="0" smtClean="0"/>
          </a:p>
          <a:p>
            <a:pPr marL="0" indent="0">
              <a:buNone/>
            </a:pPr>
            <a:r>
              <a:rPr lang="en-US" sz="2900" dirty="0" err="1"/>
              <a:t>var</a:t>
            </a:r>
            <a:r>
              <a:rPr lang="en-US" sz="2900" dirty="0"/>
              <a:t> pipeline = </a:t>
            </a:r>
            <a:r>
              <a:rPr lang="en-US" sz="2900" dirty="0" err="1"/>
              <a:t>mlContext.Transforms.CopyColumns</a:t>
            </a:r>
            <a:r>
              <a:rPr lang="en-US" sz="2900" dirty="0"/>
              <a:t>(</a:t>
            </a:r>
            <a:r>
              <a:rPr lang="en-US" sz="2900" dirty="0" err="1"/>
              <a:t>outputColumnName</a:t>
            </a:r>
            <a:r>
              <a:rPr lang="en-US" sz="2900" dirty="0"/>
              <a:t>: "Label", </a:t>
            </a:r>
            <a:r>
              <a:rPr lang="en-US" sz="2900" dirty="0" err="1"/>
              <a:t>inputColumnName</a:t>
            </a:r>
            <a:r>
              <a:rPr lang="en-US" sz="2900" dirty="0"/>
              <a:t>:"</a:t>
            </a:r>
            <a:r>
              <a:rPr lang="en-US" sz="2900" dirty="0" err="1"/>
              <a:t>FareAmount</a:t>
            </a:r>
            <a:r>
              <a:rPr lang="en-US" sz="2900" dirty="0"/>
              <a:t>")</a:t>
            </a:r>
          </a:p>
          <a:p>
            <a:pPr marL="0" indent="0">
              <a:buNone/>
            </a:pPr>
            <a:endParaRPr lang="pl-PL" sz="2900" dirty="0" smtClean="0"/>
          </a:p>
          <a:p>
            <a:pPr marL="0" indent="0">
              <a:buNone/>
            </a:pPr>
            <a:r>
              <a:rPr lang="en-US" sz="2900" dirty="0" smtClean="0"/>
              <a:t>// </a:t>
            </a:r>
            <a:r>
              <a:rPr lang="en-US" sz="2900" dirty="0"/>
              <a:t>using categorical features</a:t>
            </a:r>
          </a:p>
          <a:p>
            <a:pPr marL="0" indent="0">
              <a:buNone/>
            </a:pPr>
            <a:r>
              <a:rPr lang="en-US" sz="2900" dirty="0"/>
              <a:t>.Append(</a:t>
            </a:r>
            <a:r>
              <a:rPr lang="en-US" sz="2900" dirty="0" err="1"/>
              <a:t>mlContext.Transforms.Categorical.OneHotEncoding</a:t>
            </a:r>
            <a:r>
              <a:rPr lang="en-US" sz="2900" dirty="0"/>
              <a:t>(</a:t>
            </a:r>
            <a:r>
              <a:rPr lang="en-US" sz="2900" dirty="0" err="1"/>
              <a:t>outputColumnName</a:t>
            </a:r>
            <a:r>
              <a:rPr lang="en-US" sz="2900" dirty="0"/>
              <a:t>: "</a:t>
            </a:r>
            <a:r>
              <a:rPr lang="en-US" sz="2900" dirty="0" err="1"/>
              <a:t>VendorIdEncoded</a:t>
            </a:r>
            <a:r>
              <a:rPr lang="en-US" sz="2900" dirty="0"/>
              <a:t>", </a:t>
            </a:r>
            <a:r>
              <a:rPr lang="en-US" sz="2900" dirty="0" err="1"/>
              <a:t>inputColumnName</a:t>
            </a:r>
            <a:r>
              <a:rPr lang="en-US" sz="2900" dirty="0"/>
              <a:t>:"</a:t>
            </a:r>
            <a:r>
              <a:rPr lang="en-US" sz="2900" dirty="0" err="1"/>
              <a:t>VendorId</a:t>
            </a:r>
            <a:r>
              <a:rPr lang="en-US" sz="2900" dirty="0"/>
              <a:t>"))</a:t>
            </a:r>
          </a:p>
          <a:p>
            <a:pPr marL="0" indent="0">
              <a:buNone/>
            </a:pPr>
            <a:r>
              <a:rPr lang="en-US" sz="2900" dirty="0"/>
              <a:t>.Append(</a:t>
            </a:r>
            <a:r>
              <a:rPr lang="en-US" sz="2900" dirty="0" err="1"/>
              <a:t>mlContext.Transforms.Categorical.OneHotEncoding</a:t>
            </a:r>
            <a:r>
              <a:rPr lang="en-US" sz="2900" dirty="0"/>
              <a:t>(</a:t>
            </a:r>
            <a:r>
              <a:rPr lang="en-US" sz="2900" dirty="0" err="1"/>
              <a:t>outputColumnName</a:t>
            </a:r>
            <a:r>
              <a:rPr lang="en-US" sz="2900" dirty="0"/>
              <a:t>: "</a:t>
            </a:r>
            <a:r>
              <a:rPr lang="en-US" sz="2900" dirty="0" err="1"/>
              <a:t>RateCodeEncoded</a:t>
            </a:r>
            <a:r>
              <a:rPr lang="en-US" sz="2900" dirty="0"/>
              <a:t>", </a:t>
            </a:r>
            <a:r>
              <a:rPr lang="en-US" sz="2900" dirty="0" err="1"/>
              <a:t>inputColumnName</a:t>
            </a:r>
            <a:r>
              <a:rPr lang="en-US" sz="2900" dirty="0"/>
              <a:t>: "</a:t>
            </a:r>
            <a:r>
              <a:rPr lang="en-US" sz="2900" dirty="0" err="1"/>
              <a:t>RateCode</a:t>
            </a:r>
            <a:r>
              <a:rPr lang="en-US" sz="2900" dirty="0"/>
              <a:t>"))</a:t>
            </a:r>
          </a:p>
          <a:p>
            <a:pPr marL="0" indent="0">
              <a:buNone/>
            </a:pPr>
            <a:r>
              <a:rPr lang="en-US" sz="2900" dirty="0"/>
              <a:t>.Append(</a:t>
            </a:r>
            <a:r>
              <a:rPr lang="en-US" sz="2900" dirty="0" err="1"/>
              <a:t>mlContext.Transforms.Categorical.OneHotEncoding</a:t>
            </a:r>
            <a:r>
              <a:rPr lang="en-US" sz="2900" dirty="0"/>
              <a:t>(</a:t>
            </a:r>
            <a:r>
              <a:rPr lang="en-US" sz="2900" dirty="0" err="1"/>
              <a:t>outputColumnName</a:t>
            </a:r>
            <a:r>
              <a:rPr lang="en-US" sz="2900" dirty="0"/>
              <a:t>: "</a:t>
            </a:r>
            <a:r>
              <a:rPr lang="en-US" sz="2900" dirty="0" err="1"/>
              <a:t>PaymentTypeEncoded</a:t>
            </a:r>
            <a:r>
              <a:rPr lang="en-US" sz="2900" dirty="0"/>
              <a:t>", </a:t>
            </a:r>
            <a:r>
              <a:rPr lang="en-US" sz="2900" dirty="0" err="1"/>
              <a:t>inputColumnName</a:t>
            </a:r>
            <a:r>
              <a:rPr lang="en-US" sz="2900" dirty="0"/>
              <a:t>: "</a:t>
            </a:r>
            <a:r>
              <a:rPr lang="en-US" sz="2900" dirty="0" err="1"/>
              <a:t>PaymentType</a:t>
            </a:r>
            <a:r>
              <a:rPr lang="en-US" sz="2900" dirty="0"/>
              <a:t>"))</a:t>
            </a:r>
          </a:p>
          <a:p>
            <a:pPr marL="0" indent="0">
              <a:buNone/>
            </a:pPr>
            <a:endParaRPr lang="pl-PL" sz="2900" dirty="0" smtClean="0"/>
          </a:p>
          <a:p>
            <a:pPr marL="0" indent="0">
              <a:buNone/>
            </a:pPr>
            <a:r>
              <a:rPr lang="en-US" sz="2900" dirty="0" smtClean="0"/>
              <a:t>// </a:t>
            </a:r>
            <a:r>
              <a:rPr lang="en-US" sz="2900" dirty="0"/>
              <a:t>all columns for input model -&gt; concatenate to Features column</a:t>
            </a:r>
          </a:p>
          <a:p>
            <a:pPr marL="0" indent="0">
              <a:buNone/>
            </a:pPr>
            <a:r>
              <a:rPr lang="en-US" sz="2900" dirty="0"/>
              <a:t>.Append(</a:t>
            </a:r>
            <a:r>
              <a:rPr lang="en-US" sz="2900" dirty="0" err="1"/>
              <a:t>mlContext.Transforms.Concatenate</a:t>
            </a:r>
            <a:r>
              <a:rPr lang="en-US" sz="2900" dirty="0"/>
              <a:t>("</a:t>
            </a:r>
            <a:r>
              <a:rPr lang="en-US" sz="2900" b="1" dirty="0">
                <a:solidFill>
                  <a:srgbClr val="FF0000"/>
                </a:solidFill>
              </a:rPr>
              <a:t>Features</a:t>
            </a:r>
            <a:r>
              <a:rPr lang="en-US" sz="2900" dirty="0"/>
              <a:t>", "</a:t>
            </a:r>
            <a:r>
              <a:rPr lang="en-US" sz="2900" dirty="0" err="1"/>
              <a:t>VendorIdEncoded</a:t>
            </a:r>
            <a:r>
              <a:rPr lang="en-US" sz="2900" dirty="0"/>
              <a:t>", "</a:t>
            </a:r>
            <a:r>
              <a:rPr lang="en-US" sz="2900" dirty="0" err="1"/>
              <a:t>RateCodeEncoded</a:t>
            </a:r>
            <a:r>
              <a:rPr lang="en-US" sz="2900" dirty="0"/>
              <a:t>", "</a:t>
            </a:r>
            <a:r>
              <a:rPr lang="en-US" sz="2900" dirty="0" err="1"/>
              <a:t>PassengerCount</a:t>
            </a:r>
            <a:r>
              <a:rPr lang="en-US" sz="2900" dirty="0"/>
              <a:t>", "</a:t>
            </a:r>
            <a:r>
              <a:rPr lang="en-US" sz="2900" dirty="0" err="1"/>
              <a:t>TripTime</a:t>
            </a:r>
            <a:r>
              <a:rPr lang="en-US" sz="2900" dirty="0"/>
              <a:t>", "</a:t>
            </a:r>
            <a:r>
              <a:rPr lang="en-US" sz="2900" dirty="0" err="1"/>
              <a:t>TripDistance</a:t>
            </a:r>
            <a:r>
              <a:rPr lang="en-US" sz="2900" dirty="0"/>
              <a:t>", "</a:t>
            </a:r>
            <a:r>
              <a:rPr lang="en-US" sz="2900" dirty="0" err="1"/>
              <a:t>PaymentTypeEncoded</a:t>
            </a:r>
            <a:r>
              <a:rPr lang="en-US" sz="2900" dirty="0"/>
              <a:t>")) </a:t>
            </a:r>
            <a:endParaRPr lang="pl-PL" sz="2900" dirty="0" smtClean="0"/>
          </a:p>
          <a:p>
            <a:pPr marL="0" indent="0">
              <a:buNone/>
            </a:pPr>
            <a:endParaRPr lang="en-US" sz="2900" dirty="0"/>
          </a:p>
          <a:p>
            <a:pPr marL="0" indent="0">
              <a:buNone/>
            </a:pPr>
            <a:r>
              <a:rPr lang="en-US" sz="2900" dirty="0"/>
              <a:t>// using regression algorithm</a:t>
            </a:r>
          </a:p>
          <a:p>
            <a:pPr marL="0" indent="0">
              <a:buNone/>
            </a:pPr>
            <a:r>
              <a:rPr lang="en-US" sz="2900" dirty="0">
                <a:solidFill>
                  <a:srgbClr val="FF0000"/>
                </a:solidFill>
              </a:rPr>
              <a:t>.Append(</a:t>
            </a:r>
            <a:r>
              <a:rPr lang="en-US" sz="2900" dirty="0" err="1">
                <a:solidFill>
                  <a:srgbClr val="FF0000"/>
                </a:solidFill>
              </a:rPr>
              <a:t>mlContext.Regression.Trainers.FastTree</a:t>
            </a:r>
            <a:r>
              <a:rPr lang="en-US" sz="2900" dirty="0">
                <a:solidFill>
                  <a:srgbClr val="FF0000"/>
                </a:solidFill>
              </a:rPr>
              <a:t>());</a:t>
            </a:r>
          </a:p>
          <a:p>
            <a:endParaRPr lang="en-US" dirty="0"/>
          </a:p>
        </p:txBody>
      </p:sp>
    </p:spTree>
    <p:extLst>
      <p:ext uri="{BB962C8B-B14F-4D97-AF65-F5344CB8AC3E}">
        <p14:creationId xmlns:p14="http://schemas.microsoft.com/office/powerpoint/2010/main" val="3691756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986880"/>
          </a:xfrm>
        </p:spPr>
        <p:txBody>
          <a:bodyPr>
            <a:normAutofit/>
          </a:bodyPr>
          <a:lstStyle/>
          <a:p>
            <a:pPr marL="0" indent="0">
              <a:buNone/>
            </a:pPr>
            <a:r>
              <a:rPr lang="pl-PL" b="1" dirty="0" err="1" smtClean="0"/>
              <a:t>Create</a:t>
            </a:r>
            <a:r>
              <a:rPr lang="pl-PL" b="1" dirty="0" smtClean="0"/>
              <a:t> </a:t>
            </a:r>
            <a:r>
              <a:rPr lang="pl-PL" b="1" dirty="0" err="1" smtClean="0"/>
              <a:t>pipeline</a:t>
            </a:r>
            <a:endParaRPr lang="pl-PL" b="1" dirty="0" smtClean="0"/>
          </a:p>
          <a:p>
            <a:pPr marL="0" indent="0">
              <a:buNone/>
            </a:pPr>
            <a:endParaRPr lang="pl-PL" dirty="0" smtClean="0"/>
          </a:p>
          <a:p>
            <a:pPr marL="0" indent="0">
              <a:buNone/>
            </a:pPr>
            <a:r>
              <a:rPr lang="pl-PL" sz="3200" dirty="0" err="1" smtClean="0"/>
              <a:t>Note</a:t>
            </a:r>
            <a:r>
              <a:rPr lang="pl-PL" dirty="0" smtClean="0"/>
              <a:t>:</a:t>
            </a:r>
          </a:p>
          <a:p>
            <a:pPr marL="0" indent="0">
              <a:buNone/>
            </a:pPr>
            <a:endParaRPr lang="pl-PL" dirty="0" smtClean="0"/>
          </a:p>
          <a:p>
            <a:pPr marL="0" indent="0">
              <a:buNone/>
            </a:pPr>
            <a:r>
              <a:rPr lang="en-US" sz="3200" dirty="0"/>
              <a:t>All ML.NET algorithms look for an input column that is a vector. By default this vector column is called </a:t>
            </a:r>
            <a:r>
              <a:rPr lang="en-US" sz="3200" b="1" dirty="0">
                <a:solidFill>
                  <a:srgbClr val="FF0000"/>
                </a:solidFill>
              </a:rPr>
              <a:t>Features</a:t>
            </a:r>
            <a:r>
              <a:rPr lang="en-US" sz="3200" dirty="0"/>
              <a:t>.</a:t>
            </a:r>
            <a:endParaRPr lang="en-US" sz="2900" dirty="0">
              <a:solidFill>
                <a:srgbClr val="FF0000"/>
              </a:solidFill>
            </a:endParaRPr>
          </a:p>
          <a:p>
            <a:endParaRPr lang="en-US" dirty="0"/>
          </a:p>
        </p:txBody>
      </p:sp>
    </p:spTree>
    <p:extLst>
      <p:ext uri="{BB962C8B-B14F-4D97-AF65-F5344CB8AC3E}">
        <p14:creationId xmlns:p14="http://schemas.microsoft.com/office/powerpoint/2010/main" val="3349249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p:txBody>
          <a:bodyPr>
            <a:normAutofit fontScale="85000" lnSpcReduction="10000"/>
          </a:bodyPr>
          <a:lstStyle/>
          <a:p>
            <a:pPr marL="0" indent="0">
              <a:buNone/>
            </a:pPr>
            <a:r>
              <a:rPr lang="pl-PL" sz="3000" b="1" dirty="0" smtClean="0"/>
              <a:t>Train model</a:t>
            </a:r>
          </a:p>
          <a:p>
            <a:pPr marL="0" indent="0">
              <a:buNone/>
            </a:pPr>
            <a:endParaRPr lang="pl-PL" dirty="0"/>
          </a:p>
          <a:p>
            <a:pPr marL="0" indent="0">
              <a:buNone/>
            </a:pPr>
            <a:endParaRPr lang="pl-PL" dirty="0" smtClean="0"/>
          </a:p>
          <a:p>
            <a:pPr marL="0" indent="0">
              <a:buNone/>
            </a:pPr>
            <a:r>
              <a:rPr lang="en-US" b="1" dirty="0" err="1">
                <a:solidFill>
                  <a:srgbClr val="FF0000"/>
                </a:solidFill>
              </a:rPr>
              <a:t>IDataView</a:t>
            </a:r>
            <a:r>
              <a:rPr lang="en-US" dirty="0">
                <a:solidFill>
                  <a:srgbClr val="FF0000"/>
                </a:solidFill>
              </a:rPr>
              <a:t> </a:t>
            </a:r>
            <a:r>
              <a:rPr lang="en-US" dirty="0" err="1"/>
              <a:t>dataView</a:t>
            </a:r>
            <a:r>
              <a:rPr lang="en-US" dirty="0"/>
              <a:t> = </a:t>
            </a:r>
            <a:r>
              <a:rPr lang="en-US" dirty="0" err="1"/>
              <a:t>mlContext.Data.LoadFromTextFile</a:t>
            </a:r>
            <a:r>
              <a:rPr lang="en-US" dirty="0"/>
              <a:t>&lt;</a:t>
            </a:r>
            <a:r>
              <a:rPr lang="en-US" dirty="0" err="1"/>
              <a:t>ModelInput</a:t>
            </a:r>
            <a:r>
              <a:rPr lang="en-US" dirty="0" smtClean="0"/>
              <a:t>&gt;</a:t>
            </a:r>
            <a:endParaRPr lang="pl-PL" dirty="0" smtClean="0"/>
          </a:p>
          <a:p>
            <a:pPr marL="0" indent="0">
              <a:buNone/>
            </a:pPr>
            <a:r>
              <a:rPr lang="en-US" dirty="0" smtClean="0"/>
              <a:t>(</a:t>
            </a:r>
            <a:r>
              <a:rPr lang="en-US" dirty="0" err="1"/>
              <a:t>dataPath</a:t>
            </a:r>
            <a:r>
              <a:rPr lang="en-US" dirty="0"/>
              <a:t>, </a:t>
            </a:r>
            <a:r>
              <a:rPr lang="en-US" dirty="0" err="1"/>
              <a:t>hasHeader</a:t>
            </a:r>
            <a:r>
              <a:rPr lang="en-US" dirty="0"/>
              <a:t>: true, </a:t>
            </a:r>
            <a:r>
              <a:rPr lang="en-US" dirty="0" err="1"/>
              <a:t>separatorChar</a:t>
            </a:r>
            <a:r>
              <a:rPr lang="en-US" dirty="0"/>
              <a:t>: ',');</a:t>
            </a:r>
          </a:p>
          <a:p>
            <a:pPr marL="0" indent="0">
              <a:buNone/>
            </a:pPr>
            <a:endParaRPr lang="en-US" dirty="0"/>
          </a:p>
          <a:p>
            <a:pPr marL="0" indent="0">
              <a:buNone/>
            </a:pPr>
            <a:r>
              <a:rPr lang="pl-PL" dirty="0" smtClean="0"/>
              <a:t>// He we </a:t>
            </a:r>
            <a:r>
              <a:rPr lang="pl-PL" dirty="0" err="1" smtClean="0"/>
              <a:t>have</a:t>
            </a:r>
            <a:r>
              <a:rPr lang="pl-PL" dirty="0" smtClean="0"/>
              <a:t> </a:t>
            </a:r>
            <a:r>
              <a:rPr lang="pl-PL" dirty="0" err="1" smtClean="0"/>
              <a:t>transformations</a:t>
            </a:r>
            <a:r>
              <a:rPr lang="pl-PL" dirty="0" smtClean="0"/>
              <a:t> -&gt; </a:t>
            </a:r>
            <a:r>
              <a:rPr lang="pl-PL" dirty="0" err="1" smtClean="0"/>
              <a:t>pipeline</a:t>
            </a:r>
            <a:endParaRPr lang="pl-PL" dirty="0"/>
          </a:p>
          <a:p>
            <a:pPr marL="0" indent="0">
              <a:buNone/>
            </a:pPr>
            <a:endParaRPr lang="pl-PL" dirty="0"/>
          </a:p>
          <a:p>
            <a:pPr marL="0" indent="0">
              <a:buNone/>
            </a:pPr>
            <a:r>
              <a:rPr lang="en-US" dirty="0" err="1"/>
              <a:t>var</a:t>
            </a:r>
            <a:r>
              <a:rPr lang="en-US" dirty="0"/>
              <a:t> model = </a:t>
            </a:r>
            <a:r>
              <a:rPr lang="en-US" dirty="0" err="1"/>
              <a:t>pipeline.</a:t>
            </a:r>
            <a:r>
              <a:rPr lang="en-US" b="1" dirty="0" err="1">
                <a:solidFill>
                  <a:srgbClr val="FF0000"/>
                </a:solidFill>
              </a:rPr>
              <a:t>Fit</a:t>
            </a:r>
            <a:r>
              <a:rPr lang="en-US" dirty="0"/>
              <a:t>(</a:t>
            </a:r>
            <a:r>
              <a:rPr lang="en-US" dirty="0" err="1"/>
              <a:t>dataView</a:t>
            </a:r>
            <a:r>
              <a:rPr lang="en-US" dirty="0"/>
              <a:t>);</a:t>
            </a:r>
          </a:p>
          <a:p>
            <a:endParaRPr lang="en-US" dirty="0"/>
          </a:p>
        </p:txBody>
      </p:sp>
    </p:spTree>
    <p:extLst>
      <p:ext uri="{BB962C8B-B14F-4D97-AF65-F5344CB8AC3E}">
        <p14:creationId xmlns:p14="http://schemas.microsoft.com/office/powerpoint/2010/main" val="1571377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p:txBody>
          <a:bodyPr>
            <a:normAutofit fontScale="92500" lnSpcReduction="20000"/>
          </a:bodyPr>
          <a:lstStyle/>
          <a:p>
            <a:pPr marL="0" indent="0">
              <a:buNone/>
            </a:pPr>
            <a:r>
              <a:rPr lang="pl-PL" sz="3200" dirty="0" err="1" smtClean="0"/>
              <a:t>Note</a:t>
            </a:r>
            <a:r>
              <a:rPr lang="pl-PL" sz="3200" dirty="0" smtClean="0"/>
              <a:t>:</a:t>
            </a:r>
          </a:p>
          <a:p>
            <a:pPr marL="0" indent="0">
              <a:buNone/>
            </a:pPr>
            <a:endParaRPr lang="pl-PL" dirty="0" smtClean="0"/>
          </a:p>
          <a:p>
            <a:pPr marL="0" indent="0">
              <a:buNone/>
            </a:pPr>
            <a:r>
              <a:rPr lang="en-US" dirty="0" smtClean="0"/>
              <a:t>All </a:t>
            </a:r>
            <a:r>
              <a:rPr lang="en-US" dirty="0"/>
              <a:t>algorithms also create new columns after they have performed a prediction. The fixed names of these new columns depend on the type of machine learning algorithm. For the regression task, one of the new columns is called </a:t>
            </a:r>
            <a:r>
              <a:rPr lang="en-US" b="1" dirty="0">
                <a:solidFill>
                  <a:srgbClr val="FF0000"/>
                </a:solidFill>
              </a:rPr>
              <a:t>Score</a:t>
            </a:r>
            <a:r>
              <a:rPr lang="en-US" dirty="0" smtClean="0"/>
              <a:t>.</a:t>
            </a:r>
            <a:endParaRPr lang="pl-PL" dirty="0" smtClean="0"/>
          </a:p>
          <a:p>
            <a:pPr marL="0" indent="0">
              <a:buNone/>
            </a:pPr>
            <a:endParaRPr lang="pl-PL" dirty="0"/>
          </a:p>
          <a:p>
            <a:pPr marL="0" indent="0">
              <a:buNone/>
            </a:pPr>
            <a:r>
              <a:rPr lang="en-US" sz="2200" dirty="0">
                <a:hlinkClick r:id="rId2"/>
              </a:rPr>
              <a:t>https://</a:t>
            </a:r>
            <a:r>
              <a:rPr lang="en-US" sz="2200" dirty="0" smtClean="0">
                <a:hlinkClick r:id="rId2"/>
              </a:rPr>
              <a:t>docs.microsoft.com/en-us/dotnet/machine-learning/resources/tasks</a:t>
            </a:r>
            <a:endParaRPr lang="pl-PL" sz="2200" dirty="0" smtClean="0"/>
          </a:p>
          <a:p>
            <a:pPr marL="0" indent="0">
              <a:buNone/>
            </a:pPr>
            <a:r>
              <a:rPr lang="en-US" dirty="0" smtClean="0"/>
              <a:t> </a:t>
            </a:r>
            <a:endParaRPr lang="en-US" dirty="0"/>
          </a:p>
        </p:txBody>
      </p:sp>
    </p:spTree>
    <p:extLst>
      <p:ext uri="{BB962C8B-B14F-4D97-AF65-F5344CB8AC3E}">
        <p14:creationId xmlns:p14="http://schemas.microsoft.com/office/powerpoint/2010/main" val="3761918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ML.NET PIPELINE BUILD MODEL</a:t>
            </a:r>
            <a:endParaRPr lang="en-US"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59103787"/>
              </p:ext>
            </p:extLst>
          </p:nvPr>
        </p:nvGraphicFramePr>
        <p:xfrm>
          <a:off x="467544" y="2060848"/>
          <a:ext cx="8183562" cy="3017520"/>
        </p:xfrm>
        <a:graphic>
          <a:graphicData uri="http://schemas.openxmlformats.org/drawingml/2006/table">
            <a:tbl>
              <a:tblPr>
                <a:tableStyleId>{08FB837D-C827-4EFA-A057-4D05807E0F7C}</a:tableStyleId>
              </a:tblPr>
              <a:tblGrid>
                <a:gridCol w="2727854"/>
                <a:gridCol w="2727854"/>
                <a:gridCol w="2727854"/>
              </a:tblGrid>
              <a:tr h="0">
                <a:tc>
                  <a:txBody>
                    <a:bodyPr/>
                    <a:lstStyle/>
                    <a:p>
                      <a:r>
                        <a:rPr lang="en-US" dirty="0"/>
                        <a:t>Output Column Name</a:t>
                      </a:r>
                    </a:p>
                  </a:txBody>
                  <a:tcPr anchor="ctr"/>
                </a:tc>
                <a:tc>
                  <a:txBody>
                    <a:bodyPr/>
                    <a:lstStyle/>
                    <a:p>
                      <a:r>
                        <a:rPr lang="en-US"/>
                        <a:t>Column Type</a:t>
                      </a:r>
                    </a:p>
                  </a:txBody>
                  <a:tcPr anchor="ctr"/>
                </a:tc>
                <a:tc>
                  <a:txBody>
                    <a:bodyPr/>
                    <a:lstStyle/>
                    <a:p>
                      <a:r>
                        <a:rPr lang="en-US" dirty="0"/>
                        <a:t>Description</a:t>
                      </a:r>
                    </a:p>
                  </a:txBody>
                  <a:tcPr anchor="ctr"/>
                </a:tc>
              </a:tr>
              <a:tr h="0">
                <a:tc>
                  <a:txBody>
                    <a:bodyPr/>
                    <a:lstStyle/>
                    <a:p>
                      <a:r>
                        <a:rPr lang="en-US"/>
                        <a:t>Score</a:t>
                      </a:r>
                    </a:p>
                  </a:txBody>
                  <a:tcPr anchor="ctr"/>
                </a:tc>
                <a:tc>
                  <a:txBody>
                    <a:bodyPr/>
                    <a:lstStyle/>
                    <a:p>
                      <a:r>
                        <a:rPr lang="en-US" dirty="0">
                          <a:hlinkClick r:id="rId2"/>
                        </a:rPr>
                        <a:t>Single</a:t>
                      </a:r>
                      <a:endParaRPr lang="en-US" dirty="0"/>
                    </a:p>
                  </a:txBody>
                  <a:tcPr anchor="ctr"/>
                </a:tc>
                <a:tc>
                  <a:txBody>
                    <a:bodyPr/>
                    <a:lstStyle/>
                    <a:p>
                      <a:r>
                        <a:rPr lang="en-US"/>
                        <a:t>The raw score that was calculated by the model</a:t>
                      </a:r>
                    </a:p>
                  </a:txBody>
                  <a:tcPr anchor="ctr"/>
                </a:tc>
              </a:tr>
              <a:tr h="0">
                <a:tc>
                  <a:txBody>
                    <a:bodyPr/>
                    <a:lstStyle/>
                    <a:p>
                      <a:r>
                        <a:rPr lang="en-US"/>
                        <a:t>PredictedLabel</a:t>
                      </a:r>
                    </a:p>
                  </a:txBody>
                  <a:tcPr anchor="ctr"/>
                </a:tc>
                <a:tc>
                  <a:txBody>
                    <a:bodyPr/>
                    <a:lstStyle/>
                    <a:p>
                      <a:r>
                        <a:rPr lang="en-US" dirty="0">
                          <a:hlinkClick r:id="rId3"/>
                        </a:rPr>
                        <a:t>Boolean</a:t>
                      </a:r>
                      <a:endParaRPr lang="en-US" dirty="0"/>
                    </a:p>
                  </a:txBody>
                  <a:tcPr anchor="ctr"/>
                </a:tc>
                <a:tc>
                  <a:txBody>
                    <a:bodyPr/>
                    <a:lstStyle/>
                    <a:p>
                      <a:r>
                        <a:rPr lang="en-US" dirty="0"/>
                        <a:t>The predicted label, based on the sign of the score. A negative score maps to false and a positive score maps to true.</a:t>
                      </a:r>
                    </a:p>
                  </a:txBody>
                  <a:tcPr anchor="ctr"/>
                </a:tc>
              </a:tr>
            </a:tbl>
          </a:graphicData>
        </a:graphic>
      </p:graphicFrame>
      <p:sp>
        <p:nvSpPr>
          <p:cNvPr id="5" name="pole tekstowe 4"/>
          <p:cNvSpPr txBox="1"/>
          <p:nvPr/>
        </p:nvSpPr>
        <p:spPr>
          <a:xfrm>
            <a:off x="827584" y="692696"/>
            <a:ext cx="7035900" cy="738664"/>
          </a:xfrm>
          <a:prstGeom prst="rect">
            <a:avLst/>
          </a:prstGeom>
          <a:noFill/>
        </p:spPr>
        <p:txBody>
          <a:bodyPr wrap="none" rtlCol="0">
            <a:spAutoFit/>
          </a:bodyPr>
          <a:lstStyle/>
          <a:p>
            <a:r>
              <a:rPr lang="en-US" sz="2400" b="1" dirty="0"/>
              <a:t>Binary classification inputs and outputs</a:t>
            </a:r>
          </a:p>
          <a:p>
            <a:endParaRPr lang="en-US" dirty="0"/>
          </a:p>
        </p:txBody>
      </p:sp>
    </p:spTree>
    <p:extLst>
      <p:ext uri="{BB962C8B-B14F-4D97-AF65-F5344CB8AC3E}">
        <p14:creationId xmlns:p14="http://schemas.microsoft.com/office/powerpoint/2010/main" val="22715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ML.NET PIPELINE BUILD MODEL</a:t>
            </a:r>
            <a:endParaRPr lang="en-US" dirty="0"/>
          </a:p>
        </p:txBody>
      </p:sp>
      <p:sp>
        <p:nvSpPr>
          <p:cNvPr id="5" name="pole tekstowe 4"/>
          <p:cNvSpPr txBox="1"/>
          <p:nvPr/>
        </p:nvSpPr>
        <p:spPr>
          <a:xfrm>
            <a:off x="827584" y="692696"/>
            <a:ext cx="7638630" cy="738664"/>
          </a:xfrm>
          <a:prstGeom prst="rect">
            <a:avLst/>
          </a:prstGeom>
          <a:noFill/>
        </p:spPr>
        <p:txBody>
          <a:bodyPr wrap="none" rtlCol="0">
            <a:spAutoFit/>
          </a:bodyPr>
          <a:lstStyle/>
          <a:p>
            <a:r>
              <a:rPr lang="en-US" sz="2400" b="1" dirty="0"/>
              <a:t>Multiclass classification inputs and outputs</a:t>
            </a:r>
          </a:p>
          <a:p>
            <a:endParaRPr lang="en-US" dirty="0"/>
          </a:p>
        </p:txBody>
      </p:sp>
      <p:graphicFrame>
        <p:nvGraphicFramePr>
          <p:cNvPr id="6" name="Symbol zastępczy zawartości 5"/>
          <p:cNvGraphicFramePr>
            <a:graphicFrameLocks noGrp="1"/>
          </p:cNvGraphicFramePr>
          <p:nvPr>
            <p:ph idx="1"/>
            <p:extLst>
              <p:ext uri="{D42A27DB-BD31-4B8C-83A1-F6EECF244321}">
                <p14:modId xmlns:p14="http://schemas.microsoft.com/office/powerpoint/2010/main" val="2935190667"/>
              </p:ext>
            </p:extLst>
          </p:nvPr>
        </p:nvGraphicFramePr>
        <p:xfrm>
          <a:off x="650455" y="1268760"/>
          <a:ext cx="7992888" cy="4180773"/>
        </p:xfrm>
        <a:graphic>
          <a:graphicData uri="http://schemas.openxmlformats.org/drawingml/2006/table">
            <a:tbl>
              <a:tblPr>
                <a:tableStyleId>{08FB837D-C827-4EFA-A057-4D05807E0F7C}</a:tableStyleId>
              </a:tblPr>
              <a:tblGrid>
                <a:gridCol w="2191788"/>
                <a:gridCol w="2191788"/>
                <a:gridCol w="3609312"/>
              </a:tblGrid>
              <a:tr h="172773">
                <a:tc>
                  <a:txBody>
                    <a:bodyPr/>
                    <a:lstStyle/>
                    <a:p>
                      <a:r>
                        <a:rPr lang="en-US" sz="1400"/>
                        <a:t>Output Name</a:t>
                      </a:r>
                    </a:p>
                  </a:txBody>
                  <a:tcPr marL="73471" marR="73471" marT="36735" marB="36735" anchor="ctr"/>
                </a:tc>
                <a:tc>
                  <a:txBody>
                    <a:bodyPr/>
                    <a:lstStyle/>
                    <a:p>
                      <a:r>
                        <a:rPr lang="en-US" sz="1400"/>
                        <a:t>Type</a:t>
                      </a:r>
                    </a:p>
                  </a:txBody>
                  <a:tcPr marL="73471" marR="73471" marT="36735" marB="36735" anchor="ctr"/>
                </a:tc>
                <a:tc>
                  <a:txBody>
                    <a:bodyPr/>
                    <a:lstStyle/>
                    <a:p>
                      <a:r>
                        <a:rPr lang="en-US" sz="1400"/>
                        <a:t>Description</a:t>
                      </a:r>
                    </a:p>
                  </a:txBody>
                  <a:tcPr marL="73471" marR="73471" marT="36735" marB="36735" anchor="ctr"/>
                </a:tc>
              </a:tr>
              <a:tr h="2498001">
                <a:tc>
                  <a:txBody>
                    <a:bodyPr/>
                    <a:lstStyle/>
                    <a:p>
                      <a:r>
                        <a:rPr lang="en-US" sz="1400"/>
                        <a:t>Score</a:t>
                      </a:r>
                    </a:p>
                  </a:txBody>
                  <a:tcPr marL="73471" marR="73471" marT="36735" marB="36735" anchor="ctr"/>
                </a:tc>
                <a:tc>
                  <a:txBody>
                    <a:bodyPr/>
                    <a:lstStyle/>
                    <a:p>
                      <a:r>
                        <a:rPr lang="en-US" sz="1400"/>
                        <a:t>Vector of </a:t>
                      </a:r>
                      <a:r>
                        <a:rPr lang="en-US" sz="1400">
                          <a:hlinkClick r:id="rId2"/>
                        </a:rPr>
                        <a:t>Single</a:t>
                      </a:r>
                      <a:endParaRPr lang="en-US" sz="1400"/>
                    </a:p>
                  </a:txBody>
                  <a:tcPr marL="73471" marR="73471" marT="36735" marB="36735" anchor="ctr"/>
                </a:tc>
                <a:tc>
                  <a:txBody>
                    <a:bodyPr/>
                    <a:lstStyle/>
                    <a:p>
                      <a:r>
                        <a:rPr lang="en-US" sz="1400" dirty="0"/>
                        <a:t>The scores of all classes. Higher value means higher probability to fall into the associated class. If the </a:t>
                      </a:r>
                      <a:r>
                        <a:rPr lang="en-US" sz="1400" dirty="0" err="1"/>
                        <a:t>i-th</a:t>
                      </a:r>
                      <a:r>
                        <a:rPr lang="en-US" sz="1400" dirty="0"/>
                        <a:t> element has the largest value, the predicted label index would be </a:t>
                      </a:r>
                      <a:r>
                        <a:rPr lang="en-US" sz="1400" dirty="0" err="1"/>
                        <a:t>i</a:t>
                      </a:r>
                      <a:r>
                        <a:rPr lang="en-US" sz="1400" dirty="0"/>
                        <a:t>. Note that </a:t>
                      </a:r>
                      <a:r>
                        <a:rPr lang="en-US" sz="1400" dirty="0" err="1"/>
                        <a:t>i</a:t>
                      </a:r>
                      <a:r>
                        <a:rPr lang="en-US" sz="1400" dirty="0"/>
                        <a:t> is zero-based index.</a:t>
                      </a:r>
                    </a:p>
                  </a:txBody>
                  <a:tcPr marL="73471" marR="73471" marT="36735" marB="36735" anchor="ctr"/>
                </a:tc>
              </a:tr>
              <a:tr h="1395942">
                <a:tc>
                  <a:txBody>
                    <a:bodyPr/>
                    <a:lstStyle/>
                    <a:p>
                      <a:r>
                        <a:rPr lang="en-US" sz="1400"/>
                        <a:t>PredictedLabel</a:t>
                      </a:r>
                    </a:p>
                  </a:txBody>
                  <a:tcPr marL="73471" marR="73471" marT="36735" marB="36735" anchor="ctr"/>
                </a:tc>
                <a:tc>
                  <a:txBody>
                    <a:bodyPr/>
                    <a:lstStyle/>
                    <a:p>
                      <a:r>
                        <a:rPr lang="en-US" sz="1400">
                          <a:hlinkClick r:id="rId3"/>
                        </a:rPr>
                        <a:t>key</a:t>
                      </a:r>
                      <a:r>
                        <a:rPr lang="en-US" sz="1400"/>
                        <a:t> type</a:t>
                      </a:r>
                    </a:p>
                  </a:txBody>
                  <a:tcPr marL="73471" marR="73471" marT="36735" marB="36735" anchor="ctr"/>
                </a:tc>
                <a:tc>
                  <a:txBody>
                    <a:bodyPr/>
                    <a:lstStyle/>
                    <a:p>
                      <a:r>
                        <a:rPr lang="en-US" sz="1400" dirty="0"/>
                        <a:t>The predicted label's index. If its value is </a:t>
                      </a:r>
                      <a:r>
                        <a:rPr lang="en-US" sz="1400" dirty="0" err="1"/>
                        <a:t>i</a:t>
                      </a:r>
                      <a:r>
                        <a:rPr lang="en-US" sz="1400" dirty="0"/>
                        <a:t>, the actual label would be the </a:t>
                      </a:r>
                      <a:r>
                        <a:rPr lang="en-US" sz="1400" dirty="0" err="1"/>
                        <a:t>i-th</a:t>
                      </a:r>
                      <a:r>
                        <a:rPr lang="en-US" sz="1400" dirty="0"/>
                        <a:t> category in the key-valued input label type.</a:t>
                      </a:r>
                    </a:p>
                  </a:txBody>
                  <a:tcPr marL="73471" marR="73471" marT="36735" marB="36735" anchor="ctr"/>
                </a:tc>
              </a:tr>
            </a:tbl>
          </a:graphicData>
        </a:graphic>
      </p:graphicFrame>
    </p:spTree>
    <p:extLst>
      <p:ext uri="{BB962C8B-B14F-4D97-AF65-F5344CB8AC3E}">
        <p14:creationId xmlns:p14="http://schemas.microsoft.com/office/powerpoint/2010/main" val="4182513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ML.NET PIPELINE BUILD MODEL</a:t>
            </a:r>
            <a:endParaRPr lang="en-US" dirty="0"/>
          </a:p>
        </p:txBody>
      </p:sp>
      <p:sp>
        <p:nvSpPr>
          <p:cNvPr id="5" name="pole tekstowe 4"/>
          <p:cNvSpPr txBox="1"/>
          <p:nvPr/>
        </p:nvSpPr>
        <p:spPr>
          <a:xfrm>
            <a:off x="827584" y="692696"/>
            <a:ext cx="5471370" cy="738664"/>
          </a:xfrm>
          <a:prstGeom prst="rect">
            <a:avLst/>
          </a:prstGeom>
          <a:noFill/>
        </p:spPr>
        <p:txBody>
          <a:bodyPr wrap="none" rtlCol="0">
            <a:spAutoFit/>
          </a:bodyPr>
          <a:lstStyle/>
          <a:p>
            <a:r>
              <a:rPr lang="en-US" sz="2400" b="1" dirty="0"/>
              <a:t>Regression inputs and outputs</a:t>
            </a:r>
          </a:p>
          <a:p>
            <a:endParaRPr lang="en-US" dirty="0"/>
          </a:p>
        </p:txBody>
      </p:sp>
      <p:graphicFrame>
        <p:nvGraphicFramePr>
          <p:cNvPr id="7" name="Symbol zastępczy zawartości 6"/>
          <p:cNvGraphicFramePr>
            <a:graphicFrameLocks noGrp="1"/>
          </p:cNvGraphicFramePr>
          <p:nvPr>
            <p:ph idx="1"/>
            <p:extLst>
              <p:ext uri="{D42A27DB-BD31-4B8C-83A1-F6EECF244321}">
                <p14:modId xmlns:p14="http://schemas.microsoft.com/office/powerpoint/2010/main" val="1233627127"/>
              </p:ext>
            </p:extLst>
          </p:nvPr>
        </p:nvGraphicFramePr>
        <p:xfrm>
          <a:off x="503238" y="1984057"/>
          <a:ext cx="8183562" cy="1280160"/>
        </p:xfrm>
        <a:graphic>
          <a:graphicData uri="http://schemas.openxmlformats.org/drawingml/2006/table">
            <a:tbl>
              <a:tblPr>
                <a:tableStyleId>{08FB837D-C827-4EFA-A057-4D05807E0F7C}</a:tableStyleId>
              </a:tblPr>
              <a:tblGrid>
                <a:gridCol w="2727854"/>
                <a:gridCol w="2727854"/>
                <a:gridCol w="2727854"/>
              </a:tblGrid>
              <a:tr h="0">
                <a:tc>
                  <a:txBody>
                    <a:bodyPr/>
                    <a:lstStyle/>
                    <a:p>
                      <a:r>
                        <a:rPr lang="en-US"/>
                        <a:t>Output Name</a:t>
                      </a:r>
                    </a:p>
                  </a:txBody>
                  <a:tcPr anchor="ctr"/>
                </a:tc>
                <a:tc>
                  <a:txBody>
                    <a:bodyPr/>
                    <a:lstStyle/>
                    <a:p>
                      <a:r>
                        <a:rPr lang="en-US"/>
                        <a:t>Type</a:t>
                      </a:r>
                    </a:p>
                  </a:txBody>
                  <a:tcPr anchor="ctr"/>
                </a:tc>
                <a:tc>
                  <a:txBody>
                    <a:bodyPr/>
                    <a:lstStyle/>
                    <a:p>
                      <a:r>
                        <a:rPr lang="en-US"/>
                        <a:t>Description</a:t>
                      </a:r>
                    </a:p>
                  </a:txBody>
                  <a:tcPr anchor="ctr"/>
                </a:tc>
              </a:tr>
              <a:tr h="0">
                <a:tc>
                  <a:txBody>
                    <a:bodyPr/>
                    <a:lstStyle/>
                    <a:p>
                      <a:r>
                        <a:rPr lang="en-US"/>
                        <a:t>Score</a:t>
                      </a:r>
                    </a:p>
                  </a:txBody>
                  <a:tcPr anchor="ctr"/>
                </a:tc>
                <a:tc>
                  <a:txBody>
                    <a:bodyPr/>
                    <a:lstStyle/>
                    <a:p>
                      <a:r>
                        <a:rPr lang="en-US">
                          <a:hlinkClick r:id="rId2"/>
                        </a:rPr>
                        <a:t>Single</a:t>
                      </a:r>
                      <a:endParaRPr lang="en-US"/>
                    </a:p>
                  </a:txBody>
                  <a:tcPr anchor="ctr"/>
                </a:tc>
                <a:tc>
                  <a:txBody>
                    <a:bodyPr/>
                    <a:lstStyle/>
                    <a:p>
                      <a:r>
                        <a:rPr lang="en-US" dirty="0"/>
                        <a:t>The raw score that was predicted by the model</a:t>
                      </a:r>
                    </a:p>
                  </a:txBody>
                  <a:tcPr anchor="ctr"/>
                </a:tc>
              </a:tr>
            </a:tbl>
          </a:graphicData>
        </a:graphic>
      </p:graphicFrame>
    </p:spTree>
    <p:extLst>
      <p:ext uri="{BB962C8B-B14F-4D97-AF65-F5344CB8AC3E}">
        <p14:creationId xmlns:p14="http://schemas.microsoft.com/office/powerpoint/2010/main" val="1073030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p:txBody>
          <a:bodyPr>
            <a:normAutofit fontScale="85000" lnSpcReduction="10000"/>
          </a:bodyPr>
          <a:lstStyle/>
          <a:p>
            <a:pPr marL="0" indent="0">
              <a:buNone/>
            </a:pPr>
            <a:r>
              <a:rPr lang="pl-PL" sz="3300" b="1" dirty="0" err="1" smtClean="0"/>
              <a:t>Improve</a:t>
            </a:r>
            <a:r>
              <a:rPr lang="pl-PL" sz="3300" b="1" dirty="0" smtClean="0"/>
              <a:t> (</a:t>
            </a:r>
            <a:r>
              <a:rPr lang="pl-PL" sz="3300" b="1" dirty="0" err="1" smtClean="0"/>
              <a:t>evaluate</a:t>
            </a:r>
            <a:r>
              <a:rPr lang="pl-PL" sz="3300" b="1" dirty="0" smtClean="0"/>
              <a:t>) Model</a:t>
            </a:r>
          </a:p>
          <a:p>
            <a:pPr marL="0" indent="0">
              <a:buNone/>
            </a:pPr>
            <a:endParaRPr lang="pl-PL" dirty="0"/>
          </a:p>
          <a:p>
            <a:pPr marL="0" indent="0">
              <a:buNone/>
            </a:pPr>
            <a:r>
              <a:rPr lang="en-US" b="1" dirty="0" err="1">
                <a:solidFill>
                  <a:srgbClr val="FF0000"/>
                </a:solidFill>
              </a:rPr>
              <a:t>IDataView</a:t>
            </a:r>
            <a:r>
              <a:rPr lang="en-US" dirty="0"/>
              <a:t> </a:t>
            </a:r>
            <a:r>
              <a:rPr lang="en-US" dirty="0" err="1"/>
              <a:t>dataView</a:t>
            </a:r>
            <a:r>
              <a:rPr lang="en-US" dirty="0"/>
              <a:t> = </a:t>
            </a:r>
            <a:r>
              <a:rPr lang="en-US" dirty="0" err="1"/>
              <a:t>mlContext.Data.LoadFromTextFile</a:t>
            </a:r>
            <a:r>
              <a:rPr lang="en-US" dirty="0"/>
              <a:t>&lt;</a:t>
            </a:r>
            <a:r>
              <a:rPr lang="en-US" dirty="0" err="1"/>
              <a:t>ModelInput</a:t>
            </a:r>
            <a:r>
              <a:rPr lang="en-US" dirty="0" smtClean="0"/>
              <a:t>&gt;</a:t>
            </a:r>
            <a:endParaRPr lang="pl-PL" dirty="0" smtClean="0"/>
          </a:p>
          <a:p>
            <a:pPr marL="0" indent="0">
              <a:buNone/>
            </a:pPr>
            <a:r>
              <a:rPr lang="en-US" dirty="0" smtClean="0"/>
              <a:t>(_</a:t>
            </a:r>
            <a:r>
              <a:rPr lang="en-US" dirty="0" err="1"/>
              <a:t>testDataPath</a:t>
            </a:r>
            <a:r>
              <a:rPr lang="en-US" dirty="0"/>
              <a:t>, </a:t>
            </a:r>
            <a:r>
              <a:rPr lang="en-US" dirty="0" err="1"/>
              <a:t>hasHeader</a:t>
            </a:r>
            <a:r>
              <a:rPr lang="en-US" dirty="0"/>
              <a:t>: true, </a:t>
            </a:r>
            <a:endParaRPr lang="pl-PL" dirty="0" smtClean="0"/>
          </a:p>
          <a:p>
            <a:pPr marL="0" indent="0">
              <a:buNone/>
            </a:pPr>
            <a:r>
              <a:rPr lang="en-US" dirty="0" err="1" smtClean="0"/>
              <a:t>separatorChar</a:t>
            </a:r>
            <a:r>
              <a:rPr lang="en-US" dirty="0"/>
              <a:t>: </a:t>
            </a:r>
            <a:r>
              <a:rPr lang="en-US" dirty="0" smtClean="0"/>
              <a:t>',');</a:t>
            </a:r>
            <a:endParaRPr lang="pl-PL" dirty="0" smtClean="0"/>
          </a:p>
          <a:p>
            <a:pPr marL="0" indent="0">
              <a:buNone/>
            </a:pPr>
            <a:endParaRPr lang="en-US" dirty="0"/>
          </a:p>
          <a:p>
            <a:pPr marL="0" indent="0">
              <a:buNone/>
            </a:pPr>
            <a:r>
              <a:rPr lang="en-US" dirty="0" err="1"/>
              <a:t>var</a:t>
            </a:r>
            <a:r>
              <a:rPr lang="en-US" dirty="0"/>
              <a:t> predictions = </a:t>
            </a:r>
            <a:r>
              <a:rPr lang="en-US" dirty="0" err="1"/>
              <a:t>model.Transform</a:t>
            </a:r>
            <a:r>
              <a:rPr lang="en-US" dirty="0"/>
              <a:t>(</a:t>
            </a:r>
            <a:r>
              <a:rPr lang="en-US" dirty="0" err="1"/>
              <a:t>dataView</a:t>
            </a:r>
            <a:r>
              <a:rPr lang="en-US" dirty="0"/>
              <a:t>);</a:t>
            </a:r>
          </a:p>
          <a:p>
            <a:pPr marL="0" indent="0">
              <a:buNone/>
            </a:pPr>
            <a:r>
              <a:rPr lang="en-US" dirty="0" err="1"/>
              <a:t>var</a:t>
            </a:r>
            <a:r>
              <a:rPr lang="en-US" dirty="0"/>
              <a:t> metrics = </a:t>
            </a:r>
            <a:r>
              <a:rPr lang="en-US" dirty="0" err="1"/>
              <a:t>mlContext.Regression.</a:t>
            </a:r>
            <a:r>
              <a:rPr lang="en-US" b="1" dirty="0" err="1">
                <a:solidFill>
                  <a:srgbClr val="FF0000"/>
                </a:solidFill>
              </a:rPr>
              <a:t>Evaluate</a:t>
            </a:r>
            <a:r>
              <a:rPr lang="en-US" dirty="0"/>
              <a:t>(predictions, "Label", "Score");</a:t>
            </a:r>
          </a:p>
          <a:p>
            <a:endParaRPr lang="en-US" dirty="0"/>
          </a:p>
        </p:txBody>
      </p:sp>
    </p:spTree>
    <p:extLst>
      <p:ext uri="{BB962C8B-B14F-4D97-AF65-F5344CB8AC3E}">
        <p14:creationId xmlns:p14="http://schemas.microsoft.com/office/powerpoint/2010/main" val="4059627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About</a:t>
            </a:r>
            <a:r>
              <a:rPr lang="pl-PL" dirty="0" smtClean="0"/>
              <a:t> me</a:t>
            </a:r>
            <a:endParaRPr lang="en-US"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470991"/>
            <a:ext cx="7056784" cy="4984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924944"/>
            <a:ext cx="3514725" cy="3343275"/>
          </a:xfrm>
          <a:prstGeom prst="rect">
            <a:avLst/>
          </a:prstGeom>
          <a:noFill/>
          <a:ln>
            <a:noFill/>
          </a:ln>
          <a:effectLst>
            <a:outerShdw blurRad="50800" dist="50800" dir="54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74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2920" y="5445224"/>
            <a:ext cx="8183880" cy="589816"/>
          </a:xfrm>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p:txBody>
          <a:bodyPr/>
          <a:lstStyle/>
          <a:p>
            <a:pPr marL="0" indent="0">
              <a:buNone/>
            </a:pPr>
            <a:r>
              <a:rPr lang="pl-PL" dirty="0" smtClean="0"/>
              <a:t>Model </a:t>
            </a:r>
            <a:r>
              <a:rPr lang="pl-PL" dirty="0" err="1" smtClean="0"/>
              <a:t>Metrics</a:t>
            </a:r>
            <a:r>
              <a:rPr lang="pl-PL" dirty="0" smtClean="0"/>
              <a:t> (for </a:t>
            </a:r>
            <a:r>
              <a:rPr lang="pl-PL" dirty="0" err="1" smtClean="0"/>
              <a:t>regression</a:t>
            </a:r>
            <a:r>
              <a:rPr lang="pl-PL" dirty="0" smtClean="0"/>
              <a:t>)</a:t>
            </a:r>
          </a:p>
          <a:p>
            <a:pPr marL="0" indent="0">
              <a:buNone/>
            </a:pPr>
            <a:endParaRPr lang="pl-PL" dirty="0" smtClean="0"/>
          </a:p>
          <a:p>
            <a:pPr marL="0" indent="0">
              <a:buNone/>
            </a:pPr>
            <a:endParaRPr lang="pl-PL" dirty="0" smtClean="0"/>
          </a:p>
          <a:p>
            <a:endParaRPr lang="en-US" dirty="0"/>
          </a:p>
        </p:txBody>
      </p:sp>
      <p:graphicFrame>
        <p:nvGraphicFramePr>
          <p:cNvPr id="4" name="Tabela 3"/>
          <p:cNvGraphicFramePr>
            <a:graphicFrameLocks noGrp="1"/>
          </p:cNvGraphicFramePr>
          <p:nvPr>
            <p:extLst>
              <p:ext uri="{D42A27DB-BD31-4B8C-83A1-F6EECF244321}">
                <p14:modId xmlns:p14="http://schemas.microsoft.com/office/powerpoint/2010/main" val="3782452957"/>
              </p:ext>
            </p:extLst>
          </p:nvPr>
        </p:nvGraphicFramePr>
        <p:xfrm>
          <a:off x="539552" y="1052736"/>
          <a:ext cx="8208912" cy="4334273"/>
        </p:xfrm>
        <a:graphic>
          <a:graphicData uri="http://schemas.openxmlformats.org/drawingml/2006/table">
            <a:tbl>
              <a:tblPr>
                <a:tableStyleId>{08FB837D-C827-4EFA-A057-4D05807E0F7C}</a:tableStyleId>
              </a:tblPr>
              <a:tblGrid>
                <a:gridCol w="1296143"/>
                <a:gridCol w="2376264"/>
                <a:gridCol w="4536505"/>
              </a:tblGrid>
              <a:tr h="0">
                <a:tc>
                  <a:txBody>
                    <a:bodyPr/>
                    <a:lstStyle/>
                    <a:p>
                      <a:r>
                        <a:rPr lang="en-US" sz="1600" dirty="0"/>
                        <a:t>Metrics</a:t>
                      </a:r>
                    </a:p>
                  </a:txBody>
                  <a:tcPr marL="32464" marR="32464" marT="16232" marB="16232" anchor="ctr"/>
                </a:tc>
                <a:tc>
                  <a:txBody>
                    <a:bodyPr/>
                    <a:lstStyle/>
                    <a:p>
                      <a:r>
                        <a:rPr lang="en-US" sz="1600" dirty="0"/>
                        <a:t>Description</a:t>
                      </a:r>
                    </a:p>
                  </a:txBody>
                  <a:tcPr marL="32464" marR="32464" marT="16232" marB="16232" anchor="ctr"/>
                </a:tc>
                <a:tc>
                  <a:txBody>
                    <a:bodyPr/>
                    <a:lstStyle/>
                    <a:p>
                      <a:r>
                        <a:rPr lang="en-US" sz="1600"/>
                        <a:t>Look for</a:t>
                      </a:r>
                    </a:p>
                  </a:txBody>
                  <a:tcPr marL="32464" marR="32464" marT="16232" marB="16232" anchor="ctr"/>
                </a:tc>
              </a:tr>
              <a:tr h="2077680">
                <a:tc>
                  <a:txBody>
                    <a:bodyPr/>
                    <a:lstStyle/>
                    <a:p>
                      <a:r>
                        <a:rPr lang="en-US" sz="1600" dirty="0" smtClean="0"/>
                        <a:t>Squared-loss</a:t>
                      </a:r>
                      <a:endParaRPr lang="en-US" sz="1600" dirty="0"/>
                    </a:p>
                  </a:txBody>
                  <a:tcPr marL="32464" marR="32464" marT="16232" marB="16232" anchor="ctr"/>
                </a:tc>
                <a:tc>
                  <a:txBody>
                    <a:bodyPr/>
                    <a:lstStyle/>
                    <a:p>
                      <a:r>
                        <a:rPr lang="en-US" sz="1600" dirty="0" smtClean="0">
                          <a:hlinkClick r:id="rId2"/>
                        </a:rPr>
                        <a:t>Squared-loss</a:t>
                      </a:r>
                      <a:r>
                        <a:rPr lang="en-US" sz="1600" dirty="0" smtClean="0"/>
                        <a:t> or Mean Squared Error (MSE), also called Mean Squared Deviation (MSD)</a:t>
                      </a:r>
                      <a:endParaRPr lang="en-US" sz="1600" dirty="0"/>
                    </a:p>
                  </a:txBody>
                  <a:tcPr marL="32464" marR="32464" marT="16232" marB="16232" anchor="ctr"/>
                </a:tc>
                <a:tc>
                  <a:txBody>
                    <a:bodyPr/>
                    <a:lstStyle/>
                    <a:p>
                      <a:endParaRPr lang="en-US" sz="1600" dirty="0"/>
                    </a:p>
                  </a:txBody>
                  <a:tcPr marL="32464" marR="32464" marT="16232" marB="16232" anchor="ctr"/>
                </a:tc>
              </a:tr>
              <a:tr h="1980289">
                <a:tc>
                  <a:txBody>
                    <a:bodyPr/>
                    <a:lstStyle/>
                    <a:p>
                      <a:r>
                        <a:rPr lang="en-US" sz="1600" dirty="0" smtClean="0"/>
                        <a:t>RMS-loss</a:t>
                      </a:r>
                      <a:endParaRPr lang="en-US" sz="1600" dirty="0"/>
                    </a:p>
                  </a:txBody>
                  <a:tcPr marL="32464" marR="32464" marT="16232" marB="16232" anchor="ctr"/>
                </a:tc>
                <a:tc>
                  <a:txBody>
                    <a:bodyPr/>
                    <a:lstStyle/>
                    <a:p>
                      <a:r>
                        <a:rPr lang="en-US" sz="1600" dirty="0" smtClean="0">
                          <a:hlinkClick r:id="rId3"/>
                        </a:rPr>
                        <a:t>RMS-loss</a:t>
                      </a:r>
                      <a:r>
                        <a:rPr lang="en-US" sz="1600" dirty="0" smtClean="0"/>
                        <a:t> or Root Mean Squared Error (RMSE) (also called Root Mean Square Deviation, RMSD)</a:t>
                      </a:r>
                      <a:endParaRPr lang="en-US" sz="1600" dirty="0"/>
                    </a:p>
                  </a:txBody>
                  <a:tcPr marL="32464" marR="32464" marT="16232" marB="16232" anchor="ctr"/>
                </a:tc>
                <a:tc>
                  <a:txBody>
                    <a:bodyPr/>
                    <a:lstStyle/>
                    <a:p>
                      <a:endParaRPr lang="en-US" sz="1600" dirty="0"/>
                    </a:p>
                  </a:txBody>
                  <a:tcPr marL="32464" marR="32464" marT="16232" marB="16232" anchor="ctr"/>
                </a:tc>
              </a:tr>
            </a:tbl>
          </a:graphicData>
        </a:graphic>
      </p:graphicFrame>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916832"/>
            <a:ext cx="18288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8205" y="3918062"/>
            <a:ext cx="287655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6071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2920" y="5445224"/>
            <a:ext cx="8183880" cy="589816"/>
          </a:xfrm>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p:txBody>
          <a:bodyPr/>
          <a:lstStyle/>
          <a:p>
            <a:pPr marL="0" indent="0">
              <a:buNone/>
            </a:pPr>
            <a:r>
              <a:rPr lang="pl-PL" dirty="0" smtClean="0"/>
              <a:t>Model </a:t>
            </a:r>
            <a:r>
              <a:rPr lang="pl-PL" dirty="0" err="1" smtClean="0"/>
              <a:t>Metrics</a:t>
            </a:r>
            <a:r>
              <a:rPr lang="pl-PL" dirty="0" smtClean="0"/>
              <a:t> (for </a:t>
            </a:r>
            <a:r>
              <a:rPr lang="pl-PL" dirty="0" err="1" smtClean="0"/>
              <a:t>regression</a:t>
            </a:r>
            <a:r>
              <a:rPr lang="pl-PL" dirty="0" smtClean="0"/>
              <a:t>)</a:t>
            </a:r>
          </a:p>
          <a:p>
            <a:pPr marL="0" indent="0">
              <a:buNone/>
            </a:pPr>
            <a:endParaRPr lang="pl-PL" dirty="0" smtClean="0"/>
          </a:p>
          <a:p>
            <a:pPr marL="0" indent="0">
              <a:buNone/>
            </a:pPr>
            <a:endParaRPr lang="pl-PL" dirty="0" smtClean="0"/>
          </a:p>
          <a:p>
            <a:endParaRPr lang="en-US" dirty="0"/>
          </a:p>
        </p:txBody>
      </p:sp>
      <p:graphicFrame>
        <p:nvGraphicFramePr>
          <p:cNvPr id="4" name="Tabela 3"/>
          <p:cNvGraphicFramePr>
            <a:graphicFrameLocks noGrp="1"/>
          </p:cNvGraphicFramePr>
          <p:nvPr>
            <p:extLst>
              <p:ext uri="{D42A27DB-BD31-4B8C-83A1-F6EECF244321}">
                <p14:modId xmlns:p14="http://schemas.microsoft.com/office/powerpoint/2010/main" val="1558498935"/>
              </p:ext>
            </p:extLst>
          </p:nvPr>
        </p:nvGraphicFramePr>
        <p:xfrm>
          <a:off x="539552" y="1052736"/>
          <a:ext cx="8208912" cy="4334273"/>
        </p:xfrm>
        <a:graphic>
          <a:graphicData uri="http://schemas.openxmlformats.org/drawingml/2006/table">
            <a:tbl>
              <a:tblPr>
                <a:tableStyleId>{08FB837D-C827-4EFA-A057-4D05807E0F7C}</a:tableStyleId>
              </a:tblPr>
              <a:tblGrid>
                <a:gridCol w="1296143"/>
                <a:gridCol w="2376264"/>
                <a:gridCol w="4536505"/>
              </a:tblGrid>
              <a:tr h="0">
                <a:tc>
                  <a:txBody>
                    <a:bodyPr/>
                    <a:lstStyle/>
                    <a:p>
                      <a:r>
                        <a:rPr lang="en-US" sz="1600" dirty="0"/>
                        <a:t>Metrics</a:t>
                      </a:r>
                    </a:p>
                  </a:txBody>
                  <a:tcPr marL="32464" marR="32464" marT="16232" marB="16232" anchor="ctr"/>
                </a:tc>
                <a:tc>
                  <a:txBody>
                    <a:bodyPr/>
                    <a:lstStyle/>
                    <a:p>
                      <a:r>
                        <a:rPr lang="en-US" sz="1600" dirty="0"/>
                        <a:t>Description</a:t>
                      </a:r>
                    </a:p>
                  </a:txBody>
                  <a:tcPr marL="32464" marR="32464" marT="16232" marB="16232" anchor="ctr"/>
                </a:tc>
                <a:tc>
                  <a:txBody>
                    <a:bodyPr/>
                    <a:lstStyle/>
                    <a:p>
                      <a:r>
                        <a:rPr lang="en-US" sz="1600"/>
                        <a:t>Look for</a:t>
                      </a:r>
                    </a:p>
                  </a:txBody>
                  <a:tcPr marL="32464" marR="32464" marT="16232" marB="16232" anchor="ctr"/>
                </a:tc>
              </a:tr>
              <a:tr h="2077680">
                <a:tc>
                  <a:txBody>
                    <a:bodyPr/>
                    <a:lstStyle/>
                    <a:p>
                      <a:r>
                        <a:rPr lang="en-US" sz="1600" dirty="0"/>
                        <a:t>R-Squared</a:t>
                      </a:r>
                    </a:p>
                  </a:txBody>
                  <a:tcPr marL="32464" marR="32464" marT="16232" marB="16232" anchor="ctr"/>
                </a:tc>
                <a:tc>
                  <a:txBody>
                    <a:bodyPr/>
                    <a:lstStyle/>
                    <a:p>
                      <a:r>
                        <a:rPr lang="en-US" sz="1600" dirty="0">
                          <a:hlinkClick r:id="rId2"/>
                        </a:rPr>
                        <a:t>R-squared (R2)</a:t>
                      </a:r>
                      <a:r>
                        <a:rPr lang="en-US" sz="1600" dirty="0"/>
                        <a:t>, or Coefficient of </a:t>
                      </a:r>
                      <a:r>
                        <a:rPr lang="en-US" sz="1600" dirty="0" smtClean="0"/>
                        <a:t>determination</a:t>
                      </a:r>
                      <a:endParaRPr lang="en-US" sz="1600" dirty="0"/>
                    </a:p>
                  </a:txBody>
                  <a:tcPr marL="32464" marR="32464" marT="16232" marB="16232" anchor="ctr"/>
                </a:tc>
                <a:tc>
                  <a:txBody>
                    <a:bodyPr/>
                    <a:lstStyle/>
                    <a:p>
                      <a:endParaRPr lang="en-US" sz="1600" dirty="0"/>
                    </a:p>
                  </a:txBody>
                  <a:tcPr marL="32464" marR="32464" marT="16232" marB="16232" anchor="ctr"/>
                </a:tc>
              </a:tr>
              <a:tr h="1980289">
                <a:tc>
                  <a:txBody>
                    <a:bodyPr/>
                    <a:lstStyle/>
                    <a:p>
                      <a:r>
                        <a:rPr lang="en-US" sz="1600" dirty="0"/>
                        <a:t>Absolute-loss</a:t>
                      </a:r>
                    </a:p>
                  </a:txBody>
                  <a:tcPr marL="32464" marR="32464" marT="16232" marB="16232" anchor="ctr"/>
                </a:tc>
                <a:tc>
                  <a:txBody>
                    <a:bodyPr/>
                    <a:lstStyle/>
                    <a:p>
                      <a:r>
                        <a:rPr lang="en-US" sz="1600" dirty="0">
                          <a:hlinkClick r:id="rId3"/>
                        </a:rPr>
                        <a:t>Absolute-loss</a:t>
                      </a:r>
                      <a:r>
                        <a:rPr lang="en-US" sz="1600" dirty="0"/>
                        <a:t> or Mean absolute error (MAE</a:t>
                      </a:r>
                      <a:r>
                        <a:rPr lang="en-US" sz="1600" dirty="0" smtClean="0"/>
                        <a:t>)</a:t>
                      </a:r>
                      <a:endParaRPr lang="en-US" sz="1600" dirty="0"/>
                    </a:p>
                  </a:txBody>
                  <a:tcPr marL="32464" marR="32464" marT="16232" marB="16232" anchor="ctr"/>
                </a:tc>
                <a:tc>
                  <a:txBody>
                    <a:bodyPr/>
                    <a:lstStyle/>
                    <a:p>
                      <a:endParaRPr lang="en-US" sz="1600" dirty="0"/>
                    </a:p>
                  </a:txBody>
                  <a:tcPr marL="32464" marR="32464" marT="16232" marB="16232" anchor="ctr"/>
                </a:tc>
              </a:tr>
            </a:tbl>
          </a:graphicData>
        </a:graphic>
      </p:graphicFrame>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4077072"/>
            <a:ext cx="185737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132856"/>
            <a:ext cx="273367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0538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p:txBody>
          <a:bodyPr>
            <a:normAutofit/>
          </a:bodyPr>
          <a:lstStyle/>
          <a:p>
            <a:pPr marL="0" indent="0">
              <a:buNone/>
            </a:pPr>
            <a:r>
              <a:rPr lang="pl-PL" sz="3800" dirty="0" err="1" smtClean="0"/>
              <a:t>Save</a:t>
            </a:r>
            <a:r>
              <a:rPr lang="pl-PL" sz="3800" dirty="0" smtClean="0"/>
              <a:t> Model</a:t>
            </a:r>
          </a:p>
          <a:p>
            <a:pPr marL="0" indent="0">
              <a:buNone/>
            </a:pPr>
            <a:endParaRPr lang="pl-PL" dirty="0"/>
          </a:p>
          <a:p>
            <a:pPr marL="0" indent="0">
              <a:buNone/>
            </a:pPr>
            <a:r>
              <a:rPr lang="en-US" sz="2200" b="1" dirty="0" err="1">
                <a:solidFill>
                  <a:srgbClr val="FF0000"/>
                </a:solidFill>
              </a:rPr>
              <a:t>IDataView</a:t>
            </a:r>
            <a:r>
              <a:rPr lang="en-US" sz="2200" dirty="0"/>
              <a:t> </a:t>
            </a:r>
            <a:r>
              <a:rPr lang="en-US" sz="2200" dirty="0" err="1"/>
              <a:t>dataView</a:t>
            </a:r>
            <a:r>
              <a:rPr lang="en-US" sz="2200" dirty="0"/>
              <a:t> = </a:t>
            </a:r>
            <a:r>
              <a:rPr lang="en-US" sz="2200" dirty="0" err="1"/>
              <a:t>mlContext.Data.LoadFromTextFile</a:t>
            </a:r>
            <a:r>
              <a:rPr lang="en-US" sz="2200" dirty="0"/>
              <a:t>&lt;</a:t>
            </a:r>
            <a:r>
              <a:rPr lang="en-US" sz="2200" dirty="0" err="1"/>
              <a:t>ModelInput</a:t>
            </a:r>
            <a:r>
              <a:rPr lang="en-US" sz="2200" dirty="0" smtClean="0"/>
              <a:t>&gt;</a:t>
            </a:r>
            <a:endParaRPr lang="pl-PL" sz="2200" dirty="0" smtClean="0"/>
          </a:p>
          <a:p>
            <a:pPr marL="0" indent="0">
              <a:buNone/>
            </a:pPr>
            <a:r>
              <a:rPr lang="en-US" sz="2200" dirty="0" smtClean="0"/>
              <a:t>(_</a:t>
            </a:r>
            <a:r>
              <a:rPr lang="en-US" sz="2200" dirty="0" err="1"/>
              <a:t>trainDataPath</a:t>
            </a:r>
            <a:r>
              <a:rPr lang="en-US" sz="2200" dirty="0"/>
              <a:t>, </a:t>
            </a:r>
            <a:r>
              <a:rPr lang="en-US" sz="2200" dirty="0" err="1"/>
              <a:t>hasHeader</a:t>
            </a:r>
            <a:r>
              <a:rPr lang="en-US" sz="2200" dirty="0"/>
              <a:t>: true, </a:t>
            </a:r>
            <a:r>
              <a:rPr lang="en-US" sz="2200" dirty="0" err="1"/>
              <a:t>separatorChar</a:t>
            </a:r>
            <a:r>
              <a:rPr lang="en-US" sz="2200" dirty="0"/>
              <a:t>: ',');</a:t>
            </a:r>
          </a:p>
          <a:p>
            <a:pPr marL="0" indent="0">
              <a:buNone/>
            </a:pPr>
            <a:endParaRPr lang="pl-PL" sz="2600" dirty="0" smtClean="0"/>
          </a:p>
          <a:p>
            <a:pPr marL="0" indent="0">
              <a:buNone/>
            </a:pPr>
            <a:r>
              <a:rPr lang="en-US" sz="2000" dirty="0" smtClean="0"/>
              <a:t>// </a:t>
            </a:r>
            <a:r>
              <a:rPr lang="en-US" sz="2000" dirty="0"/>
              <a:t>Save/persist the trained model to a .ZIP file</a:t>
            </a:r>
          </a:p>
          <a:p>
            <a:pPr marL="0" indent="0">
              <a:buNone/>
            </a:pPr>
            <a:endParaRPr lang="pl-PL" sz="2000" dirty="0" smtClean="0"/>
          </a:p>
          <a:p>
            <a:pPr marL="0" indent="0">
              <a:buNone/>
            </a:pPr>
            <a:r>
              <a:rPr lang="en-US" sz="2000" dirty="0" err="1" smtClean="0"/>
              <a:t>mlContext.Model.</a:t>
            </a:r>
            <a:r>
              <a:rPr lang="en-US" sz="2000" b="1" dirty="0" err="1" smtClean="0">
                <a:solidFill>
                  <a:srgbClr val="FF0000"/>
                </a:solidFill>
              </a:rPr>
              <a:t>Save</a:t>
            </a:r>
            <a:r>
              <a:rPr lang="en-US" sz="2000" dirty="0" smtClean="0"/>
              <a:t>(model</a:t>
            </a:r>
            <a:r>
              <a:rPr lang="en-US" sz="2000" dirty="0"/>
              <a:t>, dataView.Schema,_</a:t>
            </a:r>
            <a:r>
              <a:rPr lang="en-US" sz="2000" dirty="0" err="1"/>
              <a:t>modelPath</a:t>
            </a:r>
            <a:r>
              <a:rPr lang="en-US" sz="2000" dirty="0"/>
              <a:t>);</a:t>
            </a:r>
          </a:p>
          <a:p>
            <a:pPr marL="0" indent="0">
              <a:buNone/>
            </a:pPr>
            <a:endParaRPr lang="en-US" sz="2600" dirty="0"/>
          </a:p>
        </p:txBody>
      </p:sp>
    </p:spTree>
    <p:extLst>
      <p:ext uri="{BB962C8B-B14F-4D97-AF65-F5344CB8AC3E}">
        <p14:creationId xmlns:p14="http://schemas.microsoft.com/office/powerpoint/2010/main" val="648913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1170456"/>
          </a:xfrm>
        </p:spPr>
        <p:txBody>
          <a:bodyPr>
            <a:normAutofit/>
          </a:bodyPr>
          <a:lstStyle/>
          <a:p>
            <a:pPr marL="0" indent="0">
              <a:buNone/>
            </a:pPr>
            <a:r>
              <a:rPr lang="en-US" sz="2600" dirty="0" smtClean="0"/>
              <a:t>   </a:t>
            </a:r>
            <a:endParaRPr lang="en-US" sz="2600" dirty="0"/>
          </a:p>
        </p:txBody>
      </p:sp>
      <p:sp>
        <p:nvSpPr>
          <p:cNvPr id="4" name="pole tekstowe 3"/>
          <p:cNvSpPr txBox="1"/>
          <p:nvPr/>
        </p:nvSpPr>
        <p:spPr>
          <a:xfrm>
            <a:off x="5436096" y="764704"/>
            <a:ext cx="2615011" cy="4185761"/>
          </a:xfrm>
          <a:prstGeom prst="rect">
            <a:avLst/>
          </a:prstGeom>
          <a:noFill/>
        </p:spPr>
        <p:txBody>
          <a:bodyPr wrap="none" rtlCol="0">
            <a:spAutoFit/>
          </a:bodyPr>
          <a:lstStyle/>
          <a:p>
            <a:r>
              <a:rPr lang="en-US" sz="1400" dirty="0"/>
              <a:t> ├───Transform_002</a:t>
            </a:r>
          </a:p>
          <a:p>
            <a:r>
              <a:rPr lang="en-US" sz="1400" dirty="0"/>
              <a:t>    │   │   </a:t>
            </a:r>
            <a:r>
              <a:rPr lang="en-US" sz="1400" dirty="0" err="1"/>
              <a:t>Model.key</a:t>
            </a:r>
            <a:endParaRPr lang="en-US" sz="1400" dirty="0"/>
          </a:p>
          <a:p>
            <a:r>
              <a:rPr lang="en-US" sz="1400" dirty="0"/>
              <a:t>    │   │</a:t>
            </a:r>
          </a:p>
          <a:p>
            <a:r>
              <a:rPr lang="en-US" sz="1400" dirty="0"/>
              <a:t>    │   ├───Transform_000</a:t>
            </a:r>
          </a:p>
          <a:p>
            <a:r>
              <a:rPr lang="en-US" sz="1400" dirty="0"/>
              <a:t>    │   │   │   </a:t>
            </a:r>
            <a:r>
              <a:rPr lang="en-US" sz="1400" dirty="0" err="1"/>
              <a:t>Model.key</a:t>
            </a:r>
            <a:endParaRPr lang="en-US" sz="1400" dirty="0"/>
          </a:p>
          <a:p>
            <a:r>
              <a:rPr lang="en-US" sz="1400" dirty="0"/>
              <a:t>    │   │   │</a:t>
            </a:r>
          </a:p>
          <a:p>
            <a:r>
              <a:rPr lang="en-US" sz="1400" dirty="0"/>
              <a:t>    │   │   └───Vocabulary</a:t>
            </a:r>
          </a:p>
          <a:p>
            <a:r>
              <a:rPr lang="en-US" sz="1400" dirty="0"/>
              <a:t>    │   │           </a:t>
            </a:r>
            <a:r>
              <a:rPr lang="en-US" sz="1400" dirty="0" err="1"/>
              <a:t>Model.key</a:t>
            </a:r>
            <a:endParaRPr lang="en-US" sz="1400" dirty="0"/>
          </a:p>
          <a:p>
            <a:r>
              <a:rPr lang="en-US" sz="1400" dirty="0"/>
              <a:t>    │   │           Terms.txt</a:t>
            </a:r>
          </a:p>
          <a:p>
            <a:r>
              <a:rPr lang="en-US" sz="1400" dirty="0"/>
              <a:t>    │   │</a:t>
            </a:r>
          </a:p>
          <a:p>
            <a:r>
              <a:rPr lang="en-US" sz="1400" dirty="0"/>
              <a:t>    │   └───Transform_001</a:t>
            </a:r>
          </a:p>
          <a:p>
            <a:r>
              <a:rPr lang="en-US" sz="1400" dirty="0"/>
              <a:t>    │           </a:t>
            </a:r>
            <a:r>
              <a:rPr lang="en-US" sz="1400" dirty="0" err="1"/>
              <a:t>Model.key</a:t>
            </a:r>
            <a:endParaRPr lang="en-US" sz="1400" dirty="0"/>
          </a:p>
          <a:p>
            <a:r>
              <a:rPr lang="en-US" sz="1400" dirty="0"/>
              <a:t>    │   </a:t>
            </a:r>
          </a:p>
          <a:p>
            <a:r>
              <a:rPr lang="en-US" sz="1400" dirty="0"/>
              <a:t>    └───Transform_003</a:t>
            </a:r>
          </a:p>
          <a:p>
            <a:r>
              <a:rPr lang="en-US" sz="1400" dirty="0"/>
              <a:t>        │   </a:t>
            </a:r>
            <a:r>
              <a:rPr lang="en-US" sz="1400" dirty="0" err="1"/>
              <a:t>Model.key</a:t>
            </a:r>
            <a:endParaRPr lang="en-US" sz="1400" dirty="0"/>
          </a:p>
          <a:p>
            <a:r>
              <a:rPr lang="en-US" sz="1400" dirty="0"/>
              <a:t>        │   </a:t>
            </a:r>
            <a:r>
              <a:rPr lang="en-US" sz="1400" dirty="0" err="1"/>
              <a:t>TrainSchema</a:t>
            </a:r>
            <a:endParaRPr lang="en-US" sz="1400" dirty="0"/>
          </a:p>
          <a:p>
            <a:r>
              <a:rPr lang="en-US" sz="1400" dirty="0"/>
              <a:t>        │</a:t>
            </a:r>
          </a:p>
          <a:p>
            <a:r>
              <a:rPr lang="en-US" sz="1400" dirty="0"/>
              <a:t>        └───Model</a:t>
            </a:r>
          </a:p>
          <a:p>
            <a:r>
              <a:rPr lang="en-US" sz="1400" dirty="0"/>
              <a:t>                </a:t>
            </a:r>
            <a:r>
              <a:rPr lang="en-US" sz="1400" dirty="0" err="1"/>
              <a:t>Model.key</a:t>
            </a:r>
            <a:endParaRPr lang="en-US" sz="1400" dirty="0"/>
          </a:p>
        </p:txBody>
      </p:sp>
      <p:sp>
        <p:nvSpPr>
          <p:cNvPr id="5" name="pole tekstowe 4"/>
          <p:cNvSpPr txBox="1"/>
          <p:nvPr/>
        </p:nvSpPr>
        <p:spPr>
          <a:xfrm>
            <a:off x="755576" y="476672"/>
            <a:ext cx="2615011" cy="5262979"/>
          </a:xfrm>
          <a:prstGeom prst="rect">
            <a:avLst/>
          </a:prstGeom>
          <a:noFill/>
        </p:spPr>
        <p:txBody>
          <a:bodyPr wrap="none" rtlCol="0">
            <a:spAutoFit/>
          </a:bodyPr>
          <a:lstStyle/>
          <a:p>
            <a:r>
              <a:rPr lang="en-US" sz="1400" dirty="0"/>
              <a:t>.</a:t>
            </a:r>
          </a:p>
          <a:p>
            <a:r>
              <a:rPr lang="en-US" sz="1400" dirty="0"/>
              <a:t>│   Schema</a:t>
            </a:r>
          </a:p>
          <a:p>
            <a:r>
              <a:rPr lang="en-US" sz="1400" dirty="0"/>
              <a:t>│</a:t>
            </a:r>
          </a:p>
          <a:p>
            <a:r>
              <a:rPr lang="en-US" sz="1400" dirty="0"/>
              <a:t>├───</a:t>
            </a:r>
            <a:r>
              <a:rPr lang="en-US" sz="1400" dirty="0" err="1"/>
              <a:t>TrainingInfo</a:t>
            </a:r>
            <a:endParaRPr lang="en-US" sz="1400" dirty="0"/>
          </a:p>
          <a:p>
            <a:r>
              <a:rPr lang="en-US" sz="1400" dirty="0"/>
              <a:t>│       Version.txt</a:t>
            </a:r>
          </a:p>
          <a:p>
            <a:r>
              <a:rPr lang="en-US" sz="1400" dirty="0"/>
              <a:t>│</a:t>
            </a:r>
          </a:p>
          <a:p>
            <a:r>
              <a:rPr lang="en-US" sz="1400" dirty="0"/>
              <a:t>└───</a:t>
            </a:r>
            <a:r>
              <a:rPr lang="en-US" sz="1400" dirty="0" err="1"/>
              <a:t>TransformerChain</a:t>
            </a:r>
            <a:endParaRPr lang="en-US" sz="1400" dirty="0"/>
          </a:p>
          <a:p>
            <a:r>
              <a:rPr lang="en-US" sz="1400" dirty="0"/>
              <a:t>    │   </a:t>
            </a:r>
            <a:r>
              <a:rPr lang="en-US" sz="1400" dirty="0" err="1"/>
              <a:t>Model.key</a:t>
            </a:r>
            <a:endParaRPr lang="en-US" sz="1400" dirty="0"/>
          </a:p>
          <a:p>
            <a:r>
              <a:rPr lang="en-US" sz="1400" dirty="0"/>
              <a:t>    │</a:t>
            </a:r>
          </a:p>
          <a:p>
            <a:r>
              <a:rPr lang="en-US" sz="1400" dirty="0"/>
              <a:t>    ├───Transform_000</a:t>
            </a:r>
          </a:p>
          <a:p>
            <a:r>
              <a:rPr lang="en-US" sz="1400" dirty="0"/>
              <a:t>    │       </a:t>
            </a:r>
            <a:r>
              <a:rPr lang="en-US" sz="1400" dirty="0" err="1"/>
              <a:t>Model.key</a:t>
            </a:r>
            <a:endParaRPr lang="en-US" sz="1400" dirty="0"/>
          </a:p>
          <a:p>
            <a:r>
              <a:rPr lang="en-US" sz="1400" dirty="0"/>
              <a:t>    │</a:t>
            </a:r>
          </a:p>
          <a:p>
            <a:r>
              <a:rPr lang="en-US" sz="1400" dirty="0"/>
              <a:t>    ├───Transform_001</a:t>
            </a:r>
          </a:p>
          <a:p>
            <a:r>
              <a:rPr lang="en-US" sz="1400" dirty="0"/>
              <a:t>    │   │   </a:t>
            </a:r>
            <a:r>
              <a:rPr lang="en-US" sz="1400" dirty="0" err="1"/>
              <a:t>Model.key</a:t>
            </a:r>
            <a:endParaRPr lang="en-US" sz="1400" dirty="0"/>
          </a:p>
          <a:p>
            <a:r>
              <a:rPr lang="en-US" sz="1400" dirty="0"/>
              <a:t>    │   │</a:t>
            </a:r>
          </a:p>
          <a:p>
            <a:r>
              <a:rPr lang="en-US" sz="1400" dirty="0"/>
              <a:t>    │   ├───Transform_000</a:t>
            </a:r>
          </a:p>
          <a:p>
            <a:r>
              <a:rPr lang="en-US" sz="1400" dirty="0"/>
              <a:t>    │   │   │   </a:t>
            </a:r>
            <a:r>
              <a:rPr lang="en-US" sz="1400" dirty="0" err="1"/>
              <a:t>Model.key</a:t>
            </a:r>
            <a:endParaRPr lang="en-US" sz="1400" dirty="0"/>
          </a:p>
          <a:p>
            <a:r>
              <a:rPr lang="en-US" sz="1400" dirty="0"/>
              <a:t>    │   │   │</a:t>
            </a:r>
          </a:p>
          <a:p>
            <a:r>
              <a:rPr lang="en-US" sz="1400" dirty="0"/>
              <a:t>    │   │   └───Vocabulary</a:t>
            </a:r>
          </a:p>
          <a:p>
            <a:r>
              <a:rPr lang="en-US" sz="1400" dirty="0"/>
              <a:t>    │   │           </a:t>
            </a:r>
            <a:r>
              <a:rPr lang="en-US" sz="1400" dirty="0" err="1"/>
              <a:t>Model.key</a:t>
            </a:r>
            <a:endParaRPr lang="en-US" sz="1400" dirty="0"/>
          </a:p>
          <a:p>
            <a:r>
              <a:rPr lang="en-US" sz="1400" dirty="0"/>
              <a:t>    │   │           Terms.txt</a:t>
            </a:r>
          </a:p>
          <a:p>
            <a:r>
              <a:rPr lang="en-US" sz="1400" dirty="0"/>
              <a:t>    │   │</a:t>
            </a:r>
          </a:p>
          <a:p>
            <a:r>
              <a:rPr lang="en-US" sz="1400" dirty="0"/>
              <a:t>    │   └───Transform_001</a:t>
            </a:r>
          </a:p>
          <a:p>
            <a:r>
              <a:rPr lang="en-US" sz="1400" dirty="0"/>
              <a:t>    │           </a:t>
            </a:r>
            <a:r>
              <a:rPr lang="en-US" sz="1400" dirty="0" err="1"/>
              <a:t>Model.key</a:t>
            </a:r>
            <a:endParaRPr lang="en-US" sz="1400" dirty="0"/>
          </a:p>
        </p:txBody>
      </p:sp>
      <p:sp>
        <p:nvSpPr>
          <p:cNvPr id="6" name="pole tekstowe 5"/>
          <p:cNvSpPr txBox="1"/>
          <p:nvPr/>
        </p:nvSpPr>
        <p:spPr>
          <a:xfrm>
            <a:off x="4072028" y="332656"/>
            <a:ext cx="511935" cy="5001369"/>
          </a:xfrm>
          <a:prstGeom prst="rect">
            <a:avLst/>
          </a:prstGeom>
          <a:noFill/>
        </p:spPr>
        <p:txBody>
          <a:bodyPr vert="wordArtVert" wrap="none" rtlCol="0">
            <a:spAutoFit/>
          </a:bodyPr>
          <a:lstStyle/>
          <a:p>
            <a:r>
              <a:rPr lang="pl-PL" dirty="0" smtClean="0">
                <a:solidFill>
                  <a:srgbClr val="C00000"/>
                </a:solidFill>
                <a:effectLst>
                  <a:outerShdw blurRad="38100" dist="38100" dir="2700000" algn="tl">
                    <a:srgbClr val="000000">
                      <a:alpha val="43137"/>
                    </a:srgbClr>
                  </a:outerShdw>
                </a:effectLst>
              </a:rPr>
              <a:t>Model </a:t>
            </a:r>
            <a:r>
              <a:rPr lang="pl-PL" dirty="0" err="1" smtClean="0">
                <a:solidFill>
                  <a:srgbClr val="C00000"/>
                </a:solidFill>
                <a:effectLst>
                  <a:outerShdw blurRad="38100" dist="38100" dir="2700000" algn="tl">
                    <a:srgbClr val="000000">
                      <a:alpha val="43137"/>
                    </a:srgbClr>
                  </a:outerShdw>
                </a:effectLst>
              </a:rPr>
              <a:t>structure</a:t>
            </a:r>
            <a:endParaRPr lang="en-US"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3883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770856"/>
          </a:xfrm>
        </p:spPr>
        <p:txBody>
          <a:bodyPr>
            <a:normAutofit fontScale="55000" lnSpcReduction="20000"/>
          </a:bodyPr>
          <a:lstStyle/>
          <a:p>
            <a:pPr marL="0" indent="0">
              <a:buNone/>
            </a:pPr>
            <a:r>
              <a:rPr lang="pl-PL" sz="5100" b="1" dirty="0" smtClean="0"/>
              <a:t>Inside Model.zip </a:t>
            </a:r>
            <a:r>
              <a:rPr lang="pl-PL" sz="5100" dirty="0" smtClean="0"/>
              <a:t>(</a:t>
            </a:r>
            <a:r>
              <a:rPr lang="pl-PL" sz="5100" dirty="0" err="1" smtClean="0"/>
              <a:t>sample</a:t>
            </a:r>
            <a:r>
              <a:rPr lang="pl-PL" sz="5100" dirty="0" smtClean="0"/>
              <a:t> </a:t>
            </a:r>
            <a:r>
              <a:rPr lang="pl-PL" sz="5100" dirty="0" err="1" smtClean="0"/>
              <a:t>files</a:t>
            </a:r>
            <a:r>
              <a:rPr lang="pl-PL" sz="5100" dirty="0" smtClean="0"/>
              <a:t>)</a:t>
            </a:r>
          </a:p>
          <a:p>
            <a:pPr marL="0" indent="0">
              <a:buNone/>
            </a:pPr>
            <a:endParaRPr lang="pl-PL" sz="4000" dirty="0" smtClean="0"/>
          </a:p>
          <a:p>
            <a:pPr marL="0" indent="0">
              <a:buNone/>
            </a:pPr>
            <a:r>
              <a:rPr lang="pl-PL" sz="4000" dirty="0" smtClean="0"/>
              <a:t>Versiont.txt</a:t>
            </a:r>
          </a:p>
          <a:p>
            <a:pPr marL="0" indent="0">
              <a:buNone/>
            </a:pPr>
            <a:r>
              <a:rPr lang="en-US" sz="2000" dirty="0"/>
              <a:t>1.0.27701.1 @</a:t>
            </a:r>
            <a:r>
              <a:rPr lang="en-US" sz="2000" dirty="0" err="1"/>
              <a:t>BuiltBy</a:t>
            </a:r>
            <a:r>
              <a:rPr lang="en-US" sz="2000" dirty="0"/>
              <a:t>: dlab14-DDVSOWINAGE100 @Branch: release/1.0 </a:t>
            </a:r>
            <a:endParaRPr lang="pl-PL" sz="2000" dirty="0" smtClean="0"/>
          </a:p>
          <a:p>
            <a:pPr marL="0" indent="0">
              <a:buNone/>
            </a:pPr>
            <a:r>
              <a:rPr lang="en-US" sz="2000" dirty="0" smtClean="0"/>
              <a:t>@</a:t>
            </a:r>
            <a:r>
              <a:rPr lang="en-US" sz="2000" dirty="0" err="1"/>
              <a:t>SrcCode</a:t>
            </a:r>
            <a:r>
              <a:rPr lang="en-US" sz="2000" dirty="0"/>
              <a:t>: </a:t>
            </a:r>
            <a:r>
              <a:rPr lang="en-US" sz="2000" dirty="0">
                <a:hlinkClick r:id="rId2"/>
              </a:rPr>
              <a:t>https://</a:t>
            </a:r>
            <a:r>
              <a:rPr lang="en-US" sz="2000" dirty="0" smtClean="0">
                <a:hlinkClick r:id="rId2"/>
              </a:rPr>
              <a:t>github.com/dotnet/machinelearning/tree/b9c8eb861d1bd9425866e1ae92825b5dd7e62e2e+b9c8eb861d1bd9425866e1ae92825b5dd7e62e2e</a:t>
            </a:r>
            <a:endParaRPr lang="pl-PL" sz="2000" dirty="0" smtClean="0"/>
          </a:p>
          <a:p>
            <a:pPr marL="0" indent="0">
              <a:buNone/>
            </a:pPr>
            <a:endParaRPr lang="pl-PL" sz="2000" dirty="0" smtClean="0"/>
          </a:p>
          <a:p>
            <a:pPr marL="0" indent="0">
              <a:buNone/>
            </a:pPr>
            <a:r>
              <a:rPr lang="pl-PL" sz="4000" dirty="0" smtClean="0"/>
              <a:t>Terms.txt</a:t>
            </a:r>
          </a:p>
          <a:p>
            <a:pPr marL="0" indent="0">
              <a:buNone/>
            </a:pPr>
            <a:endParaRPr lang="pl-PL" sz="2000" dirty="0" smtClean="0"/>
          </a:p>
          <a:p>
            <a:pPr marL="0" indent="0">
              <a:buNone/>
            </a:pPr>
            <a:r>
              <a:rPr lang="en-US" sz="2000" dirty="0" smtClean="0"/>
              <a:t># </a:t>
            </a:r>
            <a:r>
              <a:rPr lang="en-US" sz="2000" dirty="0"/>
              <a:t>Number of terms = 2</a:t>
            </a:r>
          </a:p>
          <a:p>
            <a:pPr marL="0" indent="0">
              <a:buNone/>
            </a:pPr>
            <a:r>
              <a:rPr lang="en-US" sz="2000" dirty="0" smtClean="0"/>
              <a:t>0</a:t>
            </a:r>
            <a:r>
              <a:rPr lang="pl-PL" sz="2000" dirty="0" smtClean="0"/>
              <a:t> 	</a:t>
            </a:r>
            <a:r>
              <a:rPr lang="en-US" sz="2000" dirty="0" smtClean="0"/>
              <a:t>CMT</a:t>
            </a:r>
            <a:endParaRPr lang="en-US" sz="2000" dirty="0"/>
          </a:p>
          <a:p>
            <a:pPr marL="0" indent="0">
              <a:buNone/>
            </a:pPr>
            <a:r>
              <a:rPr lang="pl-PL" sz="2000" dirty="0" smtClean="0"/>
              <a:t>1 	</a:t>
            </a:r>
            <a:r>
              <a:rPr lang="en-US" sz="2000" dirty="0" smtClean="0"/>
              <a:t>VTS</a:t>
            </a:r>
            <a:endParaRPr lang="pl-PL" sz="2000" dirty="0" smtClean="0"/>
          </a:p>
          <a:p>
            <a:pPr marL="0" indent="0">
              <a:buNone/>
            </a:pPr>
            <a:endParaRPr lang="pl-PL" sz="2000" dirty="0" smtClean="0"/>
          </a:p>
          <a:p>
            <a:pPr marL="0" indent="0">
              <a:buNone/>
            </a:pPr>
            <a:r>
              <a:rPr lang="pl-PL" sz="4500" dirty="0" smtClean="0"/>
              <a:t>Terms.txt</a:t>
            </a:r>
          </a:p>
          <a:p>
            <a:pPr marL="0" indent="0">
              <a:buNone/>
            </a:pPr>
            <a:endParaRPr lang="pl-PL" sz="2000" dirty="0" smtClean="0"/>
          </a:p>
          <a:p>
            <a:pPr marL="0" indent="0">
              <a:buNone/>
            </a:pPr>
            <a:r>
              <a:rPr lang="en-US" sz="2000" dirty="0" smtClean="0"/>
              <a:t># </a:t>
            </a:r>
            <a:r>
              <a:rPr lang="en-US" sz="2000" dirty="0"/>
              <a:t>Number of terms = 5</a:t>
            </a:r>
          </a:p>
          <a:p>
            <a:pPr marL="0" indent="0">
              <a:buNone/>
            </a:pPr>
            <a:r>
              <a:rPr lang="en-US" sz="2000" dirty="0"/>
              <a:t>0	CRD</a:t>
            </a:r>
          </a:p>
          <a:p>
            <a:pPr marL="0" indent="0">
              <a:buNone/>
            </a:pPr>
            <a:r>
              <a:rPr lang="en-US" sz="2000" dirty="0"/>
              <a:t>1	CSH</a:t>
            </a:r>
          </a:p>
          <a:p>
            <a:pPr marL="0" indent="0">
              <a:buNone/>
            </a:pPr>
            <a:r>
              <a:rPr lang="en-US" sz="2000" dirty="0"/>
              <a:t>2	NOC</a:t>
            </a:r>
          </a:p>
          <a:p>
            <a:pPr marL="0" indent="0">
              <a:buNone/>
            </a:pPr>
            <a:r>
              <a:rPr lang="en-US" sz="2000" dirty="0"/>
              <a:t>3	DIS</a:t>
            </a:r>
          </a:p>
          <a:p>
            <a:pPr marL="0" indent="0">
              <a:buNone/>
            </a:pPr>
            <a:r>
              <a:rPr lang="en-US" sz="2000" dirty="0"/>
              <a:t>4	UNK</a:t>
            </a:r>
            <a:endParaRPr lang="pl-PL" sz="2000" dirty="0" smtClean="0"/>
          </a:p>
          <a:p>
            <a:pPr marL="457200" indent="-457200">
              <a:buAutoNum type="arabicPlain"/>
            </a:pPr>
            <a:endParaRPr lang="en-US" sz="2000" dirty="0"/>
          </a:p>
          <a:p>
            <a:endParaRPr lang="en-US" dirty="0"/>
          </a:p>
        </p:txBody>
      </p:sp>
    </p:spTree>
    <p:extLst>
      <p:ext uri="{BB962C8B-B14F-4D97-AF65-F5344CB8AC3E}">
        <p14:creationId xmlns:p14="http://schemas.microsoft.com/office/powerpoint/2010/main" val="222394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ML.NET PIPELINE USE MODE</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692696"/>
            <a:ext cx="5645868" cy="418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9225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ML.NET PIPELINE USE MODEL</a:t>
            </a:r>
            <a:endParaRPr lang="en-US" dirty="0"/>
          </a:p>
        </p:txBody>
      </p:sp>
      <p:sp>
        <p:nvSpPr>
          <p:cNvPr id="3" name="Symbol zastępczy zawartości 2"/>
          <p:cNvSpPr>
            <a:spLocks noGrp="1"/>
          </p:cNvSpPr>
          <p:nvPr>
            <p:ph idx="1"/>
          </p:nvPr>
        </p:nvSpPr>
        <p:spPr/>
        <p:txBody>
          <a:bodyPr>
            <a:normAutofit fontScale="77500" lnSpcReduction="20000"/>
          </a:bodyPr>
          <a:lstStyle/>
          <a:p>
            <a:pPr marL="0" indent="0">
              <a:buNone/>
            </a:pPr>
            <a:r>
              <a:rPr lang="pl-PL" sz="4100" b="1" dirty="0" err="1" smtClean="0"/>
              <a:t>Load</a:t>
            </a:r>
            <a:r>
              <a:rPr lang="pl-PL" sz="4100" b="1" dirty="0" smtClean="0"/>
              <a:t> Model</a:t>
            </a:r>
          </a:p>
          <a:p>
            <a:pPr marL="0" indent="0">
              <a:buNone/>
            </a:pPr>
            <a:endParaRPr lang="pl-PL" dirty="0" smtClean="0"/>
          </a:p>
          <a:p>
            <a:pPr marL="0" indent="0">
              <a:buNone/>
            </a:pPr>
            <a:r>
              <a:rPr lang="en-US" dirty="0"/>
              <a:t>// Create </a:t>
            </a:r>
            <a:r>
              <a:rPr lang="en-US" dirty="0" err="1"/>
              <a:t>MLContext</a:t>
            </a:r>
            <a:r>
              <a:rPr lang="en-US" dirty="0"/>
              <a:t> </a:t>
            </a:r>
            <a:r>
              <a:rPr lang="en-US" dirty="0" err="1"/>
              <a:t>MLContext</a:t>
            </a:r>
            <a:r>
              <a:rPr lang="en-US" dirty="0"/>
              <a:t> </a:t>
            </a:r>
            <a:endParaRPr lang="pl-PL" dirty="0" smtClean="0"/>
          </a:p>
          <a:p>
            <a:pPr marL="0" indent="0">
              <a:buNone/>
            </a:pPr>
            <a:r>
              <a:rPr lang="en-US" b="1" dirty="0" err="1" smtClean="0">
                <a:solidFill>
                  <a:srgbClr val="FF0000"/>
                </a:solidFill>
              </a:rPr>
              <a:t>mlContext</a:t>
            </a:r>
            <a:r>
              <a:rPr lang="en-US" dirty="0" smtClean="0">
                <a:solidFill>
                  <a:srgbClr val="FF0000"/>
                </a:solidFill>
              </a:rPr>
              <a:t> </a:t>
            </a:r>
            <a:r>
              <a:rPr lang="en-US" dirty="0"/>
              <a:t>= new </a:t>
            </a:r>
            <a:r>
              <a:rPr lang="en-US" dirty="0" err="1" smtClean="0"/>
              <a:t>MLContext</a:t>
            </a:r>
            <a:r>
              <a:rPr lang="en-US" dirty="0"/>
              <a:t>();</a:t>
            </a:r>
            <a:endParaRPr lang="pl-PL" dirty="0" smtClean="0"/>
          </a:p>
          <a:p>
            <a:pPr marL="0" indent="0">
              <a:buNone/>
            </a:pPr>
            <a:endParaRPr lang="pl-PL" dirty="0" smtClean="0"/>
          </a:p>
          <a:p>
            <a:pPr marL="0" indent="0">
              <a:buNone/>
            </a:pPr>
            <a:r>
              <a:rPr lang="en-US" dirty="0" smtClean="0"/>
              <a:t>//</a:t>
            </a:r>
            <a:r>
              <a:rPr lang="en-US" dirty="0"/>
              <a:t>Define </a:t>
            </a:r>
            <a:r>
              <a:rPr lang="en-US" dirty="0" err="1"/>
              <a:t>DataViewSchema</a:t>
            </a:r>
            <a:r>
              <a:rPr lang="en-US" dirty="0"/>
              <a:t> for data preparation pipeline and trained model</a:t>
            </a:r>
          </a:p>
          <a:p>
            <a:pPr marL="0" indent="0">
              <a:buNone/>
            </a:pPr>
            <a:r>
              <a:rPr lang="en-US" b="1" dirty="0" err="1" smtClean="0">
                <a:solidFill>
                  <a:srgbClr val="FF0000"/>
                </a:solidFill>
              </a:rPr>
              <a:t>DataViewSchema</a:t>
            </a:r>
            <a:r>
              <a:rPr lang="en-US" dirty="0" smtClean="0"/>
              <a:t> </a:t>
            </a:r>
            <a:r>
              <a:rPr lang="en-US" dirty="0" err="1"/>
              <a:t>modelSchema</a:t>
            </a:r>
            <a:r>
              <a:rPr lang="en-US" dirty="0"/>
              <a:t>;</a:t>
            </a:r>
          </a:p>
          <a:p>
            <a:pPr marL="0" indent="0">
              <a:buNone/>
            </a:pPr>
            <a:endParaRPr lang="en-US" dirty="0"/>
          </a:p>
          <a:p>
            <a:pPr marL="0" indent="0">
              <a:buNone/>
            </a:pPr>
            <a:r>
              <a:rPr lang="en-US" dirty="0"/>
              <a:t>// Load trained model</a:t>
            </a:r>
          </a:p>
          <a:p>
            <a:pPr marL="0" indent="0">
              <a:buNone/>
            </a:pPr>
            <a:r>
              <a:rPr lang="en-US" b="1" dirty="0" err="1">
                <a:solidFill>
                  <a:srgbClr val="FF0000"/>
                </a:solidFill>
              </a:rPr>
              <a:t>ITransformer</a:t>
            </a:r>
            <a:r>
              <a:rPr lang="en-US" dirty="0"/>
              <a:t> </a:t>
            </a:r>
            <a:r>
              <a:rPr lang="pl-PL" dirty="0" smtClean="0"/>
              <a:t>model</a:t>
            </a:r>
            <a:r>
              <a:rPr lang="en-US" dirty="0" smtClean="0"/>
              <a:t> </a:t>
            </a:r>
            <a:r>
              <a:rPr lang="en-US" dirty="0"/>
              <a:t>= </a:t>
            </a:r>
            <a:r>
              <a:rPr lang="en-US" dirty="0" err="1"/>
              <a:t>mlContext.Model.</a:t>
            </a:r>
            <a:r>
              <a:rPr lang="en-US" b="1" dirty="0" err="1">
                <a:solidFill>
                  <a:srgbClr val="FF0000"/>
                </a:solidFill>
              </a:rPr>
              <a:t>Load</a:t>
            </a:r>
            <a:r>
              <a:rPr lang="en-US" dirty="0"/>
              <a:t>("model.zip", out </a:t>
            </a:r>
            <a:r>
              <a:rPr lang="en-US" dirty="0" err="1"/>
              <a:t>modelSchema</a:t>
            </a:r>
            <a:r>
              <a:rPr lang="en-US" dirty="0"/>
              <a:t>);</a:t>
            </a:r>
          </a:p>
        </p:txBody>
      </p:sp>
    </p:spTree>
    <p:extLst>
      <p:ext uri="{BB962C8B-B14F-4D97-AF65-F5344CB8AC3E}">
        <p14:creationId xmlns:p14="http://schemas.microsoft.com/office/powerpoint/2010/main" val="4172397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ML.NET PIPELINE USE MODEL</a:t>
            </a:r>
            <a:endParaRPr lang="en-US" dirty="0"/>
          </a:p>
        </p:txBody>
      </p:sp>
      <p:sp>
        <p:nvSpPr>
          <p:cNvPr id="3" name="Symbol zastępczy zawartości 2"/>
          <p:cNvSpPr>
            <a:spLocks noGrp="1"/>
          </p:cNvSpPr>
          <p:nvPr>
            <p:ph idx="1"/>
          </p:nvPr>
        </p:nvSpPr>
        <p:spPr>
          <a:xfrm>
            <a:off x="502920" y="530352"/>
            <a:ext cx="8183880" cy="4914872"/>
          </a:xfrm>
        </p:spPr>
        <p:txBody>
          <a:bodyPr>
            <a:normAutofit fontScale="55000" lnSpcReduction="20000"/>
          </a:bodyPr>
          <a:lstStyle/>
          <a:p>
            <a:pPr marL="0" indent="0">
              <a:buNone/>
            </a:pPr>
            <a:r>
              <a:rPr lang="pl-PL" sz="5800" b="1" dirty="0" err="1" smtClean="0"/>
              <a:t>Make</a:t>
            </a:r>
            <a:r>
              <a:rPr lang="pl-PL" sz="5800" b="1" dirty="0" smtClean="0"/>
              <a:t> </a:t>
            </a:r>
            <a:r>
              <a:rPr lang="pl-PL" sz="5800" b="1" dirty="0" err="1" smtClean="0"/>
              <a:t>Prediction</a:t>
            </a:r>
            <a:endParaRPr lang="pl-PL" sz="5800" b="1" dirty="0" smtClean="0"/>
          </a:p>
          <a:p>
            <a:endParaRPr lang="pl-PL" dirty="0" smtClean="0"/>
          </a:p>
          <a:p>
            <a:pPr marL="0" indent="0">
              <a:buNone/>
            </a:pPr>
            <a:r>
              <a:rPr lang="en-US" dirty="0" err="1"/>
              <a:t>var</a:t>
            </a:r>
            <a:r>
              <a:rPr lang="en-US" dirty="0"/>
              <a:t> </a:t>
            </a:r>
            <a:r>
              <a:rPr lang="en-US" dirty="0" err="1"/>
              <a:t>predictionFunction</a:t>
            </a:r>
            <a:r>
              <a:rPr lang="en-US" dirty="0"/>
              <a:t> = </a:t>
            </a:r>
            <a:r>
              <a:rPr lang="en-US" dirty="0" err="1"/>
              <a:t>mlContext.Model.CreatePredictionEngine</a:t>
            </a:r>
            <a:r>
              <a:rPr lang="en-US" dirty="0"/>
              <a:t>&lt;</a:t>
            </a:r>
            <a:r>
              <a:rPr lang="en-US" dirty="0" err="1"/>
              <a:t>ModelInput</a:t>
            </a:r>
            <a:r>
              <a:rPr lang="en-US" dirty="0"/>
              <a:t>, </a:t>
            </a:r>
            <a:r>
              <a:rPr lang="en-US" dirty="0" err="1"/>
              <a:t>ModelOutput</a:t>
            </a:r>
            <a:r>
              <a:rPr lang="en-US" dirty="0"/>
              <a:t>&gt;(model);</a:t>
            </a:r>
          </a:p>
          <a:p>
            <a:pPr marL="0" indent="0">
              <a:buNone/>
            </a:pPr>
            <a:r>
              <a:rPr lang="pl-PL" dirty="0" smtClean="0"/>
              <a:t>// </a:t>
            </a:r>
            <a:r>
              <a:rPr lang="pl-PL" dirty="0" err="1" smtClean="0"/>
              <a:t>input</a:t>
            </a:r>
            <a:r>
              <a:rPr lang="pl-PL" dirty="0" smtClean="0"/>
              <a:t> </a:t>
            </a:r>
            <a:r>
              <a:rPr lang="pl-PL" dirty="0" err="1" smtClean="0"/>
              <a:t>class</a:t>
            </a:r>
            <a:endParaRPr lang="pl-PL" dirty="0" smtClean="0"/>
          </a:p>
          <a:p>
            <a:pPr marL="0" indent="0">
              <a:buNone/>
            </a:pPr>
            <a:r>
              <a:rPr lang="en-US" dirty="0" err="1" smtClean="0"/>
              <a:t>var</a:t>
            </a:r>
            <a:r>
              <a:rPr lang="en-US" dirty="0" smtClean="0"/>
              <a:t> </a:t>
            </a:r>
            <a:r>
              <a:rPr lang="en-US" dirty="0" err="1"/>
              <a:t>ModelnputExample</a:t>
            </a:r>
            <a:r>
              <a:rPr lang="en-US" dirty="0"/>
              <a:t> = new </a:t>
            </a:r>
            <a:r>
              <a:rPr lang="en-US" b="1" dirty="0" err="1">
                <a:solidFill>
                  <a:srgbClr val="FF0000"/>
                </a:solidFill>
              </a:rPr>
              <a:t>ModelInput</a:t>
            </a:r>
            <a:r>
              <a:rPr lang="en-US" dirty="0"/>
              <a:t>()</a:t>
            </a:r>
          </a:p>
          <a:p>
            <a:pPr marL="0" indent="0">
              <a:buNone/>
            </a:pPr>
            <a:r>
              <a:rPr lang="en-US" dirty="0"/>
              <a:t>{</a:t>
            </a:r>
          </a:p>
          <a:p>
            <a:pPr marL="0" indent="0">
              <a:buNone/>
            </a:pPr>
            <a:r>
              <a:rPr lang="en-US" dirty="0" err="1"/>
              <a:t>VendorId</a:t>
            </a:r>
            <a:r>
              <a:rPr lang="en-US" dirty="0"/>
              <a:t> = "VTS",</a:t>
            </a:r>
          </a:p>
          <a:p>
            <a:pPr marL="0" indent="0">
              <a:buNone/>
            </a:pPr>
            <a:r>
              <a:rPr lang="en-US" dirty="0" err="1"/>
              <a:t>RateCode</a:t>
            </a:r>
            <a:r>
              <a:rPr lang="en-US" dirty="0"/>
              <a:t> = "1",</a:t>
            </a:r>
          </a:p>
          <a:p>
            <a:pPr marL="0" indent="0">
              <a:buNone/>
            </a:pPr>
            <a:r>
              <a:rPr lang="en-US" dirty="0" err="1"/>
              <a:t>PassengerCount</a:t>
            </a:r>
            <a:r>
              <a:rPr lang="en-US" dirty="0"/>
              <a:t> = 1,</a:t>
            </a:r>
          </a:p>
          <a:p>
            <a:pPr marL="0" indent="0">
              <a:buNone/>
            </a:pPr>
            <a:r>
              <a:rPr lang="en-US" dirty="0" err="1"/>
              <a:t>TripTime</a:t>
            </a:r>
            <a:r>
              <a:rPr lang="en-US" dirty="0"/>
              <a:t> = 1140,</a:t>
            </a:r>
          </a:p>
          <a:p>
            <a:pPr marL="0" indent="0">
              <a:buNone/>
            </a:pPr>
            <a:r>
              <a:rPr lang="en-US" dirty="0" err="1"/>
              <a:t>TripDistance</a:t>
            </a:r>
            <a:r>
              <a:rPr lang="en-US" dirty="0"/>
              <a:t> = 3.75f,</a:t>
            </a:r>
          </a:p>
          <a:p>
            <a:pPr marL="0" indent="0">
              <a:buNone/>
            </a:pPr>
            <a:r>
              <a:rPr lang="en-US" dirty="0" err="1"/>
              <a:t>PaymentType</a:t>
            </a:r>
            <a:r>
              <a:rPr lang="en-US" dirty="0"/>
              <a:t> = "CRD",</a:t>
            </a:r>
          </a:p>
          <a:p>
            <a:pPr marL="0" indent="0">
              <a:buNone/>
            </a:pPr>
            <a:r>
              <a:rPr lang="en-US" dirty="0" err="1"/>
              <a:t>FareAmount</a:t>
            </a:r>
            <a:r>
              <a:rPr lang="en-US" dirty="0"/>
              <a:t> = 0 // To predict. Actual/Observed = 15.5</a:t>
            </a:r>
          </a:p>
          <a:p>
            <a:pPr marL="0" indent="0">
              <a:buNone/>
            </a:pPr>
            <a:r>
              <a:rPr lang="en-US" dirty="0"/>
              <a:t>};</a:t>
            </a:r>
          </a:p>
          <a:p>
            <a:pPr marL="0" indent="0">
              <a:buNone/>
            </a:pPr>
            <a:r>
              <a:rPr lang="en-US" dirty="0"/>
              <a:t/>
            </a:r>
            <a:br>
              <a:rPr lang="en-US" dirty="0"/>
            </a:br>
            <a:r>
              <a:rPr lang="en-US" dirty="0" err="1"/>
              <a:t>var</a:t>
            </a:r>
            <a:r>
              <a:rPr lang="en-US" dirty="0"/>
              <a:t> prediction = </a:t>
            </a:r>
            <a:r>
              <a:rPr lang="en-US" dirty="0" err="1"/>
              <a:t>predictionFunction.</a:t>
            </a:r>
            <a:r>
              <a:rPr lang="en-US" b="1" dirty="0" err="1">
                <a:solidFill>
                  <a:srgbClr val="FF0000"/>
                </a:solidFill>
              </a:rPr>
              <a:t>Predict</a:t>
            </a:r>
            <a:r>
              <a:rPr lang="en-US" dirty="0"/>
              <a:t>(</a:t>
            </a:r>
            <a:r>
              <a:rPr lang="en-US" dirty="0" err="1"/>
              <a:t>ModelnputExample</a:t>
            </a:r>
            <a:r>
              <a:rPr lang="en-US" dirty="0"/>
              <a:t>); </a:t>
            </a:r>
          </a:p>
          <a:p>
            <a:pPr marL="0" indent="0">
              <a:buNone/>
            </a:pPr>
            <a:r>
              <a:rPr lang="en-US" dirty="0" err="1" smtClean="0"/>
              <a:t>Console.WriteLine</a:t>
            </a:r>
            <a:r>
              <a:rPr lang="en-US" dirty="0"/>
              <a:t>($"Predicted fare: {prediction.FareAmount:0.####}, actual fare: 15.5");</a:t>
            </a:r>
          </a:p>
          <a:p>
            <a:pPr marL="0" indent="0">
              <a:buNone/>
            </a:pPr>
            <a:endParaRPr lang="en-US" dirty="0"/>
          </a:p>
        </p:txBody>
      </p:sp>
    </p:spTree>
    <p:extLst>
      <p:ext uri="{BB962C8B-B14F-4D97-AF65-F5344CB8AC3E}">
        <p14:creationId xmlns:p14="http://schemas.microsoft.com/office/powerpoint/2010/main" val="2735832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CLI in </a:t>
            </a:r>
            <a:r>
              <a:rPr lang="pl-PL" dirty="0" err="1" smtClean="0"/>
              <a:t>Azure</a:t>
            </a:r>
            <a:r>
              <a:rPr lang="pl-PL" dirty="0" smtClean="0"/>
              <a:t> </a:t>
            </a:r>
            <a:r>
              <a:rPr lang="pl-PL" dirty="0" err="1" smtClean="0"/>
              <a:t>Cloud</a:t>
            </a:r>
            <a:r>
              <a:rPr lang="pl-PL" dirty="0" smtClean="0"/>
              <a:t> Shell</a:t>
            </a:r>
            <a:endParaRPr lang="en-US" dirty="0"/>
          </a:p>
        </p:txBody>
      </p:sp>
      <p:sp>
        <p:nvSpPr>
          <p:cNvPr id="3" name="Symbol zastępczy zawartości 2"/>
          <p:cNvSpPr>
            <a:spLocks noGrp="1"/>
          </p:cNvSpPr>
          <p:nvPr>
            <p:ph idx="1"/>
          </p:nvPr>
        </p:nvSpPr>
        <p:spPr/>
        <p:txBody>
          <a:bodyPr>
            <a:normAutofit fontScale="77500" lnSpcReduction="20000"/>
          </a:bodyPr>
          <a:lstStyle/>
          <a:p>
            <a:r>
              <a:rPr lang="en-US" b="1" dirty="0"/>
              <a:t>Linux Tools</a:t>
            </a:r>
            <a:r>
              <a:rPr lang="en-US" dirty="0"/>
              <a:t>– </a:t>
            </a:r>
            <a:r>
              <a:rPr lang="en-US" b="1" dirty="0">
                <a:solidFill>
                  <a:srgbClr val="FF0000"/>
                </a:solidFill>
              </a:rPr>
              <a:t>bash</a:t>
            </a:r>
            <a:r>
              <a:rPr lang="en-US" dirty="0"/>
              <a:t>, </a:t>
            </a:r>
            <a:r>
              <a:rPr lang="en-US" dirty="0" err="1"/>
              <a:t>zsh</a:t>
            </a:r>
            <a:r>
              <a:rPr lang="en-US" dirty="0"/>
              <a:t>, </a:t>
            </a:r>
            <a:r>
              <a:rPr lang="en-US" dirty="0" err="1"/>
              <a:t>sh</a:t>
            </a:r>
            <a:r>
              <a:rPr lang="en-US" dirty="0"/>
              <a:t>, </a:t>
            </a:r>
            <a:r>
              <a:rPr lang="en-US" dirty="0" err="1"/>
              <a:t>tmux</a:t>
            </a:r>
            <a:r>
              <a:rPr lang="en-US" dirty="0"/>
              <a:t>, dig</a:t>
            </a:r>
          </a:p>
          <a:p>
            <a:r>
              <a:rPr lang="en-US" b="1" dirty="0"/>
              <a:t>Azure Tools</a:t>
            </a:r>
            <a:r>
              <a:rPr lang="en-US" dirty="0"/>
              <a:t>– </a:t>
            </a:r>
            <a:r>
              <a:rPr lang="en-US" b="1" dirty="0">
                <a:solidFill>
                  <a:srgbClr val="FF0000"/>
                </a:solidFill>
              </a:rPr>
              <a:t>Azure CLI</a:t>
            </a:r>
            <a:r>
              <a:rPr lang="en-US" dirty="0"/>
              <a:t>, </a:t>
            </a:r>
            <a:r>
              <a:rPr lang="en-US" dirty="0" err="1"/>
              <a:t>AzCopy</a:t>
            </a:r>
            <a:r>
              <a:rPr lang="en-US" dirty="0"/>
              <a:t>, Service Fabric CLI</a:t>
            </a:r>
          </a:p>
          <a:p>
            <a:r>
              <a:rPr lang="en-US" b="1" dirty="0"/>
              <a:t>Programming Languages</a:t>
            </a:r>
            <a:r>
              <a:rPr lang="en-US" dirty="0"/>
              <a:t>– </a:t>
            </a:r>
            <a:r>
              <a:rPr lang="en-US" b="1" dirty="0">
                <a:solidFill>
                  <a:srgbClr val="FF0000"/>
                </a:solidFill>
              </a:rPr>
              <a:t>.NET Core</a:t>
            </a:r>
            <a:r>
              <a:rPr lang="en-US" dirty="0"/>
              <a:t>, Go, Java, Node.js, PowerShell, Python</a:t>
            </a:r>
          </a:p>
          <a:p>
            <a:r>
              <a:rPr lang="en-US" b="1" dirty="0"/>
              <a:t>Editors</a:t>
            </a:r>
            <a:r>
              <a:rPr lang="en-US" dirty="0"/>
              <a:t>– vim, </a:t>
            </a:r>
            <a:r>
              <a:rPr lang="en-US" dirty="0" err="1"/>
              <a:t>nano</a:t>
            </a:r>
            <a:r>
              <a:rPr lang="en-US" dirty="0"/>
              <a:t>, </a:t>
            </a:r>
            <a:r>
              <a:rPr lang="en-US" dirty="0" err="1"/>
              <a:t>emacs</a:t>
            </a:r>
            <a:r>
              <a:rPr lang="en-US" dirty="0"/>
              <a:t>, </a:t>
            </a:r>
            <a:r>
              <a:rPr lang="en-US" b="1" dirty="0">
                <a:solidFill>
                  <a:srgbClr val="FF0000"/>
                </a:solidFill>
              </a:rPr>
              <a:t>code</a:t>
            </a:r>
          </a:p>
          <a:p>
            <a:r>
              <a:rPr lang="en-US" b="1" dirty="0"/>
              <a:t>Source Control</a:t>
            </a:r>
            <a:r>
              <a:rPr lang="en-US" dirty="0"/>
              <a:t>– </a:t>
            </a:r>
            <a:r>
              <a:rPr lang="en-US" b="1" dirty="0" err="1">
                <a:solidFill>
                  <a:srgbClr val="FF0000"/>
                </a:solidFill>
              </a:rPr>
              <a:t>git</a:t>
            </a:r>
            <a:endParaRPr lang="en-US" b="1" dirty="0">
              <a:solidFill>
                <a:srgbClr val="FF0000"/>
              </a:solidFill>
            </a:endParaRPr>
          </a:p>
          <a:p>
            <a:r>
              <a:rPr lang="en-US" b="1" dirty="0"/>
              <a:t>Build Tools</a:t>
            </a:r>
            <a:r>
              <a:rPr lang="en-US" dirty="0"/>
              <a:t>– make, maven, </a:t>
            </a:r>
            <a:r>
              <a:rPr lang="en-US" dirty="0" err="1"/>
              <a:t>npm</a:t>
            </a:r>
            <a:r>
              <a:rPr lang="en-US" dirty="0"/>
              <a:t>, pip</a:t>
            </a:r>
          </a:p>
          <a:p>
            <a:r>
              <a:rPr lang="en-US" b="1" dirty="0"/>
              <a:t>Containers</a:t>
            </a:r>
            <a:r>
              <a:rPr lang="en-US" dirty="0"/>
              <a:t>– Docker CLI / Docker Machine, </a:t>
            </a:r>
            <a:r>
              <a:rPr lang="en-US" dirty="0" err="1"/>
              <a:t>Kubectl</a:t>
            </a:r>
            <a:r>
              <a:rPr lang="en-US" dirty="0"/>
              <a:t>, Helm, DC/OS CLI</a:t>
            </a:r>
          </a:p>
          <a:p>
            <a:r>
              <a:rPr lang="en-US" b="1" dirty="0"/>
              <a:t>Databases</a:t>
            </a:r>
            <a:r>
              <a:rPr lang="en-US" dirty="0"/>
              <a:t>– MySQL client, PostgreSQL client, </a:t>
            </a:r>
            <a:r>
              <a:rPr lang="en-US" dirty="0" err="1"/>
              <a:t>sqlcmd</a:t>
            </a:r>
            <a:r>
              <a:rPr lang="en-US" dirty="0"/>
              <a:t> utility, </a:t>
            </a:r>
            <a:r>
              <a:rPr lang="en-US" dirty="0" err="1"/>
              <a:t>mssql</a:t>
            </a:r>
            <a:r>
              <a:rPr lang="en-US" dirty="0"/>
              <a:t>-scripter</a:t>
            </a:r>
          </a:p>
          <a:p>
            <a:r>
              <a:rPr lang="en-US" b="1" dirty="0"/>
              <a:t>Other</a:t>
            </a:r>
            <a:r>
              <a:rPr lang="en-US" dirty="0"/>
              <a:t>– </a:t>
            </a:r>
            <a:r>
              <a:rPr lang="en-US" dirty="0" err="1"/>
              <a:t>iPython</a:t>
            </a:r>
            <a:r>
              <a:rPr lang="en-US" dirty="0"/>
              <a:t> Client, Cloud Foundry CLI, Terraform, </a:t>
            </a:r>
            <a:r>
              <a:rPr lang="en-US" dirty="0" err="1"/>
              <a:t>Ansible</a:t>
            </a:r>
            <a:r>
              <a:rPr lang="en-US" dirty="0"/>
              <a:t>, Chef </a:t>
            </a:r>
            <a:r>
              <a:rPr lang="en-US" dirty="0" err="1"/>
              <a:t>InSpec</a:t>
            </a:r>
            <a:endParaRPr lang="en-US" dirty="0"/>
          </a:p>
          <a:p>
            <a:endParaRPr lang="en-US" dirty="0"/>
          </a:p>
        </p:txBody>
      </p:sp>
    </p:spTree>
    <p:extLst>
      <p:ext uri="{BB962C8B-B14F-4D97-AF65-F5344CB8AC3E}">
        <p14:creationId xmlns:p14="http://schemas.microsoft.com/office/powerpoint/2010/main" val="14211948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2920" y="5013176"/>
            <a:ext cx="8183880" cy="1021864"/>
          </a:xfrm>
        </p:spPr>
        <p:txBody>
          <a:bodyPr>
            <a:normAutofit fontScale="90000"/>
          </a:bodyPr>
          <a:lstStyle/>
          <a:p>
            <a:r>
              <a:rPr lang="en-US" dirty="0"/>
              <a:t/>
            </a:r>
            <a:br>
              <a:rPr lang="en-US" dirty="0"/>
            </a:br>
            <a:r>
              <a:rPr lang="pl-PL" dirty="0" smtClean="0"/>
              <a:t>ML.NET CLI </a:t>
            </a:r>
            <a:endParaRPr lang="en-US" dirty="0"/>
          </a:p>
        </p:txBody>
      </p:sp>
      <p:sp>
        <p:nvSpPr>
          <p:cNvPr id="3" name="Symbol zastępczy zawartości 2"/>
          <p:cNvSpPr>
            <a:spLocks noGrp="1"/>
          </p:cNvSpPr>
          <p:nvPr>
            <p:ph idx="1"/>
          </p:nvPr>
        </p:nvSpPr>
        <p:spPr>
          <a:xfrm>
            <a:off x="502920" y="530352"/>
            <a:ext cx="8183880" cy="4770856"/>
          </a:xfrm>
        </p:spPr>
        <p:txBody>
          <a:bodyPr>
            <a:noAutofit/>
          </a:bodyPr>
          <a:lstStyle/>
          <a:p>
            <a:pPr marL="0" indent="0">
              <a:buNone/>
            </a:pPr>
            <a:endParaRPr lang="en-US" sz="1600" dirty="0"/>
          </a:p>
          <a:p>
            <a:pPr marL="0" indent="0">
              <a:buNone/>
            </a:pPr>
            <a:r>
              <a:rPr lang="pl-PL" sz="1600" dirty="0"/>
              <a:t>http:// </a:t>
            </a:r>
            <a:r>
              <a:rPr lang="pl-PL" sz="1600" dirty="0">
                <a:hlinkClick r:id="rId2"/>
              </a:rPr>
              <a:t>https://devblogs.microsoft.com/cesardelatorre/what-is-ml-net-1-0-machine-learning-for-net</a:t>
            </a:r>
            <a:r>
              <a:rPr lang="pl-PL" sz="1600" dirty="0" smtClean="0">
                <a:hlinkClick r:id="rId2"/>
              </a:rPr>
              <a:t>/</a:t>
            </a:r>
            <a:endParaRPr lang="pl-PL" sz="16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99" y="1556792"/>
            <a:ext cx="7121013"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5863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Programming </a:t>
            </a:r>
            <a:r>
              <a:rPr lang="pl-PL" dirty="0" err="1" smtClean="0"/>
              <a:t>Languages</a:t>
            </a:r>
            <a:r>
              <a:rPr lang="pl-PL" dirty="0" smtClean="0"/>
              <a:t> in ML</a:t>
            </a:r>
            <a:endParaRPr lang="en-US" dirty="0"/>
          </a:p>
        </p:txBody>
      </p:sp>
      <p:sp>
        <p:nvSpPr>
          <p:cNvPr id="3" name="Symbol zastępczy zawartości 2"/>
          <p:cNvSpPr>
            <a:spLocks noGrp="1"/>
          </p:cNvSpPr>
          <p:nvPr>
            <p:ph idx="1"/>
          </p:nvPr>
        </p:nvSpPr>
        <p:spPr/>
        <p:txBody>
          <a:bodyPr>
            <a:normAutofit fontScale="92500" lnSpcReduction="10000"/>
          </a:bodyPr>
          <a:lstStyle/>
          <a:p>
            <a:r>
              <a:rPr lang="en-US" b="1" dirty="0">
                <a:hlinkClick r:id="rId2"/>
              </a:rPr>
              <a:t>https://www.geeksforgeeks.org/top-5-best-programming-languages-for-artificial-intelligence-field</a:t>
            </a:r>
            <a:r>
              <a:rPr lang="en-US" b="1" dirty="0" smtClean="0">
                <a:hlinkClick r:id="rId2"/>
              </a:rPr>
              <a:t>/</a:t>
            </a:r>
            <a:endParaRPr lang="pl-PL" b="1" dirty="0" smtClean="0"/>
          </a:p>
          <a:p>
            <a:r>
              <a:rPr lang="pl-PL" dirty="0" smtClean="0"/>
              <a:t>1. </a:t>
            </a:r>
            <a:r>
              <a:rPr lang="pl-PL" dirty="0" err="1" smtClean="0"/>
              <a:t>Python</a:t>
            </a:r>
            <a:endParaRPr lang="pl-PL" dirty="0" smtClean="0"/>
          </a:p>
          <a:p>
            <a:r>
              <a:rPr lang="pl-PL" dirty="0" smtClean="0"/>
              <a:t>2. C++</a:t>
            </a:r>
          </a:p>
          <a:p>
            <a:r>
              <a:rPr lang="pl-PL" dirty="0" smtClean="0"/>
              <a:t>3. JavaScript</a:t>
            </a:r>
          </a:p>
          <a:p>
            <a:r>
              <a:rPr lang="pl-PL" dirty="0" smtClean="0"/>
              <a:t>4. Java</a:t>
            </a:r>
          </a:p>
          <a:p>
            <a:r>
              <a:rPr lang="pl-PL" dirty="0" smtClean="0">
                <a:solidFill>
                  <a:srgbClr val="FF0000"/>
                </a:solidFill>
              </a:rPr>
              <a:t>5. C#</a:t>
            </a:r>
          </a:p>
          <a:p>
            <a:endParaRPr lang="pl-PL" dirty="0"/>
          </a:p>
          <a:p>
            <a:r>
              <a:rPr lang="pl-PL" sz="1500" dirty="0">
                <a:hlinkClick r:id="rId3"/>
              </a:rPr>
              <a:t>https://www.techrepublic.com/article/github-the-top-10-programming-languages-for-machine-learning</a:t>
            </a:r>
            <a:r>
              <a:rPr lang="pl-PL" sz="1500" dirty="0" smtClean="0">
                <a:hlinkClick r:id="rId3"/>
              </a:rPr>
              <a:t>/</a:t>
            </a:r>
            <a:endParaRPr lang="pl-PL" sz="1500" dirty="0" smtClean="0"/>
          </a:p>
          <a:p>
            <a:endParaRPr lang="en-US" dirty="0"/>
          </a:p>
        </p:txBody>
      </p:sp>
    </p:spTree>
    <p:extLst>
      <p:ext uri="{BB962C8B-B14F-4D97-AF65-F5344CB8AC3E}">
        <p14:creationId xmlns:p14="http://schemas.microsoft.com/office/powerpoint/2010/main" val="2315973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ML.NET CLI </a:t>
            </a:r>
            <a:r>
              <a:rPr lang="pl-PL" dirty="0" err="1" smtClean="0"/>
              <a:t>Limits</a:t>
            </a:r>
            <a:endParaRPr lang="en-US" dirty="0"/>
          </a:p>
        </p:txBody>
      </p:sp>
      <p:sp>
        <p:nvSpPr>
          <p:cNvPr id="3" name="Symbol zastępczy zawartości 2"/>
          <p:cNvSpPr>
            <a:spLocks noGrp="1"/>
          </p:cNvSpPr>
          <p:nvPr>
            <p:ph idx="1"/>
          </p:nvPr>
        </p:nvSpPr>
        <p:spPr/>
        <p:txBody>
          <a:bodyPr>
            <a:normAutofit fontScale="55000" lnSpcReduction="20000"/>
          </a:bodyPr>
          <a:lstStyle/>
          <a:p>
            <a:pPr marL="0" indent="0">
              <a:buNone/>
            </a:pPr>
            <a:r>
              <a:rPr lang="pl-PL" sz="5100" b="1" dirty="0" err="1" smtClean="0"/>
              <a:t>Limits</a:t>
            </a:r>
            <a:endParaRPr lang="pl-PL" sz="5100" b="1" dirty="0" smtClean="0"/>
          </a:p>
          <a:p>
            <a:pPr marL="0" indent="0">
              <a:buNone/>
            </a:pPr>
            <a:endParaRPr lang="pl-PL" dirty="0" smtClean="0"/>
          </a:p>
          <a:p>
            <a:pPr marL="0" indent="0">
              <a:buNone/>
            </a:pPr>
            <a:r>
              <a:rPr lang="pl-PL" dirty="0" smtClean="0"/>
              <a:t>T</a:t>
            </a:r>
            <a:r>
              <a:rPr lang="en-US" dirty="0" smtClean="0"/>
              <a:t>his </a:t>
            </a:r>
            <a:r>
              <a:rPr lang="en-US" dirty="0"/>
              <a:t>is the first preview of Model Builder and has the following limitations. We are actively working on improving the experience in the future releases.</a:t>
            </a:r>
          </a:p>
          <a:p>
            <a:pPr marL="0" indent="0">
              <a:buNone/>
            </a:pPr>
            <a:endParaRPr lang="pl-PL" dirty="0" smtClean="0"/>
          </a:p>
          <a:p>
            <a:pPr marL="0" indent="0">
              <a:buNone/>
            </a:pPr>
            <a:r>
              <a:rPr lang="en-US" dirty="0" smtClean="0"/>
              <a:t>We </a:t>
            </a:r>
            <a:r>
              <a:rPr lang="en-US" dirty="0"/>
              <a:t>currently support </a:t>
            </a:r>
            <a:r>
              <a:rPr lang="en-US" i="1" dirty="0"/>
              <a:t>.</a:t>
            </a:r>
            <a:r>
              <a:rPr lang="en-US" i="1" dirty="0" err="1"/>
              <a:t>tsv</a:t>
            </a:r>
            <a:r>
              <a:rPr lang="en-US" dirty="0"/>
              <a:t>, </a:t>
            </a:r>
            <a:r>
              <a:rPr lang="en-US" i="1" dirty="0"/>
              <a:t>.csv</a:t>
            </a:r>
            <a:r>
              <a:rPr lang="en-US" dirty="0"/>
              <a:t> and SQL as the data-types you can use as datasets for the Model Builder. The files should have a header row. For this preview Model Builder does not support *.txt files or ';' separated or ',' separated files</a:t>
            </a:r>
          </a:p>
          <a:p>
            <a:pPr marL="0" indent="0">
              <a:buNone/>
            </a:pPr>
            <a:r>
              <a:rPr lang="en-US" dirty="0"/>
              <a:t>Visual Studio 2017 15.9.12 or greater</a:t>
            </a:r>
          </a:p>
          <a:p>
            <a:pPr marL="0" indent="0">
              <a:buNone/>
            </a:pPr>
            <a:r>
              <a:rPr lang="en-US" dirty="0"/>
              <a:t>Supported Visual Studio SKUs - Enterprise, Professional, and Community </a:t>
            </a:r>
          </a:p>
          <a:p>
            <a:pPr marL="0" indent="0">
              <a:buNone/>
            </a:pPr>
            <a:r>
              <a:rPr lang="en-US" dirty="0">
                <a:solidFill>
                  <a:srgbClr val="FF0000"/>
                </a:solidFill>
              </a:rPr>
              <a:t>There is a limit of 1GB on the training dataset</a:t>
            </a:r>
            <a:r>
              <a:rPr lang="en-US" dirty="0" smtClean="0">
                <a:solidFill>
                  <a:srgbClr val="FF0000"/>
                </a:solidFill>
              </a:rPr>
              <a:t>.</a:t>
            </a:r>
            <a:endParaRPr lang="en-US" dirty="0">
              <a:solidFill>
                <a:srgbClr val="FF0000"/>
              </a:solidFill>
            </a:endParaRPr>
          </a:p>
          <a:p>
            <a:pPr marL="0" indent="0">
              <a:buNone/>
            </a:pPr>
            <a:r>
              <a:rPr lang="en-US" dirty="0"/>
              <a:t>SQL Server has a limit of 100K rows for training</a:t>
            </a:r>
          </a:p>
          <a:p>
            <a:pPr marL="0" indent="0">
              <a:buNone/>
            </a:pPr>
            <a:r>
              <a:rPr lang="en-US" dirty="0"/>
              <a:t>Microsoft SQL Server Data Tools for Visual Studio 2017 is not supported</a:t>
            </a:r>
            <a:r>
              <a:rPr lang="en-US" dirty="0" smtClean="0"/>
              <a:t>.</a:t>
            </a:r>
            <a:endParaRPr lang="pl-PL" dirty="0" smtClean="0"/>
          </a:p>
          <a:p>
            <a:pPr marL="0" indent="0">
              <a:buNone/>
            </a:pPr>
            <a:endParaRPr lang="pl-PL" dirty="0"/>
          </a:p>
          <a:p>
            <a:pPr marL="0" indent="0">
              <a:buNone/>
            </a:pPr>
            <a:r>
              <a:rPr lang="pl-PL" dirty="0" smtClean="0">
                <a:hlinkClick r:id="rId2"/>
              </a:rPr>
              <a:t>h</a:t>
            </a:r>
            <a:r>
              <a:rPr lang="en-US" dirty="0" smtClean="0">
                <a:hlinkClick r:id="rId2"/>
              </a:rPr>
              <a:t>ttps</a:t>
            </a:r>
            <a:r>
              <a:rPr lang="en-US" dirty="0">
                <a:hlinkClick r:id="rId2"/>
              </a:rPr>
              <a:t>://</a:t>
            </a:r>
            <a:r>
              <a:rPr lang="en-US" dirty="0" smtClean="0">
                <a:hlinkClick r:id="rId2"/>
              </a:rPr>
              <a:t>github.com/dotnet/machinelearning-samples/tree/master/modelbuilder</a:t>
            </a:r>
            <a:endParaRPr lang="pl-PL" dirty="0" smtClean="0"/>
          </a:p>
          <a:p>
            <a:endParaRPr lang="pl-PL" dirty="0" smtClean="0"/>
          </a:p>
          <a:p>
            <a:endParaRPr lang="en-US" dirty="0"/>
          </a:p>
          <a:p>
            <a:endParaRPr lang="en-US" dirty="0"/>
          </a:p>
        </p:txBody>
      </p:sp>
    </p:spTree>
    <p:extLst>
      <p:ext uri="{BB962C8B-B14F-4D97-AF65-F5344CB8AC3E}">
        <p14:creationId xmlns:p14="http://schemas.microsoft.com/office/powerpoint/2010/main" val="4166325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CLI in </a:t>
            </a:r>
            <a:r>
              <a:rPr lang="pl-PL" dirty="0" err="1" smtClean="0"/>
              <a:t>Azure</a:t>
            </a:r>
            <a:r>
              <a:rPr lang="pl-PL" dirty="0" smtClean="0"/>
              <a:t> </a:t>
            </a:r>
            <a:r>
              <a:rPr lang="pl-PL" dirty="0" err="1" smtClean="0"/>
              <a:t>Cloud</a:t>
            </a:r>
            <a:r>
              <a:rPr lang="pl-PL" dirty="0" smtClean="0"/>
              <a:t> Shell</a:t>
            </a:r>
            <a:endParaRPr lang="en-US" dirty="0"/>
          </a:p>
        </p:txBody>
      </p:sp>
      <p:sp>
        <p:nvSpPr>
          <p:cNvPr id="3" name="Symbol zastępczy zawartości 2"/>
          <p:cNvSpPr>
            <a:spLocks noGrp="1"/>
          </p:cNvSpPr>
          <p:nvPr>
            <p:ph idx="1"/>
          </p:nvPr>
        </p:nvSpPr>
        <p:spPr/>
        <p:txBody>
          <a:bodyPr>
            <a:normAutofit/>
          </a:bodyPr>
          <a:lstStyle/>
          <a:p>
            <a:endParaRPr lang="pl-PL" dirty="0" smtClean="0"/>
          </a:p>
          <a:p>
            <a:endParaRPr lang="pl-PL" dirty="0"/>
          </a:p>
          <a:p>
            <a:endParaRPr lang="pl-PL" dirty="0" smtClean="0"/>
          </a:p>
          <a:p>
            <a:pPr marL="0" indent="0" algn="ctr">
              <a:buNone/>
            </a:pPr>
            <a:r>
              <a:rPr lang="pl-PL" sz="6000" dirty="0" smtClean="0"/>
              <a:t>DEMO</a:t>
            </a:r>
          </a:p>
          <a:p>
            <a:endParaRPr lang="pl-PL" dirty="0"/>
          </a:p>
          <a:p>
            <a:pPr marL="0" indent="0">
              <a:buNone/>
            </a:pPr>
            <a:r>
              <a:rPr lang="pl-PL" sz="2200" dirty="0" err="1"/>
              <a:t>dotnet</a:t>
            </a:r>
            <a:r>
              <a:rPr lang="pl-PL" sz="2200" dirty="0"/>
              <a:t> </a:t>
            </a:r>
            <a:r>
              <a:rPr lang="pl-PL" sz="2200" dirty="0" err="1"/>
              <a:t>tool</a:t>
            </a:r>
            <a:r>
              <a:rPr lang="pl-PL" sz="2200" dirty="0"/>
              <a:t> </a:t>
            </a:r>
            <a:r>
              <a:rPr lang="pl-PL" sz="2200" dirty="0" err="1"/>
              <a:t>install</a:t>
            </a:r>
            <a:r>
              <a:rPr lang="pl-PL" sz="2200" dirty="0"/>
              <a:t> -g </a:t>
            </a:r>
            <a:r>
              <a:rPr lang="pl-PL" sz="2200" dirty="0" err="1"/>
              <a:t>mlnet</a:t>
            </a:r>
            <a:endParaRPr lang="pl-PL" sz="2200" dirty="0"/>
          </a:p>
          <a:p>
            <a:pPr marL="0" indent="0">
              <a:buNone/>
            </a:pPr>
            <a:r>
              <a:rPr lang="pl-PL" sz="2200" dirty="0" err="1"/>
              <a:t>dotnet</a:t>
            </a:r>
            <a:r>
              <a:rPr lang="pl-PL" sz="2200" dirty="0"/>
              <a:t> </a:t>
            </a:r>
            <a:r>
              <a:rPr lang="pl-PL" sz="2200" dirty="0" err="1"/>
              <a:t>tool</a:t>
            </a:r>
            <a:r>
              <a:rPr lang="pl-PL" sz="2200" dirty="0"/>
              <a:t> list -</a:t>
            </a:r>
            <a:r>
              <a:rPr lang="pl-PL" sz="2200" dirty="0" smtClean="0"/>
              <a:t>g</a:t>
            </a:r>
            <a:endParaRPr lang="pl-PL" sz="2200" dirty="0"/>
          </a:p>
          <a:p>
            <a:pPr marL="0" indent="0">
              <a:buNone/>
            </a:pPr>
            <a:r>
              <a:rPr lang="pl-PL" sz="2200" dirty="0"/>
              <a:t>g</a:t>
            </a:r>
            <a:r>
              <a:rPr lang="pl-PL" sz="2200" dirty="0" smtClean="0"/>
              <a:t>it clone </a:t>
            </a:r>
            <a:r>
              <a:rPr lang="en-US" sz="2200" dirty="0" smtClean="0"/>
              <a:t>https</a:t>
            </a:r>
            <a:r>
              <a:rPr lang="en-US" sz="2200" dirty="0"/>
              <a:t>://github.com/djkormo/mlnet-cli.git</a:t>
            </a:r>
            <a:endParaRPr lang="en-US" dirty="0"/>
          </a:p>
        </p:txBody>
      </p:sp>
    </p:spTree>
    <p:extLst>
      <p:ext uri="{BB962C8B-B14F-4D97-AF65-F5344CB8AC3E}">
        <p14:creationId xmlns:p14="http://schemas.microsoft.com/office/powerpoint/2010/main" val="3271543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ML.NET CLI in </a:t>
            </a:r>
            <a:r>
              <a:rPr lang="pl-PL" dirty="0" err="1"/>
              <a:t>Azure</a:t>
            </a:r>
            <a:r>
              <a:rPr lang="pl-PL" dirty="0"/>
              <a:t> </a:t>
            </a:r>
            <a:r>
              <a:rPr lang="pl-PL" dirty="0" err="1"/>
              <a:t>Cloud</a:t>
            </a:r>
            <a:r>
              <a:rPr lang="pl-PL" dirty="0"/>
              <a:t> </a:t>
            </a:r>
            <a:r>
              <a:rPr lang="pl-PL" dirty="0" smtClean="0"/>
              <a:t>Shell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238" y="828653"/>
            <a:ext cx="8183562" cy="359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9835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ML.NET CLI in </a:t>
            </a:r>
            <a:r>
              <a:rPr lang="pl-PL" dirty="0" err="1"/>
              <a:t>Azure</a:t>
            </a:r>
            <a:r>
              <a:rPr lang="pl-PL" dirty="0"/>
              <a:t> </a:t>
            </a:r>
            <a:r>
              <a:rPr lang="pl-PL" dirty="0" err="1"/>
              <a:t>Cloud</a:t>
            </a:r>
            <a:r>
              <a:rPr lang="pl-PL" dirty="0"/>
              <a:t> </a:t>
            </a:r>
            <a:r>
              <a:rPr lang="pl-PL" dirty="0" smtClean="0"/>
              <a:t>Shell</a:t>
            </a:r>
            <a:endParaRPr lang="en-US" dirty="0"/>
          </a:p>
        </p:txBody>
      </p:sp>
      <p:sp>
        <p:nvSpPr>
          <p:cNvPr id="3" name="Symbol zastępczy zawartości 2"/>
          <p:cNvSpPr>
            <a:spLocks noGrp="1"/>
          </p:cNvSpPr>
          <p:nvPr>
            <p:ph idx="1"/>
          </p:nvPr>
        </p:nvSpPr>
        <p:spPr/>
        <p:txBody>
          <a:bodyPr/>
          <a:lstStyle/>
          <a:p>
            <a:pPr marL="0" indent="0">
              <a:buNone/>
            </a:pPr>
            <a:r>
              <a:rPr lang="pl-PL" dirty="0" err="1" smtClean="0"/>
              <a:t>Structure</a:t>
            </a:r>
            <a:r>
              <a:rPr lang="pl-PL" dirty="0" smtClean="0"/>
              <a:t> of </a:t>
            </a:r>
            <a:r>
              <a:rPr lang="pl-PL" dirty="0" err="1" smtClean="0"/>
              <a:t>generated</a:t>
            </a:r>
            <a:r>
              <a:rPr lang="pl-PL" dirty="0" smtClean="0"/>
              <a:t> </a:t>
            </a:r>
            <a:r>
              <a:rPr lang="pl-PL" dirty="0" err="1" smtClean="0"/>
              <a:t>application</a:t>
            </a:r>
            <a:endParaRPr lang="en-US" dirty="0"/>
          </a:p>
        </p:txBody>
      </p:sp>
      <p:pic>
        <p:nvPicPr>
          <p:cNvPr id="9218"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052736"/>
            <a:ext cx="7286625"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888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ML.NET </a:t>
            </a:r>
            <a:r>
              <a:rPr lang="pl-PL" dirty="0" err="1"/>
              <a:t>building</a:t>
            </a:r>
            <a:r>
              <a:rPr lang="pl-PL" dirty="0"/>
              <a:t> REST API</a:t>
            </a:r>
            <a:endParaRPr lang="en-US" dirty="0"/>
          </a:p>
        </p:txBody>
      </p:sp>
      <p:pic>
        <p:nvPicPr>
          <p:cNvPr id="3076"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548680"/>
            <a:ext cx="8183562" cy="3293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pole tekstowe 5"/>
          <p:cNvSpPr txBox="1"/>
          <p:nvPr/>
        </p:nvSpPr>
        <p:spPr>
          <a:xfrm>
            <a:off x="1187624" y="4293096"/>
            <a:ext cx="5464958" cy="1200329"/>
          </a:xfrm>
          <a:prstGeom prst="rect">
            <a:avLst/>
          </a:prstGeom>
          <a:noFill/>
        </p:spPr>
        <p:txBody>
          <a:bodyPr wrap="none" rtlCol="0">
            <a:spAutoFit/>
          </a:bodyPr>
          <a:lstStyle/>
          <a:p>
            <a:r>
              <a:rPr lang="pl-PL" dirty="0" err="1" smtClean="0"/>
              <a:t>dotnet</a:t>
            </a:r>
            <a:r>
              <a:rPr lang="pl-PL" dirty="0" smtClean="0"/>
              <a:t> </a:t>
            </a:r>
            <a:r>
              <a:rPr lang="pl-PL" dirty="0" err="1" smtClean="0"/>
              <a:t>new</a:t>
            </a:r>
            <a:r>
              <a:rPr lang="pl-PL" dirty="0" smtClean="0"/>
              <a:t> </a:t>
            </a:r>
            <a:r>
              <a:rPr lang="en-US" dirty="0" err="1"/>
              <a:t>webapi</a:t>
            </a:r>
            <a:r>
              <a:rPr lang="pl-PL" dirty="0" smtClean="0"/>
              <a:t> –o ml-net-</a:t>
            </a:r>
            <a:r>
              <a:rPr lang="pl-PL" dirty="0" err="1" smtClean="0"/>
              <a:t>webapi</a:t>
            </a:r>
            <a:r>
              <a:rPr lang="pl-PL" dirty="0" smtClean="0"/>
              <a:t>-test</a:t>
            </a:r>
          </a:p>
          <a:p>
            <a:r>
              <a:rPr lang="pl-PL" dirty="0" smtClean="0"/>
              <a:t>cd ml-net-</a:t>
            </a:r>
            <a:r>
              <a:rPr lang="en-US" dirty="0" err="1" smtClean="0"/>
              <a:t>webap</a:t>
            </a:r>
            <a:r>
              <a:rPr lang="pl-PL" dirty="0" smtClean="0"/>
              <a:t>i-test</a:t>
            </a:r>
            <a:endParaRPr lang="pl-PL" dirty="0"/>
          </a:p>
          <a:p>
            <a:r>
              <a:rPr lang="pl-PL" dirty="0" err="1"/>
              <a:t>d</a:t>
            </a:r>
            <a:r>
              <a:rPr lang="pl-PL" dirty="0" err="1" smtClean="0"/>
              <a:t>otnet</a:t>
            </a:r>
            <a:r>
              <a:rPr lang="pl-PL" dirty="0" smtClean="0"/>
              <a:t> </a:t>
            </a:r>
            <a:r>
              <a:rPr lang="pl-PL" dirty="0" err="1" smtClean="0"/>
              <a:t>add</a:t>
            </a:r>
            <a:r>
              <a:rPr lang="pl-PL" dirty="0" smtClean="0"/>
              <a:t> </a:t>
            </a:r>
            <a:r>
              <a:rPr lang="pl-PL" dirty="0" err="1" smtClean="0"/>
              <a:t>package</a:t>
            </a:r>
            <a:r>
              <a:rPr lang="pl-PL" dirty="0" smtClean="0"/>
              <a:t> Microsoft.ML</a:t>
            </a:r>
          </a:p>
          <a:p>
            <a:r>
              <a:rPr lang="pl-PL" dirty="0" err="1"/>
              <a:t>d</a:t>
            </a:r>
            <a:r>
              <a:rPr lang="pl-PL" dirty="0" err="1" smtClean="0"/>
              <a:t>otnet</a:t>
            </a:r>
            <a:r>
              <a:rPr lang="pl-PL" dirty="0" smtClean="0"/>
              <a:t> </a:t>
            </a:r>
            <a:r>
              <a:rPr lang="pl-PL" dirty="0" err="1" smtClean="0"/>
              <a:t>add</a:t>
            </a:r>
            <a:r>
              <a:rPr lang="pl-PL" dirty="0" smtClean="0"/>
              <a:t> </a:t>
            </a:r>
            <a:r>
              <a:rPr lang="pl-PL" dirty="0" err="1" smtClean="0"/>
              <a:t>package</a:t>
            </a:r>
            <a:r>
              <a:rPr lang="pl-PL" dirty="0" smtClean="0"/>
              <a:t> Microsoft.Extensions.ML </a:t>
            </a:r>
            <a:endParaRPr lang="en-US" dirty="0"/>
          </a:p>
        </p:txBody>
      </p:sp>
    </p:spTree>
    <p:extLst>
      <p:ext uri="{BB962C8B-B14F-4D97-AF65-F5344CB8AC3E}">
        <p14:creationId xmlns:p14="http://schemas.microsoft.com/office/powerpoint/2010/main" val="389752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2920" y="5155450"/>
            <a:ext cx="8183880" cy="879589"/>
          </a:xfrm>
        </p:spPr>
        <p:txBody>
          <a:bodyPr>
            <a:normAutofit fontScale="90000"/>
          </a:bodyPr>
          <a:lstStyle/>
          <a:p>
            <a:r>
              <a:rPr lang="pl-PL" dirty="0" err="1" smtClean="0"/>
              <a:t>Iris</a:t>
            </a:r>
            <a:r>
              <a:rPr lang="pl-PL" dirty="0" smtClean="0"/>
              <a:t> set – </a:t>
            </a:r>
            <a:r>
              <a:rPr lang="pl-PL" dirty="0" err="1" smtClean="0"/>
              <a:t>multiclass</a:t>
            </a:r>
            <a:r>
              <a:rPr lang="pl-PL" dirty="0" smtClean="0"/>
              <a:t> </a:t>
            </a:r>
            <a:r>
              <a:rPr lang="pl-PL" dirty="0" err="1" smtClean="0"/>
              <a:t>classification</a:t>
            </a:r>
            <a:endParaRPr lang="en-US" dirty="0"/>
          </a:p>
        </p:txBody>
      </p:sp>
      <p:sp>
        <p:nvSpPr>
          <p:cNvPr id="3" name="pole tekstowe 2"/>
          <p:cNvSpPr txBox="1"/>
          <p:nvPr/>
        </p:nvSpPr>
        <p:spPr>
          <a:xfrm>
            <a:off x="1043608" y="4509120"/>
            <a:ext cx="6378028" cy="646331"/>
          </a:xfrm>
          <a:prstGeom prst="rect">
            <a:avLst/>
          </a:prstGeom>
          <a:noFill/>
        </p:spPr>
        <p:txBody>
          <a:bodyPr wrap="none" rtlCol="0">
            <a:spAutoFit/>
          </a:bodyPr>
          <a:lstStyle/>
          <a:p>
            <a:r>
              <a:rPr lang="pl-PL" b="1" dirty="0" err="1" smtClean="0"/>
              <a:t>Question</a:t>
            </a:r>
            <a:r>
              <a:rPr lang="pl-PL" dirty="0" smtClean="0"/>
              <a:t>: How to </a:t>
            </a:r>
            <a:r>
              <a:rPr lang="pl-PL" dirty="0" err="1" smtClean="0"/>
              <a:t>predict</a:t>
            </a:r>
            <a:r>
              <a:rPr lang="pl-PL" dirty="0" smtClean="0"/>
              <a:t> </a:t>
            </a:r>
            <a:r>
              <a:rPr lang="pl-PL" dirty="0" err="1" smtClean="0"/>
              <a:t>Iris</a:t>
            </a:r>
            <a:r>
              <a:rPr lang="pl-PL" dirty="0" smtClean="0"/>
              <a:t> </a:t>
            </a:r>
            <a:r>
              <a:rPr lang="pl-PL" dirty="0" err="1" smtClean="0"/>
              <a:t>spieces</a:t>
            </a:r>
            <a:r>
              <a:rPr lang="pl-PL" dirty="0" smtClean="0"/>
              <a:t> </a:t>
            </a:r>
          </a:p>
          <a:p>
            <a:r>
              <a:rPr lang="pl-PL" dirty="0" err="1" smtClean="0"/>
              <a:t>based</a:t>
            </a:r>
            <a:r>
              <a:rPr lang="pl-PL" dirty="0" smtClean="0"/>
              <a:t> on </a:t>
            </a:r>
            <a:r>
              <a:rPr lang="pl-PL" dirty="0" err="1" smtClean="0"/>
              <a:t>length</a:t>
            </a:r>
            <a:r>
              <a:rPr lang="pl-PL" dirty="0" smtClean="0"/>
              <a:t> and </a:t>
            </a:r>
            <a:r>
              <a:rPr lang="pl-PL" dirty="0" err="1" smtClean="0"/>
              <a:t>width</a:t>
            </a:r>
            <a:r>
              <a:rPr lang="pl-PL" dirty="0" smtClean="0"/>
              <a:t> of </a:t>
            </a:r>
            <a:r>
              <a:rPr lang="pl-PL" dirty="0" err="1"/>
              <a:t>s</a:t>
            </a:r>
            <a:r>
              <a:rPr lang="pl-PL" dirty="0" err="1" smtClean="0"/>
              <a:t>epal</a:t>
            </a:r>
            <a:r>
              <a:rPr lang="pl-PL" dirty="0" smtClean="0"/>
              <a:t> and </a:t>
            </a:r>
            <a:r>
              <a:rPr lang="pl-PL" dirty="0" err="1" smtClean="0"/>
              <a:t>pepal</a:t>
            </a:r>
            <a:r>
              <a:rPr lang="pl-PL" dirty="0" smtClean="0"/>
              <a:t> </a:t>
            </a:r>
            <a:r>
              <a:rPr lang="pl-PL" dirty="0" err="1" smtClean="0"/>
              <a:t>leaves</a:t>
            </a:r>
            <a:r>
              <a:rPr lang="pl-PL" dirty="0" smtClean="0"/>
              <a:t>.</a:t>
            </a:r>
            <a:endParaRPr lang="en-US" dirty="0"/>
          </a:p>
        </p:txBody>
      </p:sp>
      <p:sp>
        <p:nvSpPr>
          <p:cNvPr id="4" name="Symbol zastępczy zawartości 3"/>
          <p:cNvSpPr>
            <a:spLocks noGrp="1"/>
          </p:cNvSpPr>
          <p:nvPr>
            <p:ph idx="1"/>
          </p:nvPr>
        </p:nvSpPr>
        <p:spPr/>
        <p:txBody>
          <a:bodyPr/>
          <a:lstStyle/>
          <a:p>
            <a:endParaRPr lang="en-US" dirty="0"/>
          </a:p>
        </p:txBody>
      </p:sp>
      <p:pic>
        <p:nvPicPr>
          <p:cNvPr id="5" name="Picture 2" descr="Image result for Iris dataset rest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620757"/>
            <a:ext cx="5159967" cy="387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6681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ML.NET </a:t>
            </a:r>
            <a:r>
              <a:rPr lang="pl-PL" dirty="0" err="1" smtClean="0"/>
              <a:t>building</a:t>
            </a:r>
            <a:r>
              <a:rPr lang="pl-PL" dirty="0" smtClean="0"/>
              <a:t> REST API</a:t>
            </a:r>
            <a:endParaRPr lang="en-US" dirty="0"/>
          </a:p>
        </p:txBody>
      </p:sp>
      <p:sp>
        <p:nvSpPr>
          <p:cNvPr id="3" name="Symbol zastępczy zawartości 2"/>
          <p:cNvSpPr>
            <a:spLocks noGrp="1"/>
          </p:cNvSpPr>
          <p:nvPr>
            <p:ph idx="1"/>
          </p:nvPr>
        </p:nvSpPr>
        <p:spPr/>
        <p:txBody>
          <a:bodyPr>
            <a:normAutofit/>
          </a:bodyPr>
          <a:lstStyle/>
          <a:p>
            <a:pPr marL="0" indent="0">
              <a:buNone/>
            </a:pPr>
            <a:r>
              <a:rPr lang="pl-PL" sz="5900" dirty="0" smtClean="0"/>
              <a:t>Input </a:t>
            </a:r>
          </a:p>
          <a:p>
            <a:pPr marL="0" indent="0">
              <a:buNone/>
            </a:pPr>
            <a:r>
              <a:rPr lang="pl-PL" sz="5900" dirty="0" smtClean="0"/>
              <a:t>Class</a:t>
            </a:r>
          </a:p>
          <a:p>
            <a:endParaRPr lang="pl-PL" dirty="0" smtClean="0"/>
          </a:p>
          <a:p>
            <a:pPr marL="0" indent="0">
              <a:buNone/>
            </a:pP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980728"/>
            <a:ext cx="4919638" cy="4544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199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ML.NET </a:t>
            </a:r>
            <a:r>
              <a:rPr lang="pl-PL" dirty="0" err="1"/>
              <a:t>building</a:t>
            </a:r>
            <a:r>
              <a:rPr lang="pl-PL" dirty="0"/>
              <a:t> REST API</a:t>
            </a:r>
            <a:endParaRPr lang="en-US" dirty="0"/>
          </a:p>
        </p:txBody>
      </p:sp>
      <p:sp>
        <p:nvSpPr>
          <p:cNvPr id="3" name="Symbol zastępczy zawartości 2"/>
          <p:cNvSpPr>
            <a:spLocks noGrp="1"/>
          </p:cNvSpPr>
          <p:nvPr>
            <p:ph idx="1"/>
          </p:nvPr>
        </p:nvSpPr>
        <p:spPr/>
        <p:txBody>
          <a:bodyPr>
            <a:normAutofit/>
          </a:bodyPr>
          <a:lstStyle/>
          <a:p>
            <a:pPr marL="0" indent="0">
              <a:buNone/>
            </a:pPr>
            <a:r>
              <a:rPr lang="pl-PL" sz="4000" dirty="0" err="1" smtClean="0"/>
              <a:t>Output</a:t>
            </a:r>
            <a:r>
              <a:rPr lang="pl-PL" sz="4000" dirty="0" smtClean="0"/>
              <a:t> Class</a:t>
            </a:r>
            <a:endParaRPr lang="en-US" sz="40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524000"/>
            <a:ext cx="79819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368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ML.NET </a:t>
            </a:r>
            <a:r>
              <a:rPr lang="pl-PL" dirty="0" err="1"/>
              <a:t>building</a:t>
            </a:r>
            <a:r>
              <a:rPr lang="pl-PL" dirty="0"/>
              <a:t> REST API</a:t>
            </a:r>
            <a:endParaRPr lang="en-US" dirty="0"/>
          </a:p>
        </p:txBody>
      </p:sp>
      <p:sp>
        <p:nvSpPr>
          <p:cNvPr id="3" name="Symbol zastępczy zawartości 2"/>
          <p:cNvSpPr>
            <a:spLocks noGrp="1"/>
          </p:cNvSpPr>
          <p:nvPr>
            <p:ph idx="1"/>
          </p:nvPr>
        </p:nvSpPr>
        <p:spPr>
          <a:xfrm>
            <a:off x="502920" y="530352"/>
            <a:ext cx="8183880" cy="5418928"/>
          </a:xfrm>
        </p:spPr>
        <p:txBody>
          <a:bodyPr>
            <a:normAutofit/>
          </a:bodyPr>
          <a:lstStyle/>
          <a:p>
            <a:pPr marL="0" indent="0">
              <a:buNone/>
            </a:pPr>
            <a:r>
              <a:rPr lang="en-US" sz="2000" b="1" dirty="0"/>
              <a:t>Warning</a:t>
            </a:r>
          </a:p>
          <a:p>
            <a:pPr marL="0" indent="0">
              <a:buNone/>
            </a:pPr>
            <a:r>
              <a:rPr lang="en-US" sz="1600" dirty="0" err="1">
                <a:hlinkClick r:id="rId2"/>
              </a:rPr>
              <a:t>PredictionEngine</a:t>
            </a:r>
            <a:r>
              <a:rPr lang="en-US" sz="1600" dirty="0"/>
              <a:t> is not thread-safe. For improved performance and thread safety, use the </a:t>
            </a:r>
            <a:r>
              <a:rPr lang="en-US" sz="1600" dirty="0" err="1"/>
              <a:t>PredictionEnginePool</a:t>
            </a:r>
            <a:r>
              <a:rPr lang="en-US" sz="1600" dirty="0"/>
              <a:t> service, which creates an </a:t>
            </a:r>
            <a:r>
              <a:rPr lang="en-US" sz="1600" dirty="0" err="1">
                <a:hlinkClick r:id="rId3"/>
              </a:rPr>
              <a:t>ObjectPool</a:t>
            </a:r>
            <a:r>
              <a:rPr lang="en-US" sz="1600" dirty="0"/>
              <a:t> of </a:t>
            </a:r>
            <a:r>
              <a:rPr lang="en-US" sz="1600" dirty="0" err="1"/>
              <a:t>PredictionEngine</a:t>
            </a:r>
            <a:r>
              <a:rPr lang="en-US" sz="1600" dirty="0"/>
              <a:t> objects for application use</a:t>
            </a:r>
            <a:r>
              <a:rPr lang="en-US" sz="1600" dirty="0" smtClean="0"/>
              <a:t>.</a:t>
            </a:r>
            <a:endParaRPr lang="pl-PL" sz="1600" dirty="0" smtClean="0"/>
          </a:p>
          <a:p>
            <a:pPr marL="0" indent="0">
              <a:buNone/>
            </a:pPr>
            <a:endParaRPr lang="pl-PL" dirty="0" smtClean="0"/>
          </a:p>
          <a:p>
            <a:pPr marL="0" indent="0">
              <a:buNone/>
            </a:pPr>
            <a:endParaRPr lang="pl-PL" dirty="0"/>
          </a:p>
          <a:p>
            <a:pPr marL="0" indent="0">
              <a:buNone/>
            </a:pPr>
            <a:endParaRPr lang="pl-PL" dirty="0" smtClean="0"/>
          </a:p>
          <a:p>
            <a:pPr marL="0" indent="0">
              <a:buNone/>
            </a:pPr>
            <a:endParaRPr lang="pl-PL" dirty="0"/>
          </a:p>
          <a:p>
            <a:pPr marL="0" indent="0">
              <a:buNone/>
            </a:pPr>
            <a:endParaRPr lang="pl-PL" dirty="0" smtClean="0"/>
          </a:p>
          <a:p>
            <a:pPr marL="0" indent="0">
              <a:buNone/>
            </a:pPr>
            <a:endParaRPr lang="pl-PL" dirty="0"/>
          </a:p>
          <a:p>
            <a:pPr marL="0" indent="0">
              <a:buNone/>
            </a:pPr>
            <a:endParaRPr lang="pl-PL" sz="1400" dirty="0" smtClean="0">
              <a:hlinkClick r:id="rId4"/>
            </a:endParaRPr>
          </a:p>
          <a:p>
            <a:pPr marL="0" indent="0">
              <a:buNone/>
            </a:pPr>
            <a:endParaRPr lang="pl-PL" sz="1400" dirty="0">
              <a:hlinkClick r:id="rId4"/>
            </a:endParaRPr>
          </a:p>
          <a:p>
            <a:pPr marL="0" indent="0">
              <a:buNone/>
            </a:pPr>
            <a:r>
              <a:rPr lang="en-US" sz="1400" dirty="0" smtClean="0">
                <a:hlinkClick r:id="rId4"/>
              </a:rPr>
              <a:t>https</a:t>
            </a:r>
            <a:r>
              <a:rPr lang="en-US" sz="1400" dirty="0">
                <a:hlinkClick r:id="rId4"/>
              </a:rPr>
              <a:t>://devblogs.microsoft.com/cesardelatorre/how-to-optimize-and-run-ml-net-models-on-scalable-asp-net-core-webapis-or-web-apps</a:t>
            </a:r>
            <a:r>
              <a:rPr lang="en-US" sz="1400" dirty="0" smtClean="0">
                <a:hlinkClick r:id="rId4"/>
              </a:rPr>
              <a:t>/</a:t>
            </a:r>
            <a:endParaRPr lang="pl-PL" sz="1400" dirty="0" smtClean="0"/>
          </a:p>
          <a:p>
            <a:endParaRPr lang="en-US" dirty="0"/>
          </a:p>
          <a:p>
            <a:pPr marL="0" indent="0">
              <a:buNone/>
            </a:pPr>
            <a:endParaRPr lang="en-US" dirty="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700808"/>
            <a:ext cx="7488895" cy="3176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6241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ML.NET </a:t>
            </a:r>
            <a:r>
              <a:rPr lang="pl-PL" dirty="0" err="1"/>
              <a:t>building</a:t>
            </a:r>
            <a:r>
              <a:rPr lang="pl-PL" dirty="0"/>
              <a:t> REST API</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768" y="1052736"/>
            <a:ext cx="6319166" cy="4049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ymbol zastępczy zawartości 2"/>
          <p:cNvSpPr txBox="1">
            <a:spLocks/>
          </p:cNvSpPr>
          <p:nvPr/>
        </p:nvSpPr>
        <p:spPr>
          <a:xfrm>
            <a:off x="502920" y="530352"/>
            <a:ext cx="8183880" cy="4187952"/>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buFont typeface="Wingdings 2"/>
              <a:buNone/>
            </a:pPr>
            <a:r>
              <a:rPr lang="pl-PL" sz="4000" dirty="0" smtClean="0"/>
              <a:t>Startup</a:t>
            </a:r>
          </a:p>
          <a:p>
            <a:pPr marL="0" indent="0">
              <a:buFont typeface="Wingdings 2"/>
              <a:buNone/>
            </a:pPr>
            <a:r>
              <a:rPr lang="pl-PL" sz="4000" dirty="0" smtClean="0"/>
              <a:t>Class</a:t>
            </a:r>
          </a:p>
          <a:p>
            <a:pPr marL="0" indent="0">
              <a:buFont typeface="Wingdings 2"/>
              <a:buNone/>
            </a:pPr>
            <a:endParaRPr lang="en-US" sz="4000" dirty="0"/>
          </a:p>
        </p:txBody>
      </p:sp>
    </p:spTree>
    <p:extLst>
      <p:ext uri="{BB962C8B-B14F-4D97-AF65-F5344CB8AC3E}">
        <p14:creationId xmlns:p14="http://schemas.microsoft.com/office/powerpoint/2010/main" val="246597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ML.NET</a:t>
            </a:r>
            <a:endParaRPr lang="en-US" dirty="0"/>
          </a:p>
        </p:txBody>
      </p:sp>
      <p:sp>
        <p:nvSpPr>
          <p:cNvPr id="3" name="Symbol zastępczy zawartości 2"/>
          <p:cNvSpPr>
            <a:spLocks noGrp="1"/>
          </p:cNvSpPr>
          <p:nvPr>
            <p:ph idx="1"/>
          </p:nvPr>
        </p:nvSpPr>
        <p:spPr>
          <a:xfrm>
            <a:off x="502920" y="530352"/>
            <a:ext cx="8183880" cy="1733477"/>
          </a:xfrm>
        </p:spPr>
        <p:txBody>
          <a:bodyPr>
            <a:normAutofit/>
          </a:bodyPr>
          <a:lstStyle/>
          <a:p>
            <a:pPr marL="0" indent="0">
              <a:buNone/>
            </a:pPr>
            <a:r>
              <a:rPr lang="en-US" b="1" dirty="0" smtClean="0"/>
              <a:t>[</a:t>
            </a:r>
            <a:r>
              <a:rPr lang="en-US" b="1" dirty="0"/>
              <a:t>Build 2019] Machine learning with </a:t>
            </a:r>
            <a:r>
              <a:rPr lang="en-US" b="1" dirty="0" err="1"/>
              <a:t>ML.Net</a:t>
            </a:r>
            <a:endParaRPr lang="en-US" b="1" dirty="0"/>
          </a:p>
          <a:p>
            <a:pPr marL="0" indent="0">
              <a:buNone/>
            </a:pPr>
            <a:r>
              <a:rPr lang="en-US" sz="2200" dirty="0" smtClean="0">
                <a:hlinkClick r:id="rId2"/>
              </a:rPr>
              <a:t>https</a:t>
            </a:r>
            <a:r>
              <a:rPr lang="en-US" sz="2200" dirty="0">
                <a:hlinkClick r:id="rId2"/>
              </a:rPr>
              <a:t>://blogs.msdn.microsoft.com/deva/2019/05/10/build-2019-machine-learning-with-ml-net</a:t>
            </a:r>
            <a:r>
              <a:rPr lang="en-US" sz="2200" dirty="0" smtClean="0">
                <a:hlinkClick r:id="rId2"/>
              </a:rPr>
              <a:t>/</a:t>
            </a:r>
            <a:endParaRPr lang="pl-PL" sz="2200" dirty="0" smtClean="0"/>
          </a:p>
          <a:p>
            <a:pPr marL="0" indent="0">
              <a:buNone/>
            </a:pPr>
            <a:endParaRPr lang="en-US" sz="2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63829"/>
            <a:ext cx="7062564" cy="3298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622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ML.NET </a:t>
            </a:r>
            <a:r>
              <a:rPr lang="pl-PL" dirty="0" err="1"/>
              <a:t>building</a:t>
            </a:r>
            <a:r>
              <a:rPr lang="pl-PL" dirty="0"/>
              <a:t> REST API</a:t>
            </a:r>
            <a:endParaRPr lang="en-US" dirty="0"/>
          </a:p>
        </p:txBody>
      </p:sp>
      <p:sp>
        <p:nvSpPr>
          <p:cNvPr id="3" name="Symbol zastępczy zawartości 2"/>
          <p:cNvSpPr>
            <a:spLocks noGrp="1"/>
          </p:cNvSpPr>
          <p:nvPr>
            <p:ph idx="1"/>
          </p:nvPr>
        </p:nvSpPr>
        <p:spPr/>
        <p:txBody>
          <a:bodyPr/>
          <a:lstStyle/>
          <a:p>
            <a:r>
              <a:rPr lang="pl-PL" dirty="0" smtClean="0"/>
              <a:t>Controller Class</a:t>
            </a:r>
          </a:p>
          <a:p>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2737"/>
            <a:ext cx="6840760" cy="4454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465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REST API  IN CONTAINER</a:t>
            </a:r>
            <a:endParaRPr lang="en-US" dirty="0"/>
          </a:p>
        </p:txBody>
      </p:sp>
      <p:sp>
        <p:nvSpPr>
          <p:cNvPr id="3" name="Symbol zastępczy zawartości 2"/>
          <p:cNvSpPr>
            <a:spLocks noGrp="1"/>
          </p:cNvSpPr>
          <p:nvPr>
            <p:ph idx="1"/>
          </p:nvPr>
        </p:nvSpPr>
        <p:spPr/>
        <p:txBody>
          <a:bodyPr/>
          <a:lstStyle/>
          <a:p>
            <a:pPr marL="0" indent="0">
              <a:buNone/>
            </a:pPr>
            <a:r>
              <a:rPr lang="pl-PL" b="1" dirty="0" err="1"/>
              <a:t>Dockerfile</a:t>
            </a:r>
            <a:r>
              <a:rPr lang="pl-PL" b="1" dirty="0"/>
              <a:t> (for REST API)</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96752"/>
            <a:ext cx="6292751" cy="3887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7332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2920" y="5373216"/>
            <a:ext cx="8183880" cy="661824"/>
          </a:xfrm>
        </p:spPr>
        <p:txBody>
          <a:bodyPr/>
          <a:lstStyle/>
          <a:p>
            <a:r>
              <a:rPr lang="pl-PL" dirty="0" smtClean="0"/>
              <a:t>REST API  IN CONTAINER</a:t>
            </a:r>
            <a:endParaRPr lang="en-US" dirty="0"/>
          </a:p>
        </p:txBody>
      </p:sp>
      <p:sp>
        <p:nvSpPr>
          <p:cNvPr id="3" name="Symbol zastępczy zawartości 2"/>
          <p:cNvSpPr>
            <a:spLocks noGrp="1"/>
          </p:cNvSpPr>
          <p:nvPr>
            <p:ph idx="1"/>
          </p:nvPr>
        </p:nvSpPr>
        <p:spPr>
          <a:xfrm>
            <a:off x="502920" y="530352"/>
            <a:ext cx="8183880" cy="4842864"/>
          </a:xfrm>
        </p:spPr>
        <p:txBody>
          <a:bodyPr>
            <a:normAutofit fontScale="55000" lnSpcReduction="20000"/>
          </a:bodyPr>
          <a:lstStyle/>
          <a:p>
            <a:pPr marL="0" indent="0">
              <a:buNone/>
            </a:pPr>
            <a:r>
              <a:rPr lang="pl-PL" sz="5100" b="1" dirty="0" err="1" smtClean="0"/>
              <a:t>Dockerfile</a:t>
            </a:r>
            <a:r>
              <a:rPr lang="pl-PL" sz="5100" b="1" dirty="0" smtClean="0"/>
              <a:t> (for REST API)</a:t>
            </a:r>
            <a:endParaRPr lang="pl-PL" sz="5100" b="1" dirty="0" smtClean="0"/>
          </a:p>
          <a:p>
            <a:pPr marL="0" indent="0">
              <a:buNone/>
            </a:pPr>
            <a:endParaRPr lang="pl-PL" dirty="0" smtClean="0"/>
          </a:p>
          <a:p>
            <a:pPr marL="0" indent="0">
              <a:buNone/>
            </a:pPr>
            <a:r>
              <a:rPr lang="en-US" dirty="0" smtClean="0">
                <a:solidFill>
                  <a:srgbClr val="0070C0"/>
                </a:solidFill>
              </a:rPr>
              <a:t># </a:t>
            </a:r>
            <a:r>
              <a:rPr lang="en-US" dirty="0">
                <a:solidFill>
                  <a:srgbClr val="0070C0"/>
                </a:solidFill>
              </a:rPr>
              <a:t>building image</a:t>
            </a:r>
          </a:p>
          <a:p>
            <a:pPr marL="0" indent="0">
              <a:buNone/>
            </a:pPr>
            <a:r>
              <a:rPr lang="en-US" dirty="0">
                <a:solidFill>
                  <a:srgbClr val="0070C0"/>
                </a:solidFill>
              </a:rPr>
              <a:t>FROM mcr.microsoft.com/</a:t>
            </a:r>
            <a:r>
              <a:rPr lang="en-US" dirty="0" err="1">
                <a:solidFill>
                  <a:srgbClr val="0070C0"/>
                </a:solidFill>
              </a:rPr>
              <a:t>dotnet</a:t>
            </a:r>
            <a:r>
              <a:rPr lang="en-US" dirty="0">
                <a:solidFill>
                  <a:srgbClr val="0070C0"/>
                </a:solidFill>
              </a:rPr>
              <a:t>/core/sdk:2.1 AS build-</a:t>
            </a:r>
            <a:r>
              <a:rPr lang="en-US" dirty="0" err="1">
                <a:solidFill>
                  <a:srgbClr val="0070C0"/>
                </a:solidFill>
              </a:rPr>
              <a:t>env</a:t>
            </a:r>
            <a:endParaRPr lang="en-US" dirty="0">
              <a:solidFill>
                <a:srgbClr val="0070C0"/>
              </a:solidFill>
            </a:endParaRPr>
          </a:p>
          <a:p>
            <a:pPr marL="0" indent="0">
              <a:buNone/>
            </a:pPr>
            <a:r>
              <a:rPr lang="en-US" dirty="0">
                <a:solidFill>
                  <a:srgbClr val="0070C0"/>
                </a:solidFill>
              </a:rPr>
              <a:t>WORKDIR /app</a:t>
            </a:r>
          </a:p>
          <a:p>
            <a:pPr marL="0" indent="0">
              <a:buNone/>
            </a:pPr>
            <a:r>
              <a:rPr lang="en-US" dirty="0">
                <a:solidFill>
                  <a:srgbClr val="0070C0"/>
                </a:solidFill>
              </a:rPr>
              <a:t/>
            </a:r>
            <a:br>
              <a:rPr lang="en-US" dirty="0">
                <a:solidFill>
                  <a:srgbClr val="0070C0"/>
                </a:solidFill>
              </a:rPr>
            </a:br>
            <a:r>
              <a:rPr lang="en-US" dirty="0">
                <a:solidFill>
                  <a:srgbClr val="0070C0"/>
                </a:solidFill>
              </a:rPr>
              <a:t># Copy </a:t>
            </a:r>
            <a:r>
              <a:rPr lang="en-US" dirty="0" err="1">
                <a:solidFill>
                  <a:srgbClr val="0070C0"/>
                </a:solidFill>
              </a:rPr>
              <a:t>csproj</a:t>
            </a:r>
            <a:r>
              <a:rPr lang="en-US" dirty="0">
                <a:solidFill>
                  <a:srgbClr val="0070C0"/>
                </a:solidFill>
              </a:rPr>
              <a:t> and restore as distinct layers</a:t>
            </a:r>
          </a:p>
          <a:p>
            <a:pPr marL="0" indent="0">
              <a:buNone/>
            </a:pPr>
            <a:r>
              <a:rPr lang="en-US" dirty="0">
                <a:solidFill>
                  <a:srgbClr val="0070C0"/>
                </a:solidFill>
              </a:rPr>
              <a:t>COPY *.</a:t>
            </a:r>
            <a:r>
              <a:rPr lang="en-US" dirty="0" err="1">
                <a:solidFill>
                  <a:srgbClr val="0070C0"/>
                </a:solidFill>
              </a:rPr>
              <a:t>csproj</a:t>
            </a:r>
            <a:r>
              <a:rPr lang="en-US" dirty="0">
                <a:solidFill>
                  <a:srgbClr val="0070C0"/>
                </a:solidFill>
              </a:rPr>
              <a:t> ./</a:t>
            </a:r>
          </a:p>
          <a:p>
            <a:pPr marL="0" indent="0">
              <a:buNone/>
            </a:pPr>
            <a:r>
              <a:rPr lang="en-US" dirty="0">
                <a:solidFill>
                  <a:srgbClr val="0070C0"/>
                </a:solidFill>
              </a:rPr>
              <a:t>RUN </a:t>
            </a:r>
            <a:r>
              <a:rPr lang="en-US" dirty="0" err="1">
                <a:solidFill>
                  <a:srgbClr val="0070C0"/>
                </a:solidFill>
              </a:rPr>
              <a:t>dotnet</a:t>
            </a:r>
            <a:r>
              <a:rPr lang="en-US" dirty="0">
                <a:solidFill>
                  <a:srgbClr val="0070C0"/>
                </a:solidFill>
              </a:rPr>
              <a:t> restore</a:t>
            </a:r>
          </a:p>
          <a:p>
            <a:pPr marL="0" indent="0">
              <a:buNone/>
            </a:pPr>
            <a:r>
              <a:rPr lang="en-US" dirty="0">
                <a:solidFill>
                  <a:srgbClr val="0070C0"/>
                </a:solidFill>
              </a:rPr>
              <a:t/>
            </a:r>
            <a:br>
              <a:rPr lang="en-US" dirty="0">
                <a:solidFill>
                  <a:srgbClr val="0070C0"/>
                </a:solidFill>
              </a:rPr>
            </a:br>
            <a:r>
              <a:rPr lang="en-US" dirty="0">
                <a:solidFill>
                  <a:srgbClr val="0070C0"/>
                </a:solidFill>
              </a:rPr>
              <a:t># Copy everything else and build</a:t>
            </a:r>
          </a:p>
          <a:p>
            <a:pPr marL="0" indent="0">
              <a:buNone/>
            </a:pPr>
            <a:r>
              <a:rPr lang="en-US" dirty="0">
                <a:solidFill>
                  <a:srgbClr val="0070C0"/>
                </a:solidFill>
              </a:rPr>
              <a:t>COPY . ./</a:t>
            </a:r>
          </a:p>
          <a:p>
            <a:pPr marL="0" indent="0">
              <a:buNone/>
            </a:pPr>
            <a:r>
              <a:rPr lang="en-US" dirty="0">
                <a:solidFill>
                  <a:srgbClr val="0070C0"/>
                </a:solidFill>
              </a:rPr>
              <a:t>RUN </a:t>
            </a:r>
            <a:r>
              <a:rPr lang="en-US" dirty="0" err="1">
                <a:solidFill>
                  <a:srgbClr val="0070C0"/>
                </a:solidFill>
              </a:rPr>
              <a:t>dotnet</a:t>
            </a:r>
            <a:r>
              <a:rPr lang="en-US" dirty="0">
                <a:solidFill>
                  <a:srgbClr val="0070C0"/>
                </a:solidFill>
              </a:rPr>
              <a:t> publish -c Release -o out</a:t>
            </a:r>
          </a:p>
          <a:p>
            <a:pPr marL="0" indent="0">
              <a:buNone/>
            </a:pPr>
            <a:r>
              <a:rPr lang="en-US" dirty="0"/>
              <a:t/>
            </a:r>
            <a:br>
              <a:rPr lang="en-US" dirty="0"/>
            </a:br>
            <a:r>
              <a:rPr lang="en-US" dirty="0"/>
              <a:t># Build runtime image</a:t>
            </a:r>
          </a:p>
          <a:p>
            <a:pPr marL="0" indent="0">
              <a:buNone/>
            </a:pPr>
            <a:r>
              <a:rPr lang="en-US" dirty="0"/>
              <a:t>FROM mcr.microsoft.com/</a:t>
            </a:r>
            <a:r>
              <a:rPr lang="en-US" dirty="0" err="1"/>
              <a:t>dotnet</a:t>
            </a:r>
            <a:r>
              <a:rPr lang="en-US" dirty="0"/>
              <a:t>/core/aspnet:2.1</a:t>
            </a:r>
          </a:p>
          <a:p>
            <a:pPr marL="0" indent="0">
              <a:buNone/>
            </a:pPr>
            <a:r>
              <a:rPr lang="en-US" dirty="0"/>
              <a:t>WORKDIR /app</a:t>
            </a:r>
          </a:p>
          <a:p>
            <a:pPr marL="0" indent="0">
              <a:buNone/>
            </a:pPr>
            <a:r>
              <a:rPr lang="en-US" dirty="0"/>
              <a:t>COPY --from=build-</a:t>
            </a:r>
            <a:r>
              <a:rPr lang="en-US" dirty="0" err="1"/>
              <a:t>env</a:t>
            </a:r>
            <a:r>
              <a:rPr lang="en-US" dirty="0"/>
              <a:t> /app/out .</a:t>
            </a:r>
          </a:p>
          <a:p>
            <a:pPr marL="0" indent="0">
              <a:buNone/>
            </a:pPr>
            <a:r>
              <a:rPr lang="en-US" b="1" dirty="0"/>
              <a:t>COPY model/model.zip model/</a:t>
            </a:r>
          </a:p>
          <a:p>
            <a:pPr marL="0" indent="0">
              <a:buNone/>
            </a:pPr>
            <a:r>
              <a:rPr lang="en-US" dirty="0"/>
              <a:t>ENTRYPOINT ["</a:t>
            </a:r>
            <a:r>
              <a:rPr lang="en-US" dirty="0" err="1"/>
              <a:t>dotnet</a:t>
            </a:r>
            <a:r>
              <a:rPr lang="en-US" dirty="0"/>
              <a:t>", "ml-net-webapi-test.dll"]</a:t>
            </a:r>
          </a:p>
          <a:p>
            <a:endParaRPr lang="en-US" dirty="0"/>
          </a:p>
        </p:txBody>
      </p:sp>
    </p:spTree>
    <p:extLst>
      <p:ext uri="{BB962C8B-B14F-4D97-AF65-F5344CB8AC3E}">
        <p14:creationId xmlns:p14="http://schemas.microsoft.com/office/powerpoint/2010/main" val="2030720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ML.NET </a:t>
            </a:r>
            <a:r>
              <a:rPr lang="pl-PL" dirty="0" err="1"/>
              <a:t>building</a:t>
            </a:r>
            <a:r>
              <a:rPr lang="pl-PL" dirty="0"/>
              <a:t> REST API</a:t>
            </a:r>
            <a:endParaRPr lang="en-US" dirty="0"/>
          </a:p>
        </p:txBody>
      </p:sp>
      <p:sp>
        <p:nvSpPr>
          <p:cNvPr id="3" name="Symbol zastępczy zawartości 2"/>
          <p:cNvSpPr>
            <a:spLocks noGrp="1"/>
          </p:cNvSpPr>
          <p:nvPr>
            <p:ph idx="1"/>
          </p:nvPr>
        </p:nvSpPr>
        <p:spPr/>
        <p:txBody>
          <a:bodyPr/>
          <a:lstStyle/>
          <a:p>
            <a:pPr marL="0" indent="0">
              <a:buNone/>
            </a:pPr>
            <a:endParaRPr lang="pl-PL" dirty="0" smtClean="0"/>
          </a:p>
          <a:p>
            <a:pPr marL="0" indent="0">
              <a:buNone/>
            </a:pPr>
            <a:endParaRPr lang="pl-PL" dirty="0"/>
          </a:p>
          <a:p>
            <a:pPr marL="0" indent="0">
              <a:buNone/>
            </a:pPr>
            <a:endParaRPr lang="pl-PL" dirty="0" smtClean="0"/>
          </a:p>
          <a:p>
            <a:pPr marL="0" indent="0">
              <a:buNone/>
            </a:pPr>
            <a:endParaRPr lang="pl-PL" dirty="0"/>
          </a:p>
          <a:p>
            <a:pPr marL="0" indent="0" algn="ctr">
              <a:buNone/>
            </a:pPr>
            <a:r>
              <a:rPr lang="pl-PL" sz="6000" dirty="0" smtClean="0"/>
              <a:t>DEMO</a:t>
            </a:r>
          </a:p>
          <a:p>
            <a:endParaRPr lang="en-US" dirty="0"/>
          </a:p>
        </p:txBody>
      </p:sp>
    </p:spTree>
    <p:extLst>
      <p:ext uri="{BB962C8B-B14F-4D97-AF65-F5344CB8AC3E}">
        <p14:creationId xmlns:p14="http://schemas.microsoft.com/office/powerpoint/2010/main" val="1082805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62339" y="5698599"/>
            <a:ext cx="8183880" cy="733832"/>
          </a:xfrm>
        </p:spPr>
        <p:txBody>
          <a:bodyPr/>
          <a:lstStyle/>
          <a:p>
            <a:r>
              <a:rPr lang="pl-PL" dirty="0"/>
              <a:t>ML.NET </a:t>
            </a:r>
            <a:r>
              <a:rPr lang="pl-PL" dirty="0" err="1"/>
              <a:t>building</a:t>
            </a:r>
            <a:r>
              <a:rPr lang="pl-PL" dirty="0"/>
              <a:t> REST API</a:t>
            </a:r>
            <a:endParaRPr lang="en-US" dirty="0"/>
          </a:p>
        </p:txBody>
      </p:sp>
      <p:sp>
        <p:nvSpPr>
          <p:cNvPr id="3" name="Symbol zastępczy zawartości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49" y="404664"/>
            <a:ext cx="8720460" cy="5302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6081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ML.NET </a:t>
            </a:r>
            <a:r>
              <a:rPr lang="pl-PL" dirty="0" err="1" smtClean="0"/>
              <a:t>Documentation</a:t>
            </a:r>
            <a:endParaRPr lang="en-US" dirty="0"/>
          </a:p>
        </p:txBody>
      </p:sp>
      <p:sp>
        <p:nvSpPr>
          <p:cNvPr id="3" name="Symbol zastępczy zawartości 2"/>
          <p:cNvSpPr>
            <a:spLocks noGrp="1"/>
          </p:cNvSpPr>
          <p:nvPr>
            <p:ph idx="1"/>
          </p:nvPr>
        </p:nvSpPr>
        <p:spPr/>
        <p:txBody>
          <a:bodyPr>
            <a:normAutofit lnSpcReduction="10000"/>
          </a:bodyPr>
          <a:lstStyle/>
          <a:p>
            <a:pPr marL="514350" indent="-514350">
              <a:buFont typeface="+mj-lt"/>
              <a:buAutoNum type="arabicPeriod"/>
            </a:pPr>
            <a:r>
              <a:rPr lang="en-US" dirty="0">
                <a:hlinkClick r:id="rId2"/>
              </a:rPr>
              <a:t>https://</a:t>
            </a:r>
            <a:r>
              <a:rPr lang="en-US" dirty="0" smtClean="0">
                <a:hlinkClick r:id="rId2"/>
              </a:rPr>
              <a:t>dotnet.microsoft.com/apps/machinelearning-ai/ml-dotnet</a:t>
            </a:r>
            <a:endParaRPr lang="pl-PL" dirty="0" smtClean="0"/>
          </a:p>
          <a:p>
            <a:pPr marL="514350" indent="-514350">
              <a:buFont typeface="+mj-lt"/>
              <a:buAutoNum type="arabicPeriod"/>
            </a:pPr>
            <a:r>
              <a:rPr lang="pl-PL" dirty="0">
                <a:hlinkClick r:id="rId3"/>
              </a:rPr>
              <a:t>https://</a:t>
            </a:r>
            <a:r>
              <a:rPr lang="pl-PL" dirty="0" smtClean="0">
                <a:hlinkClick r:id="rId3"/>
              </a:rPr>
              <a:t>github.com/dotnet/machinelearning/blob/master/docs/code/MlNetCookBook.md</a:t>
            </a:r>
            <a:endParaRPr lang="pl-PL" dirty="0" smtClean="0"/>
          </a:p>
          <a:p>
            <a:pPr marL="514350" indent="-514350">
              <a:buFont typeface="+mj-lt"/>
              <a:buAutoNum type="arabicPeriod"/>
            </a:pPr>
            <a:r>
              <a:rPr lang="en-US" dirty="0">
                <a:hlinkClick r:id="rId4"/>
              </a:rPr>
              <a:t>https://</a:t>
            </a:r>
            <a:r>
              <a:rPr lang="en-US" dirty="0" smtClean="0">
                <a:hlinkClick r:id="rId4"/>
              </a:rPr>
              <a:t>github.com/dotnet/machinelearning-samples/tree/master/samples/csharp</a:t>
            </a:r>
            <a:endParaRPr lang="pl-PL" dirty="0" smtClean="0"/>
          </a:p>
          <a:p>
            <a:pPr marL="514350" indent="-514350">
              <a:buFont typeface="+mj-lt"/>
              <a:buAutoNum type="arabicPeriod"/>
            </a:pPr>
            <a:r>
              <a:rPr lang="en-US" dirty="0">
                <a:hlinkClick r:id="rId5"/>
              </a:rPr>
              <a:t>https://</a:t>
            </a:r>
            <a:r>
              <a:rPr lang="en-US" dirty="0" smtClean="0">
                <a:hlinkClick r:id="rId5"/>
              </a:rPr>
              <a:t>github.com/dotnet/cli</a:t>
            </a:r>
            <a:endParaRPr lang="pl-PL" dirty="0" smtClean="0"/>
          </a:p>
          <a:p>
            <a:pPr marL="514350" indent="-514350">
              <a:buFont typeface="+mj-lt"/>
              <a:buAutoNum type="arabicPeriod"/>
            </a:pPr>
            <a:r>
              <a:rPr lang="en-US" dirty="0">
                <a:hlinkClick r:id="rId6"/>
              </a:rPr>
              <a:t>https://</a:t>
            </a:r>
            <a:r>
              <a:rPr lang="en-US" dirty="0" smtClean="0">
                <a:hlinkClick r:id="rId6"/>
              </a:rPr>
              <a:t>github.com/dotnet/machinelearning</a:t>
            </a:r>
            <a:endParaRPr lang="pl-PL" dirty="0" smtClean="0"/>
          </a:p>
          <a:p>
            <a:endParaRPr lang="en-US" dirty="0"/>
          </a:p>
        </p:txBody>
      </p:sp>
    </p:spTree>
    <p:extLst>
      <p:ext uri="{BB962C8B-B14F-4D97-AF65-F5344CB8AC3E}">
        <p14:creationId xmlns:p14="http://schemas.microsoft.com/office/powerpoint/2010/main" val="34307952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ML.NET  </a:t>
            </a:r>
            <a:r>
              <a:rPr lang="pl-PL" dirty="0" err="1" smtClean="0"/>
              <a:t>extensions</a:t>
            </a:r>
            <a:endParaRPr lang="en-US" dirty="0"/>
          </a:p>
        </p:txBody>
      </p:sp>
      <p:sp>
        <p:nvSpPr>
          <p:cNvPr id="3" name="Symbol zastępczy zawartości 2"/>
          <p:cNvSpPr>
            <a:spLocks noGrp="1"/>
          </p:cNvSpPr>
          <p:nvPr>
            <p:ph idx="1"/>
          </p:nvPr>
        </p:nvSpPr>
        <p:spPr/>
        <p:txBody>
          <a:bodyPr>
            <a:normAutofit lnSpcReduction="10000"/>
          </a:bodyPr>
          <a:lstStyle/>
          <a:p>
            <a:pPr marL="0" indent="0">
              <a:buNone/>
            </a:pPr>
            <a:r>
              <a:rPr lang="pl-PL" dirty="0" smtClean="0"/>
              <a:t>ONNX (</a:t>
            </a:r>
            <a:r>
              <a:rPr lang="en-US" dirty="0"/>
              <a:t>Open Neural Network </a:t>
            </a:r>
            <a:r>
              <a:rPr lang="en-US" dirty="0" smtClean="0"/>
              <a:t>Exchange</a:t>
            </a:r>
            <a:r>
              <a:rPr lang="pl-PL" dirty="0" smtClean="0"/>
              <a:t>)</a:t>
            </a:r>
          </a:p>
          <a:p>
            <a:pPr marL="0" indent="0">
              <a:buNone/>
            </a:pPr>
            <a:r>
              <a:rPr lang="pl-PL" dirty="0">
                <a:hlinkClick r:id="rId2"/>
              </a:rPr>
              <a:t>https://</a:t>
            </a:r>
            <a:r>
              <a:rPr lang="pl-PL" dirty="0" smtClean="0">
                <a:hlinkClick r:id="rId2"/>
              </a:rPr>
              <a:t>github.com/onnx/onnx</a:t>
            </a:r>
            <a:endParaRPr lang="pl-PL" dirty="0" smtClean="0"/>
          </a:p>
          <a:p>
            <a:pPr marL="0" indent="0">
              <a:buNone/>
            </a:pPr>
            <a:endParaRPr lang="pl-PL" dirty="0" smtClean="0"/>
          </a:p>
          <a:p>
            <a:pPr marL="0" indent="0">
              <a:buNone/>
            </a:pPr>
            <a:r>
              <a:rPr lang="pl-PL" dirty="0" smtClean="0"/>
              <a:t>TENSORFLOW</a:t>
            </a:r>
          </a:p>
          <a:p>
            <a:pPr marL="0" indent="0">
              <a:buNone/>
            </a:pPr>
            <a:r>
              <a:rPr lang="pl-PL" dirty="0">
                <a:hlinkClick r:id="rId3"/>
              </a:rPr>
              <a:t>https://www.tensorflow.org</a:t>
            </a:r>
            <a:r>
              <a:rPr lang="pl-PL" dirty="0" smtClean="0">
                <a:hlinkClick r:id="rId3"/>
              </a:rPr>
              <a:t>/</a:t>
            </a:r>
            <a:endParaRPr lang="pl-PL" dirty="0" smtClean="0"/>
          </a:p>
          <a:p>
            <a:pPr marL="0" indent="0">
              <a:buNone/>
            </a:pPr>
            <a:endParaRPr lang="pl-PL" dirty="0" smtClean="0"/>
          </a:p>
          <a:p>
            <a:pPr marL="0" indent="0">
              <a:buNone/>
            </a:pPr>
            <a:r>
              <a:rPr lang="en-US" b="1" dirty="0"/>
              <a:t>Infer.NET</a:t>
            </a:r>
            <a:r>
              <a:rPr lang="en-US" dirty="0"/>
              <a:t> is a framework for running Bayesian inference in graphical models. </a:t>
            </a:r>
            <a:r>
              <a:rPr lang="pl-PL" dirty="0" smtClean="0">
                <a:hlinkClick r:id="rId4"/>
              </a:rPr>
              <a:t>https</a:t>
            </a:r>
            <a:r>
              <a:rPr lang="pl-PL" dirty="0">
                <a:hlinkClick r:id="rId4"/>
              </a:rPr>
              <a:t>://dotnet.github.io/infer</a:t>
            </a:r>
            <a:r>
              <a:rPr lang="pl-PL" dirty="0" smtClean="0">
                <a:hlinkClick r:id="rId4"/>
              </a:rPr>
              <a:t>/</a:t>
            </a:r>
            <a:endParaRPr lang="pl-PL" dirty="0" smtClean="0"/>
          </a:p>
          <a:p>
            <a:pPr marL="0" indent="0">
              <a:buNone/>
            </a:pPr>
            <a:endParaRPr lang="pl-PL" dirty="0"/>
          </a:p>
          <a:p>
            <a:pPr marL="0" indent="0">
              <a:buNone/>
            </a:pPr>
            <a:endParaRPr lang="pl-PL" dirty="0"/>
          </a:p>
          <a:p>
            <a:pPr marL="0" indent="0">
              <a:buNone/>
            </a:pPr>
            <a:endParaRPr lang="pl-PL" dirty="0" smtClean="0"/>
          </a:p>
          <a:p>
            <a:endParaRPr lang="en-US" dirty="0"/>
          </a:p>
        </p:txBody>
      </p:sp>
    </p:spTree>
    <p:extLst>
      <p:ext uri="{BB962C8B-B14F-4D97-AF65-F5344CB8AC3E}">
        <p14:creationId xmlns:p14="http://schemas.microsoft.com/office/powerpoint/2010/main" val="8484546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ML.NET WHAT NEXT TO DO</a:t>
            </a:r>
            <a:endParaRPr lang="en-US" dirty="0"/>
          </a:p>
        </p:txBody>
      </p:sp>
      <p:sp>
        <p:nvSpPr>
          <p:cNvPr id="3" name="Symbol zastępczy zawartości 2"/>
          <p:cNvSpPr>
            <a:spLocks noGrp="1"/>
          </p:cNvSpPr>
          <p:nvPr>
            <p:ph idx="1"/>
          </p:nvPr>
        </p:nvSpPr>
        <p:spPr>
          <a:xfrm>
            <a:off x="502920" y="530352"/>
            <a:ext cx="8183880" cy="4626840"/>
          </a:xfrm>
        </p:spPr>
        <p:txBody>
          <a:bodyPr>
            <a:normAutofit fontScale="92500" lnSpcReduction="20000"/>
          </a:bodyPr>
          <a:lstStyle/>
          <a:p>
            <a:pPr marL="0" indent="0">
              <a:buNone/>
            </a:pPr>
            <a:r>
              <a:rPr lang="pl-PL" b="1" dirty="0" smtClean="0"/>
              <a:t>TODO LIST:</a:t>
            </a:r>
          </a:p>
          <a:p>
            <a:pPr marL="0" indent="0">
              <a:buNone/>
            </a:pPr>
            <a:endParaRPr lang="pl-PL" dirty="0" smtClean="0"/>
          </a:p>
          <a:p>
            <a:pPr marL="514350" indent="-514350">
              <a:buFont typeface="+mj-lt"/>
              <a:buAutoNum type="arabicPeriod"/>
            </a:pPr>
            <a:r>
              <a:rPr lang="pl-PL" dirty="0" err="1" smtClean="0"/>
              <a:t>Use</a:t>
            </a:r>
            <a:r>
              <a:rPr lang="pl-PL" dirty="0" smtClean="0"/>
              <a:t> model with </a:t>
            </a:r>
            <a:r>
              <a:rPr lang="pl-PL" dirty="0" err="1" smtClean="0"/>
              <a:t>Azure</a:t>
            </a:r>
            <a:r>
              <a:rPr lang="pl-PL" dirty="0" smtClean="0"/>
              <a:t> </a:t>
            </a:r>
            <a:r>
              <a:rPr lang="pl-PL" dirty="0" err="1" smtClean="0"/>
              <a:t>Functions</a:t>
            </a:r>
            <a:r>
              <a:rPr lang="pl-PL" dirty="0" smtClean="0"/>
              <a:t> (</a:t>
            </a:r>
            <a:r>
              <a:rPr lang="pl-PL" dirty="0" err="1" smtClean="0"/>
              <a:t>serverless</a:t>
            </a:r>
            <a:r>
              <a:rPr lang="pl-PL" dirty="0" smtClean="0"/>
              <a:t>)</a:t>
            </a:r>
          </a:p>
          <a:p>
            <a:pPr marL="514350" indent="-514350">
              <a:buFont typeface="+mj-lt"/>
              <a:buAutoNum type="arabicPeriod"/>
            </a:pPr>
            <a:r>
              <a:rPr lang="pl-PL" dirty="0" err="1" smtClean="0"/>
              <a:t>Build</a:t>
            </a:r>
            <a:r>
              <a:rPr lang="pl-PL" dirty="0" smtClean="0"/>
              <a:t> model in </a:t>
            </a:r>
            <a:r>
              <a:rPr lang="pl-PL" dirty="0" err="1"/>
              <a:t>p</a:t>
            </a:r>
            <a:r>
              <a:rPr lang="pl-PL" dirty="0" err="1" smtClean="0"/>
              <a:t>ython</a:t>
            </a:r>
            <a:r>
              <a:rPr lang="pl-PL" dirty="0" smtClean="0"/>
              <a:t> and </a:t>
            </a:r>
            <a:r>
              <a:rPr lang="pl-PL" dirty="0" err="1" smtClean="0"/>
              <a:t>use</a:t>
            </a:r>
            <a:r>
              <a:rPr lang="pl-PL" dirty="0" smtClean="0"/>
              <a:t> </a:t>
            </a:r>
            <a:r>
              <a:rPr lang="pl-PL" dirty="0" err="1" smtClean="0"/>
              <a:t>it</a:t>
            </a:r>
            <a:r>
              <a:rPr lang="pl-PL" dirty="0" smtClean="0"/>
              <a:t> in ML.NET with ONNX.</a:t>
            </a:r>
          </a:p>
          <a:p>
            <a:pPr marL="514350" indent="-514350">
              <a:buFont typeface="+mj-lt"/>
              <a:buAutoNum type="arabicPeriod"/>
            </a:pPr>
            <a:r>
              <a:rPr lang="pl-PL" dirty="0" err="1" smtClean="0"/>
              <a:t>Build</a:t>
            </a:r>
            <a:r>
              <a:rPr lang="pl-PL" dirty="0" smtClean="0"/>
              <a:t> model in ML.NET and </a:t>
            </a:r>
            <a:r>
              <a:rPr lang="pl-PL" dirty="0" err="1" smtClean="0"/>
              <a:t>use</a:t>
            </a:r>
            <a:r>
              <a:rPr lang="pl-PL" dirty="0" smtClean="0"/>
              <a:t> </a:t>
            </a:r>
            <a:r>
              <a:rPr lang="pl-PL" dirty="0" err="1" smtClean="0"/>
              <a:t>it</a:t>
            </a:r>
            <a:r>
              <a:rPr lang="pl-PL" dirty="0" smtClean="0"/>
              <a:t> in </a:t>
            </a:r>
            <a:r>
              <a:rPr lang="pl-PL" dirty="0" err="1"/>
              <a:t>p</a:t>
            </a:r>
            <a:r>
              <a:rPr lang="pl-PL" dirty="0" err="1" smtClean="0"/>
              <a:t>ython</a:t>
            </a:r>
            <a:r>
              <a:rPr lang="pl-PL" dirty="0" smtClean="0"/>
              <a:t> (</a:t>
            </a:r>
            <a:r>
              <a:rPr lang="pl-PL" dirty="0" err="1" smtClean="0"/>
              <a:t>also</a:t>
            </a:r>
            <a:r>
              <a:rPr lang="pl-PL" dirty="0" smtClean="0"/>
              <a:t> in Docker).</a:t>
            </a:r>
          </a:p>
          <a:p>
            <a:pPr marL="514350" indent="-514350">
              <a:buFont typeface="+mj-lt"/>
              <a:buAutoNum type="arabicPeriod"/>
            </a:pPr>
            <a:r>
              <a:rPr lang="pl-PL" dirty="0" err="1" smtClean="0"/>
              <a:t>Use</a:t>
            </a:r>
            <a:r>
              <a:rPr lang="pl-PL" dirty="0" smtClean="0"/>
              <a:t> transfer learning  to </a:t>
            </a:r>
            <a:r>
              <a:rPr lang="pl-PL" dirty="0" err="1" smtClean="0"/>
              <a:t>consume</a:t>
            </a:r>
            <a:r>
              <a:rPr lang="pl-PL" dirty="0"/>
              <a:t> </a:t>
            </a:r>
            <a:r>
              <a:rPr lang="pl-PL" dirty="0" err="1" smtClean="0"/>
              <a:t>ready</a:t>
            </a:r>
            <a:r>
              <a:rPr lang="pl-PL" dirty="0" smtClean="0"/>
              <a:t> </a:t>
            </a:r>
            <a:r>
              <a:rPr lang="pl-PL" dirty="0" err="1" smtClean="0"/>
              <a:t>models</a:t>
            </a:r>
            <a:r>
              <a:rPr lang="pl-PL" dirty="0" smtClean="0"/>
              <a:t>.</a:t>
            </a:r>
          </a:p>
          <a:p>
            <a:pPr marL="514350" indent="-514350">
              <a:buFont typeface="+mj-lt"/>
              <a:buAutoNum type="arabicPeriod"/>
            </a:pPr>
            <a:r>
              <a:rPr lang="pl-PL" dirty="0" err="1" smtClean="0"/>
              <a:t>Make</a:t>
            </a:r>
            <a:r>
              <a:rPr lang="pl-PL" dirty="0" smtClean="0"/>
              <a:t> </a:t>
            </a:r>
            <a:r>
              <a:rPr lang="pl-PL" dirty="0" err="1" smtClean="0"/>
              <a:t>stress</a:t>
            </a:r>
            <a:r>
              <a:rPr lang="pl-PL" dirty="0" smtClean="0"/>
              <a:t> </a:t>
            </a:r>
            <a:r>
              <a:rPr lang="pl-PL" dirty="0" err="1" smtClean="0"/>
              <a:t>tests</a:t>
            </a:r>
            <a:r>
              <a:rPr lang="pl-PL" dirty="0" smtClean="0"/>
              <a:t> to </a:t>
            </a:r>
            <a:r>
              <a:rPr lang="pl-PL" dirty="0" err="1" smtClean="0"/>
              <a:t>check</a:t>
            </a:r>
            <a:r>
              <a:rPr lang="pl-PL" dirty="0" smtClean="0"/>
              <a:t> </a:t>
            </a:r>
            <a:r>
              <a:rPr lang="pl-PL" dirty="0" err="1" smtClean="0"/>
              <a:t>different</a:t>
            </a:r>
            <a:r>
              <a:rPr lang="pl-PL" dirty="0" smtClean="0"/>
              <a:t> </a:t>
            </a:r>
            <a:r>
              <a:rPr lang="pl-PL" dirty="0" err="1" smtClean="0"/>
              <a:t>scenarios</a:t>
            </a:r>
            <a:r>
              <a:rPr lang="pl-PL" dirty="0" smtClean="0"/>
              <a:t> and </a:t>
            </a:r>
            <a:r>
              <a:rPr lang="pl-PL" dirty="0" err="1" smtClean="0"/>
              <a:t>their</a:t>
            </a:r>
            <a:r>
              <a:rPr lang="pl-PL" dirty="0" smtClean="0"/>
              <a:t> performance.</a:t>
            </a:r>
            <a:endParaRPr lang="en-US" dirty="0"/>
          </a:p>
        </p:txBody>
      </p:sp>
    </p:spTree>
    <p:extLst>
      <p:ext uri="{BB962C8B-B14F-4D97-AF65-F5344CB8AC3E}">
        <p14:creationId xmlns:p14="http://schemas.microsoft.com/office/powerpoint/2010/main" val="4019991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Any</a:t>
            </a:r>
            <a:r>
              <a:rPr lang="pl-PL" dirty="0" smtClean="0"/>
              <a:t> </a:t>
            </a:r>
            <a:r>
              <a:rPr lang="pl-PL" dirty="0" err="1" smtClean="0"/>
              <a:t>questions</a:t>
            </a:r>
            <a:r>
              <a:rPr lang="pl-PL" dirty="0" smtClean="0"/>
              <a:t> ?</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836712"/>
            <a:ext cx="7445022" cy="418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165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ML.NET CREATORS</a:t>
            </a:r>
            <a:endParaRPr lang="en-US"/>
          </a:p>
        </p:txBody>
      </p:sp>
      <p:sp>
        <p:nvSpPr>
          <p:cNvPr id="3" name="Symbol zastępczy zawartości 2"/>
          <p:cNvSpPr>
            <a:spLocks noGrp="1"/>
          </p:cNvSpPr>
          <p:nvPr>
            <p:ph idx="1"/>
          </p:nvPr>
        </p:nvSpPr>
        <p:spPr/>
        <p:txBody>
          <a:bodyPr>
            <a:normAutofit fontScale="77500" lnSpcReduction="20000"/>
          </a:bodyPr>
          <a:lstStyle/>
          <a:p>
            <a:pPr marL="0" indent="0">
              <a:buNone/>
            </a:pPr>
            <a:r>
              <a:rPr lang="pl-PL" b="1" dirty="0" err="1" smtClean="0"/>
              <a:t>Before</a:t>
            </a:r>
            <a:r>
              <a:rPr lang="pl-PL" b="1" dirty="0" smtClean="0"/>
              <a:t> </a:t>
            </a:r>
            <a:r>
              <a:rPr lang="pl-PL" b="1" dirty="0" err="1" smtClean="0"/>
              <a:t>you</a:t>
            </a:r>
            <a:r>
              <a:rPr lang="pl-PL" b="1" dirty="0" smtClean="0"/>
              <a:t> </a:t>
            </a:r>
            <a:r>
              <a:rPr lang="pl-PL" b="1" dirty="0" err="1" smtClean="0"/>
              <a:t>begin</a:t>
            </a:r>
            <a:r>
              <a:rPr lang="pl-PL" b="1" dirty="0" smtClean="0"/>
              <a:t> to </a:t>
            </a:r>
            <a:r>
              <a:rPr lang="pl-PL" b="1" dirty="0" err="1" smtClean="0"/>
              <a:t>code</a:t>
            </a:r>
            <a:endParaRPr lang="pl-PL" b="1" dirty="0"/>
          </a:p>
          <a:p>
            <a:endParaRPr lang="pl-PL" dirty="0" smtClean="0"/>
          </a:p>
          <a:p>
            <a:pPr marL="0" indent="0">
              <a:buNone/>
            </a:pPr>
            <a:r>
              <a:rPr lang="en-US" dirty="0">
                <a:hlinkClick r:id="rId2"/>
              </a:rPr>
              <a:t>https://</a:t>
            </a:r>
            <a:r>
              <a:rPr lang="en-US" dirty="0" smtClean="0">
                <a:hlinkClick r:id="rId2"/>
              </a:rPr>
              <a:t>channel9.msdn.com/Shows/On-NET/Machine-Learning-with-MLNET-10-from-Build-2019</a:t>
            </a:r>
            <a:endParaRPr lang="pl-PL" dirty="0" smtClean="0"/>
          </a:p>
          <a:p>
            <a:pPr marL="0" indent="0">
              <a:buNone/>
            </a:pPr>
            <a:endParaRPr lang="pl-PL" dirty="0"/>
          </a:p>
          <a:p>
            <a:pPr marL="0" indent="0">
              <a:buNone/>
            </a:pPr>
            <a:r>
              <a:rPr lang="en-US" dirty="0"/>
              <a:t>ML.NET is a free, cross-platform and open source machine learning framework designed to bring the power of machine learning (ML) into .NET applications.</a:t>
            </a:r>
          </a:p>
          <a:p>
            <a:pPr marL="0" indent="0">
              <a:buNone/>
            </a:pPr>
            <a:r>
              <a:rPr lang="en-US" dirty="0"/>
              <a:t>Live from Build 2019, we are joined by Cesar De La Torre </a:t>
            </a:r>
            <a:r>
              <a:rPr lang="en-US" dirty="0" err="1"/>
              <a:t>Llorente</a:t>
            </a:r>
            <a:r>
              <a:rPr lang="en-US" dirty="0"/>
              <a:t> who gives us a great overview of what the goals of ML.NET are, and shares with us some of the highlights of the 1.0 release.</a:t>
            </a:r>
          </a:p>
          <a:p>
            <a:pPr marL="0" indent="0">
              <a:buNone/>
            </a:pPr>
            <a:endParaRPr lang="pl-PL" dirty="0" smtClean="0"/>
          </a:p>
          <a:p>
            <a:endParaRPr lang="en-US" dirty="0"/>
          </a:p>
        </p:txBody>
      </p:sp>
    </p:spTree>
    <p:extLst>
      <p:ext uri="{BB962C8B-B14F-4D97-AF65-F5344CB8AC3E}">
        <p14:creationId xmlns:p14="http://schemas.microsoft.com/office/powerpoint/2010/main" val="204038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1814" y="530225"/>
            <a:ext cx="4106409" cy="418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3244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2920" y="5373216"/>
            <a:ext cx="8183880" cy="661824"/>
          </a:xfrm>
        </p:spPr>
        <p:txBody>
          <a:bodyPr>
            <a:normAutofit/>
          </a:bodyPr>
          <a:lstStyle/>
          <a:p>
            <a:r>
              <a:rPr lang="pl-PL" dirty="0"/>
              <a:t>Hello </a:t>
            </a:r>
            <a:r>
              <a:rPr lang="pl-PL" dirty="0" err="1"/>
              <a:t>world</a:t>
            </a:r>
            <a:r>
              <a:rPr lang="pl-PL" dirty="0"/>
              <a:t> in </a:t>
            </a:r>
            <a:r>
              <a:rPr lang="pl-PL" dirty="0" smtClean="0"/>
              <a:t>ML.NET</a:t>
            </a:r>
            <a:endParaRPr lang="en-US" dirty="0"/>
          </a:p>
        </p:txBody>
      </p:sp>
      <p:sp>
        <p:nvSpPr>
          <p:cNvPr id="3" name="Symbol zastępczy zawartości 2"/>
          <p:cNvSpPr>
            <a:spLocks noGrp="1"/>
          </p:cNvSpPr>
          <p:nvPr>
            <p:ph idx="1"/>
          </p:nvPr>
        </p:nvSpPr>
        <p:spPr>
          <a:xfrm>
            <a:off x="502920" y="530352"/>
            <a:ext cx="8183880" cy="4914872"/>
          </a:xfrm>
        </p:spPr>
        <p:txBody>
          <a:bodyPr>
            <a:noAutofit/>
          </a:bodyPr>
          <a:lstStyle/>
          <a:p>
            <a:pPr marL="0" indent="0">
              <a:buNone/>
            </a:pPr>
            <a:r>
              <a:rPr lang="pl-PL" sz="1200" dirty="0"/>
              <a:t>//Step 1. </a:t>
            </a:r>
            <a:r>
              <a:rPr lang="pl-PL" sz="1200" dirty="0" err="1"/>
              <a:t>Create</a:t>
            </a:r>
            <a:r>
              <a:rPr lang="pl-PL" sz="1200" dirty="0"/>
              <a:t> a ML </a:t>
            </a:r>
            <a:r>
              <a:rPr lang="pl-PL" sz="1200" dirty="0" err="1"/>
              <a:t>Context</a:t>
            </a:r>
            <a:endParaRPr lang="pl-PL" sz="1200" dirty="0"/>
          </a:p>
          <a:p>
            <a:pPr marL="0" indent="0">
              <a:buNone/>
            </a:pPr>
            <a:r>
              <a:rPr lang="pl-PL" sz="1200" dirty="0" err="1"/>
              <a:t>var</a:t>
            </a:r>
            <a:r>
              <a:rPr lang="pl-PL" sz="1200" dirty="0"/>
              <a:t> </a:t>
            </a:r>
            <a:r>
              <a:rPr lang="pl-PL" sz="1200" dirty="0" err="1"/>
              <a:t>ctx</a:t>
            </a:r>
            <a:r>
              <a:rPr lang="pl-PL" sz="1200" dirty="0"/>
              <a:t> = </a:t>
            </a:r>
            <a:r>
              <a:rPr lang="pl-PL" sz="1200" dirty="0" err="1"/>
              <a:t>new</a:t>
            </a:r>
            <a:r>
              <a:rPr lang="pl-PL" sz="1200" dirty="0"/>
              <a:t> </a:t>
            </a:r>
            <a:r>
              <a:rPr lang="pl-PL" sz="1200" dirty="0" err="1"/>
              <a:t>MLContext</a:t>
            </a:r>
            <a:r>
              <a:rPr lang="pl-PL" sz="1200" dirty="0"/>
              <a:t>();</a:t>
            </a:r>
          </a:p>
          <a:p>
            <a:pPr marL="0" indent="0">
              <a:buNone/>
            </a:pPr>
            <a:endParaRPr lang="pl-PL" sz="1200" dirty="0"/>
          </a:p>
          <a:p>
            <a:pPr marL="0" indent="0">
              <a:buNone/>
            </a:pPr>
            <a:r>
              <a:rPr lang="pl-PL" sz="1200" dirty="0"/>
              <a:t>//Step 2. Read in the </a:t>
            </a:r>
            <a:r>
              <a:rPr lang="pl-PL" sz="1200" dirty="0" err="1"/>
              <a:t>input</a:t>
            </a:r>
            <a:r>
              <a:rPr lang="pl-PL" sz="1200" dirty="0"/>
              <a:t> data for model </a:t>
            </a:r>
            <a:r>
              <a:rPr lang="pl-PL" sz="1200" dirty="0" err="1"/>
              <a:t>training</a:t>
            </a:r>
            <a:endParaRPr lang="pl-PL" sz="1200" dirty="0"/>
          </a:p>
          <a:p>
            <a:pPr marL="0" indent="0">
              <a:buNone/>
            </a:pPr>
            <a:r>
              <a:rPr lang="pl-PL" sz="1200" b="1" dirty="0" err="1">
                <a:solidFill>
                  <a:srgbClr val="FF0000"/>
                </a:solidFill>
              </a:rPr>
              <a:t>IDataView</a:t>
            </a:r>
            <a:r>
              <a:rPr lang="pl-PL" sz="1200" dirty="0">
                <a:solidFill>
                  <a:srgbClr val="FF0000"/>
                </a:solidFill>
              </a:rPr>
              <a:t> </a:t>
            </a:r>
            <a:r>
              <a:rPr lang="pl-PL" sz="1200" dirty="0" err="1"/>
              <a:t>dataReader</a:t>
            </a:r>
            <a:r>
              <a:rPr lang="pl-PL" sz="1200" dirty="0"/>
              <a:t> = </a:t>
            </a:r>
            <a:r>
              <a:rPr lang="pl-PL" sz="1200" dirty="0" err="1"/>
              <a:t>ctx.Data</a:t>
            </a:r>
            <a:endParaRPr lang="pl-PL" sz="1200" dirty="0"/>
          </a:p>
          <a:p>
            <a:pPr marL="0" indent="0">
              <a:buNone/>
            </a:pPr>
            <a:r>
              <a:rPr lang="pl-PL" sz="1200" dirty="0"/>
              <a:t>    .</a:t>
            </a:r>
            <a:r>
              <a:rPr lang="pl-PL" sz="1200" b="1" dirty="0" err="1"/>
              <a:t>LoadFromTextFile</a:t>
            </a:r>
            <a:r>
              <a:rPr lang="pl-PL" sz="1200" dirty="0"/>
              <a:t>&lt;</a:t>
            </a:r>
            <a:r>
              <a:rPr lang="pl-PL" sz="1200" dirty="0" err="1"/>
              <a:t>MyInput</a:t>
            </a:r>
            <a:r>
              <a:rPr lang="pl-PL" sz="1200" dirty="0"/>
              <a:t>&gt;(</a:t>
            </a:r>
            <a:r>
              <a:rPr lang="pl-PL" sz="1200" dirty="0" err="1"/>
              <a:t>dataPath</a:t>
            </a:r>
            <a:r>
              <a:rPr lang="pl-PL" sz="1200" dirty="0"/>
              <a:t>, </a:t>
            </a:r>
            <a:r>
              <a:rPr lang="pl-PL" sz="1200" dirty="0" err="1"/>
              <a:t>hasHeader</a:t>
            </a:r>
            <a:r>
              <a:rPr lang="pl-PL" sz="1200" dirty="0"/>
              <a:t>: </a:t>
            </a:r>
            <a:r>
              <a:rPr lang="pl-PL" sz="1200" dirty="0" err="1"/>
              <a:t>true</a:t>
            </a:r>
            <a:r>
              <a:rPr lang="pl-PL" sz="1200" dirty="0"/>
              <a:t>);</a:t>
            </a:r>
          </a:p>
          <a:p>
            <a:pPr marL="0" indent="0">
              <a:buNone/>
            </a:pPr>
            <a:endParaRPr lang="pl-PL" sz="1200" dirty="0"/>
          </a:p>
          <a:p>
            <a:pPr marL="0" indent="0">
              <a:buNone/>
            </a:pPr>
            <a:r>
              <a:rPr lang="pl-PL" sz="1200" dirty="0"/>
              <a:t>//Step 3. </a:t>
            </a:r>
            <a:r>
              <a:rPr lang="pl-PL" sz="1200" dirty="0" err="1"/>
              <a:t>Build</a:t>
            </a:r>
            <a:r>
              <a:rPr lang="pl-PL" sz="1200" dirty="0"/>
              <a:t> </a:t>
            </a:r>
            <a:r>
              <a:rPr lang="pl-PL" sz="1200" dirty="0" err="1"/>
              <a:t>your</a:t>
            </a:r>
            <a:r>
              <a:rPr lang="pl-PL" sz="1200" dirty="0"/>
              <a:t> </a:t>
            </a:r>
            <a:r>
              <a:rPr lang="pl-PL" sz="1200" dirty="0" err="1"/>
              <a:t>estimator</a:t>
            </a:r>
            <a:endParaRPr lang="pl-PL" sz="1200" dirty="0"/>
          </a:p>
          <a:p>
            <a:pPr marL="0" indent="0">
              <a:buNone/>
            </a:pPr>
            <a:r>
              <a:rPr lang="pl-PL" sz="1200" b="1" dirty="0" err="1">
                <a:solidFill>
                  <a:srgbClr val="FF0000"/>
                </a:solidFill>
              </a:rPr>
              <a:t>IEstimator</a:t>
            </a:r>
            <a:r>
              <a:rPr lang="pl-PL" sz="1200" dirty="0"/>
              <a:t>&lt;</a:t>
            </a:r>
            <a:r>
              <a:rPr lang="pl-PL" sz="1200" dirty="0" err="1"/>
              <a:t>ITransformer</a:t>
            </a:r>
            <a:r>
              <a:rPr lang="pl-PL" sz="1200" dirty="0"/>
              <a:t>&gt; </a:t>
            </a:r>
            <a:r>
              <a:rPr lang="pl-PL" sz="1200" dirty="0" err="1"/>
              <a:t>est</a:t>
            </a:r>
            <a:r>
              <a:rPr lang="pl-PL" sz="1200" dirty="0"/>
              <a:t> = </a:t>
            </a:r>
            <a:r>
              <a:rPr lang="pl-PL" sz="1200" dirty="0" err="1"/>
              <a:t>ctx.Transforms.Text</a:t>
            </a:r>
            <a:endParaRPr lang="pl-PL" sz="1200" dirty="0"/>
          </a:p>
          <a:p>
            <a:pPr marL="0" indent="0">
              <a:buNone/>
            </a:pPr>
            <a:r>
              <a:rPr lang="pl-PL" sz="1200" dirty="0"/>
              <a:t>    .</a:t>
            </a:r>
            <a:r>
              <a:rPr lang="pl-PL" sz="1200" dirty="0" err="1"/>
              <a:t>FeaturizeText</a:t>
            </a:r>
            <a:r>
              <a:rPr lang="pl-PL" sz="1200" dirty="0"/>
              <a:t>("</a:t>
            </a:r>
            <a:r>
              <a:rPr lang="pl-PL" sz="1200" dirty="0" err="1"/>
              <a:t>Features</a:t>
            </a:r>
            <a:r>
              <a:rPr lang="pl-PL" sz="1200" dirty="0"/>
              <a:t>", </a:t>
            </a:r>
            <a:r>
              <a:rPr lang="pl-PL" sz="1200" dirty="0" err="1"/>
              <a:t>nameof</a:t>
            </a:r>
            <a:r>
              <a:rPr lang="pl-PL" sz="1200" dirty="0"/>
              <a:t>(</a:t>
            </a:r>
            <a:r>
              <a:rPr lang="pl-PL" sz="1200" dirty="0" err="1"/>
              <a:t>SentimentIssue.Text</a:t>
            </a:r>
            <a:r>
              <a:rPr lang="pl-PL" sz="1200" dirty="0"/>
              <a:t>))</a:t>
            </a:r>
          </a:p>
          <a:p>
            <a:pPr marL="0" indent="0">
              <a:buNone/>
            </a:pPr>
            <a:r>
              <a:rPr lang="pl-PL" sz="1200" dirty="0"/>
              <a:t>    .</a:t>
            </a:r>
            <a:r>
              <a:rPr lang="pl-PL" sz="1200" b="1" dirty="0" err="1"/>
              <a:t>Append</a:t>
            </a:r>
            <a:r>
              <a:rPr lang="pl-PL" sz="1200" dirty="0"/>
              <a:t>(</a:t>
            </a:r>
            <a:r>
              <a:rPr lang="pl-PL" sz="1200" dirty="0" err="1"/>
              <a:t>ctx.BinaryClassification.Trainers</a:t>
            </a:r>
            <a:endParaRPr lang="pl-PL" sz="1200" dirty="0"/>
          </a:p>
          <a:p>
            <a:pPr marL="0" indent="0">
              <a:buNone/>
            </a:pPr>
            <a:r>
              <a:rPr lang="pl-PL" sz="1200" dirty="0"/>
              <a:t>        .</a:t>
            </a:r>
            <a:r>
              <a:rPr lang="pl-PL" sz="1200" dirty="0" err="1"/>
              <a:t>LbfgsLogisticRegression</a:t>
            </a:r>
            <a:r>
              <a:rPr lang="pl-PL" sz="1200" dirty="0"/>
              <a:t>("</a:t>
            </a:r>
            <a:r>
              <a:rPr lang="pl-PL" sz="1200" dirty="0" err="1"/>
              <a:t>Label</a:t>
            </a:r>
            <a:r>
              <a:rPr lang="pl-PL" sz="1200" dirty="0"/>
              <a:t>", "</a:t>
            </a:r>
            <a:r>
              <a:rPr lang="pl-PL" sz="1200" dirty="0" err="1"/>
              <a:t>Features</a:t>
            </a:r>
            <a:r>
              <a:rPr lang="pl-PL" sz="1200" dirty="0"/>
              <a:t>"));</a:t>
            </a:r>
          </a:p>
          <a:p>
            <a:pPr marL="0" indent="0">
              <a:buNone/>
            </a:pPr>
            <a:endParaRPr lang="pl-PL" sz="1200" dirty="0"/>
          </a:p>
          <a:p>
            <a:pPr marL="0" indent="0">
              <a:buNone/>
            </a:pPr>
            <a:r>
              <a:rPr lang="pl-PL" sz="1200" dirty="0"/>
              <a:t>//Step 4. Train </a:t>
            </a:r>
            <a:r>
              <a:rPr lang="pl-PL" sz="1200" dirty="0" err="1"/>
              <a:t>your</a:t>
            </a:r>
            <a:r>
              <a:rPr lang="pl-PL" sz="1200" dirty="0"/>
              <a:t> Model</a:t>
            </a:r>
          </a:p>
          <a:p>
            <a:pPr marL="0" indent="0">
              <a:buNone/>
            </a:pPr>
            <a:r>
              <a:rPr lang="pl-PL" sz="1200" b="1" dirty="0" err="1">
                <a:solidFill>
                  <a:srgbClr val="FF0000"/>
                </a:solidFill>
              </a:rPr>
              <a:t>ITransformer</a:t>
            </a:r>
            <a:r>
              <a:rPr lang="pl-PL" sz="1200" dirty="0">
                <a:solidFill>
                  <a:srgbClr val="FF0000"/>
                </a:solidFill>
              </a:rPr>
              <a:t> </a:t>
            </a:r>
            <a:r>
              <a:rPr lang="pl-PL" sz="1200" dirty="0" err="1"/>
              <a:t>trainedModel</a:t>
            </a:r>
            <a:r>
              <a:rPr lang="pl-PL" sz="1200" dirty="0"/>
              <a:t> = </a:t>
            </a:r>
            <a:r>
              <a:rPr lang="pl-PL" sz="1200" dirty="0" err="1"/>
              <a:t>est.</a:t>
            </a:r>
            <a:r>
              <a:rPr lang="pl-PL" sz="1200" b="1" dirty="0" err="1"/>
              <a:t>Fit</a:t>
            </a:r>
            <a:r>
              <a:rPr lang="pl-PL" sz="1200" dirty="0"/>
              <a:t>(</a:t>
            </a:r>
            <a:r>
              <a:rPr lang="pl-PL" sz="1200" dirty="0" err="1"/>
              <a:t>dataReader</a:t>
            </a:r>
            <a:r>
              <a:rPr lang="pl-PL" sz="1200" dirty="0"/>
              <a:t>);</a:t>
            </a:r>
          </a:p>
          <a:p>
            <a:pPr marL="0" indent="0">
              <a:buNone/>
            </a:pPr>
            <a:endParaRPr lang="pl-PL" sz="1200" dirty="0"/>
          </a:p>
          <a:p>
            <a:pPr marL="0" indent="0">
              <a:buNone/>
            </a:pPr>
            <a:r>
              <a:rPr lang="pl-PL" sz="1200" dirty="0"/>
              <a:t>//Step 5. </a:t>
            </a:r>
            <a:r>
              <a:rPr lang="pl-PL" sz="1200" dirty="0" err="1"/>
              <a:t>Make</a:t>
            </a:r>
            <a:r>
              <a:rPr lang="pl-PL" sz="1200" dirty="0"/>
              <a:t> </a:t>
            </a:r>
            <a:r>
              <a:rPr lang="pl-PL" sz="1200" dirty="0" err="1"/>
              <a:t>predictions</a:t>
            </a:r>
            <a:r>
              <a:rPr lang="pl-PL" sz="1200" dirty="0"/>
              <a:t> </a:t>
            </a:r>
            <a:r>
              <a:rPr lang="pl-PL" sz="1200" dirty="0" err="1"/>
              <a:t>using</a:t>
            </a:r>
            <a:r>
              <a:rPr lang="pl-PL" sz="1200" dirty="0"/>
              <a:t> </a:t>
            </a:r>
            <a:r>
              <a:rPr lang="pl-PL" sz="1200" dirty="0" err="1"/>
              <a:t>your</a:t>
            </a:r>
            <a:r>
              <a:rPr lang="pl-PL" sz="1200" dirty="0"/>
              <a:t> model</a:t>
            </a:r>
          </a:p>
          <a:p>
            <a:pPr marL="0" indent="0">
              <a:buNone/>
            </a:pPr>
            <a:r>
              <a:rPr lang="pl-PL" sz="1200" dirty="0" err="1"/>
              <a:t>var</a:t>
            </a:r>
            <a:r>
              <a:rPr lang="pl-PL" sz="1200" dirty="0"/>
              <a:t> </a:t>
            </a:r>
            <a:r>
              <a:rPr lang="pl-PL" sz="1200" dirty="0" err="1"/>
              <a:t>predictionEngine</a:t>
            </a:r>
            <a:r>
              <a:rPr lang="pl-PL" sz="1200" dirty="0"/>
              <a:t> = </a:t>
            </a:r>
            <a:r>
              <a:rPr lang="pl-PL" sz="1200" dirty="0" err="1"/>
              <a:t>ctx.Model</a:t>
            </a:r>
            <a:endParaRPr lang="pl-PL" sz="1200" dirty="0"/>
          </a:p>
          <a:p>
            <a:pPr marL="0" indent="0">
              <a:buNone/>
            </a:pPr>
            <a:r>
              <a:rPr lang="pl-PL" sz="1200" dirty="0"/>
              <a:t>    .</a:t>
            </a:r>
            <a:r>
              <a:rPr lang="pl-PL" sz="1200" b="1" dirty="0" err="1"/>
              <a:t>CreatePredictionEngine</a:t>
            </a:r>
            <a:r>
              <a:rPr lang="pl-PL" sz="1200" b="1" dirty="0"/>
              <a:t>&lt;</a:t>
            </a:r>
            <a:r>
              <a:rPr lang="pl-PL" sz="1200" b="1" dirty="0" err="1"/>
              <a:t>MyInput</a:t>
            </a:r>
            <a:r>
              <a:rPr lang="pl-PL" sz="1200" b="1" dirty="0"/>
              <a:t>, </a:t>
            </a:r>
            <a:r>
              <a:rPr lang="pl-PL" sz="1200" b="1" dirty="0" err="1"/>
              <a:t>MyOutput</a:t>
            </a:r>
            <a:r>
              <a:rPr lang="pl-PL" sz="1200" b="1" dirty="0"/>
              <a:t>&gt;(</a:t>
            </a:r>
            <a:r>
              <a:rPr lang="pl-PL" sz="1200" b="1" dirty="0" err="1"/>
              <a:t>trainedModel</a:t>
            </a:r>
            <a:r>
              <a:rPr lang="pl-PL" sz="1200" b="1" dirty="0" smtClean="0"/>
              <a:t>);</a:t>
            </a:r>
            <a:endParaRPr lang="pl-PL" sz="1200" b="1" dirty="0"/>
          </a:p>
          <a:p>
            <a:pPr marL="0" indent="0">
              <a:buNone/>
            </a:pPr>
            <a:r>
              <a:rPr lang="pl-PL" sz="1200" dirty="0" err="1"/>
              <a:t>var</a:t>
            </a:r>
            <a:r>
              <a:rPr lang="pl-PL" sz="1200" dirty="0"/>
              <a:t> </a:t>
            </a:r>
            <a:r>
              <a:rPr lang="pl-PL" sz="1200" dirty="0" err="1"/>
              <a:t>sampleStatement</a:t>
            </a:r>
            <a:r>
              <a:rPr lang="pl-PL" sz="1200" dirty="0"/>
              <a:t> = </a:t>
            </a:r>
            <a:r>
              <a:rPr lang="pl-PL" sz="1200" dirty="0" err="1"/>
              <a:t>new</a:t>
            </a:r>
            <a:r>
              <a:rPr lang="pl-PL" sz="1200" dirty="0"/>
              <a:t> </a:t>
            </a:r>
            <a:r>
              <a:rPr lang="pl-PL" sz="1200" dirty="0" err="1"/>
              <a:t>MyInput</a:t>
            </a:r>
            <a:r>
              <a:rPr lang="pl-PL" sz="1200" dirty="0"/>
              <a:t> { </a:t>
            </a:r>
            <a:r>
              <a:rPr lang="pl-PL" sz="1200" dirty="0" err="1"/>
              <a:t>Text</a:t>
            </a:r>
            <a:r>
              <a:rPr lang="pl-PL" sz="1200" dirty="0"/>
              <a:t> = "</a:t>
            </a:r>
            <a:r>
              <a:rPr lang="pl-PL" sz="1200" dirty="0" err="1"/>
              <a:t>This</a:t>
            </a:r>
            <a:r>
              <a:rPr lang="pl-PL" sz="1200" dirty="0"/>
              <a:t> </a:t>
            </a:r>
            <a:r>
              <a:rPr lang="pl-PL" sz="1200" dirty="0" err="1"/>
              <a:t>is</a:t>
            </a:r>
            <a:r>
              <a:rPr lang="pl-PL" sz="1200" dirty="0"/>
              <a:t> a </a:t>
            </a:r>
            <a:r>
              <a:rPr lang="pl-PL" sz="1200" dirty="0" err="1"/>
              <a:t>horrible</a:t>
            </a:r>
            <a:r>
              <a:rPr lang="pl-PL" sz="1200" dirty="0"/>
              <a:t> </a:t>
            </a:r>
            <a:r>
              <a:rPr lang="pl-PL" sz="1200" dirty="0" err="1"/>
              <a:t>movie</a:t>
            </a:r>
            <a:r>
              <a:rPr lang="pl-PL" sz="1200" dirty="0"/>
              <a:t>" </a:t>
            </a:r>
            <a:r>
              <a:rPr lang="pl-PL" sz="1200" dirty="0" smtClean="0"/>
              <a:t>};</a:t>
            </a:r>
            <a:endParaRPr lang="pl-PL" sz="1200" dirty="0"/>
          </a:p>
          <a:p>
            <a:pPr marL="0" indent="0">
              <a:buNone/>
            </a:pPr>
            <a:r>
              <a:rPr lang="pl-PL" sz="1200" dirty="0" err="1"/>
              <a:t>var</a:t>
            </a:r>
            <a:r>
              <a:rPr lang="pl-PL" sz="1200" dirty="0"/>
              <a:t> </a:t>
            </a:r>
            <a:r>
              <a:rPr lang="pl-PL" sz="1200" dirty="0" err="1"/>
              <a:t>prediction</a:t>
            </a:r>
            <a:r>
              <a:rPr lang="pl-PL" sz="1200" dirty="0"/>
              <a:t> = </a:t>
            </a:r>
            <a:r>
              <a:rPr lang="pl-PL" sz="1200" b="1" dirty="0" err="1"/>
              <a:t>predictionEngine.Predict</a:t>
            </a:r>
            <a:r>
              <a:rPr lang="pl-PL" sz="1200" b="1" dirty="0"/>
              <a:t>(</a:t>
            </a:r>
            <a:r>
              <a:rPr lang="pl-PL" sz="1200" dirty="0" err="1"/>
              <a:t>sampleStatement</a:t>
            </a:r>
            <a:r>
              <a:rPr lang="pl-PL" sz="1200" dirty="0"/>
              <a:t>);</a:t>
            </a:r>
            <a:endParaRPr lang="pl-PL" sz="1200" dirty="0" smtClean="0"/>
          </a:p>
        </p:txBody>
      </p:sp>
    </p:spTree>
    <p:extLst>
      <p:ext uri="{BB962C8B-B14F-4D97-AF65-F5344CB8AC3E}">
        <p14:creationId xmlns:p14="http://schemas.microsoft.com/office/powerpoint/2010/main" val="3085019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914872"/>
          </a:xfrm>
        </p:spPr>
        <p:txBody>
          <a:bodyPr>
            <a:normAutofit fontScale="40000" lnSpcReduction="20000"/>
          </a:bodyPr>
          <a:lstStyle/>
          <a:p>
            <a:pPr marL="0" indent="0">
              <a:buNone/>
            </a:pPr>
            <a:r>
              <a:rPr lang="pl-PL" sz="8000" b="1" dirty="0" err="1" smtClean="0"/>
              <a:t>Collect</a:t>
            </a:r>
            <a:r>
              <a:rPr lang="pl-PL" sz="8000" b="1" dirty="0" smtClean="0"/>
              <a:t> Data</a:t>
            </a:r>
          </a:p>
          <a:p>
            <a:endParaRPr lang="pl-PL" dirty="0" smtClean="0"/>
          </a:p>
          <a:p>
            <a:pPr marL="0" indent="0">
              <a:buNone/>
            </a:pPr>
            <a:r>
              <a:rPr lang="pl-PL" dirty="0" smtClean="0"/>
              <a:t>1. Using </a:t>
            </a:r>
            <a:r>
              <a:rPr lang="pl-PL" dirty="0" err="1" smtClean="0"/>
              <a:t>flat</a:t>
            </a:r>
            <a:r>
              <a:rPr lang="pl-PL" dirty="0" smtClean="0"/>
              <a:t> </a:t>
            </a:r>
            <a:r>
              <a:rPr lang="pl-PL" dirty="0" err="1" smtClean="0"/>
              <a:t>files</a:t>
            </a:r>
            <a:endParaRPr lang="pl-PL" dirty="0" smtClean="0"/>
          </a:p>
          <a:p>
            <a:pPr marL="0" indent="0">
              <a:buNone/>
            </a:pPr>
            <a:endParaRPr lang="pl-PL" dirty="0" smtClean="0"/>
          </a:p>
          <a:p>
            <a:pPr marL="0" indent="0">
              <a:buNone/>
            </a:pPr>
            <a:r>
              <a:rPr lang="pl-PL" dirty="0"/>
              <a:t>vendor_id,rate_code,passenger_count,trip_time_in_secs,trip_distance,payment_type,fare_amount</a:t>
            </a:r>
          </a:p>
          <a:p>
            <a:pPr marL="0" indent="0">
              <a:buNone/>
            </a:pPr>
            <a:r>
              <a:rPr lang="pl-PL" dirty="0"/>
              <a:t>VTS,1,1,1140,3.75,CRD,15.5</a:t>
            </a:r>
          </a:p>
          <a:p>
            <a:pPr marL="0" indent="0">
              <a:buNone/>
            </a:pPr>
            <a:r>
              <a:rPr lang="pl-PL" dirty="0"/>
              <a:t>VTS,1,1,480,2.72,CRD,10.0</a:t>
            </a:r>
          </a:p>
          <a:p>
            <a:pPr marL="0" indent="0">
              <a:buNone/>
            </a:pPr>
            <a:r>
              <a:rPr lang="pl-PL" dirty="0"/>
              <a:t>VTS,1,1,1680,7.8,CSH,26.5</a:t>
            </a:r>
          </a:p>
          <a:p>
            <a:pPr marL="0" indent="0">
              <a:buNone/>
            </a:pPr>
            <a:r>
              <a:rPr lang="pl-PL" dirty="0"/>
              <a:t>VTS,1,1,600,4.73,CSH,14.5</a:t>
            </a:r>
          </a:p>
          <a:p>
            <a:pPr marL="0" indent="0">
              <a:buNone/>
            </a:pPr>
            <a:r>
              <a:rPr lang="pl-PL" dirty="0"/>
              <a:t>VTS,1,1,600,2.18,CRD,9.5</a:t>
            </a:r>
          </a:p>
          <a:p>
            <a:pPr marL="0" indent="0">
              <a:buNone/>
            </a:pPr>
            <a:endParaRPr lang="pl-PL" dirty="0" smtClean="0"/>
          </a:p>
          <a:p>
            <a:pPr marL="0" indent="0">
              <a:buNone/>
            </a:pPr>
            <a:r>
              <a:rPr lang="en-US" b="1" dirty="0" err="1" smtClean="0">
                <a:solidFill>
                  <a:srgbClr val="FF0000"/>
                </a:solidFill>
              </a:rPr>
              <a:t>IDataView</a:t>
            </a:r>
            <a:r>
              <a:rPr lang="en-US" dirty="0" smtClean="0">
                <a:solidFill>
                  <a:srgbClr val="FF0000"/>
                </a:solidFill>
              </a:rPr>
              <a:t> </a:t>
            </a:r>
            <a:r>
              <a:rPr lang="en-US" dirty="0" err="1"/>
              <a:t>dataView</a:t>
            </a:r>
            <a:r>
              <a:rPr lang="en-US" dirty="0"/>
              <a:t> = </a:t>
            </a:r>
            <a:r>
              <a:rPr lang="en-US" dirty="0" err="1"/>
              <a:t>mlContext.Data.LoadFromTextFile</a:t>
            </a:r>
            <a:r>
              <a:rPr lang="en-US" dirty="0"/>
              <a:t>&lt;</a:t>
            </a:r>
            <a:r>
              <a:rPr lang="en-US" dirty="0" err="1"/>
              <a:t>ModelInput</a:t>
            </a:r>
            <a:r>
              <a:rPr lang="en-US" dirty="0"/>
              <a:t>&gt;(</a:t>
            </a:r>
            <a:r>
              <a:rPr lang="en-US" dirty="0" err="1"/>
              <a:t>dataPath</a:t>
            </a:r>
            <a:r>
              <a:rPr lang="en-US" dirty="0"/>
              <a:t>, </a:t>
            </a:r>
            <a:r>
              <a:rPr lang="en-US" dirty="0" err="1"/>
              <a:t>hasHeader</a:t>
            </a:r>
            <a:r>
              <a:rPr lang="en-US" dirty="0"/>
              <a:t>: true, </a:t>
            </a:r>
            <a:r>
              <a:rPr lang="en-US" dirty="0" err="1"/>
              <a:t>separatorChar</a:t>
            </a:r>
            <a:r>
              <a:rPr lang="en-US" dirty="0"/>
              <a:t>: ',');</a:t>
            </a:r>
          </a:p>
          <a:p>
            <a:pPr marL="0" indent="0">
              <a:buNone/>
            </a:pPr>
            <a:endParaRPr lang="en-US" dirty="0"/>
          </a:p>
          <a:p>
            <a:pPr marL="0" indent="0">
              <a:buNone/>
            </a:pPr>
            <a:endParaRPr lang="en-US" dirty="0"/>
          </a:p>
          <a:p>
            <a:pPr marL="0" indent="0">
              <a:buNone/>
            </a:pPr>
            <a:r>
              <a:rPr lang="pl-PL" dirty="0" smtClean="0"/>
              <a:t>2. Using </a:t>
            </a:r>
            <a:r>
              <a:rPr lang="pl-PL" dirty="0" err="1" smtClean="0"/>
              <a:t>internal</a:t>
            </a:r>
            <a:r>
              <a:rPr lang="pl-PL" dirty="0" smtClean="0"/>
              <a:t> data</a:t>
            </a:r>
          </a:p>
          <a:p>
            <a:pPr marL="0" indent="0">
              <a:buNone/>
            </a:pPr>
            <a:endParaRPr lang="pl-PL" dirty="0" smtClean="0"/>
          </a:p>
          <a:p>
            <a:pPr marL="0" indent="0">
              <a:buNone/>
            </a:pPr>
            <a:r>
              <a:rPr lang="pl-PL" dirty="0" err="1" smtClean="0"/>
              <a:t>ModelInput</a:t>
            </a:r>
            <a:r>
              <a:rPr lang="pl-PL" dirty="0"/>
              <a:t>[] </a:t>
            </a:r>
            <a:r>
              <a:rPr lang="pl-PL" dirty="0" err="1"/>
              <a:t>modelData</a:t>
            </a:r>
            <a:r>
              <a:rPr lang="pl-PL" dirty="0"/>
              <a:t> = {</a:t>
            </a:r>
          </a:p>
          <a:p>
            <a:pPr marL="0" indent="0">
              <a:buNone/>
            </a:pPr>
            <a:r>
              <a:rPr lang="pl-PL" dirty="0"/>
              <a:t>               </a:t>
            </a:r>
            <a:r>
              <a:rPr lang="pl-PL" dirty="0" err="1"/>
              <a:t>new</a:t>
            </a:r>
            <a:r>
              <a:rPr lang="pl-PL" dirty="0"/>
              <a:t> </a:t>
            </a:r>
            <a:r>
              <a:rPr lang="pl-PL" dirty="0" err="1"/>
              <a:t>ModelInput</a:t>
            </a:r>
            <a:r>
              <a:rPr lang="pl-PL" dirty="0"/>
              <a:t>() { </a:t>
            </a:r>
            <a:r>
              <a:rPr lang="pl-PL" dirty="0" err="1"/>
              <a:t>Size</a:t>
            </a:r>
            <a:r>
              <a:rPr lang="pl-PL" dirty="0"/>
              <a:t> = 1.1F, </a:t>
            </a:r>
            <a:r>
              <a:rPr lang="pl-PL" dirty="0" err="1"/>
              <a:t>Price</a:t>
            </a:r>
            <a:r>
              <a:rPr lang="pl-PL" dirty="0"/>
              <a:t> = 1.2F },</a:t>
            </a:r>
          </a:p>
          <a:p>
            <a:pPr marL="0" indent="0">
              <a:buNone/>
            </a:pPr>
            <a:r>
              <a:rPr lang="pl-PL" dirty="0"/>
              <a:t>               </a:t>
            </a:r>
            <a:r>
              <a:rPr lang="pl-PL" dirty="0" err="1"/>
              <a:t>new</a:t>
            </a:r>
            <a:r>
              <a:rPr lang="pl-PL" dirty="0"/>
              <a:t> </a:t>
            </a:r>
            <a:r>
              <a:rPr lang="pl-PL" dirty="0" err="1"/>
              <a:t>ModelInput</a:t>
            </a:r>
            <a:r>
              <a:rPr lang="pl-PL" dirty="0"/>
              <a:t>() { </a:t>
            </a:r>
            <a:r>
              <a:rPr lang="pl-PL" dirty="0" err="1"/>
              <a:t>Size</a:t>
            </a:r>
            <a:r>
              <a:rPr lang="pl-PL" dirty="0"/>
              <a:t> = 1.9F, </a:t>
            </a:r>
            <a:r>
              <a:rPr lang="pl-PL" dirty="0" err="1"/>
              <a:t>Price</a:t>
            </a:r>
            <a:r>
              <a:rPr lang="pl-PL" dirty="0"/>
              <a:t> = 2.3F },</a:t>
            </a:r>
          </a:p>
          <a:p>
            <a:pPr marL="0" indent="0">
              <a:buNone/>
            </a:pPr>
            <a:r>
              <a:rPr lang="pl-PL" dirty="0"/>
              <a:t>               </a:t>
            </a:r>
            <a:r>
              <a:rPr lang="pl-PL" dirty="0" err="1"/>
              <a:t>new</a:t>
            </a:r>
            <a:r>
              <a:rPr lang="pl-PL" dirty="0"/>
              <a:t> </a:t>
            </a:r>
            <a:r>
              <a:rPr lang="pl-PL" dirty="0" err="1"/>
              <a:t>ModelInput</a:t>
            </a:r>
            <a:r>
              <a:rPr lang="pl-PL" dirty="0"/>
              <a:t>() { </a:t>
            </a:r>
            <a:r>
              <a:rPr lang="pl-PL" dirty="0" err="1"/>
              <a:t>Size</a:t>
            </a:r>
            <a:r>
              <a:rPr lang="pl-PL" dirty="0"/>
              <a:t> = 2.8F, </a:t>
            </a:r>
            <a:r>
              <a:rPr lang="pl-PL" dirty="0" err="1"/>
              <a:t>Price</a:t>
            </a:r>
            <a:r>
              <a:rPr lang="pl-PL" dirty="0"/>
              <a:t> = 3.0F },</a:t>
            </a:r>
          </a:p>
          <a:p>
            <a:pPr marL="0" indent="0">
              <a:buNone/>
            </a:pPr>
            <a:r>
              <a:rPr lang="pl-PL" dirty="0"/>
              <a:t>               </a:t>
            </a:r>
            <a:r>
              <a:rPr lang="pl-PL" dirty="0" err="1"/>
              <a:t>new</a:t>
            </a:r>
            <a:r>
              <a:rPr lang="pl-PL" dirty="0"/>
              <a:t> </a:t>
            </a:r>
            <a:r>
              <a:rPr lang="pl-PL" dirty="0" err="1"/>
              <a:t>ModelInput</a:t>
            </a:r>
            <a:r>
              <a:rPr lang="pl-PL" dirty="0"/>
              <a:t>() { </a:t>
            </a:r>
            <a:r>
              <a:rPr lang="pl-PL" dirty="0" err="1"/>
              <a:t>Size</a:t>
            </a:r>
            <a:r>
              <a:rPr lang="pl-PL" dirty="0"/>
              <a:t> = 3.4F, </a:t>
            </a:r>
            <a:r>
              <a:rPr lang="pl-PL" dirty="0" err="1"/>
              <a:t>Price</a:t>
            </a:r>
            <a:r>
              <a:rPr lang="pl-PL" dirty="0"/>
              <a:t> = 3.7F } </a:t>
            </a:r>
            <a:r>
              <a:rPr lang="pl-PL" dirty="0" smtClean="0"/>
              <a:t>};</a:t>
            </a:r>
          </a:p>
          <a:p>
            <a:pPr marL="0" indent="0">
              <a:buNone/>
            </a:pPr>
            <a:endParaRPr lang="pl-PL" dirty="0"/>
          </a:p>
          <a:p>
            <a:pPr marL="0" indent="0">
              <a:buNone/>
            </a:pPr>
            <a:r>
              <a:rPr lang="pl-PL" b="1" dirty="0" err="1" smtClean="0">
                <a:solidFill>
                  <a:srgbClr val="FF0000"/>
                </a:solidFill>
              </a:rPr>
              <a:t>IDataView</a:t>
            </a:r>
            <a:r>
              <a:rPr lang="pl-PL" dirty="0" smtClean="0">
                <a:solidFill>
                  <a:srgbClr val="FF0000"/>
                </a:solidFill>
              </a:rPr>
              <a:t> </a:t>
            </a:r>
            <a:r>
              <a:rPr lang="pl-PL" dirty="0" err="1"/>
              <a:t>trainingData</a:t>
            </a:r>
            <a:r>
              <a:rPr lang="pl-PL" dirty="0"/>
              <a:t> = </a:t>
            </a:r>
            <a:r>
              <a:rPr lang="pl-PL" dirty="0" err="1"/>
              <a:t>mlContext.Data.LoadFromEnumerable</a:t>
            </a:r>
            <a:r>
              <a:rPr lang="pl-PL" dirty="0"/>
              <a:t>(</a:t>
            </a:r>
            <a:r>
              <a:rPr lang="pl-PL" dirty="0" err="1"/>
              <a:t>modelData</a:t>
            </a:r>
            <a:r>
              <a:rPr lang="pl-PL" dirty="0"/>
              <a:t>);</a:t>
            </a:r>
            <a:endParaRPr lang="pl-PL" dirty="0" smtClean="0"/>
          </a:p>
          <a:p>
            <a:pPr marL="0" indent="0">
              <a:buNone/>
            </a:pPr>
            <a:endParaRPr lang="en-US" dirty="0"/>
          </a:p>
        </p:txBody>
      </p:sp>
    </p:spTree>
    <p:extLst>
      <p:ext uri="{BB962C8B-B14F-4D97-AF65-F5344CB8AC3E}">
        <p14:creationId xmlns:p14="http://schemas.microsoft.com/office/powerpoint/2010/main" val="362175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842864"/>
          </a:xfrm>
        </p:spPr>
        <p:txBody>
          <a:bodyPr>
            <a:normAutofit fontScale="77500" lnSpcReduction="20000"/>
          </a:bodyPr>
          <a:lstStyle/>
          <a:p>
            <a:pPr marL="0" indent="0">
              <a:buNone/>
            </a:pPr>
            <a:r>
              <a:rPr lang="pl-PL" sz="4000" b="1" dirty="0" err="1" smtClean="0"/>
              <a:t>Understand</a:t>
            </a:r>
            <a:r>
              <a:rPr lang="pl-PL" sz="4000" b="1" dirty="0" smtClean="0"/>
              <a:t> Data</a:t>
            </a:r>
          </a:p>
          <a:p>
            <a:endParaRPr lang="pl-PL" dirty="0" smtClean="0"/>
          </a:p>
          <a:p>
            <a:pPr marL="0" indent="0">
              <a:buNone/>
            </a:pPr>
            <a:r>
              <a:rPr lang="en-US" b="1" dirty="0" err="1"/>
              <a:t>vendor_id</a:t>
            </a:r>
            <a:r>
              <a:rPr lang="en-US" b="1" dirty="0"/>
              <a:t>:</a:t>
            </a:r>
            <a:r>
              <a:rPr lang="en-US" dirty="0"/>
              <a:t> The ID of the taxi vendor is a feature.</a:t>
            </a:r>
          </a:p>
          <a:p>
            <a:pPr marL="0" indent="0">
              <a:buNone/>
            </a:pPr>
            <a:r>
              <a:rPr lang="en-US" b="1" dirty="0" err="1"/>
              <a:t>rate_code</a:t>
            </a:r>
            <a:r>
              <a:rPr lang="en-US" b="1" dirty="0"/>
              <a:t>:</a:t>
            </a:r>
            <a:r>
              <a:rPr lang="en-US" dirty="0"/>
              <a:t> The rate type of the taxi trip is a feature.</a:t>
            </a:r>
          </a:p>
          <a:p>
            <a:pPr marL="0" indent="0">
              <a:buNone/>
            </a:pPr>
            <a:r>
              <a:rPr lang="en-US" b="1" dirty="0" err="1"/>
              <a:t>passenger_count</a:t>
            </a:r>
            <a:r>
              <a:rPr lang="en-US" b="1" dirty="0"/>
              <a:t>:</a:t>
            </a:r>
            <a:r>
              <a:rPr lang="en-US" dirty="0"/>
              <a:t> The number of passengers on the trip is a feature.</a:t>
            </a:r>
          </a:p>
          <a:p>
            <a:pPr marL="0" indent="0">
              <a:buNone/>
            </a:pPr>
            <a:r>
              <a:rPr lang="en-US" b="1" dirty="0" err="1"/>
              <a:t>trip_time_in_secs</a:t>
            </a:r>
            <a:r>
              <a:rPr lang="en-US" b="1" dirty="0"/>
              <a:t>:</a:t>
            </a:r>
            <a:r>
              <a:rPr lang="en-US" dirty="0"/>
              <a:t> The amount of time the trip took. You want to predict the fare of the trip before the trip is completed. At that moment you don't know how long the trip would take. Thus, the trip time is not a feature and you'll exclude this column from the model.</a:t>
            </a:r>
          </a:p>
          <a:p>
            <a:pPr marL="0" indent="0">
              <a:buNone/>
            </a:pPr>
            <a:r>
              <a:rPr lang="en-US" b="1" dirty="0" err="1"/>
              <a:t>trip_distance</a:t>
            </a:r>
            <a:r>
              <a:rPr lang="en-US" b="1" dirty="0"/>
              <a:t>:</a:t>
            </a:r>
            <a:r>
              <a:rPr lang="en-US" dirty="0"/>
              <a:t> The distance of the trip is a feature.</a:t>
            </a:r>
          </a:p>
          <a:p>
            <a:pPr marL="0" indent="0">
              <a:buNone/>
            </a:pPr>
            <a:r>
              <a:rPr lang="en-US" b="1" dirty="0" err="1"/>
              <a:t>payment_type</a:t>
            </a:r>
            <a:r>
              <a:rPr lang="en-US" b="1" dirty="0"/>
              <a:t>:</a:t>
            </a:r>
            <a:r>
              <a:rPr lang="en-US" dirty="0"/>
              <a:t> The payment method (cash or credit card) is a feature.</a:t>
            </a:r>
          </a:p>
          <a:p>
            <a:pPr marL="0" indent="0">
              <a:buNone/>
            </a:pPr>
            <a:r>
              <a:rPr lang="en-US" b="1" dirty="0" err="1"/>
              <a:t>fare_amount</a:t>
            </a:r>
            <a:r>
              <a:rPr lang="en-US" b="1" dirty="0"/>
              <a:t>:</a:t>
            </a:r>
            <a:r>
              <a:rPr lang="en-US" dirty="0"/>
              <a:t> The total taxi fare paid is the label.</a:t>
            </a:r>
          </a:p>
          <a:p>
            <a:endParaRPr lang="pl-PL" dirty="0" smtClean="0"/>
          </a:p>
        </p:txBody>
      </p:sp>
    </p:spTree>
    <p:extLst>
      <p:ext uri="{BB962C8B-B14F-4D97-AF65-F5344CB8AC3E}">
        <p14:creationId xmlns:p14="http://schemas.microsoft.com/office/powerpoint/2010/main" val="3115783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kt">
  <a:themeElements>
    <a:clrScheme name="Aspek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k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k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2465</TotalTime>
  <Words>1731</Words>
  <Application>Microsoft Office PowerPoint</Application>
  <PresentationFormat>Pokaz na ekranie (4:3)</PresentationFormat>
  <Paragraphs>432</Paragraphs>
  <Slides>48</Slides>
  <Notes>0</Notes>
  <HiddenSlides>0</HiddenSlides>
  <MMClips>0</MMClips>
  <ScaleCrop>false</ScaleCrop>
  <HeadingPairs>
    <vt:vector size="4" baseType="variant">
      <vt:variant>
        <vt:lpstr>Motyw</vt:lpstr>
      </vt:variant>
      <vt:variant>
        <vt:i4>1</vt:i4>
      </vt:variant>
      <vt:variant>
        <vt:lpstr>Tytuły slajdów</vt:lpstr>
      </vt:variant>
      <vt:variant>
        <vt:i4>48</vt:i4>
      </vt:variant>
    </vt:vector>
  </HeadingPairs>
  <TitlesOfParts>
    <vt:vector size="49" baseType="lpstr">
      <vt:lpstr>Aspekt</vt:lpstr>
      <vt:lpstr>Machine learning in Azure without Python/R</vt:lpstr>
      <vt:lpstr>About me</vt:lpstr>
      <vt:lpstr>Programming Languages in ML</vt:lpstr>
      <vt:lpstr>ML.NET</vt:lpstr>
      <vt:lpstr>ML.NET CREATORS</vt:lpstr>
      <vt:lpstr>ML.NET PIPELINE BUILD MODEL</vt:lpstr>
      <vt:lpstr>Hello world in ML.NET</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USE MODE</vt:lpstr>
      <vt:lpstr>ML.NET PIPELINE USE MODEL</vt:lpstr>
      <vt:lpstr>ML.NET PIPELINE USE MODEL</vt:lpstr>
      <vt:lpstr>ML.NET CLI in Azure Cloud Shell</vt:lpstr>
      <vt:lpstr> ML.NET CLI </vt:lpstr>
      <vt:lpstr>ML.NET CLI Limits</vt:lpstr>
      <vt:lpstr>ML.NET CLI in Azure Cloud Shell</vt:lpstr>
      <vt:lpstr>ML.NET CLI in Azure Cloud Shell</vt:lpstr>
      <vt:lpstr>ML.NET CLI in Azure Cloud Shell</vt:lpstr>
      <vt:lpstr>ML.NET building REST API</vt:lpstr>
      <vt:lpstr>Iris set – multiclass classification</vt:lpstr>
      <vt:lpstr>ML.NET building REST API</vt:lpstr>
      <vt:lpstr>ML.NET building REST API</vt:lpstr>
      <vt:lpstr>ML.NET building REST API</vt:lpstr>
      <vt:lpstr>ML.NET building REST API</vt:lpstr>
      <vt:lpstr>ML.NET building REST API</vt:lpstr>
      <vt:lpstr>REST API  IN CONTAINER</vt:lpstr>
      <vt:lpstr>REST API  IN CONTAINER</vt:lpstr>
      <vt:lpstr>ML.NET building REST API</vt:lpstr>
      <vt:lpstr>ML.NET building REST API</vt:lpstr>
      <vt:lpstr>ML.NET Documentation</vt:lpstr>
      <vt:lpstr>ML.NET  extensions</vt:lpstr>
      <vt:lpstr>ML.NET WHAT NEXT TO DO</vt:lpstr>
      <vt:lpstr>Any questions ?</vt:lpstr>
    </vt:vector>
  </TitlesOfParts>
  <Company>Cyfrowy Polsat 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Azure without Python/R</dc:title>
  <dc:creator>kpudlowski</dc:creator>
  <cp:lastModifiedBy>kpudlowski</cp:lastModifiedBy>
  <cp:revision>108</cp:revision>
  <dcterms:created xsi:type="dcterms:W3CDTF">2019-05-29T19:39:20Z</dcterms:created>
  <dcterms:modified xsi:type="dcterms:W3CDTF">2019-06-03T20:15:34Z</dcterms:modified>
</cp:coreProperties>
</file>