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96" r:id="rId6"/>
    <p:sldId id="276" r:id="rId7"/>
    <p:sldId id="277" r:id="rId8"/>
    <p:sldId id="260" r:id="rId9"/>
    <p:sldId id="262" r:id="rId10"/>
    <p:sldId id="289" r:id="rId11"/>
    <p:sldId id="295" r:id="rId12"/>
    <p:sldId id="288" r:id="rId13"/>
    <p:sldId id="280" r:id="rId14"/>
    <p:sldId id="284" r:id="rId15"/>
    <p:sldId id="290" r:id="rId16"/>
    <p:sldId id="283" r:id="rId17"/>
    <p:sldId id="291" r:id="rId18"/>
    <p:sldId id="293" r:id="rId19"/>
    <p:sldId id="294" r:id="rId20"/>
    <p:sldId id="292" r:id="rId21"/>
    <p:sldId id="282" r:id="rId22"/>
    <p:sldId id="298" r:id="rId23"/>
    <p:sldId id="297" r:id="rId24"/>
    <p:sldId id="281" r:id="rId25"/>
    <p:sldId id="300" r:id="rId26"/>
    <p:sldId id="301" r:id="rId27"/>
    <p:sldId id="263" r:id="rId28"/>
    <p:sldId id="285" r:id="rId29"/>
    <p:sldId id="286" r:id="rId30"/>
    <p:sldId id="264" r:id="rId31"/>
    <p:sldId id="272" r:id="rId32"/>
    <p:sldId id="287" r:id="rId33"/>
    <p:sldId id="261" r:id="rId34"/>
    <p:sldId id="275" r:id="rId35"/>
    <p:sldId id="273" r:id="rId36"/>
    <p:sldId id="279" r:id="rId37"/>
    <p:sldId id="266" r:id="rId38"/>
    <p:sldId id="270" r:id="rId39"/>
    <p:sldId id="271" r:id="rId40"/>
    <p:sldId id="274" r:id="rId41"/>
    <p:sldId id="267" r:id="rId42"/>
    <p:sldId id="268" r:id="rId43"/>
    <p:sldId id="278" r:id="rId44"/>
    <p:sldId id="299" r:id="rId45"/>
    <p:sldId id="26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 z motywem 1 — Ak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zaokrąglony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ytuł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0" name="Podtytuł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19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 zaokrąglony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aokrąglony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 zaokrąglonym rogie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zaokrąglony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Symbol zastępczy tytuł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18" name="Symbol zastępczy stopki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machine-learning/resources/task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boolean" TargetMode="External"/><Relationship Id="rId2" Type="http://schemas.openxmlformats.org/officeDocument/2006/relationships/hyperlink" Target="https://docs.microsoft.com/en-us/dotnet/api/system.sing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microsoft.ml.data.keydataviewtype" TargetMode="External"/><Relationship Id="rId2" Type="http://schemas.openxmlformats.org/officeDocument/2006/relationships/hyperlink" Target="https://docs.microsoft.com/en-us/dotnet/api/system.sing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singl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oot-mean-square_deviation" TargetMode="External"/><Relationship Id="rId2" Type="http://schemas.openxmlformats.org/officeDocument/2006/relationships/hyperlink" Target="https://en.wikipedia.org/wiki/Mean_squared_err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an_absolute_error" TargetMode="External"/><Relationship Id="rId2" Type="http://schemas.openxmlformats.org/officeDocument/2006/relationships/hyperlink" Target="https://en.wikipedia.org/wiki/Coefficient_of_determin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machinelearning/tree/b9c8eb861d1bd9425866e1ae92825b5dd7e62e2e+b9c8eb861d1bd9425866e1ae92825b5dd7e62e2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republic.com/article/github-the-top-10-programming-languages-for-machine-learning/" TargetMode="External"/><Relationship Id="rId2" Type="http://schemas.openxmlformats.org/officeDocument/2006/relationships/hyperlink" Target="https://www.geeksforgeeks.org/top-5-best-programming-languages-for-artificial-intelligence-field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cesardelatorre/what-is-ml-net-1-0-machine-learning-for-ne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hannel9.msdn.com/Shows/On-NET/Machine-Learning-with-MLNET-10-from-Build-201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hyperlink" Target="https://github.com/onnx/onn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.github.io/infer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machinelearning/blob/master/docs/code/MlNetCookBook.md" TargetMode="External"/><Relationship Id="rId2" Type="http://schemas.openxmlformats.org/officeDocument/2006/relationships/hyperlink" Target="https://dotnet.microsoft.com/apps/machinelearning-ai/ml-dot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machinelearning" TargetMode="External"/><Relationship Id="rId5" Type="http://schemas.openxmlformats.org/officeDocument/2006/relationships/hyperlink" Target="https://github.com/dotnet/cli" TargetMode="External"/><Relationship Id="rId4" Type="http://schemas.openxmlformats.org/officeDocument/2006/relationships/hyperlink" Target="https://github.com/dotnet/machinelearning-samples/tree/master/samples/cshar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Machine learning in </a:t>
            </a:r>
            <a:r>
              <a:rPr lang="pl-PL" dirty="0" err="1" smtClean="0"/>
              <a:t>Azure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Python</a:t>
            </a:r>
            <a:r>
              <a:rPr lang="pl-PL" dirty="0" smtClean="0"/>
              <a:t>/R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Krzysztof Pudłowski</a:t>
            </a:r>
          </a:p>
          <a:p>
            <a:r>
              <a:rPr lang="pl-PL" dirty="0" smtClean="0"/>
              <a:t>Łódź 06.06.2019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14872"/>
          </a:xfrm>
        </p:spPr>
        <p:txBody>
          <a:bodyPr>
            <a:normAutofit fontScale="40000" lnSpcReduction="20000"/>
          </a:bodyPr>
          <a:lstStyle/>
          <a:p>
            <a:r>
              <a:rPr lang="pl-PL" sz="8000" dirty="0" err="1" smtClean="0"/>
              <a:t>Collect</a:t>
            </a:r>
            <a:r>
              <a:rPr lang="pl-PL" sz="8000" dirty="0" smtClean="0"/>
              <a:t> Data</a:t>
            </a:r>
          </a:p>
          <a:p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1. Using </a:t>
            </a:r>
            <a:r>
              <a:rPr lang="pl-PL" dirty="0" err="1" smtClean="0"/>
              <a:t>flat</a:t>
            </a:r>
            <a:r>
              <a:rPr lang="pl-PL" dirty="0" smtClean="0"/>
              <a:t> </a:t>
            </a:r>
            <a:r>
              <a:rPr lang="pl-PL" dirty="0" err="1" smtClean="0"/>
              <a:t>files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vendor_id,rate_code,passenger_count,trip_time_in_secs,trip_distance,payment_type,fare_amount</a:t>
            </a:r>
          </a:p>
          <a:p>
            <a:pPr marL="0" indent="0">
              <a:buNone/>
            </a:pPr>
            <a:r>
              <a:rPr lang="pl-PL" dirty="0"/>
              <a:t>VTS,1,1,1140,3.75,CRD,15.5</a:t>
            </a:r>
          </a:p>
          <a:p>
            <a:pPr marL="0" indent="0">
              <a:buNone/>
            </a:pPr>
            <a:r>
              <a:rPr lang="pl-PL" dirty="0"/>
              <a:t>VTS,1,1,480,2.72,CRD,10.0</a:t>
            </a:r>
          </a:p>
          <a:p>
            <a:pPr marL="0" indent="0">
              <a:buNone/>
            </a:pPr>
            <a:r>
              <a:rPr lang="pl-PL" dirty="0"/>
              <a:t>VTS,1,1,1680,7.8,CSH,26.5</a:t>
            </a:r>
          </a:p>
          <a:p>
            <a:pPr marL="0" indent="0">
              <a:buNone/>
            </a:pPr>
            <a:r>
              <a:rPr lang="pl-PL" dirty="0"/>
              <a:t>VTS,1,1,600,4.73,CSH,14.5</a:t>
            </a:r>
          </a:p>
          <a:p>
            <a:pPr marL="0" indent="0">
              <a:buNone/>
            </a:pPr>
            <a:r>
              <a:rPr lang="pl-PL" dirty="0"/>
              <a:t>VTS,1,1,600,2.18,CRD,9.5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err="1" smtClean="0"/>
              <a:t>IDataView</a:t>
            </a:r>
            <a:r>
              <a:rPr lang="en-US" dirty="0" smtClean="0"/>
              <a:t> </a:t>
            </a:r>
            <a:r>
              <a:rPr lang="en-US" dirty="0" err="1"/>
              <a:t>dataView</a:t>
            </a:r>
            <a:r>
              <a:rPr lang="en-US" dirty="0"/>
              <a:t> = </a:t>
            </a:r>
            <a:r>
              <a:rPr lang="en-US" dirty="0" err="1"/>
              <a:t>mlContext.Data.LoadFromTextFile</a:t>
            </a:r>
            <a:r>
              <a:rPr lang="en-US" dirty="0"/>
              <a:t>&lt;</a:t>
            </a:r>
            <a:r>
              <a:rPr lang="en-US" dirty="0" err="1"/>
              <a:t>ModelInput</a:t>
            </a:r>
            <a:r>
              <a:rPr lang="en-US" dirty="0"/>
              <a:t>&gt;(</a:t>
            </a:r>
            <a:r>
              <a:rPr lang="en-US" dirty="0" err="1"/>
              <a:t>dataPath</a:t>
            </a:r>
            <a:r>
              <a:rPr lang="en-US" dirty="0"/>
              <a:t>, </a:t>
            </a:r>
            <a:r>
              <a:rPr lang="en-US" dirty="0" err="1"/>
              <a:t>hasHeader</a:t>
            </a:r>
            <a:r>
              <a:rPr lang="en-US" dirty="0"/>
              <a:t>: true, </a:t>
            </a:r>
            <a:r>
              <a:rPr lang="en-US" dirty="0" err="1"/>
              <a:t>separatorChar</a:t>
            </a:r>
            <a:r>
              <a:rPr lang="en-US" dirty="0"/>
              <a:t>: ',');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dirty="0" smtClean="0"/>
              <a:t>2. Using </a:t>
            </a:r>
            <a:r>
              <a:rPr lang="pl-PL" dirty="0" err="1" smtClean="0"/>
              <a:t>internal</a:t>
            </a:r>
            <a:r>
              <a:rPr lang="pl-PL" dirty="0" smtClean="0"/>
              <a:t> data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err="1" smtClean="0"/>
              <a:t>ModelInput</a:t>
            </a:r>
            <a:r>
              <a:rPr lang="pl-PL" dirty="0"/>
              <a:t>[] </a:t>
            </a:r>
            <a:r>
              <a:rPr lang="pl-PL" dirty="0" err="1"/>
              <a:t>modelData</a:t>
            </a:r>
            <a:r>
              <a:rPr lang="pl-PL" dirty="0"/>
              <a:t> = {</a:t>
            </a:r>
          </a:p>
          <a:p>
            <a:pPr marL="0" indent="0">
              <a:buNone/>
            </a:pPr>
            <a:r>
              <a:rPr lang="pl-PL" dirty="0"/>
              <a:t>              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ModelInput</a:t>
            </a:r>
            <a:r>
              <a:rPr lang="pl-PL" dirty="0"/>
              <a:t>() { </a:t>
            </a:r>
            <a:r>
              <a:rPr lang="pl-PL" dirty="0" err="1"/>
              <a:t>Size</a:t>
            </a:r>
            <a:r>
              <a:rPr lang="pl-PL" dirty="0"/>
              <a:t> = 1.1F, </a:t>
            </a:r>
            <a:r>
              <a:rPr lang="pl-PL" dirty="0" err="1"/>
              <a:t>Price</a:t>
            </a:r>
            <a:r>
              <a:rPr lang="pl-PL" dirty="0"/>
              <a:t> = 1.2F },</a:t>
            </a:r>
          </a:p>
          <a:p>
            <a:pPr marL="0" indent="0">
              <a:buNone/>
            </a:pPr>
            <a:r>
              <a:rPr lang="pl-PL" dirty="0"/>
              <a:t>              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ModelInput</a:t>
            </a:r>
            <a:r>
              <a:rPr lang="pl-PL" dirty="0"/>
              <a:t>() { </a:t>
            </a:r>
            <a:r>
              <a:rPr lang="pl-PL" dirty="0" err="1"/>
              <a:t>Size</a:t>
            </a:r>
            <a:r>
              <a:rPr lang="pl-PL" dirty="0"/>
              <a:t> = 1.9F, </a:t>
            </a:r>
            <a:r>
              <a:rPr lang="pl-PL" dirty="0" err="1"/>
              <a:t>Price</a:t>
            </a:r>
            <a:r>
              <a:rPr lang="pl-PL" dirty="0"/>
              <a:t> = 2.3F },</a:t>
            </a:r>
          </a:p>
          <a:p>
            <a:pPr marL="0" indent="0">
              <a:buNone/>
            </a:pPr>
            <a:r>
              <a:rPr lang="pl-PL" dirty="0"/>
              <a:t>              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ModelInput</a:t>
            </a:r>
            <a:r>
              <a:rPr lang="pl-PL" dirty="0"/>
              <a:t>() { </a:t>
            </a:r>
            <a:r>
              <a:rPr lang="pl-PL" dirty="0" err="1"/>
              <a:t>Size</a:t>
            </a:r>
            <a:r>
              <a:rPr lang="pl-PL" dirty="0"/>
              <a:t> = 2.8F, </a:t>
            </a:r>
            <a:r>
              <a:rPr lang="pl-PL" dirty="0" err="1"/>
              <a:t>Price</a:t>
            </a:r>
            <a:r>
              <a:rPr lang="pl-PL" dirty="0"/>
              <a:t> = 3.0F },</a:t>
            </a:r>
          </a:p>
          <a:p>
            <a:pPr marL="0" indent="0">
              <a:buNone/>
            </a:pPr>
            <a:r>
              <a:rPr lang="pl-PL" dirty="0"/>
              <a:t>              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ModelInput</a:t>
            </a:r>
            <a:r>
              <a:rPr lang="pl-PL" dirty="0"/>
              <a:t>() { </a:t>
            </a:r>
            <a:r>
              <a:rPr lang="pl-PL" dirty="0" err="1"/>
              <a:t>Size</a:t>
            </a:r>
            <a:r>
              <a:rPr lang="pl-PL" dirty="0"/>
              <a:t> = 3.4F, </a:t>
            </a:r>
            <a:r>
              <a:rPr lang="pl-PL" dirty="0" err="1"/>
              <a:t>Price</a:t>
            </a:r>
            <a:r>
              <a:rPr lang="pl-PL" dirty="0"/>
              <a:t> = 3.7F } </a:t>
            </a:r>
            <a:r>
              <a:rPr lang="pl-PL" dirty="0" smtClean="0"/>
              <a:t>};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 smtClean="0"/>
              <a:t>IDataView</a:t>
            </a:r>
            <a:r>
              <a:rPr lang="pl-PL" dirty="0" smtClean="0"/>
              <a:t> </a:t>
            </a:r>
            <a:r>
              <a:rPr lang="pl-PL" dirty="0" err="1"/>
              <a:t>trainingData</a:t>
            </a:r>
            <a:r>
              <a:rPr lang="pl-PL" dirty="0"/>
              <a:t> = </a:t>
            </a:r>
            <a:r>
              <a:rPr lang="pl-PL" dirty="0" err="1"/>
              <a:t>mlContext.Data.LoadFromEnumerable</a:t>
            </a:r>
            <a:r>
              <a:rPr lang="pl-PL" dirty="0"/>
              <a:t>(</a:t>
            </a:r>
            <a:r>
              <a:rPr lang="pl-PL" dirty="0" err="1"/>
              <a:t>modelData</a:t>
            </a:r>
            <a:r>
              <a:rPr lang="pl-PL" dirty="0"/>
              <a:t>);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5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Understand</a:t>
            </a:r>
            <a:r>
              <a:rPr lang="pl-PL" dirty="0" smtClean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11578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42864"/>
          </a:xfrm>
        </p:spPr>
        <p:txBody>
          <a:bodyPr>
            <a:normAutofit/>
          </a:bodyPr>
          <a:lstStyle/>
          <a:p>
            <a:r>
              <a:rPr lang="pl-PL" dirty="0" err="1" smtClean="0"/>
              <a:t>Define</a:t>
            </a:r>
            <a:r>
              <a:rPr lang="pl-PL" dirty="0" smtClean="0"/>
              <a:t> Input/</a:t>
            </a:r>
            <a:r>
              <a:rPr lang="pl-PL" dirty="0" err="1" smtClean="0"/>
              <a:t>Output</a:t>
            </a:r>
            <a:r>
              <a:rPr lang="pl-PL" dirty="0" smtClean="0"/>
              <a:t> Class</a:t>
            </a:r>
          </a:p>
          <a:p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436096" y="2132856"/>
            <a:ext cx="30732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ModelOutput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[</a:t>
            </a:r>
            <a:r>
              <a:rPr lang="en-US" dirty="0" err="1"/>
              <a:t>ColumnName</a:t>
            </a:r>
            <a:r>
              <a:rPr lang="en-US" dirty="0"/>
              <a:t>("Score")]</a:t>
            </a:r>
          </a:p>
          <a:p>
            <a:r>
              <a:rPr lang="en-US" dirty="0"/>
              <a:t>public float </a:t>
            </a:r>
            <a:r>
              <a:rPr lang="en-US" dirty="0" err="1">
                <a:solidFill>
                  <a:srgbClr val="00B050"/>
                </a:solidFill>
              </a:rPr>
              <a:t>FareAmount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899592" y="1052736"/>
            <a:ext cx="3138808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ModelInput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[</a:t>
            </a:r>
            <a:r>
              <a:rPr lang="en-US" sz="1600" dirty="0" err="1"/>
              <a:t>LoadColumn</a:t>
            </a:r>
            <a:r>
              <a:rPr lang="en-US" sz="1600" dirty="0"/>
              <a:t>(0)]</a:t>
            </a:r>
          </a:p>
          <a:p>
            <a:r>
              <a:rPr lang="en-US" sz="1600" dirty="0"/>
              <a:t>public string </a:t>
            </a:r>
            <a:r>
              <a:rPr lang="en-US" sz="1600" dirty="0" err="1"/>
              <a:t>VendorId</a:t>
            </a:r>
            <a:r>
              <a:rPr lang="en-US" sz="1600" dirty="0" smtClean="0"/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[</a:t>
            </a:r>
            <a:r>
              <a:rPr lang="en-US" sz="1600" dirty="0" err="1"/>
              <a:t>LoadColumn</a:t>
            </a:r>
            <a:r>
              <a:rPr lang="en-US" sz="1600" dirty="0"/>
              <a:t>(1)]</a:t>
            </a:r>
          </a:p>
          <a:p>
            <a:r>
              <a:rPr lang="en-US" sz="1600" dirty="0"/>
              <a:t>public string </a:t>
            </a:r>
            <a:r>
              <a:rPr lang="en-US" sz="1600" dirty="0" err="1"/>
              <a:t>RateCode</a:t>
            </a:r>
            <a:r>
              <a:rPr lang="en-US" sz="1600" dirty="0" smtClean="0"/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[</a:t>
            </a:r>
            <a:r>
              <a:rPr lang="en-US" sz="1600" dirty="0" err="1"/>
              <a:t>LoadColumn</a:t>
            </a:r>
            <a:r>
              <a:rPr lang="en-US" sz="1600" dirty="0"/>
              <a:t>(2)]</a:t>
            </a:r>
          </a:p>
          <a:p>
            <a:r>
              <a:rPr lang="en-US" sz="1600" dirty="0"/>
              <a:t>public float </a:t>
            </a:r>
            <a:r>
              <a:rPr lang="en-US" sz="1600" dirty="0" err="1"/>
              <a:t>PassengerCount</a:t>
            </a:r>
            <a:r>
              <a:rPr lang="en-US" sz="1600" dirty="0" smtClean="0"/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[</a:t>
            </a:r>
            <a:r>
              <a:rPr lang="en-US" sz="1600" dirty="0" err="1"/>
              <a:t>LoadColumn</a:t>
            </a:r>
            <a:r>
              <a:rPr lang="en-US" sz="1600" dirty="0"/>
              <a:t>(3)]</a:t>
            </a:r>
          </a:p>
          <a:p>
            <a:r>
              <a:rPr lang="en-US" sz="1600" dirty="0"/>
              <a:t>public float </a:t>
            </a:r>
            <a:r>
              <a:rPr lang="en-US" sz="1600" dirty="0" err="1"/>
              <a:t>TripTime</a:t>
            </a:r>
            <a:r>
              <a:rPr lang="en-US" sz="1600" dirty="0" smtClean="0"/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[</a:t>
            </a:r>
            <a:r>
              <a:rPr lang="en-US" sz="1600" dirty="0" err="1"/>
              <a:t>LoadColumn</a:t>
            </a:r>
            <a:r>
              <a:rPr lang="en-US" sz="1600" dirty="0"/>
              <a:t>(4)]</a:t>
            </a:r>
          </a:p>
          <a:p>
            <a:r>
              <a:rPr lang="en-US" sz="1600" dirty="0"/>
              <a:t>public float </a:t>
            </a:r>
            <a:r>
              <a:rPr lang="en-US" sz="1600" dirty="0" err="1"/>
              <a:t>TripDistance</a:t>
            </a:r>
            <a:r>
              <a:rPr lang="en-US" sz="1600" dirty="0" smtClean="0"/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[</a:t>
            </a:r>
            <a:r>
              <a:rPr lang="en-US" sz="1600" dirty="0" err="1"/>
              <a:t>LoadColumn</a:t>
            </a:r>
            <a:r>
              <a:rPr lang="en-US" sz="1600" dirty="0"/>
              <a:t>(5)]</a:t>
            </a:r>
          </a:p>
          <a:p>
            <a:r>
              <a:rPr lang="en-US" sz="1600" dirty="0"/>
              <a:t>public string </a:t>
            </a:r>
            <a:r>
              <a:rPr lang="en-US" sz="1600" dirty="0" err="1"/>
              <a:t>PaymentType</a:t>
            </a:r>
            <a:r>
              <a:rPr lang="en-US" sz="1600" dirty="0" smtClean="0"/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[</a:t>
            </a:r>
            <a:r>
              <a:rPr lang="en-US" sz="1600" dirty="0" err="1"/>
              <a:t>LoadColumn</a:t>
            </a:r>
            <a:r>
              <a:rPr lang="en-US" sz="1600" dirty="0"/>
              <a:t>(6)]</a:t>
            </a:r>
          </a:p>
          <a:p>
            <a:r>
              <a:rPr lang="en-US" sz="1600" dirty="0"/>
              <a:t>public float </a:t>
            </a:r>
            <a:r>
              <a:rPr lang="en-US" sz="1600" dirty="0" err="1">
                <a:solidFill>
                  <a:srgbClr val="FF0000"/>
                </a:solidFill>
              </a:rPr>
              <a:t>FareAmount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endParaRPr lang="en-US" dirty="0"/>
          </a:p>
        </p:txBody>
      </p:sp>
      <p:sp>
        <p:nvSpPr>
          <p:cNvPr id="7" name="Strzałka w prawo z wcięciem 6"/>
          <p:cNvSpPr/>
          <p:nvPr/>
        </p:nvSpPr>
        <p:spPr>
          <a:xfrm>
            <a:off x="3851920" y="2132856"/>
            <a:ext cx="1397696" cy="27990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7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err="1"/>
              <a:t>L</a:t>
            </a:r>
            <a:r>
              <a:rPr lang="pl-PL" dirty="0" err="1" smtClean="0"/>
              <a:t>oad</a:t>
            </a:r>
            <a:r>
              <a:rPr lang="pl-PL" dirty="0" smtClean="0"/>
              <a:t> data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err="1"/>
              <a:t>MLContext</a:t>
            </a:r>
            <a:r>
              <a:rPr lang="en-US" dirty="0"/>
              <a:t> </a:t>
            </a:r>
            <a:r>
              <a:rPr lang="en-US" dirty="0" err="1"/>
              <a:t>mlContext</a:t>
            </a:r>
            <a:r>
              <a:rPr lang="en-US" dirty="0"/>
              <a:t> = new </a:t>
            </a:r>
            <a:r>
              <a:rPr lang="en-US" dirty="0" err="1" smtClean="0"/>
              <a:t>MLContext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 err="1"/>
              <a:t>IDataView</a:t>
            </a:r>
            <a:r>
              <a:rPr lang="en-US" dirty="0"/>
              <a:t> </a:t>
            </a:r>
            <a:r>
              <a:rPr lang="en-US" dirty="0" err="1"/>
              <a:t>dataView</a:t>
            </a:r>
            <a:r>
              <a:rPr lang="en-US" dirty="0"/>
              <a:t> = </a:t>
            </a:r>
            <a:r>
              <a:rPr lang="en-US" dirty="0" err="1"/>
              <a:t>mlContext.Data.LoadFromTextFile</a:t>
            </a:r>
            <a:r>
              <a:rPr lang="en-US" dirty="0"/>
              <a:t>&lt;</a:t>
            </a:r>
            <a:r>
              <a:rPr lang="en-US" dirty="0" err="1"/>
              <a:t>ModelInput</a:t>
            </a:r>
            <a:r>
              <a:rPr lang="en-US" dirty="0"/>
              <a:t>&gt;(</a:t>
            </a:r>
            <a:r>
              <a:rPr lang="en-US" dirty="0" err="1"/>
              <a:t>dataPath</a:t>
            </a:r>
            <a:r>
              <a:rPr lang="en-US" dirty="0"/>
              <a:t>, </a:t>
            </a:r>
            <a:r>
              <a:rPr lang="en-US" dirty="0" err="1"/>
              <a:t>hasHeader</a:t>
            </a:r>
            <a:r>
              <a:rPr lang="en-US" dirty="0"/>
              <a:t>: true, </a:t>
            </a:r>
            <a:r>
              <a:rPr lang="en-US" dirty="0" err="1"/>
              <a:t>separatorChar</a:t>
            </a:r>
            <a:r>
              <a:rPr lang="en-US" dirty="0"/>
              <a:t>: ',');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7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868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sz="5800" dirty="0" err="1" smtClean="0"/>
              <a:t>Create</a:t>
            </a:r>
            <a:r>
              <a:rPr lang="pl-PL" sz="5800" dirty="0" smtClean="0"/>
              <a:t> </a:t>
            </a:r>
            <a:r>
              <a:rPr lang="pl-PL" sz="5800" dirty="0" err="1" smtClean="0"/>
              <a:t>pipeline</a:t>
            </a:r>
            <a:endParaRPr lang="pl-PL" sz="5800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err="1" smtClean="0"/>
              <a:t>Transformig</a:t>
            </a:r>
            <a:r>
              <a:rPr lang="pl-PL" dirty="0" smtClean="0"/>
              <a:t> data </a:t>
            </a:r>
            <a:r>
              <a:rPr lang="pl-PL" dirty="0" err="1" smtClean="0"/>
              <a:t>after</a:t>
            </a:r>
            <a:r>
              <a:rPr lang="pl-PL" dirty="0" smtClean="0"/>
              <a:t> </a:t>
            </a:r>
            <a:r>
              <a:rPr lang="pl-PL" dirty="0" err="1" smtClean="0"/>
              <a:t>loading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sz="2900" dirty="0" err="1"/>
              <a:t>var</a:t>
            </a:r>
            <a:r>
              <a:rPr lang="en-US" sz="2900" dirty="0"/>
              <a:t> pipeline = </a:t>
            </a:r>
            <a:r>
              <a:rPr lang="en-US" sz="2900" dirty="0" err="1"/>
              <a:t>mlContext.Transforms.CopyColumns</a:t>
            </a:r>
            <a:r>
              <a:rPr lang="en-US" sz="2900" dirty="0"/>
              <a:t>(</a:t>
            </a:r>
            <a:r>
              <a:rPr lang="en-US" sz="2900" dirty="0" err="1"/>
              <a:t>outputColumnName</a:t>
            </a:r>
            <a:r>
              <a:rPr lang="en-US" sz="2900" dirty="0"/>
              <a:t>: "Label", </a:t>
            </a:r>
            <a:r>
              <a:rPr lang="en-US" sz="2900" dirty="0" err="1"/>
              <a:t>inputColumnName</a:t>
            </a:r>
            <a:r>
              <a:rPr lang="en-US" sz="2900" dirty="0"/>
              <a:t>:"</a:t>
            </a:r>
            <a:r>
              <a:rPr lang="en-US" sz="2900" dirty="0" err="1"/>
              <a:t>FareAmount</a:t>
            </a:r>
            <a:r>
              <a:rPr lang="en-US" sz="2900" dirty="0"/>
              <a:t>")</a:t>
            </a:r>
          </a:p>
          <a:p>
            <a:pPr marL="0" indent="0">
              <a:buNone/>
            </a:pPr>
            <a:endParaRPr lang="pl-PL" sz="2900" dirty="0" smtClean="0"/>
          </a:p>
          <a:p>
            <a:pPr marL="0" indent="0">
              <a:buNone/>
            </a:pPr>
            <a:r>
              <a:rPr lang="en-US" sz="2900" dirty="0" smtClean="0"/>
              <a:t>// </a:t>
            </a:r>
            <a:r>
              <a:rPr lang="en-US" sz="2900" dirty="0"/>
              <a:t>using categorical features</a:t>
            </a:r>
          </a:p>
          <a:p>
            <a:pPr marL="0" indent="0">
              <a:buNone/>
            </a:pPr>
            <a:r>
              <a:rPr lang="en-US" sz="2900" dirty="0"/>
              <a:t>.Append(</a:t>
            </a:r>
            <a:r>
              <a:rPr lang="en-US" sz="2900" dirty="0" err="1"/>
              <a:t>mlContext.Transforms.Categorical.OneHotEncoding</a:t>
            </a:r>
            <a:r>
              <a:rPr lang="en-US" sz="2900" dirty="0"/>
              <a:t>(</a:t>
            </a:r>
            <a:r>
              <a:rPr lang="en-US" sz="2900" dirty="0" err="1"/>
              <a:t>outputColumnName</a:t>
            </a:r>
            <a:r>
              <a:rPr lang="en-US" sz="2900" dirty="0"/>
              <a:t>: "</a:t>
            </a:r>
            <a:r>
              <a:rPr lang="en-US" sz="2900" dirty="0" err="1"/>
              <a:t>VendorIdEncoded</a:t>
            </a:r>
            <a:r>
              <a:rPr lang="en-US" sz="2900" dirty="0"/>
              <a:t>", </a:t>
            </a:r>
            <a:r>
              <a:rPr lang="en-US" sz="2900" dirty="0" err="1"/>
              <a:t>inputColumnName</a:t>
            </a:r>
            <a:r>
              <a:rPr lang="en-US" sz="2900" dirty="0"/>
              <a:t>:"</a:t>
            </a:r>
            <a:r>
              <a:rPr lang="en-US" sz="2900" dirty="0" err="1"/>
              <a:t>VendorId</a:t>
            </a:r>
            <a:r>
              <a:rPr lang="en-US" sz="2900" dirty="0"/>
              <a:t>"))</a:t>
            </a:r>
          </a:p>
          <a:p>
            <a:pPr marL="0" indent="0">
              <a:buNone/>
            </a:pPr>
            <a:r>
              <a:rPr lang="en-US" sz="2900" dirty="0"/>
              <a:t>.Append(</a:t>
            </a:r>
            <a:r>
              <a:rPr lang="en-US" sz="2900" dirty="0" err="1"/>
              <a:t>mlContext.Transforms.Categorical.OneHotEncoding</a:t>
            </a:r>
            <a:r>
              <a:rPr lang="en-US" sz="2900" dirty="0"/>
              <a:t>(</a:t>
            </a:r>
            <a:r>
              <a:rPr lang="en-US" sz="2900" dirty="0" err="1"/>
              <a:t>outputColumnName</a:t>
            </a:r>
            <a:r>
              <a:rPr lang="en-US" sz="2900" dirty="0"/>
              <a:t>: "</a:t>
            </a:r>
            <a:r>
              <a:rPr lang="en-US" sz="2900" dirty="0" err="1"/>
              <a:t>RateCodeEncoded</a:t>
            </a:r>
            <a:r>
              <a:rPr lang="en-US" sz="2900" dirty="0"/>
              <a:t>", </a:t>
            </a:r>
            <a:r>
              <a:rPr lang="en-US" sz="2900" dirty="0" err="1"/>
              <a:t>inputColumnName</a:t>
            </a:r>
            <a:r>
              <a:rPr lang="en-US" sz="2900" dirty="0"/>
              <a:t>: "</a:t>
            </a:r>
            <a:r>
              <a:rPr lang="en-US" sz="2900" dirty="0" err="1"/>
              <a:t>RateCode</a:t>
            </a:r>
            <a:r>
              <a:rPr lang="en-US" sz="2900" dirty="0"/>
              <a:t>"))</a:t>
            </a:r>
          </a:p>
          <a:p>
            <a:pPr marL="0" indent="0">
              <a:buNone/>
            </a:pPr>
            <a:r>
              <a:rPr lang="en-US" sz="2900" dirty="0"/>
              <a:t>.Append(</a:t>
            </a:r>
            <a:r>
              <a:rPr lang="en-US" sz="2900" dirty="0" err="1"/>
              <a:t>mlContext.Transforms.Categorical.OneHotEncoding</a:t>
            </a:r>
            <a:r>
              <a:rPr lang="en-US" sz="2900" dirty="0"/>
              <a:t>(</a:t>
            </a:r>
            <a:r>
              <a:rPr lang="en-US" sz="2900" dirty="0" err="1"/>
              <a:t>outputColumnName</a:t>
            </a:r>
            <a:r>
              <a:rPr lang="en-US" sz="2900" dirty="0"/>
              <a:t>: "</a:t>
            </a:r>
            <a:r>
              <a:rPr lang="en-US" sz="2900" dirty="0" err="1"/>
              <a:t>PaymentTypeEncoded</a:t>
            </a:r>
            <a:r>
              <a:rPr lang="en-US" sz="2900" dirty="0"/>
              <a:t>", </a:t>
            </a:r>
            <a:r>
              <a:rPr lang="en-US" sz="2900" dirty="0" err="1"/>
              <a:t>inputColumnName</a:t>
            </a:r>
            <a:r>
              <a:rPr lang="en-US" sz="2900" dirty="0"/>
              <a:t>: "</a:t>
            </a:r>
            <a:r>
              <a:rPr lang="en-US" sz="2900" dirty="0" err="1"/>
              <a:t>PaymentType</a:t>
            </a:r>
            <a:r>
              <a:rPr lang="en-US" sz="2900" dirty="0"/>
              <a:t>"))</a:t>
            </a:r>
          </a:p>
          <a:p>
            <a:pPr marL="0" indent="0">
              <a:buNone/>
            </a:pPr>
            <a:endParaRPr lang="pl-PL" sz="2900" dirty="0" smtClean="0"/>
          </a:p>
          <a:p>
            <a:pPr marL="0" indent="0">
              <a:buNone/>
            </a:pPr>
            <a:r>
              <a:rPr lang="en-US" sz="2900" dirty="0" smtClean="0"/>
              <a:t>// </a:t>
            </a:r>
            <a:r>
              <a:rPr lang="en-US" sz="2900" dirty="0"/>
              <a:t>all columns for input model -&gt; concatenate to Features column</a:t>
            </a:r>
          </a:p>
          <a:p>
            <a:pPr marL="0" indent="0">
              <a:buNone/>
            </a:pPr>
            <a:r>
              <a:rPr lang="en-US" sz="2900" dirty="0"/>
              <a:t>.Append(</a:t>
            </a:r>
            <a:r>
              <a:rPr lang="en-US" sz="2900" dirty="0" err="1"/>
              <a:t>mlContext.Transforms.Concatenate</a:t>
            </a:r>
            <a:r>
              <a:rPr lang="en-US" sz="2900" dirty="0"/>
              <a:t>("Features", "</a:t>
            </a:r>
            <a:r>
              <a:rPr lang="en-US" sz="2900" dirty="0" err="1"/>
              <a:t>VendorIdEncoded</a:t>
            </a:r>
            <a:r>
              <a:rPr lang="en-US" sz="2900" dirty="0"/>
              <a:t>", "</a:t>
            </a:r>
            <a:r>
              <a:rPr lang="en-US" sz="2900" dirty="0" err="1"/>
              <a:t>RateCodeEncoded</a:t>
            </a:r>
            <a:r>
              <a:rPr lang="en-US" sz="2900" dirty="0"/>
              <a:t>", "</a:t>
            </a:r>
            <a:r>
              <a:rPr lang="en-US" sz="2900" dirty="0" err="1"/>
              <a:t>PassengerCount</a:t>
            </a:r>
            <a:r>
              <a:rPr lang="en-US" sz="2900" dirty="0"/>
              <a:t>", "</a:t>
            </a:r>
            <a:r>
              <a:rPr lang="en-US" sz="2900" dirty="0" err="1"/>
              <a:t>TripTime</a:t>
            </a:r>
            <a:r>
              <a:rPr lang="en-US" sz="2900" dirty="0"/>
              <a:t>", "</a:t>
            </a:r>
            <a:r>
              <a:rPr lang="en-US" sz="2900" dirty="0" err="1"/>
              <a:t>TripDistance</a:t>
            </a:r>
            <a:r>
              <a:rPr lang="en-US" sz="2900" dirty="0"/>
              <a:t>", "</a:t>
            </a:r>
            <a:r>
              <a:rPr lang="en-US" sz="2900" dirty="0" err="1"/>
              <a:t>PaymentTypeEncoded</a:t>
            </a:r>
            <a:r>
              <a:rPr lang="en-US" sz="2900" dirty="0"/>
              <a:t>")) </a:t>
            </a:r>
          </a:p>
          <a:p>
            <a:pPr marL="0" indent="0">
              <a:buNone/>
            </a:pPr>
            <a:r>
              <a:rPr lang="en-US" sz="2900" dirty="0"/>
              <a:t>// using regression algorithm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</a:rPr>
              <a:t>.Append(</a:t>
            </a:r>
            <a:r>
              <a:rPr lang="en-US" sz="2900" dirty="0" err="1">
                <a:solidFill>
                  <a:srgbClr val="FF0000"/>
                </a:solidFill>
              </a:rPr>
              <a:t>mlContext.Regression.Trainers.FastTree</a:t>
            </a:r>
            <a:r>
              <a:rPr lang="en-US" sz="2900" dirty="0">
                <a:solidFill>
                  <a:srgbClr val="FF0000"/>
                </a:solidFill>
              </a:rPr>
              <a:t>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8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5800" dirty="0" err="1" smtClean="0"/>
              <a:t>Create</a:t>
            </a:r>
            <a:r>
              <a:rPr lang="pl-PL" sz="5800" dirty="0" smtClean="0"/>
              <a:t> </a:t>
            </a:r>
            <a:r>
              <a:rPr lang="pl-PL" sz="5800" dirty="0" err="1" smtClean="0"/>
              <a:t>pipeline</a:t>
            </a:r>
            <a:endParaRPr lang="pl-PL" sz="5800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3200" dirty="0" err="1" smtClean="0"/>
              <a:t>Note</a:t>
            </a:r>
            <a:r>
              <a:rPr lang="pl-PL" dirty="0" smtClean="0"/>
              <a:t>: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sz="3200" dirty="0"/>
              <a:t>All ML.NET algorithms look for an input column that is a vector. By default this vector column is called </a:t>
            </a:r>
            <a:r>
              <a:rPr lang="en-US" sz="3200" b="1" dirty="0"/>
              <a:t>Features</a:t>
            </a:r>
            <a:r>
              <a:rPr lang="en-US" sz="3200" dirty="0"/>
              <a:t>.</a:t>
            </a:r>
            <a:endParaRPr lang="en-US" sz="29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4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3500" dirty="0" smtClean="0"/>
              <a:t>Train model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err="1"/>
              <a:t>IDataView</a:t>
            </a:r>
            <a:r>
              <a:rPr lang="en-US" dirty="0"/>
              <a:t> </a:t>
            </a:r>
            <a:r>
              <a:rPr lang="en-US" dirty="0" err="1"/>
              <a:t>dataView</a:t>
            </a:r>
            <a:r>
              <a:rPr lang="en-US" dirty="0"/>
              <a:t> = </a:t>
            </a:r>
            <a:r>
              <a:rPr lang="en-US" dirty="0" err="1"/>
              <a:t>mlContext.Data.LoadFromTextFile</a:t>
            </a:r>
            <a:r>
              <a:rPr lang="en-US" dirty="0"/>
              <a:t>&lt;</a:t>
            </a:r>
            <a:r>
              <a:rPr lang="en-US" dirty="0" err="1"/>
              <a:t>ModelInput</a:t>
            </a:r>
            <a:r>
              <a:rPr lang="en-US" dirty="0"/>
              <a:t>&gt;(</a:t>
            </a:r>
            <a:r>
              <a:rPr lang="en-US" dirty="0" err="1"/>
              <a:t>dataPath</a:t>
            </a:r>
            <a:r>
              <a:rPr lang="en-US" dirty="0"/>
              <a:t>, </a:t>
            </a:r>
            <a:r>
              <a:rPr lang="en-US" dirty="0" err="1"/>
              <a:t>hasHeader</a:t>
            </a:r>
            <a:r>
              <a:rPr lang="en-US" dirty="0"/>
              <a:t>: true, </a:t>
            </a:r>
            <a:r>
              <a:rPr lang="en-US" dirty="0" err="1"/>
              <a:t>separatorChar</a:t>
            </a:r>
            <a:r>
              <a:rPr lang="en-US" dirty="0"/>
              <a:t>: ',');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dirty="0" smtClean="0"/>
              <a:t>// He we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transformations</a:t>
            </a:r>
            <a:r>
              <a:rPr lang="pl-PL" dirty="0" smtClean="0"/>
              <a:t> -&gt; </a:t>
            </a:r>
            <a:r>
              <a:rPr lang="pl-PL" dirty="0" err="1" smtClean="0"/>
              <a:t>pipeline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model = </a:t>
            </a:r>
            <a:r>
              <a:rPr lang="en-US" dirty="0" err="1"/>
              <a:t>pipeline.Fit</a:t>
            </a:r>
            <a:r>
              <a:rPr lang="en-US" dirty="0"/>
              <a:t>(</a:t>
            </a:r>
            <a:r>
              <a:rPr lang="en-US" dirty="0" err="1"/>
              <a:t>dataView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3200" dirty="0" err="1" smtClean="0"/>
              <a:t>Note</a:t>
            </a:r>
            <a:r>
              <a:rPr lang="pl-PL" sz="3200" dirty="0" smtClean="0"/>
              <a:t>: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/>
              <a:t>algorithms also create new columns after they have performed a prediction. The fixed names of these new columns depend on the type of machine learning algorithm. For the regression task, one of the new columns is called </a:t>
            </a:r>
            <a:r>
              <a:rPr lang="en-US" b="1" dirty="0"/>
              <a:t>Score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docs.microsoft.com/en-us/dotnet/machine-learning/resources/tasks</a:t>
            </a:r>
            <a:endParaRPr lang="pl-PL" sz="2200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ML.NET PIPELINE BUILD MODEL</a:t>
            </a:r>
            <a:endParaRPr lang="en-US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03787"/>
              </p:ext>
            </p:extLst>
          </p:nvPr>
        </p:nvGraphicFramePr>
        <p:xfrm>
          <a:off x="467544" y="2060848"/>
          <a:ext cx="8183562" cy="30175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727854"/>
                <a:gridCol w="2727854"/>
                <a:gridCol w="272785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Output 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Column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Single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raw score that was calculated by the model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PredictedLabel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Boolean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predicted label, based on the sign of the score. A negative score maps to false and a positive score maps to true.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827584" y="692696"/>
            <a:ext cx="7035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Binary classification inputs and outputs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1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ML.NET PIPELINE BUILD MODEL</a:t>
            </a:r>
            <a:endParaRPr lang="en-US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27584" y="692696"/>
            <a:ext cx="76386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Multiclass classification inputs and outputs</a:t>
            </a:r>
          </a:p>
          <a:p>
            <a:endParaRPr lang="en-US" dirty="0"/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190667"/>
              </p:ext>
            </p:extLst>
          </p:nvPr>
        </p:nvGraphicFramePr>
        <p:xfrm>
          <a:off x="650455" y="1268760"/>
          <a:ext cx="7992888" cy="418077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191788"/>
                <a:gridCol w="2191788"/>
                <a:gridCol w="3609312"/>
              </a:tblGrid>
              <a:tr h="172773">
                <a:tc>
                  <a:txBody>
                    <a:bodyPr/>
                    <a:lstStyle/>
                    <a:p>
                      <a:r>
                        <a:rPr lang="en-US" sz="1400"/>
                        <a:t>Output Name</a:t>
                      </a:r>
                    </a:p>
                  </a:txBody>
                  <a:tcPr marL="73471" marR="73471" marT="36735" marB="36735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Type</a:t>
                      </a:r>
                    </a:p>
                  </a:txBody>
                  <a:tcPr marL="73471" marR="73471" marT="36735" marB="36735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marL="73471" marR="73471" marT="36735" marB="36735" anchor="ctr"/>
                </a:tc>
              </a:tr>
              <a:tr h="2498001">
                <a:tc>
                  <a:txBody>
                    <a:bodyPr/>
                    <a:lstStyle/>
                    <a:p>
                      <a:r>
                        <a:rPr lang="en-US" sz="1400"/>
                        <a:t>Score</a:t>
                      </a:r>
                    </a:p>
                  </a:txBody>
                  <a:tcPr marL="73471" marR="73471" marT="36735" marB="36735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Vector of </a:t>
                      </a:r>
                      <a:r>
                        <a:rPr lang="en-US" sz="1400">
                          <a:hlinkClick r:id="rId2"/>
                        </a:rPr>
                        <a:t>Single</a:t>
                      </a:r>
                      <a:endParaRPr lang="en-US" sz="1400"/>
                    </a:p>
                  </a:txBody>
                  <a:tcPr marL="73471" marR="73471" marT="36735" marB="36735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scores of all classes. Higher value means higher probability to fall into the associated class. If the </a:t>
                      </a:r>
                      <a:r>
                        <a:rPr lang="en-US" sz="1400" dirty="0" err="1"/>
                        <a:t>i-th</a:t>
                      </a:r>
                      <a:r>
                        <a:rPr lang="en-US" sz="1400" dirty="0"/>
                        <a:t> element has the largest value, the predicted label index would be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. Note that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 is zero-based index.</a:t>
                      </a:r>
                    </a:p>
                  </a:txBody>
                  <a:tcPr marL="73471" marR="73471" marT="36735" marB="36735" anchor="ctr"/>
                </a:tc>
              </a:tr>
              <a:tr h="1395942">
                <a:tc>
                  <a:txBody>
                    <a:bodyPr/>
                    <a:lstStyle/>
                    <a:p>
                      <a:r>
                        <a:rPr lang="en-US" sz="1400"/>
                        <a:t>PredictedLabel</a:t>
                      </a:r>
                    </a:p>
                  </a:txBody>
                  <a:tcPr marL="73471" marR="73471" marT="36735" marB="3673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3"/>
                        </a:rPr>
                        <a:t>key</a:t>
                      </a:r>
                      <a:r>
                        <a:rPr lang="en-US" sz="1400"/>
                        <a:t> type</a:t>
                      </a:r>
                    </a:p>
                  </a:txBody>
                  <a:tcPr marL="73471" marR="73471" marT="36735" marB="36735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predicted label's index. If its value is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, the actual label would be the </a:t>
                      </a:r>
                      <a:r>
                        <a:rPr lang="en-US" sz="1400" dirty="0" err="1"/>
                        <a:t>i-th</a:t>
                      </a:r>
                      <a:r>
                        <a:rPr lang="en-US" sz="1400" dirty="0"/>
                        <a:t> category in the key-valued input label type.</a:t>
                      </a:r>
                    </a:p>
                  </a:txBody>
                  <a:tcPr marL="73471" marR="73471" marT="36735" marB="3673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51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About</a:t>
            </a:r>
            <a:r>
              <a:rPr lang="pl-PL" dirty="0" smtClean="0"/>
              <a:t> me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0991"/>
            <a:ext cx="7056784" cy="498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24944"/>
            <a:ext cx="3514725" cy="33432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ML.NET PIPELINE BUILD MODEL</a:t>
            </a:r>
            <a:endParaRPr lang="en-US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27584" y="692696"/>
            <a:ext cx="54713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Regression inputs and outputs</a:t>
            </a:r>
          </a:p>
          <a:p>
            <a:endParaRPr lang="en-US" dirty="0"/>
          </a:p>
        </p:txBody>
      </p:sp>
      <p:graphicFrame>
        <p:nvGraphicFramePr>
          <p:cNvPr id="7" name="Symbol zastępczy zawartości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627127"/>
              </p:ext>
            </p:extLst>
          </p:nvPr>
        </p:nvGraphicFramePr>
        <p:xfrm>
          <a:off x="503238" y="1984057"/>
          <a:ext cx="8183562" cy="12801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727854"/>
                <a:gridCol w="2727854"/>
                <a:gridCol w="2727854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Output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2"/>
                        </a:rPr>
                        <a:t>Single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raw score that was predicted by the model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030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3500" dirty="0" err="1" smtClean="0"/>
              <a:t>Improve</a:t>
            </a:r>
            <a:r>
              <a:rPr lang="pl-PL" sz="3500" dirty="0" smtClean="0"/>
              <a:t> (</a:t>
            </a:r>
            <a:r>
              <a:rPr lang="pl-PL" sz="3500" dirty="0" err="1" smtClean="0"/>
              <a:t>evaluate</a:t>
            </a:r>
            <a:r>
              <a:rPr lang="pl-PL" sz="3500" dirty="0" smtClean="0"/>
              <a:t>) Model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 err="1"/>
              <a:t>IDataView</a:t>
            </a:r>
            <a:r>
              <a:rPr lang="en-US" dirty="0"/>
              <a:t> </a:t>
            </a:r>
            <a:r>
              <a:rPr lang="en-US" dirty="0" err="1"/>
              <a:t>dataView</a:t>
            </a:r>
            <a:r>
              <a:rPr lang="en-US" dirty="0"/>
              <a:t> = </a:t>
            </a:r>
            <a:r>
              <a:rPr lang="en-US" dirty="0" err="1"/>
              <a:t>mlContext.Data.LoadFromTextFile</a:t>
            </a:r>
            <a:r>
              <a:rPr lang="en-US" dirty="0"/>
              <a:t>&lt;</a:t>
            </a:r>
            <a:r>
              <a:rPr lang="en-US" dirty="0" err="1"/>
              <a:t>ModelInput</a:t>
            </a:r>
            <a:r>
              <a:rPr lang="en-US" dirty="0"/>
              <a:t>&gt;(_</a:t>
            </a:r>
            <a:r>
              <a:rPr lang="en-US" dirty="0" err="1"/>
              <a:t>testDataPath</a:t>
            </a:r>
            <a:r>
              <a:rPr lang="en-US" dirty="0"/>
              <a:t>, </a:t>
            </a:r>
            <a:r>
              <a:rPr lang="en-US" dirty="0" err="1"/>
              <a:t>hasHeader</a:t>
            </a:r>
            <a:r>
              <a:rPr lang="en-US" dirty="0"/>
              <a:t>: true, </a:t>
            </a:r>
            <a:r>
              <a:rPr lang="en-US" dirty="0" err="1"/>
              <a:t>separatorChar</a:t>
            </a:r>
            <a:r>
              <a:rPr lang="en-US" dirty="0"/>
              <a:t>: </a:t>
            </a:r>
            <a:r>
              <a:rPr lang="en-US" dirty="0" smtClean="0"/>
              <a:t>',');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predictions = </a:t>
            </a:r>
            <a:r>
              <a:rPr lang="en-US" dirty="0" err="1"/>
              <a:t>model.Transform</a:t>
            </a:r>
            <a:r>
              <a:rPr lang="en-US" dirty="0"/>
              <a:t>(</a:t>
            </a:r>
            <a:r>
              <a:rPr lang="en-US" dirty="0" err="1"/>
              <a:t>dataView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metrics = </a:t>
            </a:r>
            <a:r>
              <a:rPr lang="en-US" dirty="0" err="1"/>
              <a:t>mlContext.Regression.Evaluate</a:t>
            </a:r>
            <a:r>
              <a:rPr lang="en-US" dirty="0"/>
              <a:t>(predictions, "Label", "Score");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5445224"/>
            <a:ext cx="8183880" cy="58981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Model </a:t>
            </a:r>
            <a:r>
              <a:rPr lang="pl-PL" dirty="0" err="1" smtClean="0"/>
              <a:t>Metrics</a:t>
            </a:r>
            <a:r>
              <a:rPr lang="pl-PL" dirty="0" smtClean="0"/>
              <a:t> (for </a:t>
            </a:r>
            <a:r>
              <a:rPr lang="pl-PL" dirty="0" err="1" smtClean="0"/>
              <a:t>regression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452957"/>
              </p:ext>
            </p:extLst>
          </p:nvPr>
        </p:nvGraphicFramePr>
        <p:xfrm>
          <a:off x="539552" y="1052736"/>
          <a:ext cx="8208912" cy="433427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96143"/>
                <a:gridCol w="2376264"/>
                <a:gridCol w="453650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Metrics</a:t>
                      </a:r>
                    </a:p>
                  </a:txBody>
                  <a:tcPr marL="32464" marR="32464" marT="16232" marB="1623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 marL="32464" marR="32464" marT="16232" marB="1623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Look for</a:t>
                      </a:r>
                    </a:p>
                  </a:txBody>
                  <a:tcPr marL="32464" marR="32464" marT="16232" marB="16232" anchor="ctr"/>
                </a:tc>
              </a:tr>
              <a:tr h="20776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Squared-loss</a:t>
                      </a:r>
                      <a:endParaRPr lang="en-US" sz="1600" dirty="0"/>
                    </a:p>
                  </a:txBody>
                  <a:tcPr marL="32464" marR="32464" marT="16232" marB="16232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rId2"/>
                        </a:rPr>
                        <a:t>Squared-loss</a:t>
                      </a:r>
                      <a:r>
                        <a:rPr lang="en-US" sz="1600" dirty="0" smtClean="0"/>
                        <a:t> or Mean Squared Error (MSE), also called Mean Squared Deviation (MSD)</a:t>
                      </a:r>
                      <a:endParaRPr lang="en-US" sz="1600" dirty="0"/>
                    </a:p>
                  </a:txBody>
                  <a:tcPr marL="32464" marR="32464" marT="16232" marB="16232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32464" marR="32464" marT="16232" marB="16232" anchor="ctr"/>
                </a:tc>
              </a:tr>
              <a:tr h="198028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RMS-loss</a:t>
                      </a:r>
                      <a:endParaRPr lang="en-US" sz="1600" dirty="0"/>
                    </a:p>
                  </a:txBody>
                  <a:tcPr marL="32464" marR="32464" marT="16232" marB="16232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rId3"/>
                        </a:rPr>
                        <a:t>RMS-loss</a:t>
                      </a:r>
                      <a:r>
                        <a:rPr lang="en-US" sz="1600" dirty="0" smtClean="0"/>
                        <a:t> or Root Mean Squared Error (RMSE) (also called Root Mean Square Deviation, RMSD)</a:t>
                      </a:r>
                      <a:endParaRPr lang="en-US" sz="1600" dirty="0"/>
                    </a:p>
                  </a:txBody>
                  <a:tcPr marL="32464" marR="32464" marT="16232" marB="16232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32464" marR="32464" marT="16232" marB="16232" anchor="ctr"/>
                </a:tc>
              </a:tr>
            </a:tbl>
          </a:graphicData>
        </a:graphic>
      </p:graphicFrame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16832"/>
            <a:ext cx="18288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205" y="3918062"/>
            <a:ext cx="28765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071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5445224"/>
            <a:ext cx="8183880" cy="58981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Model </a:t>
            </a:r>
            <a:r>
              <a:rPr lang="pl-PL" dirty="0" err="1" smtClean="0"/>
              <a:t>Metrics</a:t>
            </a:r>
            <a:r>
              <a:rPr lang="pl-PL" dirty="0" smtClean="0"/>
              <a:t> (for </a:t>
            </a:r>
            <a:r>
              <a:rPr lang="pl-PL" dirty="0" err="1" smtClean="0"/>
              <a:t>regression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98935"/>
              </p:ext>
            </p:extLst>
          </p:nvPr>
        </p:nvGraphicFramePr>
        <p:xfrm>
          <a:off x="539552" y="1052736"/>
          <a:ext cx="8208912" cy="433427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96143"/>
                <a:gridCol w="2376264"/>
                <a:gridCol w="453650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Metrics</a:t>
                      </a:r>
                    </a:p>
                  </a:txBody>
                  <a:tcPr marL="32464" marR="32464" marT="16232" marB="1623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 marL="32464" marR="32464" marT="16232" marB="1623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Look for</a:t>
                      </a:r>
                    </a:p>
                  </a:txBody>
                  <a:tcPr marL="32464" marR="32464" marT="16232" marB="16232" anchor="ctr"/>
                </a:tc>
              </a:tr>
              <a:tr h="2077680">
                <a:tc>
                  <a:txBody>
                    <a:bodyPr/>
                    <a:lstStyle/>
                    <a:p>
                      <a:r>
                        <a:rPr lang="en-US" sz="1600" dirty="0"/>
                        <a:t>R-Squared</a:t>
                      </a:r>
                    </a:p>
                  </a:txBody>
                  <a:tcPr marL="32464" marR="32464" marT="16232" marB="16232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R-squared (R2)</a:t>
                      </a:r>
                      <a:r>
                        <a:rPr lang="en-US" sz="1600" dirty="0"/>
                        <a:t>, or Coefficient of </a:t>
                      </a:r>
                      <a:r>
                        <a:rPr lang="en-US" sz="1600" dirty="0" smtClean="0"/>
                        <a:t>determination</a:t>
                      </a:r>
                      <a:endParaRPr lang="en-US" sz="1600" dirty="0"/>
                    </a:p>
                  </a:txBody>
                  <a:tcPr marL="32464" marR="32464" marT="16232" marB="16232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32464" marR="32464" marT="16232" marB="16232" anchor="ctr"/>
                </a:tc>
              </a:tr>
              <a:tr h="1980289">
                <a:tc>
                  <a:txBody>
                    <a:bodyPr/>
                    <a:lstStyle/>
                    <a:p>
                      <a:r>
                        <a:rPr lang="en-US" sz="1600" dirty="0"/>
                        <a:t>Absolute-loss</a:t>
                      </a:r>
                    </a:p>
                  </a:txBody>
                  <a:tcPr marL="32464" marR="32464" marT="16232" marB="16232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3"/>
                        </a:rPr>
                        <a:t>Absolute-loss</a:t>
                      </a:r>
                      <a:r>
                        <a:rPr lang="en-US" sz="1600" dirty="0"/>
                        <a:t> or Mean absolute error (MAE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32464" marR="32464" marT="16232" marB="16232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32464" marR="32464" marT="16232" marB="16232"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77072"/>
            <a:ext cx="18573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2856"/>
            <a:ext cx="27336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538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800" dirty="0" err="1" smtClean="0"/>
              <a:t>Save</a:t>
            </a:r>
            <a:r>
              <a:rPr lang="pl-PL" sz="3800" dirty="0" smtClean="0"/>
              <a:t> Model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sz="2200" dirty="0" err="1"/>
              <a:t>IDataView</a:t>
            </a:r>
            <a:r>
              <a:rPr lang="en-US" sz="2200" dirty="0"/>
              <a:t> </a:t>
            </a:r>
            <a:r>
              <a:rPr lang="en-US" sz="2200" dirty="0" err="1"/>
              <a:t>dataView</a:t>
            </a:r>
            <a:r>
              <a:rPr lang="en-US" sz="2200" dirty="0"/>
              <a:t> = </a:t>
            </a:r>
            <a:r>
              <a:rPr lang="en-US" sz="2200" dirty="0" err="1"/>
              <a:t>mlContext.Data.LoadFromTextFile</a:t>
            </a:r>
            <a:r>
              <a:rPr lang="en-US" sz="2200" dirty="0"/>
              <a:t>&lt;</a:t>
            </a:r>
            <a:r>
              <a:rPr lang="en-US" sz="2200" dirty="0" err="1"/>
              <a:t>ModelInput</a:t>
            </a:r>
            <a:r>
              <a:rPr lang="en-US" sz="2200" dirty="0" smtClean="0"/>
              <a:t>&gt;</a:t>
            </a:r>
            <a:endParaRPr lang="pl-PL" sz="2200" dirty="0" smtClean="0"/>
          </a:p>
          <a:p>
            <a:pPr marL="0" indent="0">
              <a:buNone/>
            </a:pPr>
            <a:r>
              <a:rPr lang="en-US" sz="2200" dirty="0" smtClean="0"/>
              <a:t>(_</a:t>
            </a:r>
            <a:r>
              <a:rPr lang="en-US" sz="2200" dirty="0" err="1"/>
              <a:t>trainDataPath</a:t>
            </a:r>
            <a:r>
              <a:rPr lang="en-US" sz="2200" dirty="0"/>
              <a:t>, </a:t>
            </a:r>
            <a:r>
              <a:rPr lang="en-US" sz="2200" dirty="0" err="1"/>
              <a:t>hasHeader</a:t>
            </a:r>
            <a:r>
              <a:rPr lang="en-US" sz="2200" dirty="0"/>
              <a:t>: true, </a:t>
            </a:r>
            <a:r>
              <a:rPr lang="en-US" sz="2200" dirty="0" err="1"/>
              <a:t>separatorChar</a:t>
            </a:r>
            <a:r>
              <a:rPr lang="en-US" sz="2200" dirty="0"/>
              <a:t>: ',');</a:t>
            </a:r>
          </a:p>
          <a:p>
            <a:pPr marL="0" indent="0">
              <a:buNone/>
            </a:pPr>
            <a:endParaRPr lang="pl-PL" sz="2600" dirty="0" smtClean="0"/>
          </a:p>
          <a:p>
            <a:pPr marL="0" indent="0">
              <a:buNone/>
            </a:pPr>
            <a:r>
              <a:rPr lang="en-US" sz="2000" dirty="0" smtClean="0"/>
              <a:t>// </a:t>
            </a:r>
            <a:r>
              <a:rPr lang="en-US" sz="2000" dirty="0"/>
              <a:t>Save/persist the trained model to a .ZIP file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en-US" sz="2000" dirty="0" err="1" smtClean="0"/>
              <a:t>mlContext.Model.Save</a:t>
            </a:r>
            <a:r>
              <a:rPr lang="en-US" sz="2000" dirty="0" smtClean="0"/>
              <a:t>(model</a:t>
            </a:r>
            <a:r>
              <a:rPr lang="en-US" sz="2000" dirty="0"/>
              <a:t>, dataView.Schema,_</a:t>
            </a:r>
            <a:r>
              <a:rPr lang="en-US" sz="2000" dirty="0" err="1"/>
              <a:t>modelPath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489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170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   </a:t>
            </a:r>
            <a:endParaRPr lang="en-US" sz="26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436096" y="764704"/>
            <a:ext cx="261501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├───Transform_002</a:t>
            </a:r>
          </a:p>
          <a:p>
            <a:r>
              <a:rPr lang="en-US" sz="1400" dirty="0"/>
              <a:t>    │   │   </a:t>
            </a:r>
            <a:r>
              <a:rPr lang="en-US" sz="1400" dirty="0" err="1"/>
              <a:t>Model.key</a:t>
            </a:r>
            <a:endParaRPr lang="en-US" sz="1400" dirty="0"/>
          </a:p>
          <a:p>
            <a:r>
              <a:rPr lang="en-US" sz="1400" dirty="0"/>
              <a:t>    │   │</a:t>
            </a:r>
          </a:p>
          <a:p>
            <a:r>
              <a:rPr lang="en-US" sz="1400" dirty="0"/>
              <a:t>    │   ├───Transform_000</a:t>
            </a:r>
          </a:p>
          <a:p>
            <a:r>
              <a:rPr lang="en-US" sz="1400" dirty="0"/>
              <a:t>    │   │   │   </a:t>
            </a:r>
            <a:r>
              <a:rPr lang="en-US" sz="1400" dirty="0" err="1"/>
              <a:t>Model.key</a:t>
            </a:r>
            <a:endParaRPr lang="en-US" sz="1400" dirty="0"/>
          </a:p>
          <a:p>
            <a:r>
              <a:rPr lang="en-US" sz="1400" dirty="0"/>
              <a:t>    │   │   │</a:t>
            </a:r>
          </a:p>
          <a:p>
            <a:r>
              <a:rPr lang="en-US" sz="1400" dirty="0"/>
              <a:t>    │   │   └───Vocabulary</a:t>
            </a:r>
          </a:p>
          <a:p>
            <a:r>
              <a:rPr lang="en-US" sz="1400" dirty="0"/>
              <a:t>    │   │           </a:t>
            </a:r>
            <a:r>
              <a:rPr lang="en-US" sz="1400" dirty="0" err="1"/>
              <a:t>Model.key</a:t>
            </a:r>
            <a:endParaRPr lang="en-US" sz="1400" dirty="0"/>
          </a:p>
          <a:p>
            <a:r>
              <a:rPr lang="en-US" sz="1400" dirty="0"/>
              <a:t>    │   │           Terms.txt</a:t>
            </a:r>
          </a:p>
          <a:p>
            <a:r>
              <a:rPr lang="en-US" sz="1400" dirty="0"/>
              <a:t>    │   │</a:t>
            </a:r>
          </a:p>
          <a:p>
            <a:r>
              <a:rPr lang="en-US" sz="1400" dirty="0"/>
              <a:t>    │   └───Transform_001</a:t>
            </a:r>
          </a:p>
          <a:p>
            <a:r>
              <a:rPr lang="en-US" sz="1400" dirty="0"/>
              <a:t>    │           </a:t>
            </a:r>
            <a:r>
              <a:rPr lang="en-US" sz="1400" dirty="0" err="1"/>
              <a:t>Model.key</a:t>
            </a:r>
            <a:endParaRPr lang="en-US" sz="1400" dirty="0"/>
          </a:p>
          <a:p>
            <a:r>
              <a:rPr lang="en-US" sz="1400" dirty="0"/>
              <a:t>    │   </a:t>
            </a:r>
          </a:p>
          <a:p>
            <a:r>
              <a:rPr lang="en-US" sz="1400" dirty="0"/>
              <a:t>    └───Transform_003</a:t>
            </a:r>
          </a:p>
          <a:p>
            <a:r>
              <a:rPr lang="en-US" sz="1400" dirty="0"/>
              <a:t>        │   </a:t>
            </a:r>
            <a:r>
              <a:rPr lang="en-US" sz="1400" dirty="0" err="1"/>
              <a:t>Model.key</a:t>
            </a:r>
            <a:endParaRPr lang="en-US" sz="1400" dirty="0"/>
          </a:p>
          <a:p>
            <a:r>
              <a:rPr lang="en-US" sz="1400" dirty="0"/>
              <a:t>        │   </a:t>
            </a:r>
            <a:r>
              <a:rPr lang="en-US" sz="1400" dirty="0" err="1"/>
              <a:t>TrainSchema</a:t>
            </a:r>
            <a:endParaRPr lang="en-US" sz="1400" dirty="0"/>
          </a:p>
          <a:p>
            <a:r>
              <a:rPr lang="en-US" sz="1400" dirty="0"/>
              <a:t>        │</a:t>
            </a:r>
          </a:p>
          <a:p>
            <a:r>
              <a:rPr lang="en-US" sz="1400" dirty="0"/>
              <a:t>        └───Model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Model.key</a:t>
            </a:r>
            <a:endParaRPr lang="en-US" sz="14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755576" y="476672"/>
            <a:ext cx="261501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</a:p>
          <a:p>
            <a:r>
              <a:rPr lang="en-US" sz="1400" dirty="0"/>
              <a:t>│   Schema</a:t>
            </a:r>
          </a:p>
          <a:p>
            <a:r>
              <a:rPr lang="en-US" sz="1400" dirty="0"/>
              <a:t>│</a:t>
            </a:r>
          </a:p>
          <a:p>
            <a:r>
              <a:rPr lang="en-US" sz="1400" dirty="0"/>
              <a:t>├───</a:t>
            </a:r>
            <a:r>
              <a:rPr lang="en-US" sz="1400" dirty="0" err="1"/>
              <a:t>TrainingInfo</a:t>
            </a:r>
            <a:endParaRPr lang="en-US" sz="1400" dirty="0"/>
          </a:p>
          <a:p>
            <a:r>
              <a:rPr lang="en-US" sz="1400" dirty="0"/>
              <a:t>│       Version.txt</a:t>
            </a:r>
          </a:p>
          <a:p>
            <a:r>
              <a:rPr lang="en-US" sz="1400" dirty="0"/>
              <a:t>│</a:t>
            </a:r>
          </a:p>
          <a:p>
            <a:r>
              <a:rPr lang="en-US" sz="1400" dirty="0"/>
              <a:t>└───</a:t>
            </a:r>
            <a:r>
              <a:rPr lang="en-US" sz="1400" dirty="0" err="1"/>
              <a:t>TransformerChain</a:t>
            </a:r>
            <a:endParaRPr lang="en-US" sz="1400" dirty="0"/>
          </a:p>
          <a:p>
            <a:r>
              <a:rPr lang="en-US" sz="1400" dirty="0"/>
              <a:t>    │   </a:t>
            </a:r>
            <a:r>
              <a:rPr lang="en-US" sz="1400" dirty="0" err="1"/>
              <a:t>Model.key</a:t>
            </a:r>
            <a:endParaRPr lang="en-US" sz="1400" dirty="0"/>
          </a:p>
          <a:p>
            <a:r>
              <a:rPr lang="en-US" sz="1400" dirty="0"/>
              <a:t>    │</a:t>
            </a:r>
          </a:p>
          <a:p>
            <a:r>
              <a:rPr lang="en-US" sz="1400" dirty="0"/>
              <a:t>    ├───Transform_000</a:t>
            </a:r>
          </a:p>
          <a:p>
            <a:r>
              <a:rPr lang="en-US" sz="1400" dirty="0"/>
              <a:t>    │       </a:t>
            </a:r>
            <a:r>
              <a:rPr lang="en-US" sz="1400" dirty="0" err="1"/>
              <a:t>Model.key</a:t>
            </a:r>
            <a:endParaRPr lang="en-US" sz="1400" dirty="0"/>
          </a:p>
          <a:p>
            <a:r>
              <a:rPr lang="en-US" sz="1400" dirty="0"/>
              <a:t>    │</a:t>
            </a:r>
          </a:p>
          <a:p>
            <a:r>
              <a:rPr lang="en-US" sz="1400" dirty="0"/>
              <a:t>    ├───Transform_001</a:t>
            </a:r>
          </a:p>
          <a:p>
            <a:r>
              <a:rPr lang="en-US" sz="1400" dirty="0"/>
              <a:t>    │   │   </a:t>
            </a:r>
            <a:r>
              <a:rPr lang="en-US" sz="1400" dirty="0" err="1"/>
              <a:t>Model.key</a:t>
            </a:r>
            <a:endParaRPr lang="en-US" sz="1400" dirty="0"/>
          </a:p>
          <a:p>
            <a:r>
              <a:rPr lang="en-US" sz="1400" dirty="0"/>
              <a:t>    │   │</a:t>
            </a:r>
          </a:p>
          <a:p>
            <a:r>
              <a:rPr lang="en-US" sz="1400" dirty="0"/>
              <a:t>    │   ├───Transform_000</a:t>
            </a:r>
          </a:p>
          <a:p>
            <a:r>
              <a:rPr lang="en-US" sz="1400" dirty="0"/>
              <a:t>    │   │   │   </a:t>
            </a:r>
            <a:r>
              <a:rPr lang="en-US" sz="1400" dirty="0" err="1"/>
              <a:t>Model.key</a:t>
            </a:r>
            <a:endParaRPr lang="en-US" sz="1400" dirty="0"/>
          </a:p>
          <a:p>
            <a:r>
              <a:rPr lang="en-US" sz="1400" dirty="0"/>
              <a:t>    │   │   │</a:t>
            </a:r>
          </a:p>
          <a:p>
            <a:r>
              <a:rPr lang="en-US" sz="1400" dirty="0"/>
              <a:t>    │   │   └───Vocabulary</a:t>
            </a:r>
          </a:p>
          <a:p>
            <a:r>
              <a:rPr lang="en-US" sz="1400" dirty="0"/>
              <a:t>    │   │           </a:t>
            </a:r>
            <a:r>
              <a:rPr lang="en-US" sz="1400" dirty="0" err="1"/>
              <a:t>Model.key</a:t>
            </a:r>
            <a:endParaRPr lang="en-US" sz="1400" dirty="0"/>
          </a:p>
          <a:p>
            <a:r>
              <a:rPr lang="en-US" sz="1400" dirty="0"/>
              <a:t>    │   │           Terms.txt</a:t>
            </a:r>
          </a:p>
          <a:p>
            <a:r>
              <a:rPr lang="en-US" sz="1400" dirty="0"/>
              <a:t>    │   │</a:t>
            </a:r>
          </a:p>
          <a:p>
            <a:r>
              <a:rPr lang="en-US" sz="1400" dirty="0"/>
              <a:t>    │   └───Transform_001</a:t>
            </a:r>
          </a:p>
          <a:p>
            <a:r>
              <a:rPr lang="en-US" sz="1400" dirty="0"/>
              <a:t>    │           </a:t>
            </a:r>
            <a:r>
              <a:rPr lang="en-US" sz="1400" dirty="0" err="1"/>
              <a:t>Model.key</a:t>
            </a:r>
            <a:endParaRPr lang="en-US" sz="14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4072028" y="332656"/>
            <a:ext cx="511935" cy="5001369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pl-PL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pl-PL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38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708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sz="5100" dirty="0" smtClean="0"/>
              <a:t>Inside Model.zip (</a:t>
            </a:r>
            <a:r>
              <a:rPr lang="pl-PL" sz="5100" dirty="0" err="1" smtClean="0"/>
              <a:t>sample</a:t>
            </a:r>
            <a:r>
              <a:rPr lang="pl-PL" sz="5100" dirty="0" smtClean="0"/>
              <a:t> </a:t>
            </a:r>
            <a:r>
              <a:rPr lang="pl-PL" sz="5100" dirty="0" err="1" smtClean="0"/>
              <a:t>files</a:t>
            </a:r>
            <a:r>
              <a:rPr lang="pl-PL" sz="5100" dirty="0" smtClean="0"/>
              <a:t>)</a:t>
            </a:r>
          </a:p>
          <a:p>
            <a:pPr marL="0" indent="0">
              <a:buNone/>
            </a:pPr>
            <a:endParaRPr lang="pl-PL" sz="4000" dirty="0" smtClean="0"/>
          </a:p>
          <a:p>
            <a:pPr marL="0" indent="0">
              <a:buNone/>
            </a:pPr>
            <a:r>
              <a:rPr lang="pl-PL" sz="4000" dirty="0" smtClean="0"/>
              <a:t>Versiont.txt</a:t>
            </a:r>
          </a:p>
          <a:p>
            <a:pPr marL="0" indent="0">
              <a:buNone/>
            </a:pPr>
            <a:r>
              <a:rPr lang="en-US" sz="2000" dirty="0"/>
              <a:t>1.0.27701.1 @</a:t>
            </a:r>
            <a:r>
              <a:rPr lang="en-US" sz="2000" dirty="0" err="1"/>
              <a:t>BuiltBy</a:t>
            </a:r>
            <a:r>
              <a:rPr lang="en-US" sz="2000" dirty="0"/>
              <a:t>: dlab14-DDVSOWINAGE100 @Branch: release/1.0 </a:t>
            </a:r>
            <a:endParaRPr lang="pl-PL" sz="2000" dirty="0" smtClean="0"/>
          </a:p>
          <a:p>
            <a:pPr marL="0" indent="0">
              <a:buNone/>
            </a:pPr>
            <a:r>
              <a:rPr lang="en-US" sz="2000" dirty="0" smtClean="0"/>
              <a:t>@</a:t>
            </a:r>
            <a:r>
              <a:rPr lang="en-US" sz="2000" dirty="0" err="1"/>
              <a:t>SrcCode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github.com/dotnet/machinelearning/tree/b9c8eb861d1bd9425866e1ae92825b5dd7e62e2e+b9c8eb861d1bd9425866e1ae92825b5dd7e62e2e</a:t>
            </a: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4000" dirty="0" smtClean="0"/>
              <a:t>Terms.txt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Number of terms = 2</a:t>
            </a:r>
          </a:p>
          <a:p>
            <a:pPr marL="0" indent="0">
              <a:buNone/>
            </a:pPr>
            <a:r>
              <a:rPr lang="en-US" sz="2000" dirty="0" smtClean="0"/>
              <a:t>0</a:t>
            </a:r>
            <a:r>
              <a:rPr lang="pl-PL" sz="2000" dirty="0" smtClean="0"/>
              <a:t> 	</a:t>
            </a:r>
            <a:r>
              <a:rPr lang="en-US" sz="2000" dirty="0" smtClean="0"/>
              <a:t>CMT</a:t>
            </a:r>
            <a:endParaRPr lang="en-US" sz="2000" dirty="0"/>
          </a:p>
          <a:p>
            <a:pPr marL="0" indent="0">
              <a:buNone/>
            </a:pPr>
            <a:r>
              <a:rPr lang="pl-PL" sz="2000" dirty="0" smtClean="0"/>
              <a:t>1 	</a:t>
            </a:r>
            <a:r>
              <a:rPr lang="en-US" sz="2000" dirty="0" smtClean="0"/>
              <a:t>VTS</a:t>
            </a: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4500" dirty="0" smtClean="0"/>
              <a:t>Terms.txt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Number of terms = 5</a:t>
            </a:r>
          </a:p>
          <a:p>
            <a:pPr marL="0" indent="0">
              <a:buNone/>
            </a:pPr>
            <a:r>
              <a:rPr lang="en-US" sz="2000" dirty="0"/>
              <a:t>0	CRD</a:t>
            </a:r>
          </a:p>
          <a:p>
            <a:pPr marL="0" indent="0">
              <a:buNone/>
            </a:pPr>
            <a:r>
              <a:rPr lang="en-US" sz="2000" dirty="0"/>
              <a:t>1	CSH</a:t>
            </a:r>
          </a:p>
          <a:p>
            <a:pPr marL="0" indent="0">
              <a:buNone/>
            </a:pPr>
            <a:r>
              <a:rPr lang="en-US" sz="2000" dirty="0"/>
              <a:t>2	NOC</a:t>
            </a:r>
          </a:p>
          <a:p>
            <a:pPr marL="0" indent="0">
              <a:buNone/>
            </a:pPr>
            <a:r>
              <a:rPr lang="en-US" sz="2000" dirty="0"/>
              <a:t>3	DIS</a:t>
            </a:r>
          </a:p>
          <a:p>
            <a:pPr marL="0" indent="0">
              <a:buNone/>
            </a:pPr>
            <a:r>
              <a:rPr lang="en-US" sz="2000" dirty="0"/>
              <a:t>4	UNK</a:t>
            </a:r>
            <a:endParaRPr lang="pl-PL" sz="2000" dirty="0" smtClean="0"/>
          </a:p>
          <a:p>
            <a:pPr marL="457200" indent="-457200">
              <a:buAutoNum type="arabicPlain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43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CONSUME USE MODE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92696"/>
            <a:ext cx="5645868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2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sz="3600" dirty="0" err="1" smtClean="0"/>
              <a:t>Load</a:t>
            </a:r>
            <a:r>
              <a:rPr lang="pl-PL" sz="3600" dirty="0" smtClean="0"/>
              <a:t> Model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/>
              <a:t>// Create </a:t>
            </a:r>
            <a:r>
              <a:rPr lang="en-US" dirty="0" err="1"/>
              <a:t>MLContext</a:t>
            </a:r>
            <a:r>
              <a:rPr lang="en-US" dirty="0"/>
              <a:t> </a:t>
            </a:r>
            <a:r>
              <a:rPr lang="en-US" dirty="0" err="1"/>
              <a:t>MLContext</a:t>
            </a:r>
            <a:r>
              <a:rPr lang="en-US" dirty="0"/>
              <a:t> </a:t>
            </a:r>
            <a:r>
              <a:rPr lang="en-US" dirty="0" err="1"/>
              <a:t>mlContext</a:t>
            </a:r>
            <a:r>
              <a:rPr lang="en-US" dirty="0"/>
              <a:t> = new </a:t>
            </a:r>
            <a:endParaRPr lang="pl-PL" dirty="0" smtClean="0"/>
          </a:p>
          <a:p>
            <a:pPr marL="0" indent="0">
              <a:buNone/>
            </a:pPr>
            <a:r>
              <a:rPr lang="en-US" dirty="0" err="1" smtClean="0"/>
              <a:t>MLContext</a:t>
            </a:r>
            <a:r>
              <a:rPr lang="en-US" dirty="0"/>
              <a:t>();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Define </a:t>
            </a:r>
            <a:r>
              <a:rPr lang="en-US" dirty="0" err="1"/>
              <a:t>DataViewSchema</a:t>
            </a:r>
            <a:r>
              <a:rPr lang="en-US" dirty="0"/>
              <a:t> for data preparation pipeline and trained model</a:t>
            </a:r>
          </a:p>
          <a:p>
            <a:pPr marL="0" indent="0">
              <a:buNone/>
            </a:pPr>
            <a:r>
              <a:rPr lang="en-US" dirty="0" err="1" smtClean="0"/>
              <a:t>DataViewSchema</a:t>
            </a:r>
            <a:r>
              <a:rPr lang="en-US" dirty="0" smtClean="0"/>
              <a:t> </a:t>
            </a:r>
            <a:r>
              <a:rPr lang="en-US" dirty="0" err="1"/>
              <a:t>modelSchema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Load trained model</a:t>
            </a:r>
          </a:p>
          <a:p>
            <a:pPr marL="0" indent="0">
              <a:buNone/>
            </a:pPr>
            <a:r>
              <a:rPr lang="en-US" dirty="0" err="1"/>
              <a:t>ITransformer</a:t>
            </a:r>
            <a:r>
              <a:rPr lang="en-US" dirty="0"/>
              <a:t> </a:t>
            </a:r>
            <a:r>
              <a:rPr lang="en-US" dirty="0" err="1"/>
              <a:t>trainedModel</a:t>
            </a:r>
            <a:r>
              <a:rPr lang="en-US" dirty="0"/>
              <a:t> = </a:t>
            </a:r>
            <a:r>
              <a:rPr lang="en-US" dirty="0" err="1"/>
              <a:t>mlContext.Model.Load</a:t>
            </a:r>
            <a:r>
              <a:rPr lang="en-US" dirty="0"/>
              <a:t>("model.zip", out </a:t>
            </a:r>
            <a:r>
              <a:rPr lang="en-US" dirty="0" err="1"/>
              <a:t>modelSchema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72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148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sz="5100" dirty="0" err="1" smtClean="0"/>
              <a:t>Make</a:t>
            </a:r>
            <a:r>
              <a:rPr lang="pl-PL" sz="5100" dirty="0" smtClean="0"/>
              <a:t> </a:t>
            </a:r>
            <a:r>
              <a:rPr lang="pl-PL" sz="5100" dirty="0" err="1" smtClean="0"/>
              <a:t>Prediction</a:t>
            </a:r>
            <a:endParaRPr lang="pl-PL" sz="5100" dirty="0" smtClean="0"/>
          </a:p>
          <a:p>
            <a:endParaRPr lang="pl-PL" dirty="0" smtClean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predictionFunction</a:t>
            </a:r>
            <a:r>
              <a:rPr lang="en-US" dirty="0"/>
              <a:t> = </a:t>
            </a:r>
            <a:r>
              <a:rPr lang="en-US" dirty="0" err="1"/>
              <a:t>mlContext.Model.CreatePredictionEngine</a:t>
            </a:r>
            <a:r>
              <a:rPr lang="en-US" dirty="0"/>
              <a:t>&lt;</a:t>
            </a:r>
            <a:r>
              <a:rPr lang="en-US" dirty="0" err="1"/>
              <a:t>ModelInput</a:t>
            </a:r>
            <a:r>
              <a:rPr lang="en-US" dirty="0"/>
              <a:t>, </a:t>
            </a:r>
            <a:r>
              <a:rPr lang="en-US" dirty="0" err="1"/>
              <a:t>ModelOutput</a:t>
            </a:r>
            <a:r>
              <a:rPr lang="en-US" dirty="0"/>
              <a:t>&gt;(model);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ModelnputExample</a:t>
            </a:r>
            <a:r>
              <a:rPr lang="en-US" dirty="0"/>
              <a:t> = new </a:t>
            </a:r>
            <a:r>
              <a:rPr lang="en-US" dirty="0" err="1"/>
              <a:t>ModelInput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VendorId</a:t>
            </a:r>
            <a:r>
              <a:rPr lang="en-US" dirty="0"/>
              <a:t> = "VTS",</a:t>
            </a:r>
          </a:p>
          <a:p>
            <a:pPr marL="0" indent="0">
              <a:buNone/>
            </a:pPr>
            <a:r>
              <a:rPr lang="en-US" dirty="0" err="1"/>
              <a:t>RateCode</a:t>
            </a:r>
            <a:r>
              <a:rPr lang="en-US" dirty="0"/>
              <a:t> = "1",</a:t>
            </a:r>
          </a:p>
          <a:p>
            <a:pPr marL="0" indent="0">
              <a:buNone/>
            </a:pPr>
            <a:r>
              <a:rPr lang="en-US" dirty="0" err="1"/>
              <a:t>PassengerCount</a:t>
            </a:r>
            <a:r>
              <a:rPr lang="en-US" dirty="0"/>
              <a:t> = 1,</a:t>
            </a:r>
          </a:p>
          <a:p>
            <a:pPr marL="0" indent="0">
              <a:buNone/>
            </a:pPr>
            <a:r>
              <a:rPr lang="en-US" dirty="0" err="1"/>
              <a:t>TripTime</a:t>
            </a:r>
            <a:r>
              <a:rPr lang="en-US" dirty="0"/>
              <a:t> = 1140,</a:t>
            </a:r>
          </a:p>
          <a:p>
            <a:pPr marL="0" indent="0">
              <a:buNone/>
            </a:pPr>
            <a:r>
              <a:rPr lang="en-US" dirty="0" err="1"/>
              <a:t>TripDistance</a:t>
            </a:r>
            <a:r>
              <a:rPr lang="en-US" dirty="0"/>
              <a:t> = 3.75f,</a:t>
            </a:r>
          </a:p>
          <a:p>
            <a:pPr marL="0" indent="0">
              <a:buNone/>
            </a:pPr>
            <a:r>
              <a:rPr lang="en-US" dirty="0" err="1"/>
              <a:t>PaymentType</a:t>
            </a:r>
            <a:r>
              <a:rPr lang="en-US" dirty="0"/>
              <a:t> = "CRD",</a:t>
            </a:r>
          </a:p>
          <a:p>
            <a:pPr marL="0" indent="0">
              <a:buNone/>
            </a:pPr>
            <a:r>
              <a:rPr lang="en-US" dirty="0" err="1"/>
              <a:t>FareAmount</a:t>
            </a:r>
            <a:r>
              <a:rPr lang="en-US" dirty="0"/>
              <a:t> = 0 // To predict. Actual/Observed = 15.5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prediction = </a:t>
            </a:r>
            <a:r>
              <a:rPr lang="en-US" dirty="0" err="1"/>
              <a:t>predictionFunction.Predict</a:t>
            </a:r>
            <a:r>
              <a:rPr lang="en-US" dirty="0"/>
              <a:t>(</a:t>
            </a:r>
            <a:r>
              <a:rPr lang="en-US" dirty="0" err="1"/>
              <a:t>ModelnputExample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($"Predicted fare: {prediction.FareAmount:0.####}, actual fare: 15.5");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Programming </a:t>
            </a:r>
            <a:r>
              <a:rPr lang="pl-PL" dirty="0" err="1" smtClean="0"/>
              <a:t>Languages</a:t>
            </a:r>
            <a:r>
              <a:rPr lang="pl-PL" dirty="0" smtClean="0"/>
              <a:t> in ML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hlinkClick r:id="rId2"/>
              </a:rPr>
              <a:t>https://www.geeksforgeeks.org/top-5-best-programming-languages-for-artificial-intelligence-field</a:t>
            </a:r>
            <a:r>
              <a:rPr lang="en-US" b="1" dirty="0" smtClean="0">
                <a:hlinkClick r:id="rId2"/>
              </a:rPr>
              <a:t>/</a:t>
            </a:r>
            <a:endParaRPr lang="pl-PL" b="1" dirty="0" smtClean="0"/>
          </a:p>
          <a:p>
            <a:r>
              <a:rPr lang="pl-PL" dirty="0" smtClean="0"/>
              <a:t>1. </a:t>
            </a:r>
            <a:r>
              <a:rPr lang="pl-PL" dirty="0" err="1" smtClean="0"/>
              <a:t>Python</a:t>
            </a:r>
            <a:endParaRPr lang="pl-PL" dirty="0" smtClean="0"/>
          </a:p>
          <a:p>
            <a:r>
              <a:rPr lang="pl-PL" dirty="0" smtClean="0"/>
              <a:t>2. C++</a:t>
            </a:r>
          </a:p>
          <a:p>
            <a:r>
              <a:rPr lang="pl-PL" dirty="0" smtClean="0"/>
              <a:t>3. JavaScript</a:t>
            </a:r>
          </a:p>
          <a:p>
            <a:r>
              <a:rPr lang="pl-PL" dirty="0" smtClean="0"/>
              <a:t>4. Java</a:t>
            </a:r>
          </a:p>
          <a:p>
            <a:r>
              <a:rPr lang="pl-PL" dirty="0" smtClean="0">
                <a:solidFill>
                  <a:srgbClr val="FF0000"/>
                </a:solidFill>
              </a:rPr>
              <a:t>5. C#</a:t>
            </a:r>
          </a:p>
          <a:p>
            <a:endParaRPr lang="pl-PL" dirty="0"/>
          </a:p>
          <a:p>
            <a:r>
              <a:rPr lang="pl-PL" sz="1500" dirty="0">
                <a:hlinkClick r:id="rId3"/>
              </a:rPr>
              <a:t>https://www.techrepublic.com/article/github-the-top-10-programming-languages-for-machine-learning</a:t>
            </a:r>
            <a:r>
              <a:rPr lang="pl-PL" sz="1500" dirty="0" smtClean="0">
                <a:hlinkClick r:id="rId3"/>
              </a:rPr>
              <a:t>/</a:t>
            </a:r>
            <a:endParaRPr lang="pl-PL" sz="15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CLI in </a:t>
            </a:r>
            <a:r>
              <a:rPr lang="pl-PL" dirty="0" err="1" smtClean="0"/>
              <a:t>Azure</a:t>
            </a:r>
            <a:r>
              <a:rPr lang="pl-PL" dirty="0" smtClean="0"/>
              <a:t> </a:t>
            </a:r>
            <a:r>
              <a:rPr lang="pl-PL" dirty="0" err="1" smtClean="0"/>
              <a:t>Cloud</a:t>
            </a:r>
            <a:r>
              <a:rPr lang="pl-PL" dirty="0" smtClean="0"/>
              <a:t> Shell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Linux Tools</a:t>
            </a:r>
            <a:r>
              <a:rPr lang="en-US" dirty="0"/>
              <a:t>– </a:t>
            </a:r>
            <a:r>
              <a:rPr lang="en-US" b="1" dirty="0">
                <a:solidFill>
                  <a:srgbClr val="FF0000"/>
                </a:solidFill>
              </a:rPr>
              <a:t>bash</a:t>
            </a:r>
            <a:r>
              <a:rPr lang="en-US" dirty="0"/>
              <a:t>, </a:t>
            </a:r>
            <a:r>
              <a:rPr lang="en-US" dirty="0" err="1"/>
              <a:t>zsh</a:t>
            </a:r>
            <a:r>
              <a:rPr lang="en-US" dirty="0"/>
              <a:t>, </a:t>
            </a:r>
            <a:r>
              <a:rPr lang="en-US" dirty="0" err="1"/>
              <a:t>sh</a:t>
            </a:r>
            <a:r>
              <a:rPr lang="en-US" dirty="0"/>
              <a:t>, </a:t>
            </a:r>
            <a:r>
              <a:rPr lang="en-US" dirty="0" err="1"/>
              <a:t>tmux</a:t>
            </a:r>
            <a:r>
              <a:rPr lang="en-US" dirty="0"/>
              <a:t>, dig</a:t>
            </a:r>
          </a:p>
          <a:p>
            <a:r>
              <a:rPr lang="en-US" b="1" dirty="0"/>
              <a:t>Azure Tools</a:t>
            </a:r>
            <a:r>
              <a:rPr lang="en-US" dirty="0"/>
              <a:t>– </a:t>
            </a:r>
            <a:r>
              <a:rPr lang="en-US" b="1" dirty="0">
                <a:solidFill>
                  <a:srgbClr val="FF0000"/>
                </a:solidFill>
              </a:rPr>
              <a:t>Azure CLI</a:t>
            </a:r>
            <a:r>
              <a:rPr lang="en-US" dirty="0"/>
              <a:t>, </a:t>
            </a:r>
            <a:r>
              <a:rPr lang="en-US" dirty="0" err="1"/>
              <a:t>AzCopy</a:t>
            </a:r>
            <a:r>
              <a:rPr lang="en-US" dirty="0"/>
              <a:t>, Service Fabric CLI</a:t>
            </a:r>
          </a:p>
          <a:p>
            <a:r>
              <a:rPr lang="en-US" b="1" dirty="0"/>
              <a:t>Programming Languages</a:t>
            </a:r>
            <a:r>
              <a:rPr lang="en-US" dirty="0"/>
              <a:t>– </a:t>
            </a:r>
            <a:r>
              <a:rPr lang="en-US" b="1" dirty="0">
                <a:solidFill>
                  <a:srgbClr val="FF0000"/>
                </a:solidFill>
              </a:rPr>
              <a:t>.NET Core</a:t>
            </a:r>
            <a:r>
              <a:rPr lang="en-US" dirty="0"/>
              <a:t>, Go, Java, Node.js, PowerShell, Python</a:t>
            </a:r>
          </a:p>
          <a:p>
            <a:r>
              <a:rPr lang="en-US" b="1" dirty="0"/>
              <a:t>Editors</a:t>
            </a:r>
            <a:r>
              <a:rPr lang="en-US" dirty="0"/>
              <a:t>– vim, </a:t>
            </a:r>
            <a:r>
              <a:rPr lang="en-US" dirty="0" err="1"/>
              <a:t>nano</a:t>
            </a:r>
            <a:r>
              <a:rPr lang="en-US" dirty="0"/>
              <a:t>, </a:t>
            </a:r>
            <a:r>
              <a:rPr lang="en-US" dirty="0" err="1"/>
              <a:t>emacs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code</a:t>
            </a:r>
          </a:p>
          <a:p>
            <a:r>
              <a:rPr lang="en-US" b="1" dirty="0"/>
              <a:t>Source Control</a:t>
            </a:r>
            <a:r>
              <a:rPr lang="en-US" dirty="0"/>
              <a:t>– </a:t>
            </a:r>
            <a:r>
              <a:rPr lang="en-US" b="1" dirty="0" err="1">
                <a:solidFill>
                  <a:srgbClr val="FF0000"/>
                </a:solidFill>
              </a:rPr>
              <a:t>git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Build Tools</a:t>
            </a:r>
            <a:r>
              <a:rPr lang="en-US" dirty="0"/>
              <a:t>– make, maven, </a:t>
            </a:r>
            <a:r>
              <a:rPr lang="en-US" dirty="0" err="1"/>
              <a:t>npm</a:t>
            </a:r>
            <a:r>
              <a:rPr lang="en-US" dirty="0"/>
              <a:t>, pip</a:t>
            </a:r>
          </a:p>
          <a:p>
            <a:r>
              <a:rPr lang="en-US" b="1" dirty="0"/>
              <a:t>Containers</a:t>
            </a:r>
            <a:r>
              <a:rPr lang="en-US" dirty="0"/>
              <a:t>– Docker CLI / Docker Machine, </a:t>
            </a:r>
            <a:r>
              <a:rPr lang="en-US" dirty="0" err="1"/>
              <a:t>Kubectl</a:t>
            </a:r>
            <a:r>
              <a:rPr lang="en-US" dirty="0"/>
              <a:t>, Helm, DC/OS CLI</a:t>
            </a:r>
          </a:p>
          <a:p>
            <a:r>
              <a:rPr lang="en-US" b="1" dirty="0"/>
              <a:t>Databases</a:t>
            </a:r>
            <a:r>
              <a:rPr lang="en-US" dirty="0"/>
              <a:t>– MySQL client, PostgreSQL client, </a:t>
            </a:r>
            <a:r>
              <a:rPr lang="en-US" dirty="0" err="1"/>
              <a:t>sqlcmd</a:t>
            </a:r>
            <a:r>
              <a:rPr lang="en-US" dirty="0"/>
              <a:t> utility, </a:t>
            </a:r>
            <a:r>
              <a:rPr lang="en-US" dirty="0" err="1"/>
              <a:t>mssql</a:t>
            </a:r>
            <a:r>
              <a:rPr lang="en-US" dirty="0"/>
              <a:t>-scripter</a:t>
            </a:r>
          </a:p>
          <a:p>
            <a:r>
              <a:rPr lang="en-US" b="1" dirty="0"/>
              <a:t>Other</a:t>
            </a:r>
            <a:r>
              <a:rPr lang="en-US" dirty="0"/>
              <a:t>– </a:t>
            </a:r>
            <a:r>
              <a:rPr lang="en-US" dirty="0" err="1"/>
              <a:t>iPython</a:t>
            </a:r>
            <a:r>
              <a:rPr lang="en-US" dirty="0"/>
              <a:t> Client, Cloud Foundry CLI, Terraform, </a:t>
            </a:r>
            <a:r>
              <a:rPr lang="en-US" dirty="0" err="1"/>
              <a:t>Ansible</a:t>
            </a:r>
            <a:r>
              <a:rPr lang="en-US" dirty="0"/>
              <a:t>, Chef </a:t>
            </a:r>
            <a:r>
              <a:rPr lang="en-US" dirty="0" err="1"/>
              <a:t>InSpec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5013176"/>
            <a:ext cx="8183880" cy="1021864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pl-PL" dirty="0" smtClean="0"/>
              <a:t>ML.NET CLI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708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 smtClean="0"/>
              <a:t>The </a:t>
            </a:r>
            <a:r>
              <a:rPr lang="en-US" sz="1600" dirty="0"/>
              <a:t>ML.NET CLI (command-line interface) is a tool you run on any command-prompt (Windows, Mac or Linux) for generating good quality ML.NET models and source code based on training datasets you provide. It is internally using ML.NET </a:t>
            </a:r>
            <a:r>
              <a:rPr lang="en-US" sz="1600" dirty="0" err="1"/>
              <a:t>AutoML</a:t>
            </a:r>
            <a:r>
              <a:rPr lang="en-US" sz="1600" dirty="0"/>
              <a:t>, so you can create good quality models and generate related C# code directly from the command-line.</a:t>
            </a:r>
          </a:p>
          <a:p>
            <a:pPr marL="0" indent="0" algn="just">
              <a:buNone/>
            </a:pPr>
            <a:r>
              <a:rPr lang="en-US" sz="1600" dirty="0"/>
              <a:t>The ML.NET CLI is part of ML.NET and its main purpose is to “democratize” ML.NET for .NET developers when learning ML.NET so it is very simple to get the right C# code to create a good quality ML.NET model and the sample C# code to run/score the model. In addition, you can generate a good quality model file (.zip file) without coding, so it also improves your productivity even if you already know ML.NET.</a:t>
            </a:r>
          </a:p>
          <a:p>
            <a:pPr marL="0" indent="0">
              <a:buNone/>
            </a:pPr>
            <a:r>
              <a:rPr lang="en-US" sz="1600" dirty="0"/>
              <a:t>Currently, the ML Tasks supported by the CLI are the same than with </a:t>
            </a:r>
            <a:r>
              <a:rPr lang="en-US" sz="1600" dirty="0" err="1"/>
              <a:t>AutoML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Regression</a:t>
            </a:r>
          </a:p>
          <a:p>
            <a:pPr marL="0" indent="0">
              <a:buNone/>
            </a:pPr>
            <a:r>
              <a:rPr lang="en-US" sz="1600" dirty="0"/>
              <a:t>Binary Classification</a:t>
            </a:r>
          </a:p>
          <a:p>
            <a:pPr marL="0" indent="0">
              <a:buNone/>
            </a:pPr>
            <a:r>
              <a:rPr lang="en-US" sz="1600" dirty="0"/>
              <a:t>Multi-class </a:t>
            </a:r>
            <a:r>
              <a:rPr lang="en-US" sz="1600" dirty="0" smtClean="0"/>
              <a:t>Classification</a:t>
            </a:r>
            <a:endParaRPr lang="pl-PL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pl-PL" sz="1600" dirty="0"/>
              <a:t>http:// </a:t>
            </a:r>
            <a:r>
              <a:rPr lang="pl-PL" sz="1600" dirty="0">
                <a:hlinkClick r:id="rId2"/>
              </a:rPr>
              <a:t>https://devblogs.microsoft.com/cesardelatorre/what-is-ml-net-1-0-machine-learning-for-net</a:t>
            </a:r>
            <a:r>
              <a:rPr lang="pl-PL" sz="1600" dirty="0" smtClean="0">
                <a:hlinkClick r:id="rId2"/>
              </a:rPr>
              <a:t>/</a:t>
            </a:r>
            <a:endParaRPr lang="pl-PL" sz="1600" dirty="0" smtClean="0"/>
          </a:p>
        </p:txBody>
      </p:sp>
    </p:spTree>
    <p:extLst>
      <p:ext uri="{BB962C8B-B14F-4D97-AF65-F5344CB8AC3E}">
        <p14:creationId xmlns:p14="http://schemas.microsoft.com/office/powerpoint/2010/main" val="25558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ML.NET CLI </a:t>
            </a:r>
            <a:r>
              <a:rPr lang="pl-PL" dirty="0" err="1" smtClean="0"/>
              <a:t>Limits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2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CLI in </a:t>
            </a:r>
            <a:r>
              <a:rPr lang="pl-PL" dirty="0" err="1" smtClean="0"/>
              <a:t>Azure</a:t>
            </a:r>
            <a:r>
              <a:rPr lang="pl-PL" dirty="0" smtClean="0"/>
              <a:t> </a:t>
            </a:r>
            <a:r>
              <a:rPr lang="pl-PL" dirty="0" err="1" smtClean="0"/>
              <a:t>Cloud</a:t>
            </a:r>
            <a:r>
              <a:rPr lang="pl-PL" dirty="0" smtClean="0"/>
              <a:t> Shell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pPr marL="0" indent="0" algn="ctr">
              <a:buNone/>
            </a:pPr>
            <a:r>
              <a:rPr lang="pl-PL" sz="6000" dirty="0" smtClean="0"/>
              <a:t>DEMO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sz="2200" dirty="0" err="1"/>
              <a:t>dotnet</a:t>
            </a:r>
            <a:r>
              <a:rPr lang="pl-PL" sz="2200" dirty="0"/>
              <a:t> </a:t>
            </a:r>
            <a:r>
              <a:rPr lang="pl-PL" sz="2200" dirty="0" err="1"/>
              <a:t>tool</a:t>
            </a:r>
            <a:r>
              <a:rPr lang="pl-PL" sz="2200" dirty="0"/>
              <a:t> </a:t>
            </a:r>
            <a:r>
              <a:rPr lang="pl-PL" sz="2200" dirty="0" err="1"/>
              <a:t>install</a:t>
            </a:r>
            <a:r>
              <a:rPr lang="pl-PL" sz="2200" dirty="0"/>
              <a:t> -g </a:t>
            </a:r>
            <a:r>
              <a:rPr lang="pl-PL" sz="2200" dirty="0" err="1"/>
              <a:t>mlnet</a:t>
            </a:r>
            <a:endParaRPr lang="pl-PL" sz="2200" dirty="0"/>
          </a:p>
          <a:p>
            <a:pPr marL="0" indent="0">
              <a:buNone/>
            </a:pPr>
            <a:r>
              <a:rPr lang="pl-PL" sz="2200" dirty="0" err="1"/>
              <a:t>dotnet</a:t>
            </a:r>
            <a:r>
              <a:rPr lang="pl-PL" sz="2200" dirty="0"/>
              <a:t> </a:t>
            </a:r>
            <a:r>
              <a:rPr lang="pl-PL" sz="2200" dirty="0" err="1"/>
              <a:t>tool</a:t>
            </a:r>
            <a:r>
              <a:rPr lang="pl-PL" sz="2200" dirty="0"/>
              <a:t> list -</a:t>
            </a:r>
            <a:r>
              <a:rPr lang="pl-PL" sz="2200" dirty="0" smtClean="0"/>
              <a:t>g</a:t>
            </a:r>
            <a:endParaRPr lang="pl-PL" sz="2200" dirty="0"/>
          </a:p>
          <a:p>
            <a:pPr marL="0" indent="0">
              <a:buNone/>
            </a:pPr>
            <a:r>
              <a:rPr lang="pl-PL" sz="2200" dirty="0"/>
              <a:t>g</a:t>
            </a:r>
            <a:r>
              <a:rPr lang="pl-PL" sz="2200" dirty="0" smtClean="0"/>
              <a:t>it clone </a:t>
            </a:r>
            <a:r>
              <a:rPr lang="en-US" sz="2200" dirty="0" smtClean="0"/>
              <a:t>https</a:t>
            </a:r>
            <a:r>
              <a:rPr lang="en-US" sz="2200" dirty="0"/>
              <a:t>://github.com/djkormo/mlnet-cli.git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ML.NET CLI in 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Cloud</a:t>
            </a:r>
            <a:r>
              <a:rPr lang="pl-PL" dirty="0"/>
              <a:t> </a:t>
            </a:r>
            <a:r>
              <a:rPr lang="pl-PL" dirty="0" smtClean="0"/>
              <a:t>Shell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828653"/>
            <a:ext cx="8183562" cy="359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8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ML.NET CLI in 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Cloud</a:t>
            </a:r>
            <a:r>
              <a:rPr lang="pl-PL" dirty="0"/>
              <a:t> </a:t>
            </a:r>
            <a:r>
              <a:rPr lang="pl-PL" dirty="0" smtClean="0"/>
              <a:t>Shell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286625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8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5155450"/>
            <a:ext cx="8183880" cy="879589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Iris</a:t>
            </a:r>
            <a:r>
              <a:rPr lang="pl-PL" dirty="0" smtClean="0"/>
              <a:t> set – </a:t>
            </a:r>
            <a:r>
              <a:rPr lang="pl-PL" dirty="0" err="1" smtClean="0"/>
              <a:t>multiclass</a:t>
            </a:r>
            <a:r>
              <a:rPr lang="pl-PL" dirty="0" smtClean="0"/>
              <a:t> </a:t>
            </a:r>
            <a:r>
              <a:rPr lang="pl-PL" dirty="0" err="1" smtClean="0"/>
              <a:t>classification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094369"/>
            <a:ext cx="8183562" cy="305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1043608" y="4509120"/>
            <a:ext cx="6378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Question</a:t>
            </a:r>
            <a:r>
              <a:rPr lang="pl-PL" dirty="0" smtClean="0"/>
              <a:t>: How to </a:t>
            </a:r>
            <a:r>
              <a:rPr lang="pl-PL" dirty="0" err="1" smtClean="0"/>
              <a:t>predict</a:t>
            </a:r>
            <a:r>
              <a:rPr lang="pl-PL" dirty="0" smtClean="0"/>
              <a:t> </a:t>
            </a:r>
            <a:r>
              <a:rPr lang="pl-PL" dirty="0" err="1" smtClean="0"/>
              <a:t>Iris</a:t>
            </a:r>
            <a:r>
              <a:rPr lang="pl-PL" dirty="0" smtClean="0"/>
              <a:t> </a:t>
            </a:r>
            <a:r>
              <a:rPr lang="pl-PL" dirty="0" err="1" smtClean="0"/>
              <a:t>spiece</a:t>
            </a:r>
            <a:r>
              <a:rPr lang="pl-PL" dirty="0" smtClean="0"/>
              <a:t> </a:t>
            </a:r>
          </a:p>
          <a:p>
            <a:r>
              <a:rPr lang="pl-PL" dirty="0" err="1" smtClean="0"/>
              <a:t>based</a:t>
            </a:r>
            <a:r>
              <a:rPr lang="pl-PL" dirty="0" smtClean="0"/>
              <a:t> on </a:t>
            </a:r>
            <a:r>
              <a:rPr lang="pl-PL" dirty="0" err="1" smtClean="0"/>
              <a:t>length</a:t>
            </a:r>
            <a:r>
              <a:rPr lang="pl-PL" dirty="0" smtClean="0"/>
              <a:t> and </a:t>
            </a:r>
            <a:r>
              <a:rPr lang="pl-PL" dirty="0" err="1" smtClean="0"/>
              <a:t>width</a:t>
            </a:r>
            <a:r>
              <a:rPr lang="pl-PL" dirty="0" smtClean="0"/>
              <a:t> of </a:t>
            </a:r>
            <a:r>
              <a:rPr lang="pl-PL" dirty="0" err="1"/>
              <a:t>s</a:t>
            </a:r>
            <a:r>
              <a:rPr lang="pl-PL" dirty="0" err="1" smtClean="0"/>
              <a:t>epal</a:t>
            </a:r>
            <a:r>
              <a:rPr lang="pl-PL" dirty="0" smtClean="0"/>
              <a:t> and </a:t>
            </a:r>
            <a:r>
              <a:rPr lang="pl-PL" dirty="0" err="1" smtClean="0"/>
              <a:t>pepal</a:t>
            </a:r>
            <a:r>
              <a:rPr lang="pl-PL" dirty="0" smtClean="0"/>
              <a:t> </a:t>
            </a:r>
            <a:r>
              <a:rPr lang="pl-PL" dirty="0" err="1" smtClean="0"/>
              <a:t>leaves</a:t>
            </a:r>
            <a:r>
              <a:rPr lang="pl-P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ML.NET </a:t>
            </a:r>
            <a:r>
              <a:rPr lang="pl-PL" dirty="0" err="1" smtClean="0"/>
              <a:t>building</a:t>
            </a:r>
            <a:r>
              <a:rPr lang="pl-PL" dirty="0" smtClean="0"/>
              <a:t> REST API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5900" dirty="0" smtClean="0"/>
              <a:t>Input </a:t>
            </a:r>
          </a:p>
          <a:p>
            <a:pPr marL="0" indent="0">
              <a:buNone/>
            </a:pPr>
            <a:r>
              <a:rPr lang="pl-PL" sz="5900" dirty="0" smtClean="0"/>
              <a:t>Class</a:t>
            </a:r>
          </a:p>
          <a:p>
            <a:endParaRPr lang="pl-PL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980728"/>
            <a:ext cx="4919638" cy="454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1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ML.NET </a:t>
            </a:r>
            <a:r>
              <a:rPr lang="pl-PL" dirty="0" err="1"/>
              <a:t>building</a:t>
            </a:r>
            <a:r>
              <a:rPr lang="pl-PL" dirty="0"/>
              <a:t> REST API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4000" dirty="0" err="1" smtClean="0"/>
              <a:t>Output</a:t>
            </a:r>
            <a:r>
              <a:rPr lang="pl-PL" sz="4000" dirty="0" smtClean="0"/>
              <a:t> Class</a:t>
            </a:r>
            <a:endParaRPr lang="en-US" sz="4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524000"/>
            <a:ext cx="79819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368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ML.NET </a:t>
            </a:r>
            <a:r>
              <a:rPr lang="pl-PL" dirty="0" err="1"/>
              <a:t>building</a:t>
            </a:r>
            <a:r>
              <a:rPr lang="pl-PL" dirty="0"/>
              <a:t> REST API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52736"/>
            <a:ext cx="6319166" cy="404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2"/>
          <p:cNvSpPr txBox="1">
            <a:spLocks/>
          </p:cNvSpPr>
          <p:nvPr/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pl-PL" sz="4000" dirty="0" smtClean="0"/>
              <a:t>Startup</a:t>
            </a:r>
          </a:p>
          <a:p>
            <a:pPr marL="0" indent="0">
              <a:buFont typeface="Wingdings 2"/>
              <a:buNone/>
            </a:pPr>
            <a:r>
              <a:rPr lang="pl-PL" sz="4000" dirty="0" smtClean="0"/>
              <a:t>Class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6597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ML.NET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733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[</a:t>
            </a:r>
            <a:r>
              <a:rPr lang="en-US" b="1" dirty="0"/>
              <a:t>Build 2019] Machine learning with </a:t>
            </a:r>
            <a:r>
              <a:rPr lang="en-US" b="1" dirty="0" err="1"/>
              <a:t>ML.Net</a:t>
            </a:r>
            <a:endParaRPr lang="en-US" b="1" dirty="0"/>
          </a:p>
          <a:p>
            <a:pPr marL="0" indent="0">
              <a:buNone/>
            </a:pPr>
            <a:r>
              <a:rPr lang="en-US" sz="2200" dirty="0" smtClean="0"/>
              <a:t>https</a:t>
            </a:r>
            <a:r>
              <a:rPr lang="en-US" sz="2200" dirty="0"/>
              <a:t>://blogs.msdn.microsoft.com/deva/2019/05/10/build-2019-machine-learning-with-ml-net/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3829"/>
            <a:ext cx="7062564" cy="329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6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ML.NET </a:t>
            </a:r>
            <a:r>
              <a:rPr lang="pl-PL" dirty="0" err="1"/>
              <a:t>building</a:t>
            </a:r>
            <a:r>
              <a:rPr lang="pl-PL" dirty="0"/>
              <a:t> REST API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Controller Class</a:t>
            </a:r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7"/>
            <a:ext cx="6840760" cy="445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465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5373216"/>
            <a:ext cx="8183880" cy="661824"/>
          </a:xfrm>
        </p:spPr>
        <p:txBody>
          <a:bodyPr/>
          <a:lstStyle/>
          <a:p>
            <a:r>
              <a:rPr lang="pl-PL" dirty="0" smtClean="0"/>
              <a:t>REST API  IN CONTAINER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428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 smtClean="0"/>
              <a:t># </a:t>
            </a:r>
            <a:r>
              <a:rPr lang="pl-PL" dirty="0" err="1" smtClean="0"/>
              <a:t>Dockerfile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building image</a:t>
            </a:r>
          </a:p>
          <a:p>
            <a:pPr marL="0" indent="0">
              <a:buNone/>
            </a:pPr>
            <a:r>
              <a:rPr lang="en-US" dirty="0"/>
              <a:t>FROM mcr.microsoft.com/</a:t>
            </a:r>
            <a:r>
              <a:rPr lang="en-US" dirty="0" err="1"/>
              <a:t>dotnet</a:t>
            </a:r>
            <a:r>
              <a:rPr lang="en-US" dirty="0"/>
              <a:t>/core/sdk:2.1 AS build-</a:t>
            </a:r>
            <a:r>
              <a:rPr lang="en-US" dirty="0" err="1"/>
              <a:t>env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WORKDIR /app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# Copy </a:t>
            </a:r>
            <a:r>
              <a:rPr lang="en-US" dirty="0" err="1"/>
              <a:t>csproj</a:t>
            </a:r>
            <a:r>
              <a:rPr lang="en-US" dirty="0"/>
              <a:t> and restore as distinct layers</a:t>
            </a:r>
          </a:p>
          <a:p>
            <a:pPr marL="0" indent="0">
              <a:buNone/>
            </a:pPr>
            <a:r>
              <a:rPr lang="en-US" dirty="0"/>
              <a:t>COPY *.</a:t>
            </a:r>
            <a:r>
              <a:rPr lang="en-US" dirty="0" err="1"/>
              <a:t>csproj</a:t>
            </a:r>
            <a:r>
              <a:rPr lang="en-US" dirty="0"/>
              <a:t> ./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dotnet</a:t>
            </a:r>
            <a:r>
              <a:rPr lang="en-US" dirty="0"/>
              <a:t> restore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# Copy everything else and build</a:t>
            </a:r>
          </a:p>
          <a:p>
            <a:pPr marL="0" indent="0">
              <a:buNone/>
            </a:pPr>
            <a:r>
              <a:rPr lang="en-US" dirty="0"/>
              <a:t>COPY . ./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dotnet</a:t>
            </a:r>
            <a:r>
              <a:rPr lang="en-US" dirty="0"/>
              <a:t> publish -c Release -o out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# Build runtime image</a:t>
            </a:r>
          </a:p>
          <a:p>
            <a:pPr marL="0" indent="0">
              <a:buNone/>
            </a:pPr>
            <a:r>
              <a:rPr lang="en-US" dirty="0"/>
              <a:t>FROM mcr.microsoft.com/</a:t>
            </a:r>
            <a:r>
              <a:rPr lang="en-US" dirty="0" err="1"/>
              <a:t>dotnet</a:t>
            </a:r>
            <a:r>
              <a:rPr lang="en-US" dirty="0"/>
              <a:t>/core/aspnet:2.1</a:t>
            </a:r>
          </a:p>
          <a:p>
            <a:pPr marL="0" indent="0">
              <a:buNone/>
            </a:pPr>
            <a:r>
              <a:rPr lang="en-US" dirty="0"/>
              <a:t>WORKDIR /app</a:t>
            </a:r>
          </a:p>
          <a:p>
            <a:pPr marL="0" indent="0">
              <a:buNone/>
            </a:pPr>
            <a:r>
              <a:rPr lang="en-US" dirty="0"/>
              <a:t>COPY --from=build-</a:t>
            </a:r>
            <a:r>
              <a:rPr lang="en-US" dirty="0" err="1"/>
              <a:t>env</a:t>
            </a:r>
            <a:r>
              <a:rPr lang="en-US" dirty="0"/>
              <a:t> /app/out .</a:t>
            </a:r>
          </a:p>
          <a:p>
            <a:pPr marL="0" indent="0">
              <a:buNone/>
            </a:pPr>
            <a:r>
              <a:rPr lang="en-US" b="1" dirty="0"/>
              <a:t>COPY model/model.zip model/</a:t>
            </a:r>
          </a:p>
          <a:p>
            <a:pPr marL="0" indent="0">
              <a:buNone/>
            </a:pPr>
            <a:r>
              <a:rPr lang="en-US" dirty="0"/>
              <a:t>ENTRYPOINT ["</a:t>
            </a:r>
            <a:r>
              <a:rPr lang="en-US" dirty="0" err="1"/>
              <a:t>dotnet</a:t>
            </a:r>
            <a:r>
              <a:rPr lang="en-US" dirty="0"/>
              <a:t>", "ml-net-webapi-test.dll"]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20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ML.NET </a:t>
            </a:r>
            <a:r>
              <a:rPr lang="pl-PL" dirty="0" err="1"/>
              <a:t>building</a:t>
            </a:r>
            <a:r>
              <a:rPr lang="pl-PL" dirty="0"/>
              <a:t> REST API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6000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05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62339" y="5698599"/>
            <a:ext cx="8183880" cy="733832"/>
          </a:xfrm>
        </p:spPr>
        <p:txBody>
          <a:bodyPr/>
          <a:lstStyle/>
          <a:p>
            <a:r>
              <a:rPr lang="pl-PL" dirty="0"/>
              <a:t>ML.NET </a:t>
            </a:r>
            <a:r>
              <a:rPr lang="pl-PL" dirty="0" err="1"/>
              <a:t>building</a:t>
            </a:r>
            <a:r>
              <a:rPr lang="pl-PL" dirty="0"/>
              <a:t> REST API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49" y="404664"/>
            <a:ext cx="8720460" cy="530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081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ML.NET WHAT NEXT TO DO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26840"/>
          </a:xfrm>
        </p:spPr>
        <p:txBody>
          <a:bodyPr/>
          <a:lstStyle/>
          <a:p>
            <a:pPr marL="0" indent="0">
              <a:buNone/>
            </a:pPr>
            <a:r>
              <a:rPr lang="pl-PL" b="1" dirty="0" smtClean="0"/>
              <a:t>TODO LIST:</a:t>
            </a:r>
          </a:p>
          <a:p>
            <a:pPr marL="0" indent="0">
              <a:buNone/>
            </a:pP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Use</a:t>
            </a:r>
            <a:r>
              <a:rPr lang="pl-PL" dirty="0" smtClean="0"/>
              <a:t> model with </a:t>
            </a:r>
            <a:r>
              <a:rPr lang="pl-PL" dirty="0" err="1" smtClean="0"/>
              <a:t>Azure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(</a:t>
            </a:r>
            <a:r>
              <a:rPr lang="pl-PL" dirty="0" err="1" smtClean="0"/>
              <a:t>serverless</a:t>
            </a:r>
            <a:r>
              <a:rPr lang="pl-PL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Build</a:t>
            </a:r>
            <a:r>
              <a:rPr lang="pl-PL" dirty="0" smtClean="0"/>
              <a:t> model in </a:t>
            </a:r>
            <a:r>
              <a:rPr lang="pl-PL" dirty="0" err="1"/>
              <a:t>p</a:t>
            </a:r>
            <a:r>
              <a:rPr lang="pl-PL" dirty="0" err="1" smtClean="0"/>
              <a:t>ython</a:t>
            </a:r>
            <a:r>
              <a:rPr lang="pl-PL" dirty="0" smtClean="0"/>
              <a:t> and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in ML.NET with ONNX.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Build</a:t>
            </a:r>
            <a:r>
              <a:rPr lang="pl-PL" dirty="0" smtClean="0"/>
              <a:t> model in ML.NET and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in </a:t>
            </a:r>
            <a:r>
              <a:rPr lang="pl-PL" dirty="0" err="1"/>
              <a:t>p</a:t>
            </a:r>
            <a:r>
              <a:rPr lang="pl-PL" dirty="0" err="1" smtClean="0"/>
              <a:t>ython</a:t>
            </a:r>
            <a:r>
              <a:rPr lang="pl-PL" dirty="0" smtClean="0"/>
              <a:t> (</a:t>
            </a:r>
            <a:r>
              <a:rPr lang="pl-PL" dirty="0" err="1" smtClean="0"/>
              <a:t>also</a:t>
            </a:r>
            <a:r>
              <a:rPr lang="pl-PL" dirty="0" smtClean="0"/>
              <a:t> in Docker).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Use</a:t>
            </a:r>
            <a:r>
              <a:rPr lang="pl-PL" dirty="0" smtClean="0"/>
              <a:t> transfer learning  to </a:t>
            </a:r>
            <a:r>
              <a:rPr lang="pl-PL" dirty="0" err="1" smtClean="0"/>
              <a:t>consume</a:t>
            </a:r>
            <a:r>
              <a:rPr lang="pl-PL" dirty="0"/>
              <a:t> </a:t>
            </a:r>
            <a:r>
              <a:rPr lang="pl-PL" dirty="0" err="1" smtClean="0"/>
              <a:t>ready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r>
              <a:rPr lang="pl-P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91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questions</a:t>
            </a:r>
            <a:r>
              <a:rPr lang="pl-PL" dirty="0" smtClean="0"/>
              <a:t> 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44502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65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ML.NET CREATORS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b="1" dirty="0" err="1" smtClean="0"/>
              <a:t>Before</a:t>
            </a:r>
            <a:r>
              <a:rPr lang="pl-PL" b="1" dirty="0" smtClean="0"/>
              <a:t> </a:t>
            </a:r>
            <a:r>
              <a:rPr lang="pl-PL" b="1" dirty="0" err="1" smtClean="0"/>
              <a:t>you</a:t>
            </a:r>
            <a:r>
              <a:rPr lang="pl-PL" b="1" dirty="0" smtClean="0"/>
              <a:t> </a:t>
            </a:r>
            <a:r>
              <a:rPr lang="pl-PL" b="1" dirty="0" err="1" smtClean="0"/>
              <a:t>begin</a:t>
            </a:r>
            <a:r>
              <a:rPr lang="pl-PL" b="1" dirty="0" smtClean="0"/>
              <a:t> to </a:t>
            </a:r>
            <a:r>
              <a:rPr lang="pl-PL" b="1" dirty="0" err="1" smtClean="0"/>
              <a:t>code</a:t>
            </a:r>
            <a:endParaRPr lang="pl-PL" b="1" dirty="0"/>
          </a:p>
          <a:p>
            <a:endParaRPr lang="pl-PL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channel9.msdn.com/Shows/On-NET/Machine-Learning-with-MLNET-10-from-Build-2019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ML.NET is a free, cross-platform and open source machine learning framework designed to bring the power of machine learning (ML) into .NET applications.</a:t>
            </a:r>
          </a:p>
          <a:p>
            <a:pPr marL="0" indent="0">
              <a:buNone/>
            </a:pPr>
            <a:r>
              <a:rPr lang="en-US" dirty="0"/>
              <a:t>Live from Build 2019, we are joined by Cesar De La Torre </a:t>
            </a:r>
            <a:r>
              <a:rPr lang="en-US" dirty="0" err="1"/>
              <a:t>Llorente</a:t>
            </a:r>
            <a:r>
              <a:rPr lang="en-US" dirty="0"/>
              <a:t> who gives us a great overview of what the goals of ML.NET are, and shares with us some of the highlights of the 1.0 release.</a:t>
            </a:r>
          </a:p>
          <a:p>
            <a:pPr marL="0" indent="0">
              <a:buNone/>
            </a:pPr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8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ML.NET  </a:t>
            </a:r>
            <a:r>
              <a:rPr lang="pl-PL" dirty="0" err="1" smtClean="0"/>
              <a:t>extensions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ONNX (</a:t>
            </a:r>
            <a:r>
              <a:rPr lang="en-US" dirty="0"/>
              <a:t>Open Neural Network </a:t>
            </a:r>
            <a:r>
              <a:rPr lang="en-US" dirty="0" smtClean="0"/>
              <a:t>Exchange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github.com/onnx/onnx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TENSORFLOW</a:t>
            </a:r>
          </a:p>
          <a:p>
            <a:pPr marL="0" indent="0">
              <a:buNone/>
            </a:pPr>
            <a:r>
              <a:rPr lang="pl-PL" dirty="0">
                <a:hlinkClick r:id="rId3"/>
              </a:rPr>
              <a:t>https://www.tensorflow.org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b="1" dirty="0"/>
              <a:t>Infer.NET</a:t>
            </a:r>
            <a:r>
              <a:rPr lang="en-US" dirty="0"/>
              <a:t> is a framework for running Bayesian inference in graphical models. </a:t>
            </a:r>
            <a:r>
              <a:rPr lang="pl-PL" dirty="0" smtClean="0">
                <a:hlinkClick r:id="rId4"/>
              </a:rPr>
              <a:t>https</a:t>
            </a:r>
            <a:r>
              <a:rPr lang="pl-PL" dirty="0">
                <a:hlinkClick r:id="rId4"/>
              </a:rPr>
              <a:t>://dotnet.github.io/infer</a:t>
            </a:r>
            <a:r>
              <a:rPr lang="pl-PL" dirty="0" smtClean="0">
                <a:hlinkClick r:id="rId4"/>
              </a:rPr>
              <a:t>/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ML.NET </a:t>
            </a:r>
            <a:r>
              <a:rPr lang="pl-PL" dirty="0" err="1" smtClean="0"/>
              <a:t>Documentation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dotnet.microsoft.com/apps/machinelearning-ai/ml-dotnet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github.com/dotnet/machinelearning/blob/master/docs/code/MlNetCookBook.md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github.com/dotnet/machinelearning-samples/tree/master/samples/csharp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github.com/dotnet/cli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github.com/dotnet/machinelearning</a:t>
            </a:r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5373216"/>
            <a:ext cx="8183880" cy="661824"/>
          </a:xfrm>
        </p:spPr>
        <p:txBody>
          <a:bodyPr>
            <a:normAutofit/>
          </a:bodyPr>
          <a:lstStyle/>
          <a:p>
            <a:r>
              <a:rPr lang="pl-PL" dirty="0"/>
              <a:t>Hello </a:t>
            </a:r>
            <a:r>
              <a:rPr lang="pl-PL" dirty="0" err="1"/>
              <a:t>world</a:t>
            </a:r>
            <a:r>
              <a:rPr lang="pl-PL" dirty="0"/>
              <a:t> in </a:t>
            </a:r>
            <a:r>
              <a:rPr lang="pl-PL" dirty="0" smtClean="0"/>
              <a:t>ML.NET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148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200" dirty="0"/>
              <a:t>//Step 1. </a:t>
            </a:r>
            <a:r>
              <a:rPr lang="pl-PL" sz="1200" dirty="0" err="1"/>
              <a:t>Create</a:t>
            </a:r>
            <a:r>
              <a:rPr lang="pl-PL" sz="1200" dirty="0"/>
              <a:t> a ML </a:t>
            </a:r>
            <a:r>
              <a:rPr lang="pl-PL" sz="1200" dirty="0" err="1"/>
              <a:t>Context</a:t>
            </a:r>
            <a:endParaRPr lang="pl-PL" sz="1200" dirty="0"/>
          </a:p>
          <a:p>
            <a:pPr marL="0" indent="0">
              <a:buNone/>
            </a:pPr>
            <a:r>
              <a:rPr lang="pl-PL" sz="1200" dirty="0" err="1"/>
              <a:t>var</a:t>
            </a:r>
            <a:r>
              <a:rPr lang="pl-PL" sz="1200" dirty="0"/>
              <a:t> </a:t>
            </a:r>
            <a:r>
              <a:rPr lang="pl-PL" sz="1200" dirty="0" err="1"/>
              <a:t>ctx</a:t>
            </a:r>
            <a:r>
              <a:rPr lang="pl-PL" sz="1200" dirty="0"/>
              <a:t> = </a:t>
            </a:r>
            <a:r>
              <a:rPr lang="pl-PL" sz="1200" dirty="0" err="1"/>
              <a:t>new</a:t>
            </a:r>
            <a:r>
              <a:rPr lang="pl-PL" sz="1200" dirty="0"/>
              <a:t> </a:t>
            </a:r>
            <a:r>
              <a:rPr lang="pl-PL" sz="1200" dirty="0" err="1"/>
              <a:t>MLContext</a:t>
            </a:r>
            <a:r>
              <a:rPr lang="pl-PL" sz="1200" dirty="0"/>
              <a:t>();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dirty="0"/>
              <a:t>//Step 2. Read in the </a:t>
            </a:r>
            <a:r>
              <a:rPr lang="pl-PL" sz="1200" dirty="0" err="1"/>
              <a:t>input</a:t>
            </a:r>
            <a:r>
              <a:rPr lang="pl-PL" sz="1200" dirty="0"/>
              <a:t> data for model </a:t>
            </a:r>
            <a:r>
              <a:rPr lang="pl-PL" sz="1200" dirty="0" err="1"/>
              <a:t>training</a:t>
            </a:r>
            <a:endParaRPr lang="pl-PL" sz="1200" dirty="0"/>
          </a:p>
          <a:p>
            <a:pPr marL="0" indent="0">
              <a:buNone/>
            </a:pPr>
            <a:r>
              <a:rPr lang="pl-PL" sz="1200" dirty="0" err="1"/>
              <a:t>IDataView</a:t>
            </a:r>
            <a:r>
              <a:rPr lang="pl-PL" sz="1200" dirty="0"/>
              <a:t> </a:t>
            </a:r>
            <a:r>
              <a:rPr lang="pl-PL" sz="1200" dirty="0" err="1"/>
              <a:t>dataReader</a:t>
            </a:r>
            <a:r>
              <a:rPr lang="pl-PL" sz="1200" dirty="0"/>
              <a:t> = </a:t>
            </a:r>
            <a:r>
              <a:rPr lang="pl-PL" sz="1200" dirty="0" err="1"/>
              <a:t>ctx.Data</a:t>
            </a:r>
            <a:endParaRPr lang="pl-PL" sz="1200" dirty="0"/>
          </a:p>
          <a:p>
            <a:pPr marL="0" indent="0">
              <a:buNone/>
            </a:pPr>
            <a:r>
              <a:rPr lang="pl-PL" sz="1200" dirty="0"/>
              <a:t>    .</a:t>
            </a:r>
            <a:r>
              <a:rPr lang="pl-PL" sz="1200" b="1" dirty="0" err="1"/>
              <a:t>LoadFromTextFile</a:t>
            </a:r>
            <a:r>
              <a:rPr lang="pl-PL" sz="1200" dirty="0"/>
              <a:t>&lt;</a:t>
            </a:r>
            <a:r>
              <a:rPr lang="pl-PL" sz="1200" dirty="0" err="1"/>
              <a:t>MyInput</a:t>
            </a:r>
            <a:r>
              <a:rPr lang="pl-PL" sz="1200" dirty="0"/>
              <a:t>&gt;(</a:t>
            </a:r>
            <a:r>
              <a:rPr lang="pl-PL" sz="1200" dirty="0" err="1"/>
              <a:t>dataPath</a:t>
            </a:r>
            <a:r>
              <a:rPr lang="pl-PL" sz="1200" dirty="0"/>
              <a:t>, </a:t>
            </a:r>
            <a:r>
              <a:rPr lang="pl-PL" sz="1200" dirty="0" err="1"/>
              <a:t>hasHeader</a:t>
            </a:r>
            <a:r>
              <a:rPr lang="pl-PL" sz="1200" dirty="0"/>
              <a:t>: </a:t>
            </a:r>
            <a:r>
              <a:rPr lang="pl-PL" sz="1200" dirty="0" err="1"/>
              <a:t>true</a:t>
            </a:r>
            <a:r>
              <a:rPr lang="pl-PL" sz="1200" dirty="0"/>
              <a:t>);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dirty="0"/>
              <a:t>//Step 3. </a:t>
            </a:r>
            <a:r>
              <a:rPr lang="pl-PL" sz="1200" dirty="0" err="1"/>
              <a:t>Build</a:t>
            </a:r>
            <a:r>
              <a:rPr lang="pl-PL" sz="1200" dirty="0"/>
              <a:t> </a:t>
            </a:r>
            <a:r>
              <a:rPr lang="pl-PL" sz="1200" dirty="0" err="1"/>
              <a:t>your</a:t>
            </a:r>
            <a:r>
              <a:rPr lang="pl-PL" sz="1200" dirty="0"/>
              <a:t> </a:t>
            </a:r>
            <a:r>
              <a:rPr lang="pl-PL" sz="1200" dirty="0" err="1"/>
              <a:t>estimator</a:t>
            </a:r>
            <a:endParaRPr lang="pl-PL" sz="1200" dirty="0"/>
          </a:p>
          <a:p>
            <a:pPr marL="0" indent="0">
              <a:buNone/>
            </a:pPr>
            <a:r>
              <a:rPr lang="pl-PL" sz="1200" dirty="0" err="1"/>
              <a:t>IEstimator</a:t>
            </a:r>
            <a:r>
              <a:rPr lang="pl-PL" sz="1200" dirty="0"/>
              <a:t>&lt;</a:t>
            </a:r>
            <a:r>
              <a:rPr lang="pl-PL" sz="1200" dirty="0" err="1"/>
              <a:t>ITransformer</a:t>
            </a:r>
            <a:r>
              <a:rPr lang="pl-PL" sz="1200" dirty="0"/>
              <a:t>&gt; </a:t>
            </a:r>
            <a:r>
              <a:rPr lang="pl-PL" sz="1200" dirty="0" err="1"/>
              <a:t>est</a:t>
            </a:r>
            <a:r>
              <a:rPr lang="pl-PL" sz="1200" dirty="0"/>
              <a:t> = </a:t>
            </a:r>
            <a:r>
              <a:rPr lang="pl-PL" sz="1200" dirty="0" err="1"/>
              <a:t>ctx.Transforms.Text</a:t>
            </a:r>
            <a:endParaRPr lang="pl-PL" sz="1200" dirty="0"/>
          </a:p>
          <a:p>
            <a:pPr marL="0" indent="0">
              <a:buNone/>
            </a:pPr>
            <a:r>
              <a:rPr lang="pl-PL" sz="1200" dirty="0"/>
              <a:t>    .</a:t>
            </a:r>
            <a:r>
              <a:rPr lang="pl-PL" sz="1200" dirty="0" err="1"/>
              <a:t>FeaturizeText</a:t>
            </a:r>
            <a:r>
              <a:rPr lang="pl-PL" sz="1200" dirty="0"/>
              <a:t>("</a:t>
            </a:r>
            <a:r>
              <a:rPr lang="pl-PL" sz="1200" dirty="0" err="1"/>
              <a:t>Features</a:t>
            </a:r>
            <a:r>
              <a:rPr lang="pl-PL" sz="1200" dirty="0"/>
              <a:t>", </a:t>
            </a:r>
            <a:r>
              <a:rPr lang="pl-PL" sz="1200" dirty="0" err="1"/>
              <a:t>nameof</a:t>
            </a:r>
            <a:r>
              <a:rPr lang="pl-PL" sz="1200" dirty="0"/>
              <a:t>(</a:t>
            </a:r>
            <a:r>
              <a:rPr lang="pl-PL" sz="1200" dirty="0" err="1"/>
              <a:t>SentimentIssue.Text</a:t>
            </a:r>
            <a:r>
              <a:rPr lang="pl-PL" sz="1200" dirty="0"/>
              <a:t>))</a:t>
            </a:r>
          </a:p>
          <a:p>
            <a:pPr marL="0" indent="0">
              <a:buNone/>
            </a:pPr>
            <a:r>
              <a:rPr lang="pl-PL" sz="1200" dirty="0"/>
              <a:t>    .</a:t>
            </a:r>
            <a:r>
              <a:rPr lang="pl-PL" sz="1200" b="1" dirty="0" err="1"/>
              <a:t>Append</a:t>
            </a:r>
            <a:r>
              <a:rPr lang="pl-PL" sz="1200" dirty="0"/>
              <a:t>(</a:t>
            </a:r>
            <a:r>
              <a:rPr lang="pl-PL" sz="1200" dirty="0" err="1"/>
              <a:t>ctx.BinaryClassification.Trainers</a:t>
            </a:r>
            <a:endParaRPr lang="pl-PL" sz="1200" dirty="0"/>
          </a:p>
          <a:p>
            <a:pPr marL="0" indent="0">
              <a:buNone/>
            </a:pPr>
            <a:r>
              <a:rPr lang="pl-PL" sz="1200" dirty="0"/>
              <a:t>        .</a:t>
            </a:r>
            <a:r>
              <a:rPr lang="pl-PL" sz="1200" dirty="0" err="1"/>
              <a:t>LbfgsLogisticRegression</a:t>
            </a:r>
            <a:r>
              <a:rPr lang="pl-PL" sz="1200" dirty="0"/>
              <a:t>("</a:t>
            </a:r>
            <a:r>
              <a:rPr lang="pl-PL" sz="1200" dirty="0" err="1"/>
              <a:t>Label</a:t>
            </a:r>
            <a:r>
              <a:rPr lang="pl-PL" sz="1200" dirty="0"/>
              <a:t>", "</a:t>
            </a:r>
            <a:r>
              <a:rPr lang="pl-PL" sz="1200" dirty="0" err="1"/>
              <a:t>Features</a:t>
            </a:r>
            <a:r>
              <a:rPr lang="pl-PL" sz="1200" dirty="0"/>
              <a:t>"));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dirty="0"/>
              <a:t>//Step 4. Train </a:t>
            </a:r>
            <a:r>
              <a:rPr lang="pl-PL" sz="1200" dirty="0" err="1"/>
              <a:t>your</a:t>
            </a:r>
            <a:r>
              <a:rPr lang="pl-PL" sz="1200" dirty="0"/>
              <a:t> Model</a:t>
            </a:r>
          </a:p>
          <a:p>
            <a:pPr marL="0" indent="0">
              <a:buNone/>
            </a:pPr>
            <a:r>
              <a:rPr lang="pl-PL" sz="1200" dirty="0" err="1"/>
              <a:t>ITransformer</a:t>
            </a:r>
            <a:r>
              <a:rPr lang="pl-PL" sz="1200" dirty="0"/>
              <a:t> </a:t>
            </a:r>
            <a:r>
              <a:rPr lang="pl-PL" sz="1200" dirty="0" err="1"/>
              <a:t>trainedModel</a:t>
            </a:r>
            <a:r>
              <a:rPr lang="pl-PL" sz="1200" dirty="0"/>
              <a:t> = </a:t>
            </a:r>
            <a:r>
              <a:rPr lang="pl-PL" sz="1200" dirty="0" err="1"/>
              <a:t>est.</a:t>
            </a:r>
            <a:r>
              <a:rPr lang="pl-PL" sz="1200" b="1" dirty="0" err="1"/>
              <a:t>Fit</a:t>
            </a:r>
            <a:r>
              <a:rPr lang="pl-PL" sz="1200" dirty="0"/>
              <a:t>(</a:t>
            </a:r>
            <a:r>
              <a:rPr lang="pl-PL" sz="1200" dirty="0" err="1"/>
              <a:t>dataReader</a:t>
            </a:r>
            <a:r>
              <a:rPr lang="pl-PL" sz="1200" dirty="0"/>
              <a:t>);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dirty="0"/>
              <a:t>//Step 5. </a:t>
            </a:r>
            <a:r>
              <a:rPr lang="pl-PL" sz="1200" dirty="0" err="1"/>
              <a:t>Make</a:t>
            </a:r>
            <a:r>
              <a:rPr lang="pl-PL" sz="1200" dirty="0"/>
              <a:t> </a:t>
            </a:r>
            <a:r>
              <a:rPr lang="pl-PL" sz="1200" dirty="0" err="1"/>
              <a:t>predictions</a:t>
            </a:r>
            <a:r>
              <a:rPr lang="pl-PL" sz="1200" dirty="0"/>
              <a:t> </a:t>
            </a:r>
            <a:r>
              <a:rPr lang="pl-PL" sz="1200" dirty="0" err="1"/>
              <a:t>using</a:t>
            </a:r>
            <a:r>
              <a:rPr lang="pl-PL" sz="1200" dirty="0"/>
              <a:t> </a:t>
            </a:r>
            <a:r>
              <a:rPr lang="pl-PL" sz="1200" dirty="0" err="1"/>
              <a:t>your</a:t>
            </a:r>
            <a:r>
              <a:rPr lang="pl-PL" sz="1200" dirty="0"/>
              <a:t> model</a:t>
            </a:r>
          </a:p>
          <a:p>
            <a:pPr marL="0" indent="0">
              <a:buNone/>
            </a:pPr>
            <a:r>
              <a:rPr lang="pl-PL" sz="1200" dirty="0" err="1"/>
              <a:t>var</a:t>
            </a:r>
            <a:r>
              <a:rPr lang="pl-PL" sz="1200" dirty="0"/>
              <a:t> </a:t>
            </a:r>
            <a:r>
              <a:rPr lang="pl-PL" sz="1200" dirty="0" err="1"/>
              <a:t>predictionEngine</a:t>
            </a:r>
            <a:r>
              <a:rPr lang="pl-PL" sz="1200" dirty="0"/>
              <a:t> = </a:t>
            </a:r>
            <a:r>
              <a:rPr lang="pl-PL" sz="1200" dirty="0" err="1"/>
              <a:t>ctx.Model</a:t>
            </a:r>
            <a:endParaRPr lang="pl-PL" sz="1200" dirty="0"/>
          </a:p>
          <a:p>
            <a:pPr marL="0" indent="0">
              <a:buNone/>
            </a:pPr>
            <a:r>
              <a:rPr lang="pl-PL" sz="1200" dirty="0"/>
              <a:t>    .</a:t>
            </a:r>
            <a:r>
              <a:rPr lang="pl-PL" sz="1200" b="1" dirty="0" err="1"/>
              <a:t>CreatePredictionEngine</a:t>
            </a:r>
            <a:r>
              <a:rPr lang="pl-PL" sz="1200" b="1" dirty="0"/>
              <a:t>&lt;</a:t>
            </a:r>
            <a:r>
              <a:rPr lang="pl-PL" sz="1200" b="1" dirty="0" err="1"/>
              <a:t>MyInput</a:t>
            </a:r>
            <a:r>
              <a:rPr lang="pl-PL" sz="1200" b="1" dirty="0"/>
              <a:t>, </a:t>
            </a:r>
            <a:r>
              <a:rPr lang="pl-PL" sz="1200" b="1" dirty="0" err="1"/>
              <a:t>MyOutput</a:t>
            </a:r>
            <a:r>
              <a:rPr lang="pl-PL" sz="1200" b="1" dirty="0"/>
              <a:t>&gt;(</a:t>
            </a:r>
            <a:r>
              <a:rPr lang="pl-PL" sz="1200" b="1" dirty="0" err="1"/>
              <a:t>trainedModel</a:t>
            </a:r>
            <a:r>
              <a:rPr lang="pl-PL" sz="1200" b="1" dirty="0" smtClean="0"/>
              <a:t>);</a:t>
            </a:r>
            <a:endParaRPr lang="pl-PL" sz="1200" b="1" dirty="0"/>
          </a:p>
          <a:p>
            <a:pPr marL="0" indent="0">
              <a:buNone/>
            </a:pPr>
            <a:r>
              <a:rPr lang="pl-PL" sz="1200" dirty="0" err="1"/>
              <a:t>var</a:t>
            </a:r>
            <a:r>
              <a:rPr lang="pl-PL" sz="1200" dirty="0"/>
              <a:t> </a:t>
            </a:r>
            <a:r>
              <a:rPr lang="pl-PL" sz="1200" dirty="0" err="1"/>
              <a:t>sampleStatement</a:t>
            </a:r>
            <a:r>
              <a:rPr lang="pl-PL" sz="1200" dirty="0"/>
              <a:t> = </a:t>
            </a:r>
            <a:r>
              <a:rPr lang="pl-PL" sz="1200" dirty="0" err="1"/>
              <a:t>new</a:t>
            </a:r>
            <a:r>
              <a:rPr lang="pl-PL" sz="1200" dirty="0"/>
              <a:t> </a:t>
            </a:r>
            <a:r>
              <a:rPr lang="pl-PL" sz="1200" dirty="0" err="1"/>
              <a:t>MyInput</a:t>
            </a:r>
            <a:r>
              <a:rPr lang="pl-PL" sz="1200" dirty="0"/>
              <a:t> { </a:t>
            </a:r>
            <a:r>
              <a:rPr lang="pl-PL" sz="1200" dirty="0" err="1"/>
              <a:t>Text</a:t>
            </a:r>
            <a:r>
              <a:rPr lang="pl-PL" sz="1200" dirty="0"/>
              <a:t> = "</a:t>
            </a:r>
            <a:r>
              <a:rPr lang="pl-PL" sz="1200" dirty="0" err="1"/>
              <a:t>This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a </a:t>
            </a:r>
            <a:r>
              <a:rPr lang="pl-PL" sz="1200" dirty="0" err="1"/>
              <a:t>horrible</a:t>
            </a:r>
            <a:r>
              <a:rPr lang="pl-PL" sz="1200" dirty="0"/>
              <a:t> </a:t>
            </a:r>
            <a:r>
              <a:rPr lang="pl-PL" sz="1200" dirty="0" err="1"/>
              <a:t>movie</a:t>
            </a:r>
            <a:r>
              <a:rPr lang="pl-PL" sz="1200" dirty="0"/>
              <a:t>" </a:t>
            </a:r>
            <a:r>
              <a:rPr lang="pl-PL" sz="1200" dirty="0" smtClean="0"/>
              <a:t>};</a:t>
            </a:r>
            <a:endParaRPr lang="pl-PL" sz="1200" dirty="0"/>
          </a:p>
          <a:p>
            <a:pPr marL="0" indent="0">
              <a:buNone/>
            </a:pPr>
            <a:r>
              <a:rPr lang="pl-PL" sz="1200" dirty="0" err="1"/>
              <a:t>var</a:t>
            </a:r>
            <a:r>
              <a:rPr lang="pl-PL" sz="1200" dirty="0"/>
              <a:t> </a:t>
            </a:r>
            <a:r>
              <a:rPr lang="pl-PL" sz="1200" dirty="0" err="1"/>
              <a:t>prediction</a:t>
            </a:r>
            <a:r>
              <a:rPr lang="pl-PL" sz="1200" dirty="0"/>
              <a:t> = </a:t>
            </a:r>
            <a:r>
              <a:rPr lang="pl-PL" sz="1200" b="1" dirty="0" err="1"/>
              <a:t>predictionEngine.Predict</a:t>
            </a:r>
            <a:r>
              <a:rPr lang="pl-PL" sz="1200" b="1" dirty="0"/>
              <a:t>(</a:t>
            </a:r>
            <a:r>
              <a:rPr lang="pl-PL" sz="1200" dirty="0" err="1"/>
              <a:t>sampleStatement</a:t>
            </a:r>
            <a:r>
              <a:rPr lang="pl-PL" sz="1200" dirty="0"/>
              <a:t>);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val="308501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814" y="530225"/>
            <a:ext cx="4106409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2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2072</TotalTime>
  <Words>1581</Words>
  <Application>Microsoft Office PowerPoint</Application>
  <PresentationFormat>Pokaz na ekranie (4:3)</PresentationFormat>
  <Paragraphs>391</Paragraphs>
  <Slides>45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45</vt:i4>
      </vt:variant>
    </vt:vector>
  </HeadingPairs>
  <TitlesOfParts>
    <vt:vector size="46" baseType="lpstr">
      <vt:lpstr>Aspekt</vt:lpstr>
      <vt:lpstr>Machine learning in Azure without Python/R</vt:lpstr>
      <vt:lpstr>About me</vt:lpstr>
      <vt:lpstr>Programming Languages in ML</vt:lpstr>
      <vt:lpstr>ML.NET</vt:lpstr>
      <vt:lpstr>ML.NET CREATORS</vt:lpstr>
      <vt:lpstr>ML.NET  extensions</vt:lpstr>
      <vt:lpstr>ML.NET Documentation</vt:lpstr>
      <vt:lpstr>Hello world in ML.NET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CONSUME USE MODE</vt:lpstr>
      <vt:lpstr>ML.NET PIPELINE BUILD MODEL</vt:lpstr>
      <vt:lpstr>ML.NET PIPELINE BUILD MODEL</vt:lpstr>
      <vt:lpstr>ML.NET CLI in Azure Cloud Shell</vt:lpstr>
      <vt:lpstr> ML.NET CLI </vt:lpstr>
      <vt:lpstr>ML.NET CLI Limits</vt:lpstr>
      <vt:lpstr>ML.NET CLI in Azure Cloud Shell</vt:lpstr>
      <vt:lpstr>ML.NET CLI in Azure Cloud Shell</vt:lpstr>
      <vt:lpstr>ML.NET CLI in Azure Cloud Shell</vt:lpstr>
      <vt:lpstr>Iris set – multiclass classification</vt:lpstr>
      <vt:lpstr>ML.NET building REST API</vt:lpstr>
      <vt:lpstr>ML.NET building REST API</vt:lpstr>
      <vt:lpstr>ML.NET building REST API</vt:lpstr>
      <vt:lpstr>ML.NET building REST API</vt:lpstr>
      <vt:lpstr>REST API  IN CONTAINER</vt:lpstr>
      <vt:lpstr>ML.NET building REST API</vt:lpstr>
      <vt:lpstr>ML.NET building REST API</vt:lpstr>
      <vt:lpstr>ML.NET WHAT NEXT TO DO</vt:lpstr>
      <vt:lpstr>Any questions ?</vt:lpstr>
    </vt:vector>
  </TitlesOfParts>
  <Company>Cyfrowy Polsat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Azure without Python/R</dc:title>
  <dc:creator>kpudlowski</dc:creator>
  <cp:lastModifiedBy>kpudlowski</cp:lastModifiedBy>
  <cp:revision>71</cp:revision>
  <dcterms:created xsi:type="dcterms:W3CDTF">2019-05-29T19:39:20Z</dcterms:created>
  <dcterms:modified xsi:type="dcterms:W3CDTF">2019-06-01T21:24:05Z</dcterms:modified>
</cp:coreProperties>
</file>