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6" r:id="rId6"/>
    <p:sldId id="276" r:id="rId7"/>
    <p:sldId id="277" r:id="rId8"/>
    <p:sldId id="260" r:id="rId9"/>
    <p:sldId id="262" r:id="rId10"/>
    <p:sldId id="289" r:id="rId11"/>
    <p:sldId id="295" r:id="rId12"/>
    <p:sldId id="288" r:id="rId13"/>
    <p:sldId id="280" r:id="rId14"/>
    <p:sldId id="284" r:id="rId15"/>
    <p:sldId id="290" r:id="rId16"/>
    <p:sldId id="283" r:id="rId17"/>
    <p:sldId id="291" r:id="rId18"/>
    <p:sldId id="293" r:id="rId19"/>
    <p:sldId id="294" r:id="rId20"/>
    <p:sldId id="292" r:id="rId21"/>
    <p:sldId id="282" r:id="rId22"/>
    <p:sldId id="297" r:id="rId23"/>
    <p:sldId id="298" r:id="rId24"/>
    <p:sldId id="281" r:id="rId25"/>
    <p:sldId id="263" r:id="rId26"/>
    <p:sldId id="285" r:id="rId27"/>
    <p:sldId id="286" r:id="rId28"/>
    <p:sldId id="264" r:id="rId29"/>
    <p:sldId id="272" r:id="rId30"/>
    <p:sldId id="287" r:id="rId31"/>
    <p:sldId id="261" r:id="rId32"/>
    <p:sldId id="275" r:id="rId33"/>
    <p:sldId id="273" r:id="rId34"/>
    <p:sldId id="279" r:id="rId35"/>
    <p:sldId id="266" r:id="rId36"/>
    <p:sldId id="270" r:id="rId37"/>
    <p:sldId id="271" r:id="rId38"/>
    <p:sldId id="274" r:id="rId39"/>
    <p:sldId id="267" r:id="rId40"/>
    <p:sldId id="268" r:id="rId41"/>
    <p:sldId id="278" r:id="rId42"/>
    <p:sldId id="299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machine-learning/resources/tas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boolean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ml.data.keydataviewtype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hyperlink" Target="https://en.wikipedia.org/wiki/Coefficient_of_determin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ot-mean-square_deviation" TargetMode="External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esardelatorre/what-is-ml-net-1-0-machine-learning-for-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github-the-top-10-programming-languages-for-machine-learning/" TargetMode="External"/><Relationship Id="rId2" Type="http://schemas.openxmlformats.org/officeDocument/2006/relationships/hyperlink" Target="https://www.geeksforgeeks.org/top-5-best-programming-languages-for-artificial-intelligence-fiel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Shows/On-NET/Machine-Learning-with-MLNET-10-from-Build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github.com/onnx/on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github.io/inf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machinelearning" TargetMode="External"/><Relationship Id="rId5" Type="http://schemas.openxmlformats.org/officeDocument/2006/relationships/hyperlink" Target="https://github.com/dotnet/cli" TargetMode="External"/><Relationship Id="rId4" Type="http://schemas.openxmlformats.org/officeDocument/2006/relationships/hyperlink" Target="https://github.com/dotnet/machinelearning-samples/tree/master/samples/cshar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Machine learning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Python</a:t>
            </a:r>
            <a:r>
              <a:rPr lang="pl-PL" dirty="0" smtClean="0"/>
              <a:t>/R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 06.06.2019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40000" lnSpcReduction="20000"/>
          </a:bodyPr>
          <a:lstStyle/>
          <a:p>
            <a:r>
              <a:rPr lang="pl-PL" sz="8000" dirty="0" err="1" smtClean="0"/>
              <a:t>Collect</a:t>
            </a:r>
            <a:r>
              <a:rPr lang="pl-PL" sz="8000" dirty="0" smtClean="0"/>
              <a:t> Data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1. Using </a:t>
            </a:r>
            <a:r>
              <a:rPr lang="pl-PL" dirty="0" err="1" smtClean="0"/>
              <a:t>flat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vendor_id,rate_code,passenger_count,trip_time_in_secs,trip_distance,payment_type,fare_amount</a:t>
            </a:r>
          </a:p>
          <a:p>
            <a:pPr marL="0" indent="0">
              <a:buNone/>
            </a:pPr>
            <a:r>
              <a:rPr lang="pl-PL" dirty="0"/>
              <a:t>VTS,1,1,1140,3.75,CRD,15.5</a:t>
            </a:r>
          </a:p>
          <a:p>
            <a:pPr marL="0" indent="0">
              <a:buNone/>
            </a:pPr>
            <a:r>
              <a:rPr lang="pl-PL" dirty="0"/>
              <a:t>VTS,1,1,480,2.72,CRD,10.0</a:t>
            </a:r>
          </a:p>
          <a:p>
            <a:pPr marL="0" indent="0">
              <a:buNone/>
            </a:pPr>
            <a:r>
              <a:rPr lang="pl-PL" dirty="0"/>
              <a:t>VTS,1,1,1680,7.8,CSH,26.5</a:t>
            </a:r>
          </a:p>
          <a:p>
            <a:pPr marL="0" indent="0">
              <a:buNone/>
            </a:pPr>
            <a:r>
              <a:rPr lang="pl-PL" dirty="0"/>
              <a:t>VTS,1,1,600,4.73,CSH,14.5</a:t>
            </a:r>
          </a:p>
          <a:p>
            <a:pPr marL="0" indent="0">
              <a:buNone/>
            </a:pPr>
            <a:r>
              <a:rPr lang="pl-PL" dirty="0"/>
              <a:t>VTS,1,1,600,2.18,CRD,9.5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IDataView</a:t>
            </a:r>
            <a:r>
              <a:rPr lang="en-US" dirty="0" smtClean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2. Using </a:t>
            </a:r>
            <a:r>
              <a:rPr lang="pl-PL" dirty="0" err="1" smtClean="0"/>
              <a:t>internal</a:t>
            </a:r>
            <a:r>
              <a:rPr lang="pl-PL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ModelInput</a:t>
            </a:r>
            <a:r>
              <a:rPr lang="pl-PL" dirty="0"/>
              <a:t>[] </a:t>
            </a:r>
            <a:r>
              <a:rPr lang="pl-PL" dirty="0" err="1"/>
              <a:t>modelData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1.1F, </a:t>
            </a:r>
            <a:r>
              <a:rPr lang="pl-PL" dirty="0" err="1"/>
              <a:t>Price</a:t>
            </a:r>
            <a:r>
              <a:rPr lang="pl-PL" dirty="0"/>
              <a:t> = 1.2F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1.9F, </a:t>
            </a:r>
            <a:r>
              <a:rPr lang="pl-PL" dirty="0" err="1"/>
              <a:t>Price</a:t>
            </a:r>
            <a:r>
              <a:rPr lang="pl-PL" dirty="0"/>
              <a:t> = 2.3F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2.8F, </a:t>
            </a:r>
            <a:r>
              <a:rPr lang="pl-PL" dirty="0" err="1"/>
              <a:t>Price</a:t>
            </a:r>
            <a:r>
              <a:rPr lang="pl-PL" dirty="0"/>
              <a:t> = 3.0F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3.4F, </a:t>
            </a:r>
            <a:r>
              <a:rPr lang="pl-PL" dirty="0" err="1"/>
              <a:t>Price</a:t>
            </a:r>
            <a:r>
              <a:rPr lang="pl-PL" dirty="0"/>
              <a:t> = 3.7F } </a:t>
            </a:r>
            <a:r>
              <a:rPr lang="pl-PL" dirty="0" smtClean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IDataView</a:t>
            </a:r>
            <a:r>
              <a:rPr lang="pl-PL" dirty="0" smtClean="0"/>
              <a:t> </a:t>
            </a:r>
            <a:r>
              <a:rPr lang="pl-PL" dirty="0" err="1"/>
              <a:t>trainingData</a:t>
            </a:r>
            <a:r>
              <a:rPr lang="pl-PL" dirty="0"/>
              <a:t> = </a:t>
            </a:r>
            <a:r>
              <a:rPr lang="pl-PL" dirty="0" err="1"/>
              <a:t>mlContext.Data.LoadFromEnumerable</a:t>
            </a:r>
            <a:r>
              <a:rPr lang="pl-PL" dirty="0"/>
              <a:t>(</a:t>
            </a:r>
            <a:r>
              <a:rPr lang="pl-PL" dirty="0" err="1"/>
              <a:t>modelData</a:t>
            </a:r>
            <a:r>
              <a:rPr lang="pl-PL" dirty="0"/>
              <a:t>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Understand</a:t>
            </a:r>
            <a:r>
              <a:rPr lang="pl-PL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1578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/>
          </a:bodyPr>
          <a:lstStyle/>
          <a:p>
            <a:r>
              <a:rPr lang="pl-PL" dirty="0" err="1" smtClean="0"/>
              <a:t>Define</a:t>
            </a:r>
            <a:r>
              <a:rPr lang="pl-PL" dirty="0" smtClean="0"/>
              <a:t> Input/</a:t>
            </a:r>
            <a:r>
              <a:rPr lang="pl-PL" dirty="0" err="1" smtClean="0"/>
              <a:t>Output</a:t>
            </a:r>
            <a:r>
              <a:rPr lang="pl-PL" dirty="0" smtClean="0"/>
              <a:t> Class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36096" y="2132856"/>
            <a:ext cx="30732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ModelOutput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ColumnName</a:t>
            </a:r>
            <a:r>
              <a:rPr lang="en-US" dirty="0"/>
              <a:t>("Score")]</a:t>
            </a:r>
          </a:p>
          <a:p>
            <a:r>
              <a:rPr lang="en-US" dirty="0"/>
              <a:t>public float </a:t>
            </a:r>
            <a:r>
              <a:rPr lang="en-US" dirty="0" err="1">
                <a:solidFill>
                  <a:srgbClr val="00B050"/>
                </a:solidFill>
              </a:rPr>
              <a:t>FareAmount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99592" y="1052736"/>
            <a:ext cx="313880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ModelInput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(0)]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VendorId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(1)]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RateCode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(2)]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PassengerCount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(3)]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TripTime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(4)]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TripDistance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(5)]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PaymentType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(6)]</a:t>
            </a:r>
          </a:p>
          <a:p>
            <a:r>
              <a:rPr lang="en-US" sz="1600" dirty="0"/>
              <a:t>public float </a:t>
            </a:r>
            <a:r>
              <a:rPr lang="en-US" sz="1600" dirty="0" err="1">
                <a:solidFill>
                  <a:srgbClr val="FF0000"/>
                </a:solidFill>
              </a:rPr>
              <a:t>FareAmount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7" name="Strzałka w prawo z wcięciem 6"/>
          <p:cNvSpPr/>
          <p:nvPr/>
        </p:nvSpPr>
        <p:spPr>
          <a:xfrm>
            <a:off x="3851920" y="2132856"/>
            <a:ext cx="1397696" cy="27990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L</a:t>
            </a:r>
            <a:r>
              <a:rPr lang="pl-PL" dirty="0" err="1" smtClean="0"/>
              <a:t>oad</a:t>
            </a:r>
            <a:r>
              <a:rPr lang="pl-PL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= new </a:t>
            </a:r>
            <a:r>
              <a:rPr lang="en-US" dirty="0" err="1" smtClean="0"/>
              <a:t>MLContext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Transformig</a:t>
            </a:r>
            <a:r>
              <a:rPr lang="pl-PL" dirty="0" smtClean="0"/>
              <a:t> data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900" dirty="0" err="1"/>
              <a:t>var</a:t>
            </a:r>
            <a:r>
              <a:rPr lang="en-US" sz="2900" dirty="0"/>
              <a:t> pipeline = </a:t>
            </a:r>
            <a:r>
              <a:rPr lang="en-US" sz="2900" dirty="0" err="1"/>
              <a:t>mlContext.Transforms.CopyColumns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"Label",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FareAmount</a:t>
            </a:r>
            <a:r>
              <a:rPr lang="en-US" sz="2900" dirty="0"/>
              <a:t>")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using categorical features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VendorIdEncoded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VendorId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RateCodeEncoded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RateCode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PaymentTypeEncoded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PaymentType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all columns for input model -&gt; concatenate to Features column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mlContext.Transforms.Concatenate</a:t>
            </a:r>
            <a:r>
              <a:rPr lang="en-US" sz="2900" dirty="0"/>
              <a:t>("Features", "</a:t>
            </a:r>
            <a:r>
              <a:rPr lang="en-US" sz="2900" dirty="0" err="1"/>
              <a:t>VendorIdEncoded</a:t>
            </a:r>
            <a:r>
              <a:rPr lang="en-US" sz="2900" dirty="0"/>
              <a:t>", "</a:t>
            </a:r>
            <a:r>
              <a:rPr lang="en-US" sz="2900" dirty="0" err="1"/>
              <a:t>RateCodeEncoded</a:t>
            </a:r>
            <a:r>
              <a:rPr lang="en-US" sz="2900" dirty="0"/>
              <a:t>", "</a:t>
            </a:r>
            <a:r>
              <a:rPr lang="en-US" sz="2900" dirty="0" err="1"/>
              <a:t>PassengerCount</a:t>
            </a:r>
            <a:r>
              <a:rPr lang="en-US" sz="2900" dirty="0"/>
              <a:t>", "</a:t>
            </a:r>
            <a:r>
              <a:rPr lang="en-US" sz="2900" dirty="0" err="1"/>
              <a:t>TripTime</a:t>
            </a:r>
            <a:r>
              <a:rPr lang="en-US" sz="2900" dirty="0"/>
              <a:t>", "</a:t>
            </a:r>
            <a:r>
              <a:rPr lang="en-US" sz="2900" dirty="0" err="1"/>
              <a:t>TripDistance</a:t>
            </a:r>
            <a:r>
              <a:rPr lang="en-US" sz="2900" dirty="0"/>
              <a:t>", "</a:t>
            </a:r>
            <a:r>
              <a:rPr lang="en-US" sz="2900" dirty="0" err="1"/>
              <a:t>PaymentTypeEncoded</a:t>
            </a:r>
            <a:r>
              <a:rPr lang="en-US" sz="2900" dirty="0"/>
              <a:t>")) </a:t>
            </a:r>
          </a:p>
          <a:p>
            <a:pPr marL="0" indent="0">
              <a:buNone/>
            </a:pPr>
            <a:r>
              <a:rPr lang="en-US" sz="2900" dirty="0"/>
              <a:t>// using regression algorithm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.Append(</a:t>
            </a:r>
            <a:r>
              <a:rPr lang="en-US" sz="2900" dirty="0" err="1">
                <a:solidFill>
                  <a:srgbClr val="FF0000"/>
                </a:solidFill>
              </a:rPr>
              <a:t>mlContext.Regression.Trainers.FastTree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3200" dirty="0"/>
              <a:t>All ML.NET algorithms look for an input column that is a vector. By default this vector column is called </a:t>
            </a:r>
            <a:r>
              <a:rPr lang="en-US" sz="3200" b="1" dirty="0"/>
              <a:t>Features</a:t>
            </a:r>
            <a:r>
              <a:rPr lang="en-US" sz="3200" dirty="0"/>
              <a:t>.</a:t>
            </a:r>
            <a:endParaRPr lang="en-US" sz="2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smtClean="0"/>
              <a:t>Train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// He 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-&gt; </a:t>
            </a:r>
            <a:r>
              <a:rPr lang="pl-PL" dirty="0" err="1" smtClean="0"/>
              <a:t>pipeline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pipeline.Fit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sz="3200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algorithms also create new columns after they have performed a prediction. The fixed names of these new columns depend on the type of machine learning algorithm. For the regression task, one of the new columns is called </a:t>
            </a:r>
            <a:r>
              <a:rPr lang="en-US" b="1" dirty="0"/>
              <a:t>Score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docs.microsoft.com/en-us/dotnet/machine-learning/resources/tasks</a:t>
            </a:r>
            <a:endParaRPr lang="pl-PL" sz="22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3787"/>
              </p:ext>
            </p:extLst>
          </p:nvPr>
        </p:nvGraphicFramePr>
        <p:xfrm>
          <a:off x="467544" y="2060848"/>
          <a:ext cx="8183562" cy="3017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Output 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Single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raw score that was calculated by the model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PredictedLabel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predicted label, based on the sign of the score. A negative score maps to false and a positive score maps to true.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27584" y="692696"/>
            <a:ext cx="7035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classification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7638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Multiclass classification inputs and outputs</a:t>
            </a:r>
          </a:p>
          <a:p>
            <a:endParaRPr lang="en-US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90667"/>
              </p:ext>
            </p:extLst>
          </p:nvPr>
        </p:nvGraphicFramePr>
        <p:xfrm>
          <a:off x="650455" y="1268760"/>
          <a:ext cx="7992888" cy="41807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91788"/>
                <a:gridCol w="2191788"/>
                <a:gridCol w="3609312"/>
              </a:tblGrid>
              <a:tr h="172773">
                <a:tc>
                  <a:txBody>
                    <a:bodyPr/>
                    <a:lstStyle/>
                    <a:p>
                      <a:r>
                        <a:rPr lang="en-US" sz="1400"/>
                        <a:t>Output Name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471" marR="73471" marT="36735" marB="36735" anchor="ctr"/>
                </a:tc>
              </a:tr>
              <a:tr h="2498001">
                <a:tc>
                  <a:txBody>
                    <a:bodyPr/>
                    <a:lstStyle/>
                    <a:p>
                      <a:r>
                        <a:rPr lang="en-US" sz="1400"/>
                        <a:t>Score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Vector of </a:t>
                      </a:r>
                      <a:r>
                        <a:rPr lang="en-US" sz="1400">
                          <a:hlinkClick r:id="rId2"/>
                        </a:rPr>
                        <a:t>Single</a:t>
                      </a:r>
                      <a:endParaRPr lang="en-US" sz="1400"/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scores of all classes. Higher value means higher probability to fall into the associated class. If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element has the largest value, the predicted label index would be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 Note that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is zero-based index.</a:t>
                      </a:r>
                    </a:p>
                  </a:txBody>
                  <a:tcPr marL="73471" marR="73471" marT="36735" marB="36735" anchor="ctr"/>
                </a:tc>
              </a:tr>
              <a:tr h="1395942">
                <a:tc>
                  <a:txBody>
                    <a:bodyPr/>
                    <a:lstStyle/>
                    <a:p>
                      <a:r>
                        <a:rPr lang="en-US" sz="1400"/>
                        <a:t>PredictedLabel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key</a:t>
                      </a:r>
                      <a:r>
                        <a:rPr lang="en-US" sz="1400"/>
                        <a:t> 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predicted label's index. If its value is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the actual label would be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category in the key-valued input label type.</a:t>
                      </a:r>
                    </a:p>
                  </a:txBody>
                  <a:tcPr marL="73471" marR="73471" marT="36735" marB="36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5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0991"/>
            <a:ext cx="7056784" cy="498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514725" cy="33432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5471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Regression inputs and outputs</a:t>
            </a:r>
          </a:p>
          <a:p>
            <a:endParaRPr lang="en-US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27127"/>
              </p:ext>
            </p:extLst>
          </p:nvPr>
        </p:nvGraphicFramePr>
        <p:xfrm>
          <a:off x="503238" y="1984057"/>
          <a:ext cx="8183562" cy="12801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Output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Single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raw score that was predicted by the model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err="1" smtClean="0"/>
              <a:t>Improve</a:t>
            </a:r>
            <a:r>
              <a:rPr lang="pl-PL" sz="3500" dirty="0" smtClean="0"/>
              <a:t> (</a:t>
            </a:r>
            <a:r>
              <a:rPr lang="pl-PL" sz="3500" dirty="0" err="1" smtClean="0"/>
              <a:t>evaluate</a:t>
            </a:r>
            <a:r>
              <a:rPr lang="pl-PL" sz="3500" dirty="0" smtClean="0"/>
              <a:t>)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&gt;(_</a:t>
            </a:r>
            <a:r>
              <a:rPr lang="en-US" dirty="0" err="1"/>
              <a:t>testDataPath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</a:t>
            </a:r>
            <a:r>
              <a:rPr lang="en-US" dirty="0" smtClean="0"/>
              <a:t>',');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predictions = </a:t>
            </a:r>
            <a:r>
              <a:rPr lang="en-US" dirty="0" err="1"/>
              <a:t>model.Transform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metrics = </a:t>
            </a:r>
            <a:r>
              <a:rPr lang="en-US" dirty="0" err="1"/>
              <a:t>mlContext.Regression.Evaluate</a:t>
            </a:r>
            <a:r>
              <a:rPr lang="en-US" dirty="0"/>
              <a:t>(predictions, "Label", "Score");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84129"/>
              </p:ext>
            </p:extLst>
          </p:nvPr>
        </p:nvGraphicFramePr>
        <p:xfrm>
          <a:off x="539552" y="1052736"/>
          <a:ext cx="8208912" cy="4581008"/>
        </p:xfrm>
        <a:graphic>
          <a:graphicData uri="http://schemas.openxmlformats.org/drawingml/2006/table">
            <a:tbl>
              <a:tblPr/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b="1" dirty="0"/>
                        <a:t>R-Squared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R-squared (R2)</a:t>
                      </a:r>
                      <a:r>
                        <a:rPr lang="en-US" sz="1600" dirty="0"/>
                        <a:t>, or </a:t>
                      </a:r>
                      <a:r>
                        <a:rPr lang="en-US" sz="1600" i="1" dirty="0"/>
                        <a:t>Coefficient of </a:t>
                      </a:r>
                      <a:r>
                        <a:rPr lang="en-US" sz="1600" i="1" dirty="0" smtClean="0"/>
                        <a:t>determination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The closer to 1.00, the better quality</a:t>
                      </a:r>
                      <a:r>
                        <a:rPr lang="en-US" sz="1600"/>
                        <a:t>. However, sometimes low R-squared values (such as 0.50) can be entirely normal or good enough for your scenario and high R-squared values are not always good and be suspicious.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b="1" dirty="0"/>
                        <a:t>Absolute-loss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Absolute-loss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i="1" dirty="0"/>
                        <a:t>Mean absolute error (MAE</a:t>
                      </a:r>
                      <a:r>
                        <a:rPr lang="en-US" sz="1600" i="1" dirty="0" smtClean="0"/>
                        <a:t>)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The closer to 0.00, the better quality.</a:t>
                      </a:r>
                      <a:r>
                        <a:rPr lang="en-US" sz="1600" dirty="0"/>
                        <a:t> Note that the mean absolute error uses the same scale as the data being measured (is not normalized to specific range). Absolute-loss, Squared-loss, and RMS-loss can only be used to make comparisons between models for the same dataset or dataset with a </a:t>
                      </a:r>
                      <a:r>
                        <a:rPr lang="en-US" sz="1600" dirty="0" smtClean="0"/>
                        <a:t>s</a:t>
                      </a:r>
                      <a:r>
                        <a:rPr lang="pl-PL" sz="1600" dirty="0" smtClean="0"/>
                        <a:t>i</a:t>
                      </a:r>
                      <a:r>
                        <a:rPr lang="en-US" sz="1600" dirty="0" err="1" smtClean="0"/>
                        <a:t>milar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label value distribution.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3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36761"/>
              </p:ext>
            </p:extLst>
          </p:nvPr>
        </p:nvGraphicFramePr>
        <p:xfrm>
          <a:off x="539552" y="1052736"/>
          <a:ext cx="8208912" cy="4334273"/>
        </p:xfrm>
        <a:graphic>
          <a:graphicData uri="http://schemas.openxmlformats.org/drawingml/2006/table">
            <a:tbl>
              <a:tblPr/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Squared-loss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2"/>
                        </a:rPr>
                        <a:t>Squared-loss</a:t>
                      </a:r>
                      <a:r>
                        <a:rPr lang="en-US" sz="1600" dirty="0" smtClean="0"/>
                        <a:t> or </a:t>
                      </a:r>
                      <a:r>
                        <a:rPr lang="en-US" sz="1600" i="1" dirty="0" smtClean="0"/>
                        <a:t>Mean Squared Error (MSE)</a:t>
                      </a:r>
                      <a:r>
                        <a:rPr lang="en-US" sz="1600" dirty="0" smtClean="0"/>
                        <a:t>, also called </a:t>
                      </a:r>
                      <a:r>
                        <a:rPr lang="en-US" sz="1600" i="1" dirty="0" smtClean="0"/>
                        <a:t>Mean Squared Deviation (MSD)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is always non-negative, and </a:t>
                      </a:r>
                      <a:r>
                        <a:rPr lang="en-US" sz="1600" b="1" dirty="0" smtClean="0"/>
                        <a:t>values closer to 0.00 are better</a:t>
                      </a:r>
                      <a:r>
                        <a:rPr lang="en-US" sz="1600" dirty="0" smtClean="0"/>
                        <a:t>. Depending on your data, it may be impossible to get a very small value for the mean squared error.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RMS-loss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RMS-loss</a:t>
                      </a:r>
                      <a:r>
                        <a:rPr lang="en-US" sz="1600" dirty="0" smtClean="0"/>
                        <a:t> or </a:t>
                      </a:r>
                      <a:r>
                        <a:rPr lang="en-US" sz="1600" i="1" dirty="0" smtClean="0"/>
                        <a:t>Root Mean Squared Error (RMSE)</a:t>
                      </a:r>
                      <a:r>
                        <a:rPr lang="en-US" sz="1600" dirty="0" smtClean="0"/>
                        <a:t> (also called </a:t>
                      </a:r>
                      <a:r>
                        <a:rPr lang="en-US" sz="1600" i="1" dirty="0" smtClean="0"/>
                        <a:t>Root Mean Square Deviation, RMSD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is always non-negative, and </a:t>
                      </a:r>
                      <a:r>
                        <a:rPr lang="en-US" sz="1600" b="1" dirty="0" smtClean="0"/>
                        <a:t>values closer to 0.00 are better</a:t>
                      </a:r>
                      <a:r>
                        <a:rPr lang="en-US" sz="1600" dirty="0" smtClean="0"/>
                        <a:t>. RMSD is a measure of accuracy, to compare forecasting errors of different models for a particular dataset and not between datasets, as it is scale-dependent.</a:t>
                      </a:r>
                      <a:endParaRPr lang="en-US" sz="1600" dirty="0"/>
                    </a:p>
                  </a:txBody>
                  <a:tcPr marL="32464" marR="32464" marT="16232" marB="16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7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800" dirty="0" err="1" smtClean="0"/>
              <a:t>Save</a:t>
            </a:r>
            <a:r>
              <a:rPr lang="pl-PL" sz="3800" dirty="0" smtClean="0"/>
              <a:t>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600" dirty="0" err="1"/>
              <a:t>IDataView</a:t>
            </a:r>
            <a:r>
              <a:rPr lang="en-US" sz="2600" dirty="0"/>
              <a:t> </a:t>
            </a:r>
            <a:r>
              <a:rPr lang="en-US" sz="2600" dirty="0" err="1"/>
              <a:t>dataView</a:t>
            </a:r>
            <a:r>
              <a:rPr lang="en-US" sz="2600" dirty="0"/>
              <a:t> = </a:t>
            </a:r>
            <a:r>
              <a:rPr lang="en-US" sz="2600" dirty="0" err="1"/>
              <a:t>mlContext.Data.LoadFromTextFile</a:t>
            </a:r>
            <a:r>
              <a:rPr lang="en-US" sz="2600" dirty="0"/>
              <a:t>&lt;</a:t>
            </a:r>
            <a:r>
              <a:rPr lang="en-US" sz="2600" dirty="0" err="1"/>
              <a:t>ModelInput</a:t>
            </a:r>
            <a:r>
              <a:rPr lang="en-US" sz="2600" dirty="0" smtClean="0"/>
              <a:t>&gt;</a:t>
            </a:r>
            <a:endParaRPr lang="pl-PL" sz="2600" dirty="0" smtClean="0"/>
          </a:p>
          <a:p>
            <a:pPr marL="0" indent="0">
              <a:buNone/>
            </a:pPr>
            <a:r>
              <a:rPr lang="en-US" sz="2600" dirty="0" smtClean="0"/>
              <a:t>(_</a:t>
            </a:r>
            <a:r>
              <a:rPr lang="en-US" sz="2600" dirty="0" err="1"/>
              <a:t>trainDataPath</a:t>
            </a:r>
            <a:r>
              <a:rPr lang="en-US" sz="2600" dirty="0"/>
              <a:t>, </a:t>
            </a:r>
            <a:r>
              <a:rPr lang="en-US" sz="2600" dirty="0" err="1"/>
              <a:t>hasHeader</a:t>
            </a:r>
            <a:r>
              <a:rPr lang="en-US" sz="2600" dirty="0"/>
              <a:t>: true, </a:t>
            </a:r>
            <a:r>
              <a:rPr lang="en-US" sz="2600" dirty="0" err="1"/>
              <a:t>separatorChar</a:t>
            </a:r>
            <a:r>
              <a:rPr lang="en-US" sz="2600" dirty="0"/>
              <a:t>: ',');</a:t>
            </a:r>
          </a:p>
          <a:p>
            <a:pPr marL="0" indent="0">
              <a:buNone/>
            </a:pPr>
            <a:endParaRPr lang="pl-PL" sz="2600" dirty="0" smtClean="0"/>
          </a:p>
          <a:p>
            <a:pPr marL="0" indent="0">
              <a:buNone/>
            </a:pPr>
            <a:r>
              <a:rPr lang="en-US" sz="2600" dirty="0" smtClean="0"/>
              <a:t>// </a:t>
            </a:r>
            <a:r>
              <a:rPr lang="en-US" sz="2600" dirty="0"/>
              <a:t>Save/persist the trained model to a .ZIP file</a:t>
            </a:r>
          </a:p>
          <a:p>
            <a:pPr marL="0" indent="0">
              <a:buNone/>
            </a:pPr>
            <a:endParaRPr lang="pl-PL" sz="2600" dirty="0" smtClean="0"/>
          </a:p>
          <a:p>
            <a:pPr marL="0" indent="0">
              <a:buNone/>
            </a:pPr>
            <a:r>
              <a:rPr lang="en-US" sz="2600" dirty="0" err="1" smtClean="0"/>
              <a:t>mlContext.Model.Save</a:t>
            </a:r>
            <a:r>
              <a:rPr lang="en-US" sz="2600" dirty="0" smtClean="0"/>
              <a:t>(model</a:t>
            </a:r>
            <a:r>
              <a:rPr lang="en-US" sz="2600" dirty="0"/>
              <a:t>, dataView.Schema,_</a:t>
            </a:r>
            <a:r>
              <a:rPr lang="en-US" sz="2600" dirty="0" err="1"/>
              <a:t>modelPath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89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CONSUME USE MODE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64586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3600" dirty="0" err="1" smtClean="0"/>
              <a:t>Load</a:t>
            </a:r>
            <a:r>
              <a:rPr lang="pl-PL" sz="3600" dirty="0" smtClean="0"/>
              <a:t> Model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/>
              <a:t>// Create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= new 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MLContext</a:t>
            </a:r>
            <a:r>
              <a:rPr lang="en-US" dirty="0"/>
              <a:t>();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Define </a:t>
            </a:r>
            <a:r>
              <a:rPr lang="en-US" dirty="0" err="1"/>
              <a:t>DataViewSchema</a:t>
            </a:r>
            <a:r>
              <a:rPr lang="en-US" dirty="0"/>
              <a:t> for data preparation pipeline and trained model</a:t>
            </a:r>
          </a:p>
          <a:p>
            <a:pPr marL="0" indent="0">
              <a:buNone/>
            </a:pPr>
            <a:r>
              <a:rPr lang="en-US" dirty="0" err="1" smtClean="0"/>
              <a:t>DataViewSchema</a:t>
            </a:r>
            <a:r>
              <a:rPr lang="en-US" dirty="0" smtClean="0"/>
              <a:t> </a:t>
            </a:r>
            <a:r>
              <a:rPr lang="en-US" dirty="0" err="1"/>
              <a:t>modelSchema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 trained model</a:t>
            </a:r>
          </a:p>
          <a:p>
            <a:pPr marL="0" indent="0">
              <a:buNone/>
            </a:pPr>
            <a:r>
              <a:rPr lang="en-US" dirty="0" err="1"/>
              <a:t>ITransformer</a:t>
            </a:r>
            <a:r>
              <a:rPr lang="en-US" dirty="0"/>
              <a:t> </a:t>
            </a:r>
            <a:r>
              <a:rPr lang="en-US" dirty="0" err="1"/>
              <a:t>trainedModel</a:t>
            </a:r>
            <a:r>
              <a:rPr lang="en-US" dirty="0"/>
              <a:t> = </a:t>
            </a:r>
            <a:r>
              <a:rPr lang="en-US" dirty="0" err="1"/>
              <a:t>mlContext.Model.Load</a:t>
            </a:r>
            <a:r>
              <a:rPr lang="en-US" dirty="0"/>
              <a:t>("model.zip", out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2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100" dirty="0" err="1" smtClean="0"/>
              <a:t>Make</a:t>
            </a:r>
            <a:r>
              <a:rPr lang="pl-PL" sz="5100" dirty="0" smtClean="0"/>
              <a:t> </a:t>
            </a:r>
            <a:r>
              <a:rPr lang="pl-PL" sz="5100" dirty="0" err="1" smtClean="0"/>
              <a:t>Prediction</a:t>
            </a:r>
            <a:endParaRPr lang="pl-PL" sz="5100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predictionFunction</a:t>
            </a:r>
            <a:r>
              <a:rPr lang="en-US" dirty="0"/>
              <a:t> = </a:t>
            </a:r>
            <a:r>
              <a:rPr lang="en-US" dirty="0" err="1"/>
              <a:t>mlContext.Model.CreatePredictionEngine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, </a:t>
            </a:r>
            <a:r>
              <a:rPr lang="en-US" dirty="0" err="1"/>
              <a:t>ModelOutput</a:t>
            </a:r>
            <a:r>
              <a:rPr lang="en-US" dirty="0"/>
              <a:t>&gt;(model);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ModelnputExample</a:t>
            </a:r>
            <a:r>
              <a:rPr lang="en-US" dirty="0"/>
              <a:t> = new </a:t>
            </a:r>
            <a:r>
              <a:rPr lang="en-US" dirty="0" err="1"/>
              <a:t>ModelInput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VendorId</a:t>
            </a:r>
            <a:r>
              <a:rPr lang="en-US" dirty="0"/>
              <a:t> = "VTS",</a:t>
            </a:r>
          </a:p>
          <a:p>
            <a:pPr marL="0" indent="0">
              <a:buNone/>
            </a:pPr>
            <a:r>
              <a:rPr lang="en-US" dirty="0" err="1"/>
              <a:t>RateCode</a:t>
            </a:r>
            <a:r>
              <a:rPr lang="en-US" dirty="0"/>
              <a:t> = "1",</a:t>
            </a:r>
          </a:p>
          <a:p>
            <a:pPr marL="0" indent="0">
              <a:buNone/>
            </a:pPr>
            <a:r>
              <a:rPr lang="en-US" dirty="0" err="1"/>
              <a:t>PassengerCount</a:t>
            </a:r>
            <a:r>
              <a:rPr lang="en-US" dirty="0"/>
              <a:t> = 1,</a:t>
            </a:r>
          </a:p>
          <a:p>
            <a:pPr marL="0" indent="0">
              <a:buNone/>
            </a:pPr>
            <a:r>
              <a:rPr lang="en-US" dirty="0" err="1"/>
              <a:t>TripTime</a:t>
            </a:r>
            <a:r>
              <a:rPr lang="en-US" dirty="0"/>
              <a:t> = 1140,</a:t>
            </a:r>
          </a:p>
          <a:p>
            <a:pPr marL="0" indent="0">
              <a:buNone/>
            </a:pPr>
            <a:r>
              <a:rPr lang="en-US" dirty="0" err="1"/>
              <a:t>TripDistance</a:t>
            </a:r>
            <a:r>
              <a:rPr lang="en-US" dirty="0"/>
              <a:t> = 3.75f,</a:t>
            </a:r>
          </a:p>
          <a:p>
            <a:pPr marL="0" indent="0">
              <a:buNone/>
            </a:pPr>
            <a:r>
              <a:rPr lang="en-US" dirty="0" err="1"/>
              <a:t>PaymentType</a:t>
            </a:r>
            <a:r>
              <a:rPr lang="en-US" dirty="0"/>
              <a:t> = "CRD",</a:t>
            </a:r>
          </a:p>
          <a:p>
            <a:pPr marL="0" indent="0">
              <a:buNone/>
            </a:pPr>
            <a:r>
              <a:rPr lang="en-US" dirty="0" err="1"/>
              <a:t>FareAmount</a:t>
            </a:r>
            <a:r>
              <a:rPr lang="en-US" dirty="0"/>
              <a:t> = 0 // To predict. Actual/Observed = 15.5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prediction = </a:t>
            </a:r>
            <a:r>
              <a:rPr lang="en-US" dirty="0" err="1"/>
              <a:t>predictionFunction.Predict</a:t>
            </a:r>
            <a:r>
              <a:rPr lang="en-US" dirty="0"/>
              <a:t>(</a:t>
            </a:r>
            <a:r>
              <a:rPr lang="en-US" dirty="0" err="1"/>
              <a:t>ModelnputExample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($"Predicted fare: {prediction.FareAmount:0.####}, actual fare: 15.5");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bash</a:t>
            </a:r>
            <a:r>
              <a:rPr lang="en-US" dirty="0"/>
              <a:t>, </a:t>
            </a:r>
            <a:r>
              <a:rPr lang="en-US" dirty="0" err="1"/>
              <a:t>zsh</a:t>
            </a:r>
            <a:r>
              <a:rPr lang="en-US" dirty="0"/>
              <a:t>, </a:t>
            </a:r>
            <a:r>
              <a:rPr lang="en-US" dirty="0" err="1"/>
              <a:t>sh</a:t>
            </a:r>
            <a:r>
              <a:rPr lang="en-US" dirty="0"/>
              <a:t>, </a:t>
            </a:r>
            <a:r>
              <a:rPr lang="en-US" dirty="0" err="1"/>
              <a:t>tmux</a:t>
            </a:r>
            <a:r>
              <a:rPr lang="en-US" dirty="0"/>
              <a:t>, dig</a:t>
            </a:r>
          </a:p>
          <a:p>
            <a:r>
              <a:rPr lang="en-US" b="1" dirty="0"/>
              <a:t>Azure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Azure CLI</a:t>
            </a:r>
            <a:r>
              <a:rPr lang="en-US" dirty="0"/>
              <a:t>, </a:t>
            </a:r>
            <a:r>
              <a:rPr lang="en-US" dirty="0" err="1"/>
              <a:t>AzCopy</a:t>
            </a:r>
            <a:r>
              <a:rPr lang="en-US" dirty="0"/>
              <a:t>, Service Fabric CLI</a:t>
            </a:r>
          </a:p>
          <a:p>
            <a:r>
              <a:rPr lang="en-US" b="1" dirty="0"/>
              <a:t>Programming Languages</a:t>
            </a:r>
            <a:r>
              <a:rPr lang="en-US" dirty="0"/>
              <a:t>– </a:t>
            </a:r>
            <a:r>
              <a:rPr lang="en-US" b="1" dirty="0">
                <a:solidFill>
                  <a:srgbClr val="FF0000"/>
                </a:solidFill>
              </a:rPr>
              <a:t>.NET Core</a:t>
            </a:r>
            <a:r>
              <a:rPr lang="en-US" dirty="0"/>
              <a:t>, Go, Java, Node.js, PowerShell, Python</a:t>
            </a:r>
          </a:p>
          <a:p>
            <a:r>
              <a:rPr lang="en-US" b="1" dirty="0"/>
              <a:t>Editors</a:t>
            </a:r>
            <a:r>
              <a:rPr lang="en-US" dirty="0"/>
              <a:t>– vim, </a:t>
            </a:r>
            <a:r>
              <a:rPr lang="en-US" dirty="0" err="1"/>
              <a:t>nano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b="1" dirty="0"/>
              <a:t>Source Control</a:t>
            </a:r>
            <a:r>
              <a:rPr lang="en-US" dirty="0"/>
              <a:t>–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Build Tools</a:t>
            </a:r>
            <a:r>
              <a:rPr lang="en-US" dirty="0"/>
              <a:t>– make, maven, </a:t>
            </a:r>
            <a:r>
              <a:rPr lang="en-US" dirty="0" err="1"/>
              <a:t>npm</a:t>
            </a:r>
            <a:r>
              <a:rPr lang="en-US" dirty="0"/>
              <a:t>, pip</a:t>
            </a:r>
          </a:p>
          <a:p>
            <a:r>
              <a:rPr lang="en-US" b="1" dirty="0"/>
              <a:t>Containers</a:t>
            </a:r>
            <a:r>
              <a:rPr lang="en-US" dirty="0"/>
              <a:t>– Docker CLI / Docker Machine, </a:t>
            </a:r>
            <a:r>
              <a:rPr lang="en-US" dirty="0" err="1"/>
              <a:t>Kubectl</a:t>
            </a:r>
            <a:r>
              <a:rPr lang="en-US" dirty="0"/>
              <a:t>, Helm, DC/OS CLI</a:t>
            </a:r>
          </a:p>
          <a:p>
            <a:r>
              <a:rPr lang="en-US" b="1" dirty="0"/>
              <a:t>Databases</a:t>
            </a:r>
            <a:r>
              <a:rPr lang="en-US" dirty="0"/>
              <a:t>– MySQL client, PostgreSQL client, </a:t>
            </a:r>
            <a:r>
              <a:rPr lang="en-US" dirty="0" err="1"/>
              <a:t>sqlcmd</a:t>
            </a:r>
            <a:r>
              <a:rPr lang="en-US" dirty="0"/>
              <a:t> utility, </a:t>
            </a:r>
            <a:r>
              <a:rPr lang="en-US" dirty="0" err="1"/>
              <a:t>mssql</a:t>
            </a:r>
            <a:r>
              <a:rPr lang="en-US" dirty="0"/>
              <a:t>-scripter</a:t>
            </a:r>
          </a:p>
          <a:p>
            <a:r>
              <a:rPr lang="en-US" b="1" dirty="0"/>
              <a:t>Other</a:t>
            </a:r>
            <a:r>
              <a:rPr lang="en-US" dirty="0"/>
              <a:t>– </a:t>
            </a:r>
            <a:r>
              <a:rPr lang="en-US" dirty="0" err="1"/>
              <a:t>iPython</a:t>
            </a:r>
            <a:r>
              <a:rPr lang="en-US" dirty="0"/>
              <a:t> Client, Cloud Foundry CLI, Terraform, </a:t>
            </a:r>
            <a:r>
              <a:rPr lang="en-US" dirty="0" err="1"/>
              <a:t>Ansible</a:t>
            </a:r>
            <a:r>
              <a:rPr lang="en-US" dirty="0"/>
              <a:t>, Chef </a:t>
            </a:r>
            <a:r>
              <a:rPr lang="en-US" dirty="0" err="1"/>
              <a:t>InSpec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013176"/>
            <a:ext cx="8183880" cy="102186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ML.NET CLI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The </a:t>
            </a:r>
            <a:r>
              <a:rPr lang="en-US" sz="1600" dirty="0"/>
              <a:t>ML.NET CLI (command-line interface) is a tool you run on any command-prompt (Windows, Mac or Linux) for generating good quality ML.NET models and source code based on training datasets you provide. It is internally using ML.NET </a:t>
            </a:r>
            <a:r>
              <a:rPr lang="en-US" sz="1600" dirty="0" err="1"/>
              <a:t>AutoML</a:t>
            </a:r>
            <a:r>
              <a:rPr lang="en-US" sz="1600" dirty="0"/>
              <a:t>, so you can create good quality models and generate related C# code directly from the command-line.</a:t>
            </a:r>
          </a:p>
          <a:p>
            <a:pPr marL="0" indent="0" algn="just">
              <a:buNone/>
            </a:pPr>
            <a:r>
              <a:rPr lang="en-US" sz="1600" dirty="0"/>
              <a:t>The ML.NET CLI is part of ML.NET and its main purpose is to “democratize” ML.NET for .NET developers when learning ML.NET so it is very simple to get the right C# code to create a good quality ML.NET model and the sample C# code to run/score the model. In addition, you can generate a good quality model file (.zip file) without coding, so it also improves your productivity even if you already know ML.NET.</a:t>
            </a:r>
          </a:p>
          <a:p>
            <a:pPr marL="0" indent="0">
              <a:buNone/>
            </a:pPr>
            <a:r>
              <a:rPr lang="en-US" sz="1600" dirty="0"/>
              <a:t>Currently, the ML Tasks supported by the CLI are the same than with </a:t>
            </a:r>
            <a:r>
              <a:rPr lang="en-US" sz="1600" dirty="0" err="1"/>
              <a:t>AutoML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Regression</a:t>
            </a:r>
          </a:p>
          <a:p>
            <a:pPr marL="0" indent="0">
              <a:buNone/>
            </a:pPr>
            <a:r>
              <a:rPr lang="en-US" sz="1600" dirty="0"/>
              <a:t>Binary Classification</a:t>
            </a:r>
          </a:p>
          <a:p>
            <a:pPr marL="0" indent="0">
              <a:buNone/>
            </a:pPr>
            <a:r>
              <a:rPr lang="en-US" sz="1600" dirty="0"/>
              <a:t>Multi-class </a:t>
            </a:r>
            <a:r>
              <a:rPr lang="en-US" sz="1600" dirty="0" smtClean="0"/>
              <a:t>Classification</a:t>
            </a: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pl-PL" sz="1600" dirty="0"/>
              <a:t>http:// </a:t>
            </a:r>
            <a:r>
              <a:rPr lang="pl-PL" sz="1600" dirty="0">
                <a:hlinkClick r:id="rId2"/>
              </a:rPr>
              <a:t>https://devblogs.microsoft.com/cesardelatorre/what-is-ml-net-1-0-machine-learning-for-net</a:t>
            </a:r>
            <a:r>
              <a:rPr lang="pl-PL" sz="1600" dirty="0" smtClean="0">
                <a:hlinkClick r:id="rId2"/>
              </a:rPr>
              <a:t>/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25558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</a:t>
            </a:r>
            <a:r>
              <a:rPr lang="pl-PL" dirty="0" err="1" smtClean="0"/>
              <a:t>Languages</a:t>
            </a:r>
            <a:r>
              <a:rPr lang="pl-PL" dirty="0" smtClean="0"/>
              <a:t> in ML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https://www.geeksforgeeks.org/top-5-best-programming-languages-for-artificial-intelligence-field</a:t>
            </a:r>
            <a:r>
              <a:rPr lang="en-US" b="1" dirty="0" smtClean="0">
                <a:hlinkClick r:id="rId2"/>
              </a:rPr>
              <a:t>/</a:t>
            </a:r>
            <a:endParaRPr lang="pl-PL" b="1" dirty="0" smtClean="0"/>
          </a:p>
          <a:p>
            <a:r>
              <a:rPr lang="pl-PL" dirty="0" smtClean="0"/>
              <a:t>1. </a:t>
            </a:r>
            <a:r>
              <a:rPr lang="pl-PL" dirty="0" err="1" smtClean="0"/>
              <a:t>Python</a:t>
            </a:r>
            <a:endParaRPr lang="pl-PL" dirty="0" smtClean="0"/>
          </a:p>
          <a:p>
            <a:r>
              <a:rPr lang="pl-PL" dirty="0" smtClean="0"/>
              <a:t>2. C++</a:t>
            </a:r>
          </a:p>
          <a:p>
            <a:r>
              <a:rPr lang="pl-PL" dirty="0" smtClean="0"/>
              <a:t>3. JavaScript</a:t>
            </a:r>
          </a:p>
          <a:p>
            <a:r>
              <a:rPr lang="pl-PL" dirty="0" smtClean="0"/>
              <a:t>4. Java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5. C#</a:t>
            </a:r>
          </a:p>
          <a:p>
            <a:endParaRPr lang="pl-PL" dirty="0"/>
          </a:p>
          <a:p>
            <a:r>
              <a:rPr lang="pl-PL" sz="1500" dirty="0">
                <a:hlinkClick r:id="rId3"/>
              </a:rPr>
              <a:t>https://www.techrepublic.com/article/github-the-top-10-programming-languages-for-machine-learning</a:t>
            </a:r>
            <a:r>
              <a:rPr lang="pl-PL" sz="1500" dirty="0" smtClean="0">
                <a:hlinkClick r:id="rId3"/>
              </a:rPr>
              <a:t>/</a:t>
            </a:r>
            <a:endParaRPr lang="pl-PL" sz="1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CLI </a:t>
            </a:r>
            <a:r>
              <a:rPr lang="pl-PL" dirty="0" err="1" smtClean="0"/>
              <a:t>Limits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</a:t>
            </a:r>
            <a:r>
              <a:rPr lang="pl-PL" sz="2200" dirty="0" err="1"/>
              <a:t>install</a:t>
            </a:r>
            <a:r>
              <a:rPr lang="pl-PL" sz="2200" dirty="0"/>
              <a:t> -g </a:t>
            </a:r>
            <a:r>
              <a:rPr lang="pl-PL" sz="2200" dirty="0" err="1"/>
              <a:t>mlnet</a:t>
            </a:r>
            <a:endParaRPr lang="pl-PL" sz="2200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list -</a:t>
            </a:r>
            <a:r>
              <a:rPr lang="pl-PL" sz="2200" dirty="0" smtClean="0"/>
              <a:t>g</a:t>
            </a:r>
            <a:endParaRPr lang="pl-PL" sz="2200" dirty="0"/>
          </a:p>
          <a:p>
            <a:pPr marL="0" indent="0">
              <a:buNone/>
            </a:pPr>
            <a:r>
              <a:rPr lang="pl-PL" sz="2200" dirty="0"/>
              <a:t>g</a:t>
            </a:r>
            <a:r>
              <a:rPr lang="pl-PL" sz="2200" dirty="0" smtClean="0"/>
              <a:t>it clone </a:t>
            </a:r>
            <a:r>
              <a:rPr lang="en-US" sz="2200" dirty="0" smtClean="0"/>
              <a:t>https</a:t>
            </a:r>
            <a:r>
              <a:rPr lang="en-US" sz="2200" dirty="0"/>
              <a:t>://github.com/djkormo/mlnet-cli.git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28653"/>
            <a:ext cx="8183562" cy="359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866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155450"/>
            <a:ext cx="8183880" cy="879589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Iris</a:t>
            </a:r>
            <a:r>
              <a:rPr lang="pl-PL" dirty="0" smtClean="0"/>
              <a:t> set – </a:t>
            </a:r>
            <a:r>
              <a:rPr lang="pl-PL" dirty="0" err="1" smtClean="0"/>
              <a:t>multiclass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94369"/>
            <a:ext cx="8183562" cy="30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043608" y="4509120"/>
            <a:ext cx="637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Question</a:t>
            </a:r>
            <a:r>
              <a:rPr lang="pl-PL" dirty="0" smtClean="0"/>
              <a:t>: How to </a:t>
            </a:r>
            <a:r>
              <a:rPr lang="pl-PL" dirty="0" err="1" smtClean="0"/>
              <a:t>predict</a:t>
            </a:r>
            <a:r>
              <a:rPr lang="pl-PL" dirty="0" smtClean="0"/>
              <a:t> </a:t>
            </a:r>
            <a:r>
              <a:rPr lang="pl-PL" dirty="0" err="1" smtClean="0"/>
              <a:t>Iris</a:t>
            </a:r>
            <a:r>
              <a:rPr lang="pl-PL" dirty="0" smtClean="0"/>
              <a:t> </a:t>
            </a:r>
            <a:r>
              <a:rPr lang="pl-PL" dirty="0" err="1" smtClean="0"/>
              <a:t>spiece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length</a:t>
            </a:r>
            <a:r>
              <a:rPr lang="pl-PL" dirty="0" smtClean="0"/>
              <a:t> and </a:t>
            </a:r>
            <a:r>
              <a:rPr lang="pl-PL" dirty="0" err="1" smtClean="0"/>
              <a:t>width</a:t>
            </a:r>
            <a:r>
              <a:rPr lang="pl-PL" dirty="0" smtClean="0"/>
              <a:t> of </a:t>
            </a:r>
            <a:r>
              <a:rPr lang="pl-PL" dirty="0" err="1"/>
              <a:t>s</a:t>
            </a:r>
            <a:r>
              <a:rPr lang="pl-PL" dirty="0" err="1" smtClean="0"/>
              <a:t>epal</a:t>
            </a:r>
            <a:r>
              <a:rPr lang="pl-PL" dirty="0" smtClean="0"/>
              <a:t> and </a:t>
            </a:r>
            <a:r>
              <a:rPr lang="pl-PL" dirty="0" err="1" smtClean="0"/>
              <a:t>pepal</a:t>
            </a:r>
            <a:r>
              <a:rPr lang="pl-PL" dirty="0" smtClean="0"/>
              <a:t> </a:t>
            </a:r>
            <a:r>
              <a:rPr lang="pl-PL" dirty="0" err="1" smtClean="0"/>
              <a:t>leaves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building</a:t>
            </a:r>
            <a:r>
              <a:rPr lang="pl-PL" dirty="0" smtClean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5900" dirty="0" smtClean="0"/>
              <a:t>Input </a:t>
            </a:r>
          </a:p>
          <a:p>
            <a:pPr marL="0" indent="0">
              <a:buNone/>
            </a:pPr>
            <a:r>
              <a:rPr lang="pl-PL" sz="5900" dirty="0" smtClean="0"/>
              <a:t>Class</a:t>
            </a:r>
          </a:p>
          <a:p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0728"/>
            <a:ext cx="4919638" cy="454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 err="1" smtClean="0"/>
              <a:t>Output</a:t>
            </a:r>
            <a:r>
              <a:rPr lang="pl-PL" sz="4000" dirty="0" smtClean="0"/>
              <a:t> Class</a:t>
            </a:r>
            <a:endParaRPr lang="en-US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4000"/>
            <a:ext cx="7981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6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6319166" cy="404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pl-PL" sz="4000" dirty="0" smtClean="0"/>
              <a:t>Startup</a:t>
            </a:r>
          </a:p>
          <a:p>
            <a:pPr marL="0" indent="0">
              <a:buFont typeface="Wingdings 2"/>
              <a:buNone/>
            </a:pPr>
            <a:r>
              <a:rPr lang="pl-PL" sz="4000" dirty="0" smtClean="0"/>
              <a:t>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971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Controller Class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7"/>
            <a:ext cx="6840760" cy="445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65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/>
          <a:lstStyle/>
          <a:p>
            <a:r>
              <a:rPr lang="pl-PL" dirty="0" smtClean="0"/>
              <a:t>REST API  IN CONTAINER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smtClean="0"/>
              <a:t># </a:t>
            </a:r>
            <a:r>
              <a:rPr lang="pl-PL" dirty="0" err="1" smtClean="0"/>
              <a:t>Dockerfile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building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/core/sdk:2.1 AS build-</a:t>
            </a:r>
            <a:r>
              <a:rPr lang="en-US" dirty="0" err="1"/>
              <a:t>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</a:t>
            </a:r>
            <a:r>
              <a:rPr lang="en-US" dirty="0" err="1"/>
              <a:t>csproj</a:t>
            </a:r>
            <a:r>
              <a:rPr lang="en-US" dirty="0"/>
              <a:t> and restore as distinct layers</a:t>
            </a:r>
          </a:p>
          <a:p>
            <a:pPr marL="0" indent="0">
              <a:buNone/>
            </a:pPr>
            <a:r>
              <a:rPr lang="en-US" dirty="0"/>
              <a:t>COPY *.</a:t>
            </a:r>
            <a:r>
              <a:rPr lang="en-US" dirty="0" err="1"/>
              <a:t>csproj</a:t>
            </a:r>
            <a:r>
              <a:rPr lang="en-US" dirty="0"/>
              <a:t>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everything else and build</a:t>
            </a:r>
          </a:p>
          <a:p>
            <a:pPr marL="0" indent="0">
              <a:buNone/>
            </a:pPr>
            <a:r>
              <a:rPr lang="en-US" dirty="0"/>
              <a:t>COPY .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-c Release -o out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Build runtime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/core/aspnet:2.1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/app/out .</a:t>
            </a:r>
          </a:p>
          <a:p>
            <a:pPr marL="0" indent="0">
              <a:buNone/>
            </a:pPr>
            <a:r>
              <a:rPr lang="en-US" b="1" dirty="0"/>
              <a:t>COPY model/model.zip model/</a:t>
            </a:r>
          </a:p>
          <a:p>
            <a:pPr marL="0" indent="0">
              <a:buNone/>
            </a:pPr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"ml-net-webapi-test.dll"]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733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[</a:t>
            </a:r>
            <a:r>
              <a:rPr lang="en-US" b="1" dirty="0"/>
              <a:t>Build 2019] Machine learning with </a:t>
            </a:r>
            <a:r>
              <a:rPr lang="en-US" b="1" dirty="0" err="1"/>
              <a:t>ML.Net</a:t>
            </a:r>
            <a:endParaRPr lang="en-US" b="1" dirty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://blogs.msdn.microsoft.com/deva/2019/05/10/build-2019-machine-learning-with-ml-net/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29"/>
            <a:ext cx="7062564" cy="329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2339" y="5698599"/>
            <a:ext cx="8183880" cy="733832"/>
          </a:xfrm>
        </p:spPr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" y="404664"/>
            <a:ext cx="8720460" cy="530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81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WHAT NEXT TO DO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/>
          <a:lstStyle/>
          <a:p>
            <a:pPr marL="0" indent="0">
              <a:buNone/>
            </a:pPr>
            <a:r>
              <a:rPr lang="pl-PL" b="1" dirty="0" smtClean="0"/>
              <a:t>TODO LIST:</a:t>
            </a:r>
          </a:p>
          <a:p>
            <a:pPr marL="0" indent="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model with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(</a:t>
            </a:r>
            <a:r>
              <a:rPr lang="pl-PL" dirty="0" err="1" smtClean="0"/>
              <a:t>serverless</a:t>
            </a:r>
            <a:r>
              <a:rPr lang="pl-P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ML.NET with ONNX.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ML.NET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</a:t>
            </a:r>
            <a:r>
              <a:rPr lang="pl-PL" dirty="0" err="1"/>
              <a:t>p</a:t>
            </a:r>
            <a:r>
              <a:rPr lang="pl-PL" smtClean="0"/>
              <a:t>ython</a:t>
            </a:r>
            <a:r>
              <a:rPr lang="pl-PL" dirty="0" smtClean="0"/>
              <a:t> (</a:t>
            </a:r>
            <a:r>
              <a:rPr lang="pl-PL" dirty="0" err="1" smtClean="0"/>
              <a:t>also</a:t>
            </a:r>
            <a:r>
              <a:rPr lang="pl-PL" dirty="0" smtClean="0"/>
              <a:t> in Docker).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transfer learning  to </a:t>
            </a:r>
            <a:r>
              <a:rPr lang="pl-PL" dirty="0" err="1" smtClean="0"/>
              <a:t>consume</a:t>
            </a:r>
            <a:r>
              <a:rPr lang="pl-PL" dirty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9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44502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6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ML.NET CREATORS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err="1" smtClean="0"/>
              <a:t>Before</a:t>
            </a:r>
            <a:r>
              <a:rPr lang="pl-PL" b="1" dirty="0" smtClean="0"/>
              <a:t> </a:t>
            </a:r>
            <a:r>
              <a:rPr lang="pl-PL" b="1" dirty="0" err="1" smtClean="0"/>
              <a:t>you</a:t>
            </a:r>
            <a:r>
              <a:rPr lang="pl-PL" b="1" dirty="0" smtClean="0"/>
              <a:t> </a:t>
            </a:r>
            <a:r>
              <a:rPr lang="pl-PL" b="1" dirty="0" err="1" smtClean="0"/>
              <a:t>begin</a:t>
            </a:r>
            <a:r>
              <a:rPr lang="pl-PL" b="1" dirty="0" smtClean="0"/>
              <a:t> to </a:t>
            </a:r>
            <a:r>
              <a:rPr lang="pl-PL" b="1" dirty="0" err="1" smtClean="0"/>
              <a:t>code</a:t>
            </a:r>
            <a:endParaRPr lang="pl-PL" b="1" dirty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channel9.msdn.com/Shows/On-NET/Machine-Learning-with-MLNET-10-from-Build-2019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ML.NET is a free, cross-platform and open source machine learning framework designed to bring the power of machine learning (ML) into .NET applications.</a:t>
            </a:r>
          </a:p>
          <a:p>
            <a:pPr marL="0" indent="0">
              <a:buNone/>
            </a:pPr>
            <a:r>
              <a:rPr lang="en-US" dirty="0"/>
              <a:t>Live from Build 2019, we are joined by Cesar De La Torre </a:t>
            </a:r>
            <a:r>
              <a:rPr lang="en-US" dirty="0" err="1"/>
              <a:t>Llorente</a:t>
            </a:r>
            <a:r>
              <a:rPr lang="en-US" dirty="0"/>
              <a:t> who gives us a great overview of what the goals of ML.NET are, and shares with us some of the highlights of the 1.0 release.</a:t>
            </a:r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 </a:t>
            </a:r>
            <a:r>
              <a:rPr lang="pl-PL" dirty="0" err="1" smtClean="0"/>
              <a:t>extensions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ONNX (</a:t>
            </a:r>
            <a:r>
              <a:rPr lang="en-US" dirty="0"/>
              <a:t>Open Neural Network </a:t>
            </a:r>
            <a:r>
              <a:rPr lang="en-US" dirty="0" smtClean="0"/>
              <a:t>Exchange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github.com/onnx/onnx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TENSORFLOW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https://www.tensorflow.org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b="1" dirty="0"/>
              <a:t>Infer.NET</a:t>
            </a:r>
            <a:r>
              <a:rPr lang="en-US" dirty="0"/>
              <a:t> is a framework for running Bayesian inference in graphical models. </a:t>
            </a: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://dotnet.github.io/infer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Documentation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dotnet.microsoft.com/apps/machinelearning-ai/ml-dotnet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github.com/dotnet/machinelearning/blob/master/docs/code/MlNetCookBook.md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github.com/dotnet/machinelearning-samples/tree/master/samples/csharp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github.com/dotnet/cli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github.com/dotnet/machinelearning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rmAutofit/>
          </a:bodyPr>
          <a:lstStyle/>
          <a:p>
            <a:r>
              <a:rPr lang="pl-PL" dirty="0"/>
              <a:t>Hello </a:t>
            </a:r>
            <a:r>
              <a:rPr lang="pl-PL" dirty="0" err="1"/>
              <a:t>world</a:t>
            </a:r>
            <a:r>
              <a:rPr lang="pl-PL" dirty="0"/>
              <a:t> in </a:t>
            </a:r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/>
              <a:t>//Step 1. </a:t>
            </a:r>
            <a:r>
              <a:rPr lang="pl-PL" sz="1200" dirty="0" err="1"/>
              <a:t>Create</a:t>
            </a:r>
            <a:r>
              <a:rPr lang="pl-PL" sz="1200" dirty="0"/>
              <a:t> a ML </a:t>
            </a:r>
            <a:r>
              <a:rPr lang="pl-PL" sz="1200" dirty="0" err="1"/>
              <a:t>Context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ctx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MLContext</a:t>
            </a:r>
            <a:r>
              <a:rPr lang="pl-PL" sz="1200" dirty="0"/>
              <a:t>();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2. Read in the </a:t>
            </a:r>
            <a:r>
              <a:rPr lang="pl-PL" sz="1200" dirty="0" err="1"/>
              <a:t>input</a:t>
            </a:r>
            <a:r>
              <a:rPr lang="pl-PL" sz="1200" dirty="0"/>
              <a:t> data for model </a:t>
            </a:r>
            <a:r>
              <a:rPr lang="pl-PL" sz="1200" dirty="0" err="1"/>
              <a:t>training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IDataView</a:t>
            </a:r>
            <a:r>
              <a:rPr lang="pl-PL" sz="1200" dirty="0"/>
              <a:t> </a:t>
            </a:r>
            <a:r>
              <a:rPr lang="pl-PL" sz="1200" dirty="0" err="1"/>
              <a:t>dataReader</a:t>
            </a:r>
            <a:r>
              <a:rPr lang="pl-PL" sz="1200" dirty="0"/>
              <a:t> = </a:t>
            </a:r>
            <a:r>
              <a:rPr lang="pl-PL" sz="1200" dirty="0" err="1"/>
              <a:t>ctx.Data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LoadFromTextFile</a:t>
            </a:r>
            <a:r>
              <a:rPr lang="pl-PL" sz="1200" dirty="0"/>
              <a:t>&lt;</a:t>
            </a:r>
            <a:r>
              <a:rPr lang="pl-PL" sz="1200" dirty="0" err="1"/>
              <a:t>MyInput</a:t>
            </a:r>
            <a:r>
              <a:rPr lang="pl-PL" sz="1200" dirty="0"/>
              <a:t>&gt;(</a:t>
            </a:r>
            <a:r>
              <a:rPr lang="pl-PL" sz="1200" dirty="0" err="1"/>
              <a:t>dataPath</a:t>
            </a:r>
            <a:r>
              <a:rPr lang="pl-PL" sz="1200" dirty="0"/>
              <a:t>, </a:t>
            </a:r>
            <a:r>
              <a:rPr lang="pl-PL" sz="1200" dirty="0" err="1"/>
              <a:t>hasHeader</a:t>
            </a:r>
            <a:r>
              <a:rPr lang="pl-PL" sz="1200" dirty="0"/>
              <a:t>: </a:t>
            </a:r>
            <a:r>
              <a:rPr lang="pl-PL" sz="1200" dirty="0" err="1"/>
              <a:t>true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3. </a:t>
            </a:r>
            <a:r>
              <a:rPr lang="pl-PL" sz="1200" dirty="0" err="1"/>
              <a:t>Build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estimator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IEstimator</a:t>
            </a:r>
            <a:r>
              <a:rPr lang="pl-PL" sz="1200" dirty="0"/>
              <a:t>&lt;</a:t>
            </a:r>
            <a:r>
              <a:rPr lang="pl-PL" sz="1200" dirty="0" err="1"/>
              <a:t>ITransformer</a:t>
            </a:r>
            <a:r>
              <a:rPr lang="pl-PL" sz="1200" dirty="0"/>
              <a:t>&gt; </a:t>
            </a:r>
            <a:r>
              <a:rPr lang="pl-PL" sz="1200" dirty="0" err="1"/>
              <a:t>est</a:t>
            </a:r>
            <a:r>
              <a:rPr lang="pl-PL" sz="1200" dirty="0"/>
              <a:t> = </a:t>
            </a:r>
            <a:r>
              <a:rPr lang="pl-PL" sz="1200" dirty="0" err="1"/>
              <a:t>ctx.Transforms.Text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dirty="0" err="1"/>
              <a:t>FeaturizeText</a:t>
            </a:r>
            <a:r>
              <a:rPr lang="pl-PL" sz="1200" dirty="0"/>
              <a:t>("</a:t>
            </a:r>
            <a:r>
              <a:rPr lang="pl-PL" sz="1200" dirty="0" err="1"/>
              <a:t>Features</a:t>
            </a:r>
            <a:r>
              <a:rPr lang="pl-PL" sz="1200" dirty="0"/>
              <a:t>", </a:t>
            </a:r>
            <a:r>
              <a:rPr lang="pl-PL" sz="1200" dirty="0" err="1"/>
              <a:t>nameof</a:t>
            </a:r>
            <a:r>
              <a:rPr lang="pl-PL" sz="1200" dirty="0"/>
              <a:t>(</a:t>
            </a:r>
            <a:r>
              <a:rPr lang="pl-PL" sz="1200" dirty="0" err="1"/>
              <a:t>SentimentIssue.Text</a:t>
            </a:r>
            <a:r>
              <a:rPr lang="pl-PL" sz="1200" dirty="0"/>
              <a:t>))</a:t>
            </a:r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Append</a:t>
            </a:r>
            <a:r>
              <a:rPr lang="pl-PL" sz="1200" dirty="0"/>
              <a:t>(</a:t>
            </a:r>
            <a:r>
              <a:rPr lang="pl-PL" sz="1200" dirty="0" err="1"/>
              <a:t>ctx.BinaryClassification.Trainers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  .</a:t>
            </a:r>
            <a:r>
              <a:rPr lang="pl-PL" sz="1200" dirty="0" err="1"/>
              <a:t>LbfgsLogisticRegression</a:t>
            </a:r>
            <a:r>
              <a:rPr lang="pl-PL" sz="1200" dirty="0"/>
              <a:t>("</a:t>
            </a:r>
            <a:r>
              <a:rPr lang="pl-PL" sz="1200" dirty="0" err="1"/>
              <a:t>Label</a:t>
            </a:r>
            <a:r>
              <a:rPr lang="pl-PL" sz="1200" dirty="0"/>
              <a:t>", "</a:t>
            </a:r>
            <a:r>
              <a:rPr lang="pl-PL" sz="1200" dirty="0" err="1"/>
              <a:t>Features</a:t>
            </a:r>
            <a:r>
              <a:rPr lang="pl-PL" sz="1200" dirty="0"/>
              <a:t>"));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4. Train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dirty="0" err="1"/>
              <a:t>ITransformer</a:t>
            </a:r>
            <a:r>
              <a:rPr lang="pl-PL" sz="1200" dirty="0"/>
              <a:t> </a:t>
            </a:r>
            <a:r>
              <a:rPr lang="pl-PL" sz="1200" dirty="0" err="1"/>
              <a:t>trainedModel</a:t>
            </a:r>
            <a:r>
              <a:rPr lang="pl-PL" sz="1200" dirty="0"/>
              <a:t> = </a:t>
            </a:r>
            <a:r>
              <a:rPr lang="pl-PL" sz="1200" dirty="0" err="1"/>
              <a:t>est.</a:t>
            </a:r>
            <a:r>
              <a:rPr lang="pl-PL" sz="1200" b="1" dirty="0" err="1"/>
              <a:t>Fit</a:t>
            </a:r>
            <a:r>
              <a:rPr lang="pl-PL" sz="1200" dirty="0"/>
              <a:t>(</a:t>
            </a:r>
            <a:r>
              <a:rPr lang="pl-PL" sz="1200" dirty="0" err="1"/>
              <a:t>dataReader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5. </a:t>
            </a:r>
            <a:r>
              <a:rPr lang="pl-PL" sz="1200" dirty="0" err="1"/>
              <a:t>Make</a:t>
            </a:r>
            <a:r>
              <a:rPr lang="pl-PL" sz="1200" dirty="0"/>
              <a:t> </a:t>
            </a:r>
            <a:r>
              <a:rPr lang="pl-PL" sz="1200" dirty="0" err="1"/>
              <a:t>predictions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predictionEngine</a:t>
            </a:r>
            <a:r>
              <a:rPr lang="pl-PL" sz="1200" dirty="0"/>
              <a:t> = </a:t>
            </a:r>
            <a:r>
              <a:rPr lang="pl-PL" sz="1200" dirty="0" err="1"/>
              <a:t>ctx.Model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CreatePredictionEngine</a:t>
            </a:r>
            <a:r>
              <a:rPr lang="pl-PL" sz="1200" b="1" dirty="0"/>
              <a:t>&lt;</a:t>
            </a:r>
            <a:r>
              <a:rPr lang="pl-PL" sz="1200" b="1" dirty="0" err="1"/>
              <a:t>MyInput</a:t>
            </a:r>
            <a:r>
              <a:rPr lang="pl-PL" sz="1200" b="1" dirty="0"/>
              <a:t>, </a:t>
            </a:r>
            <a:r>
              <a:rPr lang="pl-PL" sz="1200" b="1" dirty="0" err="1"/>
              <a:t>MyOutput</a:t>
            </a:r>
            <a:r>
              <a:rPr lang="pl-PL" sz="1200" b="1" dirty="0"/>
              <a:t>&gt;(</a:t>
            </a:r>
            <a:r>
              <a:rPr lang="pl-PL" sz="1200" b="1" dirty="0" err="1"/>
              <a:t>trainedModel</a:t>
            </a:r>
            <a:r>
              <a:rPr lang="pl-PL" sz="1200" b="1" dirty="0" smtClean="0"/>
              <a:t>);</a:t>
            </a:r>
            <a:endParaRPr lang="pl-PL" sz="1200" b="1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sampleStatement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MyInput</a:t>
            </a:r>
            <a:r>
              <a:rPr lang="pl-PL" sz="1200" dirty="0"/>
              <a:t> { </a:t>
            </a:r>
            <a:r>
              <a:rPr lang="pl-PL" sz="1200" dirty="0" err="1"/>
              <a:t>Text</a:t>
            </a:r>
            <a:r>
              <a:rPr lang="pl-PL" sz="1200" dirty="0"/>
              <a:t> = "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</a:t>
            </a:r>
            <a:r>
              <a:rPr lang="pl-PL" sz="1200" dirty="0" err="1"/>
              <a:t>horrible</a:t>
            </a:r>
            <a:r>
              <a:rPr lang="pl-PL" sz="1200" dirty="0"/>
              <a:t> </a:t>
            </a:r>
            <a:r>
              <a:rPr lang="pl-PL" sz="1200" dirty="0" err="1"/>
              <a:t>movie</a:t>
            </a:r>
            <a:r>
              <a:rPr lang="pl-PL" sz="1200" dirty="0"/>
              <a:t>" </a:t>
            </a:r>
            <a:r>
              <a:rPr lang="pl-PL" sz="1200" dirty="0" smtClean="0"/>
              <a:t>};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</a:t>
            </a:r>
            <a:r>
              <a:rPr lang="pl-PL" sz="1200" dirty="0"/>
              <a:t> = </a:t>
            </a:r>
            <a:r>
              <a:rPr lang="pl-PL" sz="1200" b="1" dirty="0" err="1"/>
              <a:t>predictionEngine.Predict</a:t>
            </a:r>
            <a:r>
              <a:rPr lang="pl-PL" sz="1200" b="1" dirty="0"/>
              <a:t>(</a:t>
            </a:r>
            <a:r>
              <a:rPr lang="pl-PL" sz="1200" dirty="0" err="1"/>
              <a:t>sampleStatement</a:t>
            </a:r>
            <a:r>
              <a:rPr lang="pl-PL" sz="1200" dirty="0"/>
              <a:t>);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30850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4" y="530225"/>
            <a:ext cx="4106409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2038</TotalTime>
  <Words>1585</Words>
  <Application>Microsoft Office PowerPoint</Application>
  <PresentationFormat>Pokaz na ekranie (4:3)</PresentationFormat>
  <Paragraphs>328</Paragraphs>
  <Slides>43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4" baseType="lpstr">
      <vt:lpstr>Aspekt</vt:lpstr>
      <vt:lpstr>Machine learning in Azure without Python/R</vt:lpstr>
      <vt:lpstr>About me</vt:lpstr>
      <vt:lpstr>Programming Languages in ML</vt:lpstr>
      <vt:lpstr>ML.NET</vt:lpstr>
      <vt:lpstr>ML.NET CREATORS</vt:lpstr>
      <vt:lpstr>ML.NET  extensions</vt:lpstr>
      <vt:lpstr>ML.NET Documentation</vt:lpstr>
      <vt:lpstr>Hello world in ML.NET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CONSUME USE MODE</vt:lpstr>
      <vt:lpstr>ML.NET PIPELINE BUILD MODEL</vt:lpstr>
      <vt:lpstr>ML.NET PIPELINE BUILD MODEL</vt:lpstr>
      <vt:lpstr>ML.NET CLI in Azure Cloud Shell</vt:lpstr>
      <vt:lpstr> ML.NET CLI </vt:lpstr>
      <vt:lpstr>ML.NET CLI Limits</vt:lpstr>
      <vt:lpstr>ML.NET CLI in Azure Cloud Shell</vt:lpstr>
      <vt:lpstr>ML.NET CLI in Azure Cloud Shell</vt:lpstr>
      <vt:lpstr>ML.NET CLI in Azure Cloud Shell</vt:lpstr>
      <vt:lpstr>Iris set – multiclass classification</vt:lpstr>
      <vt:lpstr>ML.NET building REST API</vt:lpstr>
      <vt:lpstr>ML.NET building REST API</vt:lpstr>
      <vt:lpstr>ML.NET building REST API</vt:lpstr>
      <vt:lpstr>ML.NET building REST API</vt:lpstr>
      <vt:lpstr>REST API  IN CONTAINER</vt:lpstr>
      <vt:lpstr>ML.NET building REST API</vt:lpstr>
      <vt:lpstr>ML.NET building REST API</vt:lpstr>
      <vt:lpstr>ML.NET WHAT NEXT TO DO</vt:lpstr>
      <vt:lpstr>Any questions ?</vt:lpstr>
    </vt:vector>
  </TitlesOfParts>
  <Company>Cyfrowy Polsat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Azure without Python/R</dc:title>
  <dc:creator>kpudlowski</dc:creator>
  <cp:lastModifiedBy>kpudlowski</cp:lastModifiedBy>
  <cp:revision>63</cp:revision>
  <dcterms:created xsi:type="dcterms:W3CDTF">2019-05-29T19:39:20Z</dcterms:created>
  <dcterms:modified xsi:type="dcterms:W3CDTF">2019-06-01T20:50:21Z</dcterms:modified>
</cp:coreProperties>
</file>