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76" r:id="rId7"/>
    <p:sldId id="277" r:id="rId8"/>
    <p:sldId id="260" r:id="rId9"/>
    <p:sldId id="262" r:id="rId10"/>
    <p:sldId id="289" r:id="rId11"/>
    <p:sldId id="295" r:id="rId12"/>
    <p:sldId id="288" r:id="rId13"/>
    <p:sldId id="280" r:id="rId14"/>
    <p:sldId id="284" r:id="rId15"/>
    <p:sldId id="290" r:id="rId16"/>
    <p:sldId id="283" r:id="rId17"/>
    <p:sldId id="291" r:id="rId18"/>
    <p:sldId id="293" r:id="rId19"/>
    <p:sldId id="294" r:id="rId20"/>
    <p:sldId id="292" r:id="rId21"/>
    <p:sldId id="282" r:id="rId22"/>
    <p:sldId id="298" r:id="rId23"/>
    <p:sldId id="297" r:id="rId24"/>
    <p:sldId id="281" r:id="rId25"/>
    <p:sldId id="300" r:id="rId26"/>
    <p:sldId id="301" r:id="rId27"/>
    <p:sldId id="263" r:id="rId28"/>
    <p:sldId id="285" r:id="rId29"/>
    <p:sldId id="286" r:id="rId30"/>
    <p:sldId id="264" r:id="rId31"/>
    <p:sldId id="272" r:id="rId32"/>
    <p:sldId id="287" r:id="rId33"/>
    <p:sldId id="261" r:id="rId34"/>
    <p:sldId id="275" r:id="rId35"/>
    <p:sldId id="273" r:id="rId36"/>
    <p:sldId id="279" r:id="rId37"/>
    <p:sldId id="266" r:id="rId38"/>
    <p:sldId id="270" r:id="rId39"/>
    <p:sldId id="271" r:id="rId40"/>
    <p:sldId id="274" r:id="rId41"/>
    <p:sldId id="267" r:id="rId42"/>
    <p:sldId id="268" r:id="rId43"/>
    <p:sldId id="278" r:id="rId44"/>
    <p:sldId id="299"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Styl z motywem 1 — Ak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0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stokąt zaokrąglony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ytuł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l-PL" smtClean="0"/>
              <a:t>Kliknij, aby edytować styl</a:t>
            </a:r>
            <a:endParaRPr kumimoji="0" lang="en-US"/>
          </a:p>
        </p:txBody>
      </p:sp>
      <p:sp>
        <p:nvSpPr>
          <p:cNvPr id="20" name="Podtytuł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sp>
        <p:nvSpPr>
          <p:cNvPr id="19" name="Symbol zastępczy daty 18"/>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8" name="Symbol zastępczy stopki 7"/>
          <p:cNvSpPr>
            <a:spLocks noGrp="1"/>
          </p:cNvSpPr>
          <p:nvPr>
            <p:ph type="ftr" sz="quarter" idx="11"/>
          </p:nvPr>
        </p:nvSpPr>
        <p:spPr/>
        <p:txBody>
          <a:bodyPr/>
          <a:lstStyle>
            <a:extLst/>
          </a:lstStyle>
          <a:p>
            <a:endParaRPr lang="en-US"/>
          </a:p>
        </p:txBody>
      </p:sp>
      <p:sp>
        <p:nvSpPr>
          <p:cNvPr id="11" name="Symbol zastępczy numeru slajdu 10"/>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02920" y="530352"/>
            <a:ext cx="8183880" cy="4187952"/>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533404"/>
            <a:ext cx="1981200" cy="5257799"/>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33400" y="533402"/>
            <a:ext cx="5943600" cy="525780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a:xfrm>
            <a:off x="502920" y="530352"/>
            <a:ext cx="8183880" cy="4187952"/>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Prostokąt zaokrąglony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aokrąglony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5" name="Symbol zastępczy stopki 4"/>
          <p:cNvSpPr>
            <a:spLocks noGrp="1"/>
          </p:cNvSpPr>
          <p:nvPr>
            <p:ph type="ftr" sz="quarter" idx="11"/>
          </p:nvPr>
        </p:nvSpPr>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nchor="b"/>
          <a:lstStyle>
            <a:lvl1pPr>
              <a:defRPr b="1"/>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8" name="Symbol zastępczy stopki 7"/>
          <p:cNvSpPr>
            <a:spLocks noGrp="1"/>
          </p:cNvSpPr>
          <p:nvPr>
            <p:ph type="ftr" sz="quarter" idx="11"/>
          </p:nvPr>
        </p:nvSpPr>
        <p:spPr/>
        <p:txBody>
          <a:bodyPr/>
          <a:lstStyle>
            <a:extLst/>
          </a:lstStyle>
          <a:p>
            <a:endParaRPr lang="en-US"/>
          </a:p>
        </p:txBody>
      </p:sp>
      <p:sp>
        <p:nvSpPr>
          <p:cNvPr id="9" name="Symbol zastępczy numeru slajdu 8"/>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4" name="Symbol zastępczy stopki 3"/>
          <p:cNvSpPr>
            <a:spLocks noGrp="1"/>
          </p:cNvSpPr>
          <p:nvPr>
            <p:ph type="ftr" sz="quarter" idx="11"/>
          </p:nvPr>
        </p:nvSpPr>
        <p:spPr/>
        <p:txBody>
          <a:bodyPr/>
          <a:lstStyle>
            <a:extLst/>
          </a:lstStyle>
          <a:p>
            <a:endParaRPr lang="en-US"/>
          </a:p>
        </p:txBody>
      </p:sp>
      <p:sp>
        <p:nvSpPr>
          <p:cNvPr id="5" name="Symbol zastępczy numeru slajdu 4"/>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ymbol zastępczy daty 1"/>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3" name="Symbol zastępczy stopki 2"/>
          <p:cNvSpPr>
            <a:spLocks noGrp="1"/>
          </p:cNvSpPr>
          <p:nvPr>
            <p:ph type="ftr" sz="quarter" idx="11"/>
          </p:nvPr>
        </p:nvSpPr>
        <p:spPr/>
        <p:txBody>
          <a:bodyPr/>
          <a:lstStyle>
            <a:extLst/>
          </a:lstStyle>
          <a:p>
            <a:endParaRPr lang="en-US"/>
          </a:p>
        </p:txBody>
      </p:sp>
      <p:sp>
        <p:nvSpPr>
          <p:cNvPr id="4" name="Symbol zastępczy numeru slajdu 3"/>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 zaokrąglonym rogiem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l-PL" smtClean="0"/>
              <a:t>Kliknij, aby edytować styl</a:t>
            </a:r>
            <a:endParaRPr kumimoji="0" lang="en-US"/>
          </a:p>
        </p:txBody>
      </p:sp>
      <p:sp>
        <p:nvSpPr>
          <p:cNvPr id="4" name="Symbol zastępczy tekstu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CB9DCB5C-D9B4-4571-9C87-377E14FB3596}" type="datetimeFigureOut">
              <a:rPr lang="en-US" smtClean="0"/>
              <a:t>6/2/2019</a:t>
            </a:fld>
            <a:endParaRPr lang="en-US"/>
          </a:p>
        </p:txBody>
      </p:sp>
      <p:sp>
        <p:nvSpPr>
          <p:cNvPr id="6" name="Symbol zastępczy stopki 5"/>
          <p:cNvSpPr>
            <a:spLocks noGrp="1"/>
          </p:cNvSpPr>
          <p:nvPr>
            <p:ph type="ftr" sz="quarter" idx="11"/>
          </p:nvPr>
        </p:nvSpPr>
        <p:spPr/>
        <p:txBody>
          <a:bodyPr/>
          <a:lstStyle>
            <a:extLst/>
          </a:lstStyle>
          <a:p>
            <a:endParaRPr lang="en-US"/>
          </a:p>
        </p:txBody>
      </p:sp>
      <p:sp>
        <p:nvSpPr>
          <p:cNvPr id="7" name="Symbol zastępczy numeru slajdu 6"/>
          <p:cNvSpPr>
            <a:spLocks noGrp="1"/>
          </p:cNvSpPr>
          <p:nvPr>
            <p:ph type="sldNum" sz="quarter" idx="12"/>
          </p:nvPr>
        </p:nvSpPr>
        <p:spPr/>
        <p:txBody>
          <a:bodyPr/>
          <a:lstStyle>
            <a:extLst/>
          </a:lstStyle>
          <a:p>
            <a:fld id="{97100601-4459-4138-8146-AD33B4F250D6}" type="slidenum">
              <a:rPr lang="en-US" smtClean="0"/>
              <a:t>‹#›</a:t>
            </a:fld>
            <a:endParaRPr lang="en-US"/>
          </a:p>
        </p:txBody>
      </p:sp>
      <p:sp>
        <p:nvSpPr>
          <p:cNvPr id="3" name="Symbol zastępczy obrazu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l-PL" smtClean="0"/>
              <a:t>Kliknij ikonę, aby dodać obraz</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rostokąt zaokrąglony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Symbol zastępczy tytułu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l-PL" smtClean="0"/>
              <a:t>Kliknij, aby edytować styl</a:t>
            </a:r>
            <a:endParaRPr kumimoji="0" lang="en-US"/>
          </a:p>
        </p:txBody>
      </p:sp>
      <p:sp>
        <p:nvSpPr>
          <p:cNvPr id="4" name="Symbol zastępczy tekstu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5" name="Symbol zastępczy daty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B9DCB5C-D9B4-4571-9C87-377E14FB3596}" type="datetimeFigureOut">
              <a:rPr lang="en-US" smtClean="0"/>
              <a:t>6/2/2019</a:t>
            </a:fld>
            <a:endParaRPr lang="en-US"/>
          </a:p>
        </p:txBody>
      </p:sp>
      <p:sp>
        <p:nvSpPr>
          <p:cNvPr id="18" name="Symbol zastępczy stopki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ymbol zastępczy numeru slajdu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7100601-4459-4138-8146-AD33B4F250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machine-learning/resources/tas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api/microsoft.ml.data.keydataviewtype" TargetMode="External"/><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dotnet/api/system.sing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oot-mean-square_deviation" TargetMode="External"/><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Mean_absolute_error" TargetMode="External"/><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otnet/machinelearning/tree/b9c8eb861d1bd9425866e1ae92825b5dd7e62e2e+b9c8eb861d1bd9425866e1ae92825b5dd7e62e2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republic.com/article/github-the-top-10-programming-languages-for-machine-learning/" TargetMode="External"/><Relationship Id="rId2" Type="http://schemas.openxmlformats.org/officeDocument/2006/relationships/hyperlink" Target="https://www.geeksforgeeks.org/top-5-best-programming-languages-for-artificial-intelligence-fiel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blogs.microsoft.com/cesardelatorre/what-is-ml-net-1-0-machine-learning-for-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dotnet/machinelearning-samples/tree/master/modelbuilde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hannel9.msdn.com/Shows/On-NET/Machine-Learning-with-MLNET-10-from-Build-201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github.com/onnx/onnx" TargetMode="External"/><Relationship Id="rId1" Type="http://schemas.openxmlformats.org/officeDocument/2006/relationships/slideLayout" Target="../slideLayouts/slideLayout2.xml"/><Relationship Id="rId4" Type="http://schemas.openxmlformats.org/officeDocument/2006/relationships/hyperlink" Target="https://dotnet.github.io/inf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github.com/dotnet/machinelearning" TargetMode="External"/><Relationship Id="rId5" Type="http://schemas.openxmlformats.org/officeDocument/2006/relationships/hyperlink" Target="https://github.com/dotnet/cli" TargetMode="External"/><Relationship Id="rId4" Type="http://schemas.openxmlformats.org/officeDocument/2006/relationships/hyperlink" Target="https://github.com/dotnet/machinelearning-samples/tree/master/samples/cshar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smtClean="0"/>
              <a:t>Machine learning in </a:t>
            </a:r>
            <a:r>
              <a:rPr lang="pl-PL" dirty="0" err="1" smtClean="0"/>
              <a:t>Azure</a:t>
            </a:r>
            <a:r>
              <a:rPr lang="pl-PL" dirty="0" smtClean="0"/>
              <a:t> </a:t>
            </a:r>
            <a:r>
              <a:rPr lang="pl-PL" dirty="0" err="1" smtClean="0"/>
              <a:t>without</a:t>
            </a:r>
            <a:r>
              <a:rPr lang="pl-PL" dirty="0" smtClean="0"/>
              <a:t> </a:t>
            </a:r>
            <a:r>
              <a:rPr lang="pl-PL" dirty="0" err="1" smtClean="0"/>
              <a:t>Python</a:t>
            </a:r>
            <a:r>
              <a:rPr lang="pl-PL" dirty="0" smtClean="0"/>
              <a:t>/R</a:t>
            </a:r>
            <a:endParaRPr lang="en-US" dirty="0"/>
          </a:p>
        </p:txBody>
      </p:sp>
      <p:sp>
        <p:nvSpPr>
          <p:cNvPr id="3" name="Podtytuł 2"/>
          <p:cNvSpPr>
            <a:spLocks noGrp="1"/>
          </p:cNvSpPr>
          <p:nvPr>
            <p:ph type="subTitle" idx="1"/>
          </p:nvPr>
        </p:nvSpPr>
        <p:spPr/>
        <p:txBody>
          <a:bodyPr>
            <a:normAutofit/>
          </a:bodyPr>
          <a:lstStyle/>
          <a:p>
            <a:r>
              <a:rPr lang="pl-PL" dirty="0" smtClean="0"/>
              <a:t>Krzysztof Pudłowski</a:t>
            </a:r>
          </a:p>
          <a:p>
            <a:r>
              <a:rPr lang="pl-PL" dirty="0" smtClean="0"/>
              <a:t>Łódź 06.06.2019 </a:t>
            </a:r>
            <a:endParaRPr lang="en-US" dirty="0"/>
          </a:p>
        </p:txBody>
      </p:sp>
    </p:spTree>
    <p:extLst>
      <p:ext uri="{BB962C8B-B14F-4D97-AF65-F5344CB8AC3E}">
        <p14:creationId xmlns:p14="http://schemas.microsoft.com/office/powerpoint/2010/main" val="16637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14872"/>
          </a:xfrm>
        </p:spPr>
        <p:txBody>
          <a:bodyPr>
            <a:normAutofit fontScale="40000" lnSpcReduction="20000"/>
          </a:bodyPr>
          <a:lstStyle/>
          <a:p>
            <a:r>
              <a:rPr lang="pl-PL" sz="8000" dirty="0" err="1" smtClean="0"/>
              <a:t>Collect</a:t>
            </a:r>
            <a:r>
              <a:rPr lang="pl-PL" sz="8000" dirty="0" smtClean="0"/>
              <a:t> Data</a:t>
            </a:r>
          </a:p>
          <a:p>
            <a:endParaRPr lang="pl-PL" dirty="0" smtClean="0"/>
          </a:p>
          <a:p>
            <a:pPr marL="0" indent="0">
              <a:buNone/>
            </a:pPr>
            <a:r>
              <a:rPr lang="pl-PL" dirty="0" smtClean="0"/>
              <a:t>1. Using </a:t>
            </a:r>
            <a:r>
              <a:rPr lang="pl-PL" dirty="0" err="1" smtClean="0"/>
              <a:t>flat</a:t>
            </a:r>
            <a:r>
              <a:rPr lang="pl-PL" dirty="0" smtClean="0"/>
              <a:t> </a:t>
            </a:r>
            <a:r>
              <a:rPr lang="pl-PL" dirty="0" err="1" smtClean="0"/>
              <a:t>files</a:t>
            </a:r>
            <a:endParaRPr lang="pl-PL" dirty="0" smtClean="0"/>
          </a:p>
          <a:p>
            <a:pPr marL="0" indent="0">
              <a:buNone/>
            </a:pPr>
            <a:endParaRPr lang="pl-PL" dirty="0" smtClean="0"/>
          </a:p>
          <a:p>
            <a:pPr marL="0" indent="0">
              <a:buNone/>
            </a:pPr>
            <a:r>
              <a:rPr lang="pl-PL" dirty="0"/>
              <a:t>vendor_id,rate_code,passenger_count,trip_time_in_secs,trip_distance,payment_type,fare_amount</a:t>
            </a:r>
          </a:p>
          <a:p>
            <a:pPr marL="0" indent="0">
              <a:buNone/>
            </a:pPr>
            <a:r>
              <a:rPr lang="pl-PL" dirty="0"/>
              <a:t>VTS,1,1,1140,3.75,CRD,15.5</a:t>
            </a:r>
          </a:p>
          <a:p>
            <a:pPr marL="0" indent="0">
              <a:buNone/>
            </a:pPr>
            <a:r>
              <a:rPr lang="pl-PL" dirty="0"/>
              <a:t>VTS,1,1,480,2.72,CRD,10.0</a:t>
            </a:r>
          </a:p>
          <a:p>
            <a:pPr marL="0" indent="0">
              <a:buNone/>
            </a:pPr>
            <a:r>
              <a:rPr lang="pl-PL" dirty="0"/>
              <a:t>VTS,1,1,1680,7.8,CSH,26.5</a:t>
            </a:r>
          </a:p>
          <a:p>
            <a:pPr marL="0" indent="0">
              <a:buNone/>
            </a:pPr>
            <a:r>
              <a:rPr lang="pl-PL" dirty="0"/>
              <a:t>VTS,1,1,600,4.73,CSH,14.5</a:t>
            </a:r>
          </a:p>
          <a:p>
            <a:pPr marL="0" indent="0">
              <a:buNone/>
            </a:pPr>
            <a:r>
              <a:rPr lang="pl-PL" dirty="0"/>
              <a:t>VTS,1,1,600,2.18,CRD,9.5</a:t>
            </a:r>
          </a:p>
          <a:p>
            <a:pPr marL="0" indent="0">
              <a:buNone/>
            </a:pPr>
            <a:endParaRPr lang="pl-PL" dirty="0" smtClean="0"/>
          </a:p>
          <a:p>
            <a:pPr marL="0" indent="0">
              <a:buNone/>
            </a:pPr>
            <a:r>
              <a:rPr lang="en-US" dirty="0" err="1" smtClean="0"/>
              <a:t>IDataView</a:t>
            </a:r>
            <a:r>
              <a:rPr lang="en-US" dirty="0" smtClean="0"/>
              <a:t> </a:t>
            </a:r>
            <a:r>
              <a:rPr lang="en-US" dirty="0" err="1"/>
              <a:t>dataView</a:t>
            </a:r>
            <a:r>
              <a:rPr lang="en-US" dirty="0"/>
              <a:t> = </a:t>
            </a:r>
            <a:r>
              <a:rPr lang="en-US" dirty="0" err="1"/>
              <a:t>mlContext.Data.LoadFromTextFile</a:t>
            </a:r>
            <a:r>
              <a:rPr lang="en-US" dirty="0"/>
              <a:t>&lt;</a:t>
            </a:r>
            <a:r>
              <a:rPr lang="en-US" dirty="0" err="1"/>
              <a:t>ModelInput</a:t>
            </a:r>
            <a:r>
              <a:rPr lang="en-US" dirty="0"/>
              <a:t>&gt;(</a:t>
            </a:r>
            <a:r>
              <a:rPr lang="en-US" dirty="0" err="1"/>
              <a:t>dataPath</a:t>
            </a:r>
            <a:r>
              <a:rPr lang="en-US" dirty="0"/>
              <a:t>, </a:t>
            </a:r>
            <a:r>
              <a:rPr lang="en-US" dirty="0" err="1"/>
              <a:t>hasHeader</a:t>
            </a:r>
            <a:r>
              <a:rPr lang="en-US" dirty="0"/>
              <a:t>: true, </a:t>
            </a:r>
            <a:r>
              <a:rPr lang="en-US" dirty="0" err="1"/>
              <a:t>separatorChar</a:t>
            </a:r>
            <a:r>
              <a:rPr lang="en-US" dirty="0"/>
              <a:t>: ',');</a:t>
            </a:r>
          </a:p>
          <a:p>
            <a:pPr marL="0" indent="0">
              <a:buNone/>
            </a:pPr>
            <a:endParaRPr lang="en-US" dirty="0"/>
          </a:p>
          <a:p>
            <a:pPr marL="0" indent="0">
              <a:buNone/>
            </a:pPr>
            <a:endParaRPr lang="en-US" dirty="0"/>
          </a:p>
          <a:p>
            <a:pPr marL="0" indent="0">
              <a:buNone/>
            </a:pPr>
            <a:r>
              <a:rPr lang="pl-PL" dirty="0" smtClean="0"/>
              <a:t>2. Using </a:t>
            </a:r>
            <a:r>
              <a:rPr lang="pl-PL" dirty="0" err="1" smtClean="0"/>
              <a:t>internal</a:t>
            </a:r>
            <a:r>
              <a:rPr lang="pl-PL" dirty="0" smtClean="0"/>
              <a:t> data</a:t>
            </a:r>
          </a:p>
          <a:p>
            <a:pPr marL="0" indent="0">
              <a:buNone/>
            </a:pPr>
            <a:endParaRPr lang="pl-PL" dirty="0" smtClean="0"/>
          </a:p>
          <a:p>
            <a:pPr marL="0" indent="0">
              <a:buNone/>
            </a:pPr>
            <a:r>
              <a:rPr lang="pl-PL" dirty="0" err="1" smtClean="0"/>
              <a:t>ModelInput</a:t>
            </a:r>
            <a:r>
              <a:rPr lang="pl-PL" dirty="0"/>
              <a:t>[] </a:t>
            </a:r>
            <a:r>
              <a:rPr lang="pl-PL" dirty="0" err="1"/>
              <a:t>modelData</a:t>
            </a:r>
            <a:r>
              <a:rPr lang="pl-PL" dirty="0"/>
              <a:t> =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1.1F, </a:t>
            </a:r>
            <a:r>
              <a:rPr lang="pl-PL" dirty="0" err="1"/>
              <a:t>Price</a:t>
            </a:r>
            <a:r>
              <a:rPr lang="pl-PL" dirty="0"/>
              <a:t> = 1.2F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1.9F, </a:t>
            </a:r>
            <a:r>
              <a:rPr lang="pl-PL" dirty="0" err="1"/>
              <a:t>Price</a:t>
            </a:r>
            <a:r>
              <a:rPr lang="pl-PL" dirty="0"/>
              <a:t> = 2.3F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2.8F, </a:t>
            </a:r>
            <a:r>
              <a:rPr lang="pl-PL" dirty="0" err="1"/>
              <a:t>Price</a:t>
            </a:r>
            <a:r>
              <a:rPr lang="pl-PL" dirty="0"/>
              <a:t> = 3.0F },</a:t>
            </a:r>
          </a:p>
          <a:p>
            <a:pPr marL="0" indent="0">
              <a:buNone/>
            </a:pPr>
            <a:r>
              <a:rPr lang="pl-PL" dirty="0"/>
              <a:t>               </a:t>
            </a:r>
            <a:r>
              <a:rPr lang="pl-PL" dirty="0" err="1"/>
              <a:t>new</a:t>
            </a:r>
            <a:r>
              <a:rPr lang="pl-PL" dirty="0"/>
              <a:t> </a:t>
            </a:r>
            <a:r>
              <a:rPr lang="pl-PL" dirty="0" err="1"/>
              <a:t>ModelInput</a:t>
            </a:r>
            <a:r>
              <a:rPr lang="pl-PL" dirty="0"/>
              <a:t>() { </a:t>
            </a:r>
            <a:r>
              <a:rPr lang="pl-PL" dirty="0" err="1"/>
              <a:t>Size</a:t>
            </a:r>
            <a:r>
              <a:rPr lang="pl-PL" dirty="0"/>
              <a:t> = 3.4F, </a:t>
            </a:r>
            <a:r>
              <a:rPr lang="pl-PL" dirty="0" err="1"/>
              <a:t>Price</a:t>
            </a:r>
            <a:r>
              <a:rPr lang="pl-PL" dirty="0"/>
              <a:t> = 3.7F } </a:t>
            </a:r>
            <a:r>
              <a:rPr lang="pl-PL" dirty="0" smtClean="0"/>
              <a:t>};</a:t>
            </a:r>
          </a:p>
          <a:p>
            <a:pPr marL="0" indent="0">
              <a:buNone/>
            </a:pPr>
            <a:endParaRPr lang="pl-PL" dirty="0"/>
          </a:p>
          <a:p>
            <a:pPr marL="0" indent="0">
              <a:buNone/>
            </a:pPr>
            <a:r>
              <a:rPr lang="pl-PL" dirty="0" err="1" smtClean="0"/>
              <a:t>IDataView</a:t>
            </a:r>
            <a:r>
              <a:rPr lang="pl-PL" dirty="0" smtClean="0"/>
              <a:t> </a:t>
            </a:r>
            <a:r>
              <a:rPr lang="pl-PL" dirty="0" err="1"/>
              <a:t>trainingData</a:t>
            </a:r>
            <a:r>
              <a:rPr lang="pl-PL" dirty="0"/>
              <a:t> = </a:t>
            </a:r>
            <a:r>
              <a:rPr lang="pl-PL" dirty="0" err="1"/>
              <a:t>mlContext.Data.LoadFromEnumerable</a:t>
            </a:r>
            <a:r>
              <a:rPr lang="pl-PL" dirty="0"/>
              <a:t>(</a:t>
            </a:r>
            <a:r>
              <a:rPr lang="pl-PL" dirty="0" err="1"/>
              <a:t>modelData</a:t>
            </a:r>
            <a:r>
              <a:rPr lang="pl-PL" dirty="0"/>
              <a:t>);</a:t>
            </a:r>
            <a:endParaRPr lang="pl-PL" dirty="0" smtClean="0"/>
          </a:p>
          <a:p>
            <a:pPr marL="0" indent="0">
              <a:buNone/>
            </a:pPr>
            <a:endParaRPr lang="en-US" dirty="0"/>
          </a:p>
        </p:txBody>
      </p:sp>
    </p:spTree>
    <p:extLst>
      <p:ext uri="{BB962C8B-B14F-4D97-AF65-F5344CB8AC3E}">
        <p14:creationId xmlns:p14="http://schemas.microsoft.com/office/powerpoint/2010/main" val="362175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842864"/>
          </a:xfrm>
        </p:spPr>
        <p:txBody>
          <a:bodyPr>
            <a:normAutofit fontScale="77500" lnSpcReduction="20000"/>
          </a:bodyPr>
          <a:lstStyle/>
          <a:p>
            <a:pPr marL="0" indent="0">
              <a:buNone/>
            </a:pPr>
            <a:r>
              <a:rPr lang="pl-PL" sz="4000" b="1" dirty="0" err="1" smtClean="0"/>
              <a:t>Understand</a:t>
            </a:r>
            <a:r>
              <a:rPr lang="pl-PL" sz="4000" b="1" dirty="0" smtClean="0"/>
              <a:t> Data</a:t>
            </a:r>
          </a:p>
          <a:p>
            <a:endParaRPr lang="pl-PL" dirty="0" smtClean="0"/>
          </a:p>
          <a:p>
            <a:pPr marL="0" indent="0">
              <a:buNone/>
            </a:pPr>
            <a:r>
              <a:rPr lang="en-US" b="1" dirty="0" err="1"/>
              <a:t>vendor_id</a:t>
            </a:r>
            <a:r>
              <a:rPr lang="en-US" b="1" dirty="0"/>
              <a:t>:</a:t>
            </a:r>
            <a:r>
              <a:rPr lang="en-US" dirty="0"/>
              <a:t> The ID of the taxi vendor is a feature.</a:t>
            </a:r>
          </a:p>
          <a:p>
            <a:pPr marL="0" indent="0">
              <a:buNone/>
            </a:pPr>
            <a:r>
              <a:rPr lang="en-US" b="1" dirty="0" err="1"/>
              <a:t>rate_code</a:t>
            </a:r>
            <a:r>
              <a:rPr lang="en-US" b="1" dirty="0"/>
              <a:t>:</a:t>
            </a:r>
            <a:r>
              <a:rPr lang="en-US" dirty="0"/>
              <a:t> The rate type of the taxi trip is a feature.</a:t>
            </a:r>
          </a:p>
          <a:p>
            <a:pPr marL="0" indent="0">
              <a:buNone/>
            </a:pPr>
            <a:r>
              <a:rPr lang="en-US" b="1" dirty="0" err="1"/>
              <a:t>passenger_count</a:t>
            </a:r>
            <a:r>
              <a:rPr lang="en-US" b="1" dirty="0"/>
              <a:t>:</a:t>
            </a:r>
            <a:r>
              <a:rPr lang="en-US" dirty="0"/>
              <a:t> The number of passengers on the trip is a feature.</a:t>
            </a:r>
          </a:p>
          <a:p>
            <a:pPr marL="0" indent="0">
              <a:buNone/>
            </a:pPr>
            <a:r>
              <a:rPr lang="en-US" b="1" dirty="0" err="1"/>
              <a:t>trip_time_in_secs</a:t>
            </a:r>
            <a:r>
              <a:rPr lang="en-US" b="1" dirty="0"/>
              <a:t>:</a:t>
            </a:r>
            <a:r>
              <a:rPr lang="en-US" dirty="0"/>
              <a:t> The amount of time the trip took. You want to predict the fare of the trip before the trip is completed. At that moment you don't know how long the trip would take. Thus, the trip time is not a feature and you'll exclude this column from the model.</a:t>
            </a:r>
          </a:p>
          <a:p>
            <a:pPr marL="0" indent="0">
              <a:buNone/>
            </a:pPr>
            <a:r>
              <a:rPr lang="en-US" b="1" dirty="0" err="1"/>
              <a:t>trip_distance</a:t>
            </a:r>
            <a:r>
              <a:rPr lang="en-US" b="1" dirty="0"/>
              <a:t>:</a:t>
            </a:r>
            <a:r>
              <a:rPr lang="en-US" dirty="0"/>
              <a:t> The distance of the trip is a feature.</a:t>
            </a:r>
          </a:p>
          <a:p>
            <a:pPr marL="0" indent="0">
              <a:buNone/>
            </a:pPr>
            <a:r>
              <a:rPr lang="en-US" b="1" dirty="0" err="1"/>
              <a:t>payment_type</a:t>
            </a:r>
            <a:r>
              <a:rPr lang="en-US" b="1" dirty="0"/>
              <a:t>:</a:t>
            </a:r>
            <a:r>
              <a:rPr lang="en-US" dirty="0"/>
              <a:t> The payment method (cash or credit card) is a feature.</a:t>
            </a:r>
          </a:p>
          <a:p>
            <a:pPr marL="0" indent="0">
              <a:buNone/>
            </a:pPr>
            <a:r>
              <a:rPr lang="en-US" b="1" dirty="0" err="1"/>
              <a:t>fare_amount</a:t>
            </a:r>
            <a:r>
              <a:rPr lang="en-US" b="1" dirty="0"/>
              <a:t>:</a:t>
            </a:r>
            <a:r>
              <a:rPr lang="en-US" dirty="0"/>
              <a:t> The total taxi fare paid is the label.</a:t>
            </a:r>
          </a:p>
          <a:p>
            <a:endParaRPr lang="pl-PL" dirty="0" smtClean="0"/>
          </a:p>
        </p:txBody>
      </p:sp>
    </p:spTree>
    <p:extLst>
      <p:ext uri="{BB962C8B-B14F-4D97-AF65-F5344CB8AC3E}">
        <p14:creationId xmlns:p14="http://schemas.microsoft.com/office/powerpoint/2010/main" val="311578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842864"/>
          </a:xfrm>
        </p:spPr>
        <p:txBody>
          <a:bodyPr>
            <a:normAutofit/>
          </a:bodyPr>
          <a:lstStyle/>
          <a:p>
            <a:pPr marL="0" indent="0">
              <a:buNone/>
            </a:pPr>
            <a:r>
              <a:rPr lang="pl-PL" dirty="0" err="1" smtClean="0"/>
              <a:t>Define</a:t>
            </a:r>
            <a:r>
              <a:rPr lang="pl-PL" dirty="0" smtClean="0"/>
              <a:t> Input/</a:t>
            </a:r>
            <a:r>
              <a:rPr lang="pl-PL" dirty="0" err="1" smtClean="0"/>
              <a:t>Output</a:t>
            </a:r>
            <a:r>
              <a:rPr lang="pl-PL" dirty="0" smtClean="0"/>
              <a:t> Class</a:t>
            </a:r>
          </a:p>
          <a:p>
            <a:endParaRPr lang="en-US" dirty="0"/>
          </a:p>
        </p:txBody>
      </p:sp>
      <p:sp>
        <p:nvSpPr>
          <p:cNvPr id="4" name="pole tekstowe 3"/>
          <p:cNvSpPr txBox="1"/>
          <p:nvPr/>
        </p:nvSpPr>
        <p:spPr>
          <a:xfrm>
            <a:off x="5436096" y="2132856"/>
            <a:ext cx="3073277" cy="1477328"/>
          </a:xfrm>
          <a:prstGeom prst="rect">
            <a:avLst/>
          </a:prstGeom>
          <a:noFill/>
        </p:spPr>
        <p:txBody>
          <a:bodyPr wrap="none" rtlCol="0">
            <a:spAutoFit/>
          </a:bodyPr>
          <a:lstStyle/>
          <a:p>
            <a:r>
              <a:rPr lang="en-US" dirty="0"/>
              <a:t>public class </a:t>
            </a:r>
            <a:r>
              <a:rPr lang="en-US" dirty="0" err="1"/>
              <a:t>ModelOutput</a:t>
            </a:r>
            <a:endParaRPr lang="en-US" dirty="0"/>
          </a:p>
          <a:p>
            <a:r>
              <a:rPr lang="en-US" dirty="0"/>
              <a:t>{</a:t>
            </a:r>
          </a:p>
          <a:p>
            <a:r>
              <a:rPr lang="en-US" dirty="0"/>
              <a:t>[</a:t>
            </a:r>
            <a:r>
              <a:rPr lang="en-US" dirty="0" err="1"/>
              <a:t>ColumnName</a:t>
            </a:r>
            <a:r>
              <a:rPr lang="en-US" dirty="0"/>
              <a:t>("Score")]</a:t>
            </a:r>
          </a:p>
          <a:p>
            <a:r>
              <a:rPr lang="en-US" dirty="0"/>
              <a:t>public float </a:t>
            </a:r>
            <a:r>
              <a:rPr lang="en-US" dirty="0" err="1">
                <a:solidFill>
                  <a:srgbClr val="00B050"/>
                </a:solidFill>
              </a:rPr>
              <a:t>FareAmount</a:t>
            </a:r>
            <a:r>
              <a:rPr lang="en-US" dirty="0"/>
              <a:t>;</a:t>
            </a:r>
          </a:p>
          <a:p>
            <a:r>
              <a:rPr lang="en-US" dirty="0"/>
              <a:t>}</a:t>
            </a:r>
          </a:p>
        </p:txBody>
      </p:sp>
      <p:sp>
        <p:nvSpPr>
          <p:cNvPr id="6" name="pole tekstowe 5"/>
          <p:cNvSpPr txBox="1"/>
          <p:nvPr/>
        </p:nvSpPr>
        <p:spPr>
          <a:xfrm>
            <a:off x="899592" y="1052736"/>
            <a:ext cx="3138808" cy="4555093"/>
          </a:xfrm>
          <a:prstGeom prst="rect">
            <a:avLst/>
          </a:prstGeom>
          <a:noFill/>
        </p:spPr>
        <p:txBody>
          <a:bodyPr wrap="none" rtlCol="0">
            <a:spAutoFit/>
          </a:bodyPr>
          <a:lstStyle/>
          <a:p>
            <a:r>
              <a:rPr lang="en-US" sz="1600" dirty="0"/>
              <a:t>public class </a:t>
            </a:r>
            <a:r>
              <a:rPr lang="en-US" sz="1600" dirty="0" err="1"/>
              <a:t>ModelInput</a:t>
            </a:r>
            <a:endParaRPr lang="en-US" sz="1600" dirty="0"/>
          </a:p>
          <a:p>
            <a:r>
              <a:rPr lang="en-US" sz="1600" dirty="0"/>
              <a:t>{</a:t>
            </a:r>
          </a:p>
          <a:p>
            <a:r>
              <a:rPr lang="en-US" sz="1600" dirty="0"/>
              <a:t>[</a:t>
            </a:r>
            <a:r>
              <a:rPr lang="en-US" sz="1600" dirty="0" err="1"/>
              <a:t>LoadColumn</a:t>
            </a:r>
            <a:r>
              <a:rPr lang="en-US" sz="1600" dirty="0"/>
              <a:t>(0)]</a:t>
            </a:r>
          </a:p>
          <a:p>
            <a:r>
              <a:rPr lang="en-US" sz="1600" dirty="0"/>
              <a:t>public string </a:t>
            </a:r>
            <a:r>
              <a:rPr lang="en-US" sz="1600" dirty="0" err="1"/>
              <a:t>VendorId</a:t>
            </a:r>
            <a:r>
              <a:rPr lang="en-US" sz="1600" dirty="0" smtClean="0"/>
              <a:t>;</a:t>
            </a:r>
            <a:r>
              <a:rPr lang="en-US" sz="1600" dirty="0"/>
              <a:t/>
            </a:r>
            <a:br>
              <a:rPr lang="en-US" sz="1600" dirty="0"/>
            </a:br>
            <a:r>
              <a:rPr lang="en-US" sz="1600" dirty="0"/>
              <a:t>[</a:t>
            </a:r>
            <a:r>
              <a:rPr lang="en-US" sz="1600" dirty="0" err="1"/>
              <a:t>LoadColumn</a:t>
            </a:r>
            <a:r>
              <a:rPr lang="en-US" sz="1600" dirty="0"/>
              <a:t>(1)]</a:t>
            </a:r>
          </a:p>
          <a:p>
            <a:r>
              <a:rPr lang="en-US" sz="1600" dirty="0"/>
              <a:t>public string </a:t>
            </a:r>
            <a:r>
              <a:rPr lang="en-US" sz="1600" dirty="0" err="1"/>
              <a:t>RateCode</a:t>
            </a:r>
            <a:r>
              <a:rPr lang="en-US" sz="1600" dirty="0" smtClean="0"/>
              <a:t>;</a:t>
            </a:r>
            <a:r>
              <a:rPr lang="en-US" sz="1600" dirty="0"/>
              <a:t/>
            </a:r>
            <a:br>
              <a:rPr lang="en-US" sz="1600" dirty="0"/>
            </a:br>
            <a:r>
              <a:rPr lang="en-US" sz="1600" dirty="0"/>
              <a:t>[</a:t>
            </a:r>
            <a:r>
              <a:rPr lang="en-US" sz="1600" dirty="0" err="1"/>
              <a:t>LoadColumn</a:t>
            </a:r>
            <a:r>
              <a:rPr lang="en-US" sz="1600" dirty="0"/>
              <a:t>(2)]</a:t>
            </a:r>
          </a:p>
          <a:p>
            <a:r>
              <a:rPr lang="en-US" sz="1600" dirty="0"/>
              <a:t>public float </a:t>
            </a:r>
            <a:r>
              <a:rPr lang="en-US" sz="1600" dirty="0" err="1"/>
              <a:t>PassengerCount</a:t>
            </a:r>
            <a:r>
              <a:rPr lang="en-US" sz="1600" dirty="0" smtClean="0"/>
              <a:t>;</a:t>
            </a:r>
            <a:r>
              <a:rPr lang="en-US" sz="1600" dirty="0"/>
              <a:t/>
            </a:r>
            <a:br>
              <a:rPr lang="en-US" sz="1600" dirty="0"/>
            </a:br>
            <a:r>
              <a:rPr lang="en-US" sz="1600" dirty="0"/>
              <a:t>[</a:t>
            </a:r>
            <a:r>
              <a:rPr lang="en-US" sz="1600" dirty="0" err="1"/>
              <a:t>LoadColumn</a:t>
            </a:r>
            <a:r>
              <a:rPr lang="en-US" sz="1600" dirty="0"/>
              <a:t>(3)]</a:t>
            </a:r>
          </a:p>
          <a:p>
            <a:r>
              <a:rPr lang="en-US" sz="1600" dirty="0"/>
              <a:t>public float </a:t>
            </a:r>
            <a:r>
              <a:rPr lang="en-US" sz="1600" dirty="0" err="1"/>
              <a:t>TripTime</a:t>
            </a:r>
            <a:r>
              <a:rPr lang="en-US" sz="1600" dirty="0" smtClean="0"/>
              <a:t>;</a:t>
            </a:r>
            <a:r>
              <a:rPr lang="en-US" sz="1600" dirty="0"/>
              <a:t/>
            </a:r>
            <a:br>
              <a:rPr lang="en-US" sz="1600" dirty="0"/>
            </a:br>
            <a:r>
              <a:rPr lang="en-US" sz="1600" dirty="0"/>
              <a:t>[</a:t>
            </a:r>
            <a:r>
              <a:rPr lang="en-US" sz="1600" dirty="0" err="1"/>
              <a:t>LoadColumn</a:t>
            </a:r>
            <a:r>
              <a:rPr lang="en-US" sz="1600" dirty="0"/>
              <a:t>(4)]</a:t>
            </a:r>
          </a:p>
          <a:p>
            <a:r>
              <a:rPr lang="en-US" sz="1600" dirty="0"/>
              <a:t>public float </a:t>
            </a:r>
            <a:r>
              <a:rPr lang="en-US" sz="1600" dirty="0" err="1"/>
              <a:t>TripDistance</a:t>
            </a:r>
            <a:r>
              <a:rPr lang="en-US" sz="1600" dirty="0" smtClean="0"/>
              <a:t>;</a:t>
            </a:r>
            <a:r>
              <a:rPr lang="en-US" sz="1600" dirty="0"/>
              <a:t/>
            </a:r>
            <a:br>
              <a:rPr lang="en-US" sz="1600" dirty="0"/>
            </a:br>
            <a:r>
              <a:rPr lang="en-US" sz="1600" dirty="0"/>
              <a:t>[</a:t>
            </a:r>
            <a:r>
              <a:rPr lang="en-US" sz="1600" dirty="0" err="1"/>
              <a:t>LoadColumn</a:t>
            </a:r>
            <a:r>
              <a:rPr lang="en-US" sz="1600" dirty="0"/>
              <a:t>(5)]</a:t>
            </a:r>
          </a:p>
          <a:p>
            <a:r>
              <a:rPr lang="en-US" sz="1600" dirty="0"/>
              <a:t>public string </a:t>
            </a:r>
            <a:r>
              <a:rPr lang="en-US" sz="1600" dirty="0" err="1"/>
              <a:t>PaymentType</a:t>
            </a:r>
            <a:r>
              <a:rPr lang="en-US" sz="1600" dirty="0" smtClean="0"/>
              <a:t>;</a:t>
            </a:r>
            <a:r>
              <a:rPr lang="en-US" sz="1600" dirty="0"/>
              <a:t/>
            </a:r>
            <a:br>
              <a:rPr lang="en-US" sz="1600" dirty="0"/>
            </a:br>
            <a:r>
              <a:rPr lang="en-US" sz="1600" dirty="0"/>
              <a:t>[</a:t>
            </a:r>
            <a:r>
              <a:rPr lang="en-US" sz="1600" dirty="0" err="1"/>
              <a:t>LoadColumn</a:t>
            </a:r>
            <a:r>
              <a:rPr lang="en-US" sz="1600" dirty="0"/>
              <a:t>(6)]</a:t>
            </a:r>
          </a:p>
          <a:p>
            <a:r>
              <a:rPr lang="en-US" sz="1600" dirty="0"/>
              <a:t>public float </a:t>
            </a:r>
            <a:r>
              <a:rPr lang="en-US" sz="1600" dirty="0" err="1">
                <a:solidFill>
                  <a:srgbClr val="FF0000"/>
                </a:solidFill>
              </a:rPr>
              <a:t>FareAmount</a:t>
            </a:r>
            <a:r>
              <a:rPr lang="en-US" sz="1600" dirty="0"/>
              <a:t>;</a:t>
            </a:r>
          </a:p>
          <a:p>
            <a:r>
              <a:rPr lang="en-US" sz="1600" dirty="0"/>
              <a:t>}</a:t>
            </a:r>
          </a:p>
          <a:p>
            <a:endParaRPr lang="en-US" dirty="0"/>
          </a:p>
        </p:txBody>
      </p:sp>
      <p:sp>
        <p:nvSpPr>
          <p:cNvPr id="7" name="Strzałka w prawo z wcięciem 6"/>
          <p:cNvSpPr/>
          <p:nvPr/>
        </p:nvSpPr>
        <p:spPr>
          <a:xfrm>
            <a:off x="3851920" y="2132856"/>
            <a:ext cx="1397696" cy="27990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97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14872"/>
          </a:xfrm>
        </p:spPr>
        <p:txBody>
          <a:bodyPr>
            <a:normAutofit lnSpcReduction="10000"/>
          </a:bodyPr>
          <a:lstStyle/>
          <a:p>
            <a:pPr marL="0" indent="0">
              <a:buNone/>
            </a:pPr>
            <a:r>
              <a:rPr lang="pl-PL" b="1" dirty="0" err="1"/>
              <a:t>L</a:t>
            </a:r>
            <a:r>
              <a:rPr lang="pl-PL" b="1" dirty="0" err="1" smtClean="0"/>
              <a:t>oad</a:t>
            </a:r>
            <a:r>
              <a:rPr lang="pl-PL" b="1" dirty="0" smtClean="0"/>
              <a:t> data</a:t>
            </a:r>
          </a:p>
          <a:p>
            <a:pPr marL="0" indent="0">
              <a:buNone/>
            </a:pPr>
            <a:endParaRPr lang="pl-PL" dirty="0" smtClean="0"/>
          </a:p>
          <a:p>
            <a:pPr marL="0" indent="0">
              <a:buNone/>
            </a:pPr>
            <a:r>
              <a:rPr lang="en-US" sz="2600" dirty="0" err="1"/>
              <a:t>MLContext</a:t>
            </a:r>
            <a:r>
              <a:rPr lang="en-US" sz="2600" dirty="0"/>
              <a:t> </a:t>
            </a:r>
            <a:r>
              <a:rPr lang="en-US" sz="2600" dirty="0" err="1"/>
              <a:t>mlContext</a:t>
            </a:r>
            <a:r>
              <a:rPr lang="en-US" sz="2600" dirty="0"/>
              <a:t> = new </a:t>
            </a:r>
            <a:r>
              <a:rPr lang="en-US" sz="2600" dirty="0" err="1" smtClean="0"/>
              <a:t>MLContext</a:t>
            </a:r>
            <a:r>
              <a:rPr lang="en-US" sz="2600" dirty="0" smtClean="0"/>
              <a:t>();</a:t>
            </a:r>
            <a:endParaRPr lang="en-US" sz="2600" dirty="0"/>
          </a:p>
          <a:p>
            <a:pPr marL="0" indent="0">
              <a:buNone/>
            </a:pPr>
            <a:endParaRPr lang="pl-PL" sz="2600" dirty="0"/>
          </a:p>
          <a:p>
            <a:pPr marL="0" indent="0">
              <a:buNone/>
            </a:pPr>
            <a:endParaRPr lang="pl-PL" sz="2600" dirty="0"/>
          </a:p>
          <a:p>
            <a:pPr marL="0" indent="0">
              <a:buNone/>
            </a:pPr>
            <a:r>
              <a:rPr lang="en-US" sz="2600" dirty="0" err="1"/>
              <a:t>IDataView</a:t>
            </a:r>
            <a:r>
              <a:rPr lang="en-US" sz="2600" dirty="0"/>
              <a:t> </a:t>
            </a:r>
            <a:r>
              <a:rPr lang="en-US" sz="2600" dirty="0" err="1"/>
              <a:t>dataView</a:t>
            </a:r>
            <a:r>
              <a:rPr lang="en-US" sz="2600" dirty="0"/>
              <a:t> = </a:t>
            </a:r>
            <a:r>
              <a:rPr lang="en-US" sz="2600" dirty="0" err="1"/>
              <a:t>mlContext.Data.LoadFromTextFile</a:t>
            </a:r>
            <a:r>
              <a:rPr lang="en-US" sz="2600" dirty="0"/>
              <a:t>&lt;</a:t>
            </a:r>
            <a:r>
              <a:rPr lang="en-US" sz="2600" dirty="0" err="1"/>
              <a:t>ModelInput</a:t>
            </a:r>
            <a:r>
              <a:rPr lang="en-US" sz="2600" dirty="0" smtClean="0"/>
              <a:t>&gt;</a:t>
            </a:r>
            <a:endParaRPr lang="pl-PL" sz="2600" dirty="0" smtClean="0"/>
          </a:p>
          <a:p>
            <a:pPr marL="0" indent="0">
              <a:buNone/>
            </a:pPr>
            <a:r>
              <a:rPr lang="en-US" sz="2600" dirty="0" smtClean="0"/>
              <a:t>(</a:t>
            </a:r>
            <a:r>
              <a:rPr lang="en-US" sz="2600" dirty="0" err="1"/>
              <a:t>dataPath</a:t>
            </a:r>
            <a:r>
              <a:rPr lang="en-US" sz="2600" dirty="0"/>
              <a:t>, </a:t>
            </a:r>
            <a:r>
              <a:rPr lang="en-US" sz="2600" dirty="0" err="1"/>
              <a:t>hasHeader</a:t>
            </a:r>
            <a:r>
              <a:rPr lang="en-US" sz="2600" dirty="0"/>
              <a:t>: true, </a:t>
            </a:r>
            <a:r>
              <a:rPr lang="en-US" sz="2600" dirty="0" err="1"/>
              <a:t>separatorChar</a:t>
            </a:r>
            <a:r>
              <a:rPr lang="en-US" sz="2600" dirty="0"/>
              <a:t>: ',');</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87487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86880"/>
          </a:xfrm>
        </p:spPr>
        <p:txBody>
          <a:bodyPr>
            <a:normAutofit fontScale="47500" lnSpcReduction="20000"/>
          </a:bodyPr>
          <a:lstStyle/>
          <a:p>
            <a:pPr marL="0" indent="0">
              <a:buNone/>
            </a:pPr>
            <a:r>
              <a:rPr lang="pl-PL" sz="5800" b="1" dirty="0" err="1" smtClean="0"/>
              <a:t>Create</a:t>
            </a:r>
            <a:r>
              <a:rPr lang="pl-PL" sz="5800" b="1" dirty="0" smtClean="0"/>
              <a:t> </a:t>
            </a:r>
            <a:r>
              <a:rPr lang="pl-PL" sz="5800" b="1" dirty="0" err="1" smtClean="0"/>
              <a:t>pipeline</a:t>
            </a:r>
            <a:endParaRPr lang="pl-PL" sz="5800" b="1" dirty="0" smtClean="0"/>
          </a:p>
          <a:p>
            <a:pPr marL="0" indent="0">
              <a:buNone/>
            </a:pPr>
            <a:endParaRPr lang="pl-PL" dirty="0" smtClean="0"/>
          </a:p>
          <a:p>
            <a:pPr marL="0" indent="0">
              <a:buNone/>
            </a:pPr>
            <a:r>
              <a:rPr lang="pl-PL" sz="4400" b="1" dirty="0" err="1" smtClean="0"/>
              <a:t>Transforming</a:t>
            </a:r>
            <a:r>
              <a:rPr lang="pl-PL" sz="4400" b="1" dirty="0" smtClean="0"/>
              <a:t> data </a:t>
            </a:r>
            <a:r>
              <a:rPr lang="pl-PL" sz="4400" b="1" dirty="0" err="1" smtClean="0"/>
              <a:t>after</a:t>
            </a:r>
            <a:r>
              <a:rPr lang="pl-PL" sz="4400" b="1" dirty="0" smtClean="0"/>
              <a:t> </a:t>
            </a:r>
            <a:r>
              <a:rPr lang="pl-PL" sz="4400" b="1" dirty="0" err="1" smtClean="0"/>
              <a:t>loading</a:t>
            </a:r>
            <a:endParaRPr lang="pl-PL" sz="4400" b="1" dirty="0" smtClean="0"/>
          </a:p>
          <a:p>
            <a:pPr marL="0" indent="0">
              <a:buNone/>
            </a:pPr>
            <a:endParaRPr lang="pl-PL" dirty="0" smtClean="0"/>
          </a:p>
          <a:p>
            <a:pPr marL="0" indent="0">
              <a:buNone/>
            </a:pPr>
            <a:r>
              <a:rPr lang="en-US" sz="2900" dirty="0" err="1"/>
              <a:t>var</a:t>
            </a:r>
            <a:r>
              <a:rPr lang="en-US" sz="2900" dirty="0"/>
              <a:t> pipeline = </a:t>
            </a:r>
            <a:r>
              <a:rPr lang="en-US" sz="2900" dirty="0" err="1"/>
              <a:t>mlContext.Transforms.CopyColumns</a:t>
            </a:r>
            <a:r>
              <a:rPr lang="en-US" sz="2900" dirty="0"/>
              <a:t>(</a:t>
            </a:r>
            <a:r>
              <a:rPr lang="en-US" sz="2900" dirty="0" err="1"/>
              <a:t>outputColumnName</a:t>
            </a:r>
            <a:r>
              <a:rPr lang="en-US" sz="2900" dirty="0"/>
              <a:t>: "Label", </a:t>
            </a:r>
            <a:r>
              <a:rPr lang="en-US" sz="2900" dirty="0" err="1"/>
              <a:t>inputColumnName</a:t>
            </a:r>
            <a:r>
              <a:rPr lang="en-US" sz="2900" dirty="0"/>
              <a:t>:"</a:t>
            </a:r>
            <a:r>
              <a:rPr lang="en-US" sz="2900" dirty="0" err="1"/>
              <a:t>FareAmount</a:t>
            </a:r>
            <a:r>
              <a:rPr lang="en-US" sz="2900" dirty="0"/>
              <a:t>")</a:t>
            </a:r>
          </a:p>
          <a:p>
            <a:pPr marL="0" indent="0">
              <a:buNone/>
            </a:pPr>
            <a:endParaRPr lang="pl-PL" sz="2900" dirty="0" smtClean="0"/>
          </a:p>
          <a:p>
            <a:pPr marL="0" indent="0">
              <a:buNone/>
            </a:pPr>
            <a:r>
              <a:rPr lang="en-US" sz="2900" dirty="0" smtClean="0"/>
              <a:t>// </a:t>
            </a:r>
            <a:r>
              <a:rPr lang="en-US" sz="2900" dirty="0"/>
              <a:t>using categorical features</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VendorIdEncoded</a:t>
            </a:r>
            <a:r>
              <a:rPr lang="en-US" sz="2900" dirty="0"/>
              <a:t>", </a:t>
            </a:r>
            <a:r>
              <a:rPr lang="en-US" sz="2900" dirty="0" err="1"/>
              <a:t>inputColumnName</a:t>
            </a:r>
            <a:r>
              <a:rPr lang="en-US" sz="2900" dirty="0"/>
              <a:t>:"</a:t>
            </a:r>
            <a:r>
              <a:rPr lang="en-US" sz="2900" dirty="0" err="1"/>
              <a:t>VendorId</a:t>
            </a:r>
            <a:r>
              <a:rPr lang="en-US" sz="2900" dirty="0"/>
              <a:t>"))</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RateCodeEncoded</a:t>
            </a:r>
            <a:r>
              <a:rPr lang="en-US" sz="2900" dirty="0"/>
              <a:t>", </a:t>
            </a:r>
            <a:r>
              <a:rPr lang="en-US" sz="2900" dirty="0" err="1"/>
              <a:t>inputColumnName</a:t>
            </a:r>
            <a:r>
              <a:rPr lang="en-US" sz="2900" dirty="0"/>
              <a:t>: "</a:t>
            </a:r>
            <a:r>
              <a:rPr lang="en-US" sz="2900" dirty="0" err="1"/>
              <a:t>RateCode</a:t>
            </a:r>
            <a:r>
              <a:rPr lang="en-US" sz="2900" dirty="0"/>
              <a:t>"))</a:t>
            </a:r>
          </a:p>
          <a:p>
            <a:pPr marL="0" indent="0">
              <a:buNone/>
            </a:pPr>
            <a:r>
              <a:rPr lang="en-US" sz="2900" dirty="0"/>
              <a:t>.Append(</a:t>
            </a:r>
            <a:r>
              <a:rPr lang="en-US" sz="2900" dirty="0" err="1"/>
              <a:t>mlContext.Transforms.Categorical.OneHotEncoding</a:t>
            </a:r>
            <a:r>
              <a:rPr lang="en-US" sz="2900" dirty="0"/>
              <a:t>(</a:t>
            </a:r>
            <a:r>
              <a:rPr lang="en-US" sz="2900" dirty="0" err="1"/>
              <a:t>outputColumnName</a:t>
            </a:r>
            <a:r>
              <a:rPr lang="en-US" sz="2900" dirty="0"/>
              <a:t>: "</a:t>
            </a:r>
            <a:r>
              <a:rPr lang="en-US" sz="2900" dirty="0" err="1"/>
              <a:t>PaymentTypeEncoded</a:t>
            </a:r>
            <a:r>
              <a:rPr lang="en-US" sz="2900" dirty="0"/>
              <a:t>", </a:t>
            </a:r>
            <a:r>
              <a:rPr lang="en-US" sz="2900" dirty="0" err="1"/>
              <a:t>inputColumnName</a:t>
            </a:r>
            <a:r>
              <a:rPr lang="en-US" sz="2900" dirty="0"/>
              <a:t>: "</a:t>
            </a:r>
            <a:r>
              <a:rPr lang="en-US" sz="2900" dirty="0" err="1"/>
              <a:t>PaymentType</a:t>
            </a:r>
            <a:r>
              <a:rPr lang="en-US" sz="2900" dirty="0"/>
              <a:t>"))</a:t>
            </a:r>
          </a:p>
          <a:p>
            <a:pPr marL="0" indent="0">
              <a:buNone/>
            </a:pPr>
            <a:endParaRPr lang="pl-PL" sz="2900" dirty="0" smtClean="0"/>
          </a:p>
          <a:p>
            <a:pPr marL="0" indent="0">
              <a:buNone/>
            </a:pPr>
            <a:r>
              <a:rPr lang="en-US" sz="2900" dirty="0" smtClean="0"/>
              <a:t>// </a:t>
            </a:r>
            <a:r>
              <a:rPr lang="en-US" sz="2900" dirty="0"/>
              <a:t>all columns for input model -&gt; concatenate to Features column</a:t>
            </a:r>
          </a:p>
          <a:p>
            <a:pPr marL="0" indent="0">
              <a:buNone/>
            </a:pPr>
            <a:r>
              <a:rPr lang="en-US" sz="2900" dirty="0"/>
              <a:t>.Append(</a:t>
            </a:r>
            <a:r>
              <a:rPr lang="en-US" sz="2900" dirty="0" err="1"/>
              <a:t>mlContext.Transforms.Concatenate</a:t>
            </a:r>
            <a:r>
              <a:rPr lang="en-US" sz="2900" dirty="0"/>
              <a:t>("Features", "</a:t>
            </a:r>
            <a:r>
              <a:rPr lang="en-US" sz="2900" dirty="0" err="1"/>
              <a:t>VendorIdEncoded</a:t>
            </a:r>
            <a:r>
              <a:rPr lang="en-US" sz="2900" dirty="0"/>
              <a:t>", "</a:t>
            </a:r>
            <a:r>
              <a:rPr lang="en-US" sz="2900" dirty="0" err="1"/>
              <a:t>RateCodeEncoded</a:t>
            </a:r>
            <a:r>
              <a:rPr lang="en-US" sz="2900" dirty="0"/>
              <a:t>", "</a:t>
            </a:r>
            <a:r>
              <a:rPr lang="en-US" sz="2900" dirty="0" err="1"/>
              <a:t>PassengerCount</a:t>
            </a:r>
            <a:r>
              <a:rPr lang="en-US" sz="2900" dirty="0"/>
              <a:t>", "</a:t>
            </a:r>
            <a:r>
              <a:rPr lang="en-US" sz="2900" dirty="0" err="1"/>
              <a:t>TripTime</a:t>
            </a:r>
            <a:r>
              <a:rPr lang="en-US" sz="2900" dirty="0"/>
              <a:t>", "</a:t>
            </a:r>
            <a:r>
              <a:rPr lang="en-US" sz="2900" dirty="0" err="1"/>
              <a:t>TripDistance</a:t>
            </a:r>
            <a:r>
              <a:rPr lang="en-US" sz="2900" dirty="0"/>
              <a:t>", "</a:t>
            </a:r>
            <a:r>
              <a:rPr lang="en-US" sz="2900" dirty="0" err="1"/>
              <a:t>PaymentTypeEncoded</a:t>
            </a:r>
            <a:r>
              <a:rPr lang="en-US" sz="2900" dirty="0"/>
              <a:t>")) </a:t>
            </a:r>
            <a:endParaRPr lang="pl-PL" sz="2900" dirty="0" smtClean="0"/>
          </a:p>
          <a:p>
            <a:pPr marL="0" indent="0">
              <a:buNone/>
            </a:pPr>
            <a:endParaRPr lang="en-US" sz="2900" dirty="0"/>
          </a:p>
          <a:p>
            <a:pPr marL="0" indent="0">
              <a:buNone/>
            </a:pPr>
            <a:r>
              <a:rPr lang="en-US" sz="2900" dirty="0"/>
              <a:t>// using regression algorithm</a:t>
            </a:r>
          </a:p>
          <a:p>
            <a:pPr marL="0" indent="0">
              <a:buNone/>
            </a:pPr>
            <a:r>
              <a:rPr lang="en-US" sz="2900" dirty="0">
                <a:solidFill>
                  <a:srgbClr val="FF0000"/>
                </a:solidFill>
              </a:rPr>
              <a:t>.Append(</a:t>
            </a:r>
            <a:r>
              <a:rPr lang="en-US" sz="2900" dirty="0" err="1">
                <a:solidFill>
                  <a:srgbClr val="FF0000"/>
                </a:solidFill>
              </a:rPr>
              <a:t>mlContext.Regression.Trainers.FastTree</a:t>
            </a:r>
            <a:r>
              <a:rPr lang="en-US" sz="2900" dirty="0">
                <a:solidFill>
                  <a:srgbClr val="FF0000"/>
                </a:solidFill>
              </a:rPr>
              <a:t>());</a:t>
            </a:r>
          </a:p>
          <a:p>
            <a:endParaRPr lang="en-US" dirty="0"/>
          </a:p>
        </p:txBody>
      </p:sp>
    </p:spTree>
    <p:extLst>
      <p:ext uri="{BB962C8B-B14F-4D97-AF65-F5344CB8AC3E}">
        <p14:creationId xmlns:p14="http://schemas.microsoft.com/office/powerpoint/2010/main" val="3691756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986880"/>
          </a:xfrm>
        </p:spPr>
        <p:txBody>
          <a:bodyPr>
            <a:normAutofit/>
          </a:bodyPr>
          <a:lstStyle/>
          <a:p>
            <a:pPr marL="0" indent="0">
              <a:buNone/>
            </a:pPr>
            <a:r>
              <a:rPr lang="pl-PL" b="1" dirty="0" err="1" smtClean="0"/>
              <a:t>Create</a:t>
            </a:r>
            <a:r>
              <a:rPr lang="pl-PL" b="1" dirty="0" smtClean="0"/>
              <a:t> </a:t>
            </a:r>
            <a:r>
              <a:rPr lang="pl-PL" b="1" dirty="0" err="1" smtClean="0"/>
              <a:t>pipeline</a:t>
            </a:r>
            <a:endParaRPr lang="pl-PL" b="1" dirty="0" smtClean="0"/>
          </a:p>
          <a:p>
            <a:pPr marL="0" indent="0">
              <a:buNone/>
            </a:pPr>
            <a:endParaRPr lang="pl-PL" dirty="0" smtClean="0"/>
          </a:p>
          <a:p>
            <a:pPr marL="0" indent="0">
              <a:buNone/>
            </a:pPr>
            <a:r>
              <a:rPr lang="pl-PL" sz="3200" dirty="0" err="1" smtClean="0"/>
              <a:t>Note</a:t>
            </a:r>
            <a:r>
              <a:rPr lang="pl-PL" dirty="0" smtClean="0"/>
              <a:t>:</a:t>
            </a:r>
          </a:p>
          <a:p>
            <a:pPr marL="0" indent="0">
              <a:buNone/>
            </a:pPr>
            <a:endParaRPr lang="pl-PL" dirty="0" smtClean="0"/>
          </a:p>
          <a:p>
            <a:pPr marL="0" indent="0">
              <a:buNone/>
            </a:pPr>
            <a:r>
              <a:rPr lang="en-US" sz="3200" dirty="0"/>
              <a:t>All ML.NET algorithms look for an input column that is a vector. By default this vector column is called </a:t>
            </a:r>
            <a:r>
              <a:rPr lang="en-US" sz="3200" b="1" dirty="0"/>
              <a:t>Features</a:t>
            </a:r>
            <a:r>
              <a:rPr lang="en-US" sz="3200" dirty="0"/>
              <a:t>.</a:t>
            </a:r>
            <a:endParaRPr lang="en-US" sz="2900" dirty="0">
              <a:solidFill>
                <a:srgbClr val="FF0000"/>
              </a:solidFill>
            </a:endParaRPr>
          </a:p>
          <a:p>
            <a:endParaRPr lang="en-US" dirty="0"/>
          </a:p>
        </p:txBody>
      </p:sp>
    </p:spTree>
    <p:extLst>
      <p:ext uri="{BB962C8B-B14F-4D97-AF65-F5344CB8AC3E}">
        <p14:creationId xmlns:p14="http://schemas.microsoft.com/office/powerpoint/2010/main" val="3349249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pl-PL" sz="3000" b="1" dirty="0" smtClean="0"/>
              <a:t>Train model</a:t>
            </a:r>
          </a:p>
          <a:p>
            <a:pPr marL="0" indent="0">
              <a:buNone/>
            </a:pPr>
            <a:endParaRPr lang="pl-PL" dirty="0"/>
          </a:p>
          <a:p>
            <a:pPr marL="0" indent="0">
              <a:buNone/>
            </a:pPr>
            <a:endParaRPr lang="pl-PL" dirty="0" smtClean="0"/>
          </a:p>
          <a:p>
            <a:pPr marL="0" indent="0">
              <a:buNone/>
            </a:pPr>
            <a:r>
              <a:rPr lang="en-US" dirty="0" err="1"/>
              <a:t>IDataView</a:t>
            </a:r>
            <a:r>
              <a:rPr lang="en-US" dirty="0"/>
              <a:t> </a:t>
            </a:r>
            <a:r>
              <a:rPr lang="en-US" dirty="0" err="1"/>
              <a:t>dataView</a:t>
            </a:r>
            <a:r>
              <a:rPr lang="en-US" dirty="0"/>
              <a:t> = </a:t>
            </a:r>
            <a:r>
              <a:rPr lang="en-US" dirty="0" err="1"/>
              <a:t>mlContext.Data.LoadFromTextFile</a:t>
            </a:r>
            <a:r>
              <a:rPr lang="en-US" dirty="0"/>
              <a:t>&lt;</a:t>
            </a:r>
            <a:r>
              <a:rPr lang="en-US" dirty="0" err="1"/>
              <a:t>ModelInput</a:t>
            </a:r>
            <a:r>
              <a:rPr lang="en-US" dirty="0" smtClean="0"/>
              <a:t>&gt;</a:t>
            </a:r>
            <a:endParaRPr lang="pl-PL" dirty="0" smtClean="0"/>
          </a:p>
          <a:p>
            <a:pPr marL="0" indent="0">
              <a:buNone/>
            </a:pPr>
            <a:r>
              <a:rPr lang="en-US" dirty="0" smtClean="0"/>
              <a:t>(</a:t>
            </a:r>
            <a:r>
              <a:rPr lang="en-US" dirty="0" err="1"/>
              <a:t>dataPath</a:t>
            </a:r>
            <a:r>
              <a:rPr lang="en-US" dirty="0"/>
              <a:t>, </a:t>
            </a:r>
            <a:r>
              <a:rPr lang="en-US" dirty="0" err="1"/>
              <a:t>hasHeader</a:t>
            </a:r>
            <a:r>
              <a:rPr lang="en-US" dirty="0"/>
              <a:t>: true, </a:t>
            </a:r>
            <a:r>
              <a:rPr lang="en-US" dirty="0" err="1"/>
              <a:t>separatorChar</a:t>
            </a:r>
            <a:r>
              <a:rPr lang="en-US" dirty="0"/>
              <a:t>: ',');</a:t>
            </a:r>
          </a:p>
          <a:p>
            <a:pPr marL="0" indent="0">
              <a:buNone/>
            </a:pPr>
            <a:endParaRPr lang="en-US" dirty="0"/>
          </a:p>
          <a:p>
            <a:pPr marL="0" indent="0">
              <a:buNone/>
            </a:pPr>
            <a:r>
              <a:rPr lang="pl-PL" dirty="0" smtClean="0"/>
              <a:t>// He we </a:t>
            </a:r>
            <a:r>
              <a:rPr lang="pl-PL" dirty="0" err="1" smtClean="0"/>
              <a:t>have</a:t>
            </a:r>
            <a:r>
              <a:rPr lang="pl-PL" dirty="0" smtClean="0"/>
              <a:t> </a:t>
            </a:r>
            <a:r>
              <a:rPr lang="pl-PL" dirty="0" err="1" smtClean="0"/>
              <a:t>transformations</a:t>
            </a:r>
            <a:r>
              <a:rPr lang="pl-PL" dirty="0" smtClean="0"/>
              <a:t> -&gt; </a:t>
            </a:r>
            <a:r>
              <a:rPr lang="pl-PL" dirty="0" err="1" smtClean="0"/>
              <a:t>pipeline</a:t>
            </a:r>
            <a:endParaRPr lang="pl-PL" dirty="0"/>
          </a:p>
          <a:p>
            <a:pPr marL="0" indent="0">
              <a:buNone/>
            </a:pPr>
            <a:endParaRPr lang="pl-PL" dirty="0"/>
          </a:p>
          <a:p>
            <a:pPr marL="0" indent="0">
              <a:buNone/>
            </a:pPr>
            <a:r>
              <a:rPr lang="en-US" dirty="0" err="1"/>
              <a:t>var</a:t>
            </a:r>
            <a:r>
              <a:rPr lang="en-US" dirty="0"/>
              <a:t> model = </a:t>
            </a:r>
            <a:r>
              <a:rPr lang="en-US" dirty="0" err="1"/>
              <a:t>pipeline.Fit</a:t>
            </a:r>
            <a:r>
              <a:rPr lang="en-US" dirty="0"/>
              <a:t>(</a:t>
            </a:r>
            <a:r>
              <a:rPr lang="en-US" dirty="0" err="1"/>
              <a:t>dataView</a:t>
            </a:r>
            <a:r>
              <a:rPr lang="en-US" dirty="0"/>
              <a:t>);</a:t>
            </a:r>
          </a:p>
          <a:p>
            <a:endParaRPr lang="en-US" dirty="0"/>
          </a:p>
        </p:txBody>
      </p:sp>
    </p:spTree>
    <p:extLst>
      <p:ext uri="{BB962C8B-B14F-4D97-AF65-F5344CB8AC3E}">
        <p14:creationId xmlns:p14="http://schemas.microsoft.com/office/powerpoint/2010/main" val="157137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92500" lnSpcReduction="20000"/>
          </a:bodyPr>
          <a:lstStyle/>
          <a:p>
            <a:pPr marL="0" indent="0">
              <a:buNone/>
            </a:pPr>
            <a:r>
              <a:rPr lang="pl-PL" sz="3200" dirty="0" err="1" smtClean="0"/>
              <a:t>Note</a:t>
            </a:r>
            <a:r>
              <a:rPr lang="pl-PL" sz="3200" dirty="0" smtClean="0"/>
              <a:t>:</a:t>
            </a:r>
          </a:p>
          <a:p>
            <a:pPr marL="0" indent="0">
              <a:buNone/>
            </a:pPr>
            <a:endParaRPr lang="pl-PL" dirty="0" smtClean="0"/>
          </a:p>
          <a:p>
            <a:pPr marL="0" indent="0">
              <a:buNone/>
            </a:pPr>
            <a:r>
              <a:rPr lang="en-US" dirty="0" smtClean="0"/>
              <a:t>All </a:t>
            </a:r>
            <a:r>
              <a:rPr lang="en-US" dirty="0"/>
              <a:t>algorithms also create new columns after they have performed a prediction. The fixed names of these new columns depend on the type of machine learning algorithm. For the regression task, one of the new columns is called </a:t>
            </a:r>
            <a:r>
              <a:rPr lang="en-US" b="1" dirty="0"/>
              <a:t>Score</a:t>
            </a:r>
            <a:r>
              <a:rPr lang="en-US" dirty="0" smtClean="0"/>
              <a:t>.</a:t>
            </a:r>
            <a:endParaRPr lang="pl-PL" dirty="0" smtClean="0"/>
          </a:p>
          <a:p>
            <a:pPr marL="0" indent="0">
              <a:buNone/>
            </a:pPr>
            <a:endParaRPr lang="pl-PL" dirty="0"/>
          </a:p>
          <a:p>
            <a:pPr marL="0" indent="0">
              <a:buNone/>
            </a:pPr>
            <a:r>
              <a:rPr lang="en-US" sz="2200" dirty="0">
                <a:hlinkClick r:id="rId2"/>
              </a:rPr>
              <a:t>https://</a:t>
            </a:r>
            <a:r>
              <a:rPr lang="en-US" sz="2200" dirty="0" smtClean="0">
                <a:hlinkClick r:id="rId2"/>
              </a:rPr>
              <a:t>docs.microsoft.com/en-us/dotnet/machine-learning/resources/tasks</a:t>
            </a:r>
            <a:endParaRPr lang="pl-PL" sz="2200" dirty="0" smtClean="0"/>
          </a:p>
          <a:p>
            <a:pPr marL="0" indent="0">
              <a:buNone/>
            </a:pPr>
            <a:r>
              <a:rPr lang="en-US" dirty="0" smtClean="0"/>
              <a:t> </a:t>
            </a:r>
            <a:endParaRPr lang="en-US" dirty="0"/>
          </a:p>
        </p:txBody>
      </p:sp>
    </p:spTree>
    <p:extLst>
      <p:ext uri="{BB962C8B-B14F-4D97-AF65-F5344CB8AC3E}">
        <p14:creationId xmlns:p14="http://schemas.microsoft.com/office/powerpoint/2010/main" val="3761918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59103787"/>
              </p:ext>
            </p:extLst>
          </p:nvPr>
        </p:nvGraphicFramePr>
        <p:xfrm>
          <a:off x="467544" y="2060848"/>
          <a:ext cx="8183562" cy="3017520"/>
        </p:xfrm>
        <a:graphic>
          <a:graphicData uri="http://schemas.openxmlformats.org/drawingml/2006/table">
            <a:tbl>
              <a:tblPr>
                <a:tableStyleId>{08FB837D-C827-4EFA-A057-4D05807E0F7C}</a:tableStyleId>
              </a:tblPr>
              <a:tblGrid>
                <a:gridCol w="2727854"/>
                <a:gridCol w="2727854"/>
                <a:gridCol w="2727854"/>
              </a:tblGrid>
              <a:tr h="0">
                <a:tc>
                  <a:txBody>
                    <a:bodyPr/>
                    <a:lstStyle/>
                    <a:p>
                      <a:r>
                        <a:rPr lang="en-US" dirty="0"/>
                        <a:t>Output Column Name</a:t>
                      </a:r>
                    </a:p>
                  </a:txBody>
                  <a:tcPr anchor="ctr"/>
                </a:tc>
                <a:tc>
                  <a:txBody>
                    <a:bodyPr/>
                    <a:lstStyle/>
                    <a:p>
                      <a:r>
                        <a:rPr lang="en-US"/>
                        <a:t>Column Type</a:t>
                      </a:r>
                    </a:p>
                  </a:txBody>
                  <a:tcPr anchor="ctr"/>
                </a:tc>
                <a:tc>
                  <a:txBody>
                    <a:bodyPr/>
                    <a:lstStyle/>
                    <a:p>
                      <a:r>
                        <a:rPr lang="en-US" dirty="0"/>
                        <a:t>Description</a:t>
                      </a:r>
                    </a:p>
                  </a:txBody>
                  <a:tcPr anchor="ctr"/>
                </a:tc>
              </a:tr>
              <a:tr h="0">
                <a:tc>
                  <a:txBody>
                    <a:bodyPr/>
                    <a:lstStyle/>
                    <a:p>
                      <a:r>
                        <a:rPr lang="en-US"/>
                        <a:t>Score</a:t>
                      </a:r>
                    </a:p>
                  </a:txBody>
                  <a:tcPr anchor="ctr"/>
                </a:tc>
                <a:tc>
                  <a:txBody>
                    <a:bodyPr/>
                    <a:lstStyle/>
                    <a:p>
                      <a:r>
                        <a:rPr lang="en-US" dirty="0">
                          <a:hlinkClick r:id="rId2"/>
                        </a:rPr>
                        <a:t>Single</a:t>
                      </a:r>
                      <a:endParaRPr lang="en-US" dirty="0"/>
                    </a:p>
                  </a:txBody>
                  <a:tcPr anchor="ctr"/>
                </a:tc>
                <a:tc>
                  <a:txBody>
                    <a:bodyPr/>
                    <a:lstStyle/>
                    <a:p>
                      <a:r>
                        <a:rPr lang="en-US"/>
                        <a:t>The raw score that was calculated by the model</a:t>
                      </a:r>
                    </a:p>
                  </a:txBody>
                  <a:tcPr anchor="ctr"/>
                </a:tc>
              </a:tr>
              <a:tr h="0">
                <a:tc>
                  <a:txBody>
                    <a:bodyPr/>
                    <a:lstStyle/>
                    <a:p>
                      <a:r>
                        <a:rPr lang="en-US"/>
                        <a:t>PredictedLabel</a:t>
                      </a:r>
                    </a:p>
                  </a:txBody>
                  <a:tcPr anchor="ctr"/>
                </a:tc>
                <a:tc>
                  <a:txBody>
                    <a:bodyPr/>
                    <a:lstStyle/>
                    <a:p>
                      <a:r>
                        <a:rPr lang="en-US" dirty="0">
                          <a:hlinkClick r:id="rId3"/>
                        </a:rPr>
                        <a:t>Boolean</a:t>
                      </a:r>
                      <a:endParaRPr lang="en-US" dirty="0"/>
                    </a:p>
                  </a:txBody>
                  <a:tcPr anchor="ctr"/>
                </a:tc>
                <a:tc>
                  <a:txBody>
                    <a:bodyPr/>
                    <a:lstStyle/>
                    <a:p>
                      <a:r>
                        <a:rPr lang="en-US" dirty="0"/>
                        <a:t>The predicted label, based on the sign of the score. A negative score maps to false and a positive score maps to true.</a:t>
                      </a:r>
                    </a:p>
                  </a:txBody>
                  <a:tcPr anchor="ctr"/>
                </a:tc>
              </a:tr>
            </a:tbl>
          </a:graphicData>
        </a:graphic>
      </p:graphicFrame>
      <p:sp>
        <p:nvSpPr>
          <p:cNvPr id="5" name="pole tekstowe 4"/>
          <p:cNvSpPr txBox="1"/>
          <p:nvPr/>
        </p:nvSpPr>
        <p:spPr>
          <a:xfrm>
            <a:off x="827584" y="692696"/>
            <a:ext cx="7035900" cy="738664"/>
          </a:xfrm>
          <a:prstGeom prst="rect">
            <a:avLst/>
          </a:prstGeom>
          <a:noFill/>
        </p:spPr>
        <p:txBody>
          <a:bodyPr wrap="none" rtlCol="0">
            <a:spAutoFit/>
          </a:bodyPr>
          <a:lstStyle/>
          <a:p>
            <a:r>
              <a:rPr lang="en-US" sz="2400" b="1" dirty="0"/>
              <a:t>Binary classification inputs and outputs</a:t>
            </a:r>
          </a:p>
          <a:p>
            <a:endParaRPr lang="en-US" dirty="0"/>
          </a:p>
        </p:txBody>
      </p:sp>
    </p:spTree>
    <p:extLst>
      <p:ext uri="{BB962C8B-B14F-4D97-AF65-F5344CB8AC3E}">
        <p14:creationId xmlns:p14="http://schemas.microsoft.com/office/powerpoint/2010/main" val="22715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sp>
        <p:nvSpPr>
          <p:cNvPr id="5" name="pole tekstowe 4"/>
          <p:cNvSpPr txBox="1"/>
          <p:nvPr/>
        </p:nvSpPr>
        <p:spPr>
          <a:xfrm>
            <a:off x="827584" y="692696"/>
            <a:ext cx="7638630" cy="738664"/>
          </a:xfrm>
          <a:prstGeom prst="rect">
            <a:avLst/>
          </a:prstGeom>
          <a:noFill/>
        </p:spPr>
        <p:txBody>
          <a:bodyPr wrap="none" rtlCol="0">
            <a:spAutoFit/>
          </a:bodyPr>
          <a:lstStyle/>
          <a:p>
            <a:r>
              <a:rPr lang="en-US" sz="2400" b="1" dirty="0"/>
              <a:t>Multiclass classification inputs and outputs</a:t>
            </a:r>
          </a:p>
          <a:p>
            <a:endParaRPr lang="en-US" dirty="0"/>
          </a:p>
        </p:txBody>
      </p:sp>
      <p:graphicFrame>
        <p:nvGraphicFramePr>
          <p:cNvPr id="6" name="Symbol zastępczy zawartości 5"/>
          <p:cNvGraphicFramePr>
            <a:graphicFrameLocks noGrp="1"/>
          </p:cNvGraphicFramePr>
          <p:nvPr>
            <p:ph idx="1"/>
            <p:extLst>
              <p:ext uri="{D42A27DB-BD31-4B8C-83A1-F6EECF244321}">
                <p14:modId xmlns:p14="http://schemas.microsoft.com/office/powerpoint/2010/main" val="2935190667"/>
              </p:ext>
            </p:extLst>
          </p:nvPr>
        </p:nvGraphicFramePr>
        <p:xfrm>
          <a:off x="650455" y="1268760"/>
          <a:ext cx="7992888" cy="4180773"/>
        </p:xfrm>
        <a:graphic>
          <a:graphicData uri="http://schemas.openxmlformats.org/drawingml/2006/table">
            <a:tbl>
              <a:tblPr>
                <a:tableStyleId>{08FB837D-C827-4EFA-A057-4D05807E0F7C}</a:tableStyleId>
              </a:tblPr>
              <a:tblGrid>
                <a:gridCol w="2191788"/>
                <a:gridCol w="2191788"/>
                <a:gridCol w="3609312"/>
              </a:tblGrid>
              <a:tr h="172773">
                <a:tc>
                  <a:txBody>
                    <a:bodyPr/>
                    <a:lstStyle/>
                    <a:p>
                      <a:r>
                        <a:rPr lang="en-US" sz="1400"/>
                        <a:t>Output Name</a:t>
                      </a:r>
                    </a:p>
                  </a:txBody>
                  <a:tcPr marL="73471" marR="73471" marT="36735" marB="36735" anchor="ctr"/>
                </a:tc>
                <a:tc>
                  <a:txBody>
                    <a:bodyPr/>
                    <a:lstStyle/>
                    <a:p>
                      <a:r>
                        <a:rPr lang="en-US" sz="1400"/>
                        <a:t>Type</a:t>
                      </a:r>
                    </a:p>
                  </a:txBody>
                  <a:tcPr marL="73471" marR="73471" marT="36735" marB="36735" anchor="ctr"/>
                </a:tc>
                <a:tc>
                  <a:txBody>
                    <a:bodyPr/>
                    <a:lstStyle/>
                    <a:p>
                      <a:r>
                        <a:rPr lang="en-US" sz="1400"/>
                        <a:t>Description</a:t>
                      </a:r>
                    </a:p>
                  </a:txBody>
                  <a:tcPr marL="73471" marR="73471" marT="36735" marB="36735" anchor="ctr"/>
                </a:tc>
              </a:tr>
              <a:tr h="2498001">
                <a:tc>
                  <a:txBody>
                    <a:bodyPr/>
                    <a:lstStyle/>
                    <a:p>
                      <a:r>
                        <a:rPr lang="en-US" sz="1400"/>
                        <a:t>Score</a:t>
                      </a:r>
                    </a:p>
                  </a:txBody>
                  <a:tcPr marL="73471" marR="73471" marT="36735" marB="36735" anchor="ctr"/>
                </a:tc>
                <a:tc>
                  <a:txBody>
                    <a:bodyPr/>
                    <a:lstStyle/>
                    <a:p>
                      <a:r>
                        <a:rPr lang="en-US" sz="1400"/>
                        <a:t>Vector of </a:t>
                      </a:r>
                      <a:r>
                        <a:rPr lang="en-US" sz="1400">
                          <a:hlinkClick r:id="rId2"/>
                        </a:rPr>
                        <a:t>Single</a:t>
                      </a:r>
                      <a:endParaRPr lang="en-US" sz="1400"/>
                    </a:p>
                  </a:txBody>
                  <a:tcPr marL="73471" marR="73471" marT="36735" marB="36735" anchor="ctr"/>
                </a:tc>
                <a:tc>
                  <a:txBody>
                    <a:bodyPr/>
                    <a:lstStyle/>
                    <a:p>
                      <a:r>
                        <a:rPr lang="en-US" sz="1400" dirty="0"/>
                        <a:t>The scores of all classes. Higher value means higher probability to fall into the associated class. If the </a:t>
                      </a:r>
                      <a:r>
                        <a:rPr lang="en-US" sz="1400" dirty="0" err="1"/>
                        <a:t>i-th</a:t>
                      </a:r>
                      <a:r>
                        <a:rPr lang="en-US" sz="1400" dirty="0"/>
                        <a:t> element has the largest value, the predicted label index would be </a:t>
                      </a:r>
                      <a:r>
                        <a:rPr lang="en-US" sz="1400" dirty="0" err="1"/>
                        <a:t>i</a:t>
                      </a:r>
                      <a:r>
                        <a:rPr lang="en-US" sz="1400" dirty="0"/>
                        <a:t>. Note that </a:t>
                      </a:r>
                      <a:r>
                        <a:rPr lang="en-US" sz="1400" dirty="0" err="1"/>
                        <a:t>i</a:t>
                      </a:r>
                      <a:r>
                        <a:rPr lang="en-US" sz="1400" dirty="0"/>
                        <a:t> is zero-based index.</a:t>
                      </a:r>
                    </a:p>
                  </a:txBody>
                  <a:tcPr marL="73471" marR="73471" marT="36735" marB="36735" anchor="ctr"/>
                </a:tc>
              </a:tr>
              <a:tr h="1395942">
                <a:tc>
                  <a:txBody>
                    <a:bodyPr/>
                    <a:lstStyle/>
                    <a:p>
                      <a:r>
                        <a:rPr lang="en-US" sz="1400"/>
                        <a:t>PredictedLabel</a:t>
                      </a:r>
                    </a:p>
                  </a:txBody>
                  <a:tcPr marL="73471" marR="73471" marT="36735" marB="36735" anchor="ctr"/>
                </a:tc>
                <a:tc>
                  <a:txBody>
                    <a:bodyPr/>
                    <a:lstStyle/>
                    <a:p>
                      <a:r>
                        <a:rPr lang="en-US" sz="1400">
                          <a:hlinkClick r:id="rId3"/>
                        </a:rPr>
                        <a:t>key</a:t>
                      </a:r>
                      <a:r>
                        <a:rPr lang="en-US" sz="1400"/>
                        <a:t> type</a:t>
                      </a:r>
                    </a:p>
                  </a:txBody>
                  <a:tcPr marL="73471" marR="73471" marT="36735" marB="36735" anchor="ctr"/>
                </a:tc>
                <a:tc>
                  <a:txBody>
                    <a:bodyPr/>
                    <a:lstStyle/>
                    <a:p>
                      <a:r>
                        <a:rPr lang="en-US" sz="1400" dirty="0"/>
                        <a:t>The predicted label's index. If its value is </a:t>
                      </a:r>
                      <a:r>
                        <a:rPr lang="en-US" sz="1400" dirty="0" err="1"/>
                        <a:t>i</a:t>
                      </a:r>
                      <a:r>
                        <a:rPr lang="en-US" sz="1400" dirty="0"/>
                        <a:t>, the actual label would be the </a:t>
                      </a:r>
                      <a:r>
                        <a:rPr lang="en-US" sz="1400" dirty="0" err="1"/>
                        <a:t>i-th</a:t>
                      </a:r>
                      <a:r>
                        <a:rPr lang="en-US" sz="1400" dirty="0"/>
                        <a:t> category in the key-valued input label type.</a:t>
                      </a:r>
                    </a:p>
                  </a:txBody>
                  <a:tcPr marL="73471" marR="73471" marT="36735" marB="36735" anchor="ctr"/>
                </a:tc>
              </a:tr>
            </a:tbl>
          </a:graphicData>
        </a:graphic>
      </p:graphicFrame>
    </p:spTree>
    <p:extLst>
      <p:ext uri="{BB962C8B-B14F-4D97-AF65-F5344CB8AC3E}">
        <p14:creationId xmlns:p14="http://schemas.microsoft.com/office/powerpoint/2010/main" val="418251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About</a:t>
            </a:r>
            <a:r>
              <a:rPr lang="pl-PL" dirty="0" smtClean="0"/>
              <a:t> me</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470991"/>
            <a:ext cx="7056784" cy="498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924944"/>
            <a:ext cx="3514725" cy="3343275"/>
          </a:xfrm>
          <a:prstGeom prst="rect">
            <a:avLst/>
          </a:prstGeom>
          <a:noFill/>
          <a:ln>
            <a:noFill/>
          </a:ln>
          <a:effectLst>
            <a:outerShdw blurRad="50800" dist="50800" dir="54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749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PIPELINE BUILD MODEL</a:t>
            </a:r>
            <a:endParaRPr lang="en-US" dirty="0"/>
          </a:p>
        </p:txBody>
      </p:sp>
      <p:sp>
        <p:nvSpPr>
          <p:cNvPr id="5" name="pole tekstowe 4"/>
          <p:cNvSpPr txBox="1"/>
          <p:nvPr/>
        </p:nvSpPr>
        <p:spPr>
          <a:xfrm>
            <a:off x="827584" y="692696"/>
            <a:ext cx="5471370" cy="738664"/>
          </a:xfrm>
          <a:prstGeom prst="rect">
            <a:avLst/>
          </a:prstGeom>
          <a:noFill/>
        </p:spPr>
        <p:txBody>
          <a:bodyPr wrap="none" rtlCol="0">
            <a:spAutoFit/>
          </a:bodyPr>
          <a:lstStyle/>
          <a:p>
            <a:r>
              <a:rPr lang="en-US" sz="2400" b="1" dirty="0"/>
              <a:t>Regression inputs and outputs</a:t>
            </a:r>
          </a:p>
          <a:p>
            <a:endParaRPr lang="en-US" dirty="0"/>
          </a:p>
        </p:txBody>
      </p:sp>
      <p:graphicFrame>
        <p:nvGraphicFramePr>
          <p:cNvPr id="7" name="Symbol zastępczy zawartości 6"/>
          <p:cNvGraphicFramePr>
            <a:graphicFrameLocks noGrp="1"/>
          </p:cNvGraphicFramePr>
          <p:nvPr>
            <p:ph idx="1"/>
            <p:extLst>
              <p:ext uri="{D42A27DB-BD31-4B8C-83A1-F6EECF244321}">
                <p14:modId xmlns:p14="http://schemas.microsoft.com/office/powerpoint/2010/main" val="1233627127"/>
              </p:ext>
            </p:extLst>
          </p:nvPr>
        </p:nvGraphicFramePr>
        <p:xfrm>
          <a:off x="503238" y="1984057"/>
          <a:ext cx="8183562" cy="1280160"/>
        </p:xfrm>
        <a:graphic>
          <a:graphicData uri="http://schemas.openxmlformats.org/drawingml/2006/table">
            <a:tbl>
              <a:tblPr>
                <a:tableStyleId>{08FB837D-C827-4EFA-A057-4D05807E0F7C}</a:tableStyleId>
              </a:tblPr>
              <a:tblGrid>
                <a:gridCol w="2727854"/>
                <a:gridCol w="2727854"/>
                <a:gridCol w="2727854"/>
              </a:tblGrid>
              <a:tr h="0">
                <a:tc>
                  <a:txBody>
                    <a:bodyPr/>
                    <a:lstStyle/>
                    <a:p>
                      <a:r>
                        <a:rPr lang="en-US"/>
                        <a:t>Output Name</a:t>
                      </a:r>
                    </a:p>
                  </a:txBody>
                  <a:tcPr anchor="ctr"/>
                </a:tc>
                <a:tc>
                  <a:txBody>
                    <a:bodyPr/>
                    <a:lstStyle/>
                    <a:p>
                      <a:r>
                        <a:rPr lang="en-US"/>
                        <a:t>Type</a:t>
                      </a:r>
                    </a:p>
                  </a:txBody>
                  <a:tcPr anchor="ctr"/>
                </a:tc>
                <a:tc>
                  <a:txBody>
                    <a:bodyPr/>
                    <a:lstStyle/>
                    <a:p>
                      <a:r>
                        <a:rPr lang="en-US"/>
                        <a:t>Description</a:t>
                      </a:r>
                    </a:p>
                  </a:txBody>
                  <a:tcPr anchor="ctr"/>
                </a:tc>
              </a:tr>
              <a:tr h="0">
                <a:tc>
                  <a:txBody>
                    <a:bodyPr/>
                    <a:lstStyle/>
                    <a:p>
                      <a:r>
                        <a:rPr lang="en-US"/>
                        <a:t>Score</a:t>
                      </a:r>
                    </a:p>
                  </a:txBody>
                  <a:tcPr anchor="ctr"/>
                </a:tc>
                <a:tc>
                  <a:txBody>
                    <a:bodyPr/>
                    <a:lstStyle/>
                    <a:p>
                      <a:r>
                        <a:rPr lang="en-US">
                          <a:hlinkClick r:id="rId2"/>
                        </a:rPr>
                        <a:t>Single</a:t>
                      </a:r>
                      <a:endParaRPr lang="en-US"/>
                    </a:p>
                  </a:txBody>
                  <a:tcPr anchor="ctr"/>
                </a:tc>
                <a:tc>
                  <a:txBody>
                    <a:bodyPr/>
                    <a:lstStyle/>
                    <a:p>
                      <a:r>
                        <a:rPr lang="en-US" dirty="0"/>
                        <a:t>The raw score that was predicted by the model</a:t>
                      </a:r>
                    </a:p>
                  </a:txBody>
                  <a:tcPr anchor="ctr"/>
                </a:tc>
              </a:tr>
            </a:tbl>
          </a:graphicData>
        </a:graphic>
      </p:graphicFrame>
    </p:spTree>
    <p:extLst>
      <p:ext uri="{BB962C8B-B14F-4D97-AF65-F5344CB8AC3E}">
        <p14:creationId xmlns:p14="http://schemas.microsoft.com/office/powerpoint/2010/main" val="107303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fontScale="85000" lnSpcReduction="10000"/>
          </a:bodyPr>
          <a:lstStyle/>
          <a:p>
            <a:pPr marL="0" indent="0">
              <a:buNone/>
            </a:pPr>
            <a:r>
              <a:rPr lang="pl-PL" sz="3300" b="1" dirty="0" err="1" smtClean="0"/>
              <a:t>Improve</a:t>
            </a:r>
            <a:r>
              <a:rPr lang="pl-PL" sz="3300" b="1" dirty="0" smtClean="0"/>
              <a:t> (</a:t>
            </a:r>
            <a:r>
              <a:rPr lang="pl-PL" sz="3300" b="1" dirty="0" err="1" smtClean="0"/>
              <a:t>evaluate</a:t>
            </a:r>
            <a:r>
              <a:rPr lang="pl-PL" sz="3300" b="1" dirty="0" smtClean="0"/>
              <a:t>) Model</a:t>
            </a:r>
          </a:p>
          <a:p>
            <a:pPr marL="0" indent="0">
              <a:buNone/>
            </a:pPr>
            <a:endParaRPr lang="pl-PL" dirty="0"/>
          </a:p>
          <a:p>
            <a:pPr marL="0" indent="0">
              <a:buNone/>
            </a:pPr>
            <a:r>
              <a:rPr lang="en-US" dirty="0" err="1"/>
              <a:t>IDataView</a:t>
            </a:r>
            <a:r>
              <a:rPr lang="en-US" dirty="0"/>
              <a:t> </a:t>
            </a:r>
            <a:r>
              <a:rPr lang="en-US" dirty="0" err="1"/>
              <a:t>dataView</a:t>
            </a:r>
            <a:r>
              <a:rPr lang="en-US" dirty="0"/>
              <a:t> = </a:t>
            </a:r>
            <a:r>
              <a:rPr lang="en-US" dirty="0" err="1"/>
              <a:t>mlContext.Data.LoadFromTextFile</a:t>
            </a:r>
            <a:r>
              <a:rPr lang="en-US" dirty="0"/>
              <a:t>&lt;</a:t>
            </a:r>
            <a:r>
              <a:rPr lang="en-US" dirty="0" err="1"/>
              <a:t>ModelInput</a:t>
            </a:r>
            <a:r>
              <a:rPr lang="en-US" dirty="0" smtClean="0"/>
              <a:t>&gt;</a:t>
            </a:r>
            <a:endParaRPr lang="pl-PL" dirty="0" smtClean="0"/>
          </a:p>
          <a:p>
            <a:pPr marL="0" indent="0">
              <a:buNone/>
            </a:pPr>
            <a:r>
              <a:rPr lang="en-US" dirty="0" smtClean="0"/>
              <a:t>(_</a:t>
            </a:r>
            <a:r>
              <a:rPr lang="en-US" dirty="0" err="1"/>
              <a:t>testDataPath</a:t>
            </a:r>
            <a:r>
              <a:rPr lang="en-US" dirty="0"/>
              <a:t>, </a:t>
            </a:r>
            <a:r>
              <a:rPr lang="en-US" dirty="0" err="1"/>
              <a:t>hasHeader</a:t>
            </a:r>
            <a:r>
              <a:rPr lang="en-US" dirty="0"/>
              <a:t>: true, </a:t>
            </a:r>
            <a:endParaRPr lang="pl-PL" dirty="0" smtClean="0"/>
          </a:p>
          <a:p>
            <a:pPr marL="0" indent="0">
              <a:buNone/>
            </a:pPr>
            <a:r>
              <a:rPr lang="en-US" dirty="0" err="1" smtClean="0"/>
              <a:t>separatorChar</a:t>
            </a:r>
            <a:r>
              <a:rPr lang="en-US" dirty="0"/>
              <a:t>: </a:t>
            </a:r>
            <a:r>
              <a:rPr lang="en-US" dirty="0" smtClean="0"/>
              <a:t>',');</a:t>
            </a:r>
            <a:endParaRPr lang="pl-PL" dirty="0" smtClean="0"/>
          </a:p>
          <a:p>
            <a:pPr marL="0" indent="0">
              <a:buNone/>
            </a:pPr>
            <a:endParaRPr lang="en-US" dirty="0"/>
          </a:p>
          <a:p>
            <a:pPr marL="0" indent="0">
              <a:buNone/>
            </a:pPr>
            <a:r>
              <a:rPr lang="en-US" dirty="0" err="1"/>
              <a:t>var</a:t>
            </a:r>
            <a:r>
              <a:rPr lang="en-US" dirty="0"/>
              <a:t> predictions = </a:t>
            </a:r>
            <a:r>
              <a:rPr lang="en-US" dirty="0" err="1"/>
              <a:t>model.Transform</a:t>
            </a:r>
            <a:r>
              <a:rPr lang="en-US" dirty="0"/>
              <a:t>(</a:t>
            </a:r>
            <a:r>
              <a:rPr lang="en-US" dirty="0" err="1"/>
              <a:t>dataView</a:t>
            </a:r>
            <a:r>
              <a:rPr lang="en-US" dirty="0"/>
              <a:t>);</a:t>
            </a:r>
          </a:p>
          <a:p>
            <a:pPr marL="0" indent="0">
              <a:buNone/>
            </a:pPr>
            <a:r>
              <a:rPr lang="en-US" dirty="0" err="1"/>
              <a:t>var</a:t>
            </a:r>
            <a:r>
              <a:rPr lang="en-US" dirty="0"/>
              <a:t> metrics = </a:t>
            </a:r>
            <a:r>
              <a:rPr lang="en-US" dirty="0" err="1"/>
              <a:t>mlContext.Regression.Evaluate</a:t>
            </a:r>
            <a:r>
              <a:rPr lang="en-US" dirty="0"/>
              <a:t>(predictions, "Label", "Score");</a:t>
            </a:r>
          </a:p>
          <a:p>
            <a:endParaRPr lang="en-US" dirty="0"/>
          </a:p>
        </p:txBody>
      </p:sp>
    </p:spTree>
    <p:extLst>
      <p:ext uri="{BB962C8B-B14F-4D97-AF65-F5344CB8AC3E}">
        <p14:creationId xmlns:p14="http://schemas.microsoft.com/office/powerpoint/2010/main" val="4059627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445224"/>
            <a:ext cx="8183880" cy="589816"/>
          </a:xfrm>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lstStyle/>
          <a:p>
            <a:pPr marL="0" indent="0">
              <a:buNone/>
            </a:pPr>
            <a:r>
              <a:rPr lang="pl-PL" dirty="0" smtClean="0"/>
              <a:t>Model </a:t>
            </a:r>
            <a:r>
              <a:rPr lang="pl-PL" dirty="0" err="1" smtClean="0"/>
              <a:t>Metrics</a:t>
            </a:r>
            <a:r>
              <a:rPr lang="pl-PL" dirty="0" smtClean="0"/>
              <a:t> (for </a:t>
            </a:r>
            <a:r>
              <a:rPr lang="pl-PL" dirty="0" err="1" smtClean="0"/>
              <a:t>regression</a:t>
            </a:r>
            <a:r>
              <a:rPr lang="pl-PL" dirty="0" smtClean="0"/>
              <a:t>)</a:t>
            </a:r>
          </a:p>
          <a:p>
            <a:pPr marL="0" indent="0">
              <a:buNone/>
            </a:pPr>
            <a:endParaRPr lang="pl-PL" dirty="0" smtClean="0"/>
          </a:p>
          <a:p>
            <a:pPr marL="0" indent="0">
              <a:buNone/>
            </a:pPr>
            <a:endParaRPr lang="pl-PL" dirty="0" smtClean="0"/>
          </a:p>
          <a:p>
            <a:endParaRPr lang="en-US" dirty="0"/>
          </a:p>
        </p:txBody>
      </p:sp>
      <p:graphicFrame>
        <p:nvGraphicFramePr>
          <p:cNvPr id="4" name="Tabela 3"/>
          <p:cNvGraphicFramePr>
            <a:graphicFrameLocks noGrp="1"/>
          </p:cNvGraphicFramePr>
          <p:nvPr>
            <p:extLst>
              <p:ext uri="{D42A27DB-BD31-4B8C-83A1-F6EECF244321}">
                <p14:modId xmlns:p14="http://schemas.microsoft.com/office/powerpoint/2010/main" val="3782452957"/>
              </p:ext>
            </p:extLst>
          </p:nvPr>
        </p:nvGraphicFramePr>
        <p:xfrm>
          <a:off x="539552" y="1052736"/>
          <a:ext cx="8208912" cy="4334273"/>
        </p:xfrm>
        <a:graphic>
          <a:graphicData uri="http://schemas.openxmlformats.org/drawingml/2006/table">
            <a:tbl>
              <a:tblPr>
                <a:tableStyleId>{08FB837D-C827-4EFA-A057-4D05807E0F7C}</a:tableStyleId>
              </a:tblPr>
              <a:tblGrid>
                <a:gridCol w="1296143"/>
                <a:gridCol w="2376264"/>
                <a:gridCol w="4536505"/>
              </a:tblGrid>
              <a:tr h="0">
                <a:tc>
                  <a:txBody>
                    <a:bodyPr/>
                    <a:lstStyle/>
                    <a:p>
                      <a:r>
                        <a:rPr lang="en-US" sz="1600" dirty="0"/>
                        <a:t>Metrics</a:t>
                      </a:r>
                    </a:p>
                  </a:txBody>
                  <a:tcPr marL="32464" marR="32464" marT="16232" marB="16232" anchor="ctr"/>
                </a:tc>
                <a:tc>
                  <a:txBody>
                    <a:bodyPr/>
                    <a:lstStyle/>
                    <a:p>
                      <a:r>
                        <a:rPr lang="en-US" sz="1600" dirty="0"/>
                        <a:t>Description</a:t>
                      </a:r>
                    </a:p>
                  </a:txBody>
                  <a:tcPr marL="32464" marR="32464" marT="16232" marB="16232" anchor="ctr"/>
                </a:tc>
                <a:tc>
                  <a:txBody>
                    <a:bodyPr/>
                    <a:lstStyle/>
                    <a:p>
                      <a:r>
                        <a:rPr lang="en-US" sz="1600"/>
                        <a:t>Look for</a:t>
                      </a:r>
                    </a:p>
                  </a:txBody>
                  <a:tcPr marL="32464" marR="32464" marT="16232" marB="16232" anchor="ctr"/>
                </a:tc>
              </a:tr>
              <a:tr h="2077680">
                <a:tc>
                  <a:txBody>
                    <a:bodyPr/>
                    <a:lstStyle/>
                    <a:p>
                      <a:r>
                        <a:rPr lang="en-US" sz="1600" dirty="0" smtClean="0"/>
                        <a:t>Squared-loss</a:t>
                      </a:r>
                      <a:endParaRPr lang="en-US" sz="1600" dirty="0"/>
                    </a:p>
                  </a:txBody>
                  <a:tcPr marL="32464" marR="32464" marT="16232" marB="16232" anchor="ctr"/>
                </a:tc>
                <a:tc>
                  <a:txBody>
                    <a:bodyPr/>
                    <a:lstStyle/>
                    <a:p>
                      <a:r>
                        <a:rPr lang="en-US" sz="1600" dirty="0" smtClean="0">
                          <a:hlinkClick r:id="rId2"/>
                        </a:rPr>
                        <a:t>Squared-loss</a:t>
                      </a:r>
                      <a:r>
                        <a:rPr lang="en-US" sz="1600" dirty="0" smtClean="0"/>
                        <a:t> or Mean Squared Error (MSE), also called Mean Squared Deviation (MSD)</a:t>
                      </a:r>
                      <a:endParaRPr lang="en-US" sz="1600" dirty="0"/>
                    </a:p>
                  </a:txBody>
                  <a:tcPr marL="32464" marR="32464" marT="16232" marB="16232" anchor="ctr"/>
                </a:tc>
                <a:tc>
                  <a:txBody>
                    <a:bodyPr/>
                    <a:lstStyle/>
                    <a:p>
                      <a:endParaRPr lang="en-US" sz="1600" dirty="0"/>
                    </a:p>
                  </a:txBody>
                  <a:tcPr marL="32464" marR="32464" marT="16232" marB="16232" anchor="ctr"/>
                </a:tc>
              </a:tr>
              <a:tr h="1980289">
                <a:tc>
                  <a:txBody>
                    <a:bodyPr/>
                    <a:lstStyle/>
                    <a:p>
                      <a:r>
                        <a:rPr lang="en-US" sz="1600" dirty="0" smtClean="0"/>
                        <a:t>RMS-loss</a:t>
                      </a:r>
                      <a:endParaRPr lang="en-US" sz="1600" dirty="0"/>
                    </a:p>
                  </a:txBody>
                  <a:tcPr marL="32464" marR="32464" marT="16232" marB="16232" anchor="ctr"/>
                </a:tc>
                <a:tc>
                  <a:txBody>
                    <a:bodyPr/>
                    <a:lstStyle/>
                    <a:p>
                      <a:r>
                        <a:rPr lang="en-US" sz="1600" dirty="0" smtClean="0">
                          <a:hlinkClick r:id="rId3"/>
                        </a:rPr>
                        <a:t>RMS-loss</a:t>
                      </a:r>
                      <a:r>
                        <a:rPr lang="en-US" sz="1600" dirty="0" smtClean="0"/>
                        <a:t> or Root Mean Squared Error (RMSE) (also called Root Mean Square Deviation, RMSD)</a:t>
                      </a:r>
                      <a:endParaRPr lang="en-US" sz="1600" dirty="0"/>
                    </a:p>
                  </a:txBody>
                  <a:tcPr marL="32464" marR="32464" marT="16232" marB="16232" anchor="ctr"/>
                </a:tc>
                <a:tc>
                  <a:txBody>
                    <a:bodyPr/>
                    <a:lstStyle/>
                    <a:p>
                      <a:endParaRPr lang="en-US" sz="1600" dirty="0"/>
                    </a:p>
                  </a:txBody>
                  <a:tcPr marL="32464" marR="32464" marT="16232" marB="16232" anchor="ctr"/>
                </a:tc>
              </a:tr>
            </a:tbl>
          </a:graphicData>
        </a:graphic>
      </p:graphicFrame>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916832"/>
            <a:ext cx="18288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205" y="3918062"/>
            <a:ext cx="287655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07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445224"/>
            <a:ext cx="8183880" cy="589816"/>
          </a:xfrm>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lstStyle/>
          <a:p>
            <a:pPr marL="0" indent="0">
              <a:buNone/>
            </a:pPr>
            <a:r>
              <a:rPr lang="pl-PL" dirty="0" smtClean="0"/>
              <a:t>Model </a:t>
            </a:r>
            <a:r>
              <a:rPr lang="pl-PL" dirty="0" err="1" smtClean="0"/>
              <a:t>Metrics</a:t>
            </a:r>
            <a:r>
              <a:rPr lang="pl-PL" dirty="0" smtClean="0"/>
              <a:t> (for </a:t>
            </a:r>
            <a:r>
              <a:rPr lang="pl-PL" dirty="0" err="1" smtClean="0"/>
              <a:t>regression</a:t>
            </a:r>
            <a:r>
              <a:rPr lang="pl-PL" dirty="0" smtClean="0"/>
              <a:t>)</a:t>
            </a:r>
          </a:p>
          <a:p>
            <a:pPr marL="0" indent="0">
              <a:buNone/>
            </a:pPr>
            <a:endParaRPr lang="pl-PL" dirty="0" smtClean="0"/>
          </a:p>
          <a:p>
            <a:pPr marL="0" indent="0">
              <a:buNone/>
            </a:pPr>
            <a:endParaRPr lang="pl-PL" dirty="0" smtClean="0"/>
          </a:p>
          <a:p>
            <a:endParaRPr lang="en-US" dirty="0"/>
          </a:p>
        </p:txBody>
      </p:sp>
      <p:graphicFrame>
        <p:nvGraphicFramePr>
          <p:cNvPr id="4" name="Tabela 3"/>
          <p:cNvGraphicFramePr>
            <a:graphicFrameLocks noGrp="1"/>
          </p:cNvGraphicFramePr>
          <p:nvPr>
            <p:extLst>
              <p:ext uri="{D42A27DB-BD31-4B8C-83A1-F6EECF244321}">
                <p14:modId xmlns:p14="http://schemas.microsoft.com/office/powerpoint/2010/main" val="1558498935"/>
              </p:ext>
            </p:extLst>
          </p:nvPr>
        </p:nvGraphicFramePr>
        <p:xfrm>
          <a:off x="539552" y="1052736"/>
          <a:ext cx="8208912" cy="4334273"/>
        </p:xfrm>
        <a:graphic>
          <a:graphicData uri="http://schemas.openxmlformats.org/drawingml/2006/table">
            <a:tbl>
              <a:tblPr>
                <a:tableStyleId>{08FB837D-C827-4EFA-A057-4D05807E0F7C}</a:tableStyleId>
              </a:tblPr>
              <a:tblGrid>
                <a:gridCol w="1296143"/>
                <a:gridCol w="2376264"/>
                <a:gridCol w="4536505"/>
              </a:tblGrid>
              <a:tr h="0">
                <a:tc>
                  <a:txBody>
                    <a:bodyPr/>
                    <a:lstStyle/>
                    <a:p>
                      <a:r>
                        <a:rPr lang="en-US" sz="1600" dirty="0"/>
                        <a:t>Metrics</a:t>
                      </a:r>
                    </a:p>
                  </a:txBody>
                  <a:tcPr marL="32464" marR="32464" marT="16232" marB="16232" anchor="ctr"/>
                </a:tc>
                <a:tc>
                  <a:txBody>
                    <a:bodyPr/>
                    <a:lstStyle/>
                    <a:p>
                      <a:r>
                        <a:rPr lang="en-US" sz="1600" dirty="0"/>
                        <a:t>Description</a:t>
                      </a:r>
                    </a:p>
                  </a:txBody>
                  <a:tcPr marL="32464" marR="32464" marT="16232" marB="16232" anchor="ctr"/>
                </a:tc>
                <a:tc>
                  <a:txBody>
                    <a:bodyPr/>
                    <a:lstStyle/>
                    <a:p>
                      <a:r>
                        <a:rPr lang="en-US" sz="1600"/>
                        <a:t>Look for</a:t>
                      </a:r>
                    </a:p>
                  </a:txBody>
                  <a:tcPr marL="32464" marR="32464" marT="16232" marB="16232" anchor="ctr"/>
                </a:tc>
              </a:tr>
              <a:tr h="2077680">
                <a:tc>
                  <a:txBody>
                    <a:bodyPr/>
                    <a:lstStyle/>
                    <a:p>
                      <a:r>
                        <a:rPr lang="en-US" sz="1600" dirty="0"/>
                        <a:t>R-Squared</a:t>
                      </a:r>
                    </a:p>
                  </a:txBody>
                  <a:tcPr marL="32464" marR="32464" marT="16232" marB="16232" anchor="ctr"/>
                </a:tc>
                <a:tc>
                  <a:txBody>
                    <a:bodyPr/>
                    <a:lstStyle/>
                    <a:p>
                      <a:r>
                        <a:rPr lang="en-US" sz="1600" dirty="0">
                          <a:hlinkClick r:id="rId2"/>
                        </a:rPr>
                        <a:t>R-squared (R2)</a:t>
                      </a:r>
                      <a:r>
                        <a:rPr lang="en-US" sz="1600" dirty="0"/>
                        <a:t>, or Coefficient of </a:t>
                      </a:r>
                      <a:r>
                        <a:rPr lang="en-US" sz="1600" dirty="0" smtClean="0"/>
                        <a:t>determination</a:t>
                      </a:r>
                      <a:endParaRPr lang="en-US" sz="1600" dirty="0"/>
                    </a:p>
                  </a:txBody>
                  <a:tcPr marL="32464" marR="32464" marT="16232" marB="16232" anchor="ctr"/>
                </a:tc>
                <a:tc>
                  <a:txBody>
                    <a:bodyPr/>
                    <a:lstStyle/>
                    <a:p>
                      <a:endParaRPr lang="en-US" sz="1600" dirty="0"/>
                    </a:p>
                  </a:txBody>
                  <a:tcPr marL="32464" marR="32464" marT="16232" marB="16232" anchor="ctr"/>
                </a:tc>
              </a:tr>
              <a:tr h="1980289">
                <a:tc>
                  <a:txBody>
                    <a:bodyPr/>
                    <a:lstStyle/>
                    <a:p>
                      <a:r>
                        <a:rPr lang="en-US" sz="1600" dirty="0"/>
                        <a:t>Absolute-loss</a:t>
                      </a:r>
                    </a:p>
                  </a:txBody>
                  <a:tcPr marL="32464" marR="32464" marT="16232" marB="16232" anchor="ctr"/>
                </a:tc>
                <a:tc>
                  <a:txBody>
                    <a:bodyPr/>
                    <a:lstStyle/>
                    <a:p>
                      <a:r>
                        <a:rPr lang="en-US" sz="1600" dirty="0">
                          <a:hlinkClick r:id="rId3"/>
                        </a:rPr>
                        <a:t>Absolute-loss</a:t>
                      </a:r>
                      <a:r>
                        <a:rPr lang="en-US" sz="1600" dirty="0"/>
                        <a:t> or Mean absolute error (MAE</a:t>
                      </a:r>
                      <a:r>
                        <a:rPr lang="en-US" sz="1600" dirty="0" smtClean="0"/>
                        <a:t>)</a:t>
                      </a:r>
                      <a:endParaRPr lang="en-US" sz="1600" dirty="0"/>
                    </a:p>
                  </a:txBody>
                  <a:tcPr marL="32464" marR="32464" marT="16232" marB="16232" anchor="ctr"/>
                </a:tc>
                <a:tc>
                  <a:txBody>
                    <a:bodyPr/>
                    <a:lstStyle/>
                    <a:p>
                      <a:endParaRPr lang="en-US" sz="1600" dirty="0"/>
                    </a:p>
                  </a:txBody>
                  <a:tcPr marL="32464" marR="32464" marT="16232" marB="16232" anchor="ctr"/>
                </a:tc>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4077072"/>
            <a:ext cx="18573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132856"/>
            <a:ext cx="27336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538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p:txBody>
          <a:bodyPr>
            <a:normAutofit/>
          </a:bodyPr>
          <a:lstStyle/>
          <a:p>
            <a:pPr marL="0" indent="0">
              <a:buNone/>
            </a:pPr>
            <a:r>
              <a:rPr lang="pl-PL" sz="3800" dirty="0" err="1" smtClean="0"/>
              <a:t>Save</a:t>
            </a:r>
            <a:r>
              <a:rPr lang="pl-PL" sz="3800" dirty="0" smtClean="0"/>
              <a:t> Model</a:t>
            </a:r>
          </a:p>
          <a:p>
            <a:pPr marL="0" indent="0">
              <a:buNone/>
            </a:pPr>
            <a:endParaRPr lang="pl-PL" dirty="0"/>
          </a:p>
          <a:p>
            <a:pPr marL="0" indent="0">
              <a:buNone/>
            </a:pPr>
            <a:r>
              <a:rPr lang="en-US" sz="2200" dirty="0" err="1"/>
              <a:t>IDataView</a:t>
            </a:r>
            <a:r>
              <a:rPr lang="en-US" sz="2200" dirty="0"/>
              <a:t> </a:t>
            </a:r>
            <a:r>
              <a:rPr lang="en-US" sz="2200" dirty="0" err="1"/>
              <a:t>dataView</a:t>
            </a:r>
            <a:r>
              <a:rPr lang="en-US" sz="2200" dirty="0"/>
              <a:t> = </a:t>
            </a:r>
            <a:r>
              <a:rPr lang="en-US" sz="2200" dirty="0" err="1"/>
              <a:t>mlContext.Data.LoadFromTextFile</a:t>
            </a:r>
            <a:r>
              <a:rPr lang="en-US" sz="2200" dirty="0"/>
              <a:t>&lt;</a:t>
            </a:r>
            <a:r>
              <a:rPr lang="en-US" sz="2200" dirty="0" err="1"/>
              <a:t>ModelInput</a:t>
            </a:r>
            <a:r>
              <a:rPr lang="en-US" sz="2200" dirty="0" smtClean="0"/>
              <a:t>&gt;</a:t>
            </a:r>
            <a:endParaRPr lang="pl-PL" sz="2200" dirty="0" smtClean="0"/>
          </a:p>
          <a:p>
            <a:pPr marL="0" indent="0">
              <a:buNone/>
            </a:pPr>
            <a:r>
              <a:rPr lang="en-US" sz="2200" dirty="0" smtClean="0"/>
              <a:t>(_</a:t>
            </a:r>
            <a:r>
              <a:rPr lang="en-US" sz="2200" dirty="0" err="1"/>
              <a:t>trainDataPath</a:t>
            </a:r>
            <a:r>
              <a:rPr lang="en-US" sz="2200" dirty="0"/>
              <a:t>, </a:t>
            </a:r>
            <a:r>
              <a:rPr lang="en-US" sz="2200" dirty="0" err="1"/>
              <a:t>hasHeader</a:t>
            </a:r>
            <a:r>
              <a:rPr lang="en-US" sz="2200" dirty="0"/>
              <a:t>: true, </a:t>
            </a:r>
            <a:r>
              <a:rPr lang="en-US" sz="2200" dirty="0" err="1"/>
              <a:t>separatorChar</a:t>
            </a:r>
            <a:r>
              <a:rPr lang="en-US" sz="2200" dirty="0"/>
              <a:t>: ',');</a:t>
            </a:r>
          </a:p>
          <a:p>
            <a:pPr marL="0" indent="0">
              <a:buNone/>
            </a:pPr>
            <a:endParaRPr lang="pl-PL" sz="2600" dirty="0" smtClean="0"/>
          </a:p>
          <a:p>
            <a:pPr marL="0" indent="0">
              <a:buNone/>
            </a:pPr>
            <a:r>
              <a:rPr lang="en-US" sz="2000" dirty="0" smtClean="0"/>
              <a:t>// </a:t>
            </a:r>
            <a:r>
              <a:rPr lang="en-US" sz="2000" dirty="0"/>
              <a:t>Save/persist the trained model to a .ZIP file</a:t>
            </a:r>
          </a:p>
          <a:p>
            <a:pPr marL="0" indent="0">
              <a:buNone/>
            </a:pPr>
            <a:endParaRPr lang="pl-PL" sz="2000" dirty="0" smtClean="0"/>
          </a:p>
          <a:p>
            <a:pPr marL="0" indent="0">
              <a:buNone/>
            </a:pPr>
            <a:r>
              <a:rPr lang="en-US" sz="2000" dirty="0" err="1" smtClean="0"/>
              <a:t>mlContext.Model.Save</a:t>
            </a:r>
            <a:r>
              <a:rPr lang="en-US" sz="2000" dirty="0" smtClean="0"/>
              <a:t>(model</a:t>
            </a:r>
            <a:r>
              <a:rPr lang="en-US" sz="2000" dirty="0"/>
              <a:t>, dataView.Schema,_</a:t>
            </a:r>
            <a:r>
              <a:rPr lang="en-US" sz="2000" dirty="0" err="1"/>
              <a:t>modelPath</a:t>
            </a:r>
            <a:r>
              <a:rPr lang="en-US" sz="2000" dirty="0"/>
              <a:t>);</a:t>
            </a:r>
          </a:p>
          <a:p>
            <a:pPr marL="0" indent="0">
              <a:buNone/>
            </a:pPr>
            <a:endParaRPr lang="en-US" sz="2600" dirty="0"/>
          </a:p>
        </p:txBody>
      </p:sp>
    </p:spTree>
    <p:extLst>
      <p:ext uri="{BB962C8B-B14F-4D97-AF65-F5344CB8AC3E}">
        <p14:creationId xmlns:p14="http://schemas.microsoft.com/office/powerpoint/2010/main" val="648913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1170456"/>
          </a:xfrm>
        </p:spPr>
        <p:txBody>
          <a:bodyPr>
            <a:normAutofit/>
          </a:bodyPr>
          <a:lstStyle/>
          <a:p>
            <a:pPr marL="0" indent="0">
              <a:buNone/>
            </a:pPr>
            <a:r>
              <a:rPr lang="en-US" sz="2600" dirty="0" smtClean="0"/>
              <a:t>   </a:t>
            </a:r>
            <a:endParaRPr lang="en-US" sz="2600" dirty="0"/>
          </a:p>
        </p:txBody>
      </p:sp>
      <p:sp>
        <p:nvSpPr>
          <p:cNvPr id="4" name="pole tekstowe 3"/>
          <p:cNvSpPr txBox="1"/>
          <p:nvPr/>
        </p:nvSpPr>
        <p:spPr>
          <a:xfrm>
            <a:off x="5436096" y="764704"/>
            <a:ext cx="2615011" cy="4185761"/>
          </a:xfrm>
          <a:prstGeom prst="rect">
            <a:avLst/>
          </a:prstGeom>
          <a:noFill/>
        </p:spPr>
        <p:txBody>
          <a:bodyPr wrap="none" rtlCol="0">
            <a:spAutoFit/>
          </a:bodyPr>
          <a:lstStyle/>
          <a:p>
            <a:r>
              <a:rPr lang="en-US" sz="1400" dirty="0"/>
              <a:t> ├───Transform_002</a:t>
            </a:r>
          </a:p>
          <a:p>
            <a:r>
              <a:rPr lang="en-US" sz="1400" dirty="0"/>
              <a:t>    │   │   </a:t>
            </a:r>
            <a:r>
              <a:rPr lang="en-US" sz="1400" dirty="0" err="1"/>
              <a:t>Model.key</a:t>
            </a:r>
            <a:endParaRPr lang="en-US" sz="1400" dirty="0"/>
          </a:p>
          <a:p>
            <a:r>
              <a:rPr lang="en-US" sz="1400" dirty="0"/>
              <a:t>    │   │</a:t>
            </a:r>
          </a:p>
          <a:p>
            <a:r>
              <a:rPr lang="en-US" sz="1400" dirty="0"/>
              <a:t>    │   ├───Transform_000</a:t>
            </a:r>
          </a:p>
          <a:p>
            <a:r>
              <a:rPr lang="en-US" sz="1400" dirty="0"/>
              <a:t>    │   │   │   </a:t>
            </a:r>
            <a:r>
              <a:rPr lang="en-US" sz="1400" dirty="0" err="1"/>
              <a:t>Model.key</a:t>
            </a:r>
            <a:endParaRPr lang="en-US" sz="1400" dirty="0"/>
          </a:p>
          <a:p>
            <a:r>
              <a:rPr lang="en-US" sz="1400" dirty="0"/>
              <a:t>    │   │   │</a:t>
            </a:r>
          </a:p>
          <a:p>
            <a:r>
              <a:rPr lang="en-US" sz="1400" dirty="0"/>
              <a:t>    │   │   └───Vocabulary</a:t>
            </a:r>
          </a:p>
          <a:p>
            <a:r>
              <a:rPr lang="en-US" sz="1400" dirty="0"/>
              <a:t>    │   │           </a:t>
            </a:r>
            <a:r>
              <a:rPr lang="en-US" sz="1400" dirty="0" err="1"/>
              <a:t>Model.key</a:t>
            </a:r>
            <a:endParaRPr lang="en-US" sz="1400" dirty="0"/>
          </a:p>
          <a:p>
            <a:r>
              <a:rPr lang="en-US" sz="1400" dirty="0"/>
              <a:t>    │   │           Terms.txt</a:t>
            </a:r>
          </a:p>
          <a:p>
            <a:r>
              <a:rPr lang="en-US" sz="1400" dirty="0"/>
              <a:t>    │   │</a:t>
            </a:r>
          </a:p>
          <a:p>
            <a:r>
              <a:rPr lang="en-US" sz="1400" dirty="0"/>
              <a:t>    │   └───Transform_001</a:t>
            </a:r>
          </a:p>
          <a:p>
            <a:r>
              <a:rPr lang="en-US" sz="1400" dirty="0"/>
              <a:t>    │           </a:t>
            </a:r>
            <a:r>
              <a:rPr lang="en-US" sz="1400" dirty="0" err="1"/>
              <a:t>Model.key</a:t>
            </a:r>
            <a:endParaRPr lang="en-US" sz="1400" dirty="0"/>
          </a:p>
          <a:p>
            <a:r>
              <a:rPr lang="en-US" sz="1400" dirty="0"/>
              <a:t>    │   </a:t>
            </a:r>
          </a:p>
          <a:p>
            <a:r>
              <a:rPr lang="en-US" sz="1400" dirty="0"/>
              <a:t>    └───Transform_003</a:t>
            </a:r>
          </a:p>
          <a:p>
            <a:r>
              <a:rPr lang="en-US" sz="1400" dirty="0"/>
              <a:t>        │   </a:t>
            </a:r>
            <a:r>
              <a:rPr lang="en-US" sz="1400" dirty="0" err="1"/>
              <a:t>Model.key</a:t>
            </a:r>
            <a:endParaRPr lang="en-US" sz="1400" dirty="0"/>
          </a:p>
          <a:p>
            <a:r>
              <a:rPr lang="en-US" sz="1400" dirty="0"/>
              <a:t>        │   </a:t>
            </a:r>
            <a:r>
              <a:rPr lang="en-US" sz="1400" dirty="0" err="1"/>
              <a:t>TrainSchema</a:t>
            </a:r>
            <a:endParaRPr lang="en-US" sz="1400" dirty="0"/>
          </a:p>
          <a:p>
            <a:r>
              <a:rPr lang="en-US" sz="1400" dirty="0"/>
              <a:t>        │</a:t>
            </a:r>
          </a:p>
          <a:p>
            <a:r>
              <a:rPr lang="en-US" sz="1400" dirty="0"/>
              <a:t>        └───Model</a:t>
            </a:r>
          </a:p>
          <a:p>
            <a:r>
              <a:rPr lang="en-US" sz="1400" dirty="0"/>
              <a:t>                </a:t>
            </a:r>
            <a:r>
              <a:rPr lang="en-US" sz="1400" dirty="0" err="1"/>
              <a:t>Model.key</a:t>
            </a:r>
            <a:endParaRPr lang="en-US" sz="1400" dirty="0"/>
          </a:p>
        </p:txBody>
      </p:sp>
      <p:sp>
        <p:nvSpPr>
          <p:cNvPr id="5" name="pole tekstowe 4"/>
          <p:cNvSpPr txBox="1"/>
          <p:nvPr/>
        </p:nvSpPr>
        <p:spPr>
          <a:xfrm>
            <a:off x="755576" y="476672"/>
            <a:ext cx="2615011" cy="5262979"/>
          </a:xfrm>
          <a:prstGeom prst="rect">
            <a:avLst/>
          </a:prstGeom>
          <a:noFill/>
        </p:spPr>
        <p:txBody>
          <a:bodyPr wrap="none" rtlCol="0">
            <a:spAutoFit/>
          </a:bodyPr>
          <a:lstStyle/>
          <a:p>
            <a:r>
              <a:rPr lang="en-US" sz="1400" dirty="0"/>
              <a:t>.</a:t>
            </a:r>
          </a:p>
          <a:p>
            <a:r>
              <a:rPr lang="en-US" sz="1400" dirty="0"/>
              <a:t>│   Schema</a:t>
            </a:r>
          </a:p>
          <a:p>
            <a:r>
              <a:rPr lang="en-US" sz="1400" dirty="0"/>
              <a:t>│</a:t>
            </a:r>
          </a:p>
          <a:p>
            <a:r>
              <a:rPr lang="en-US" sz="1400" dirty="0"/>
              <a:t>├───</a:t>
            </a:r>
            <a:r>
              <a:rPr lang="en-US" sz="1400" dirty="0" err="1"/>
              <a:t>TrainingInfo</a:t>
            </a:r>
            <a:endParaRPr lang="en-US" sz="1400" dirty="0"/>
          </a:p>
          <a:p>
            <a:r>
              <a:rPr lang="en-US" sz="1400" dirty="0"/>
              <a:t>│       Version.txt</a:t>
            </a:r>
          </a:p>
          <a:p>
            <a:r>
              <a:rPr lang="en-US" sz="1400" dirty="0"/>
              <a:t>│</a:t>
            </a:r>
          </a:p>
          <a:p>
            <a:r>
              <a:rPr lang="en-US" sz="1400" dirty="0"/>
              <a:t>└───</a:t>
            </a:r>
            <a:r>
              <a:rPr lang="en-US" sz="1400" dirty="0" err="1"/>
              <a:t>TransformerChain</a:t>
            </a:r>
            <a:endParaRPr lang="en-US" sz="1400" dirty="0"/>
          </a:p>
          <a:p>
            <a:r>
              <a:rPr lang="en-US" sz="1400" dirty="0"/>
              <a:t>    │   </a:t>
            </a:r>
            <a:r>
              <a:rPr lang="en-US" sz="1400" dirty="0" err="1"/>
              <a:t>Model.key</a:t>
            </a:r>
            <a:endParaRPr lang="en-US" sz="1400" dirty="0"/>
          </a:p>
          <a:p>
            <a:r>
              <a:rPr lang="en-US" sz="1400" dirty="0"/>
              <a:t>    │</a:t>
            </a:r>
          </a:p>
          <a:p>
            <a:r>
              <a:rPr lang="en-US" sz="1400" dirty="0"/>
              <a:t>    ├───Transform_000</a:t>
            </a:r>
          </a:p>
          <a:p>
            <a:r>
              <a:rPr lang="en-US" sz="1400" dirty="0"/>
              <a:t>    │       </a:t>
            </a:r>
            <a:r>
              <a:rPr lang="en-US" sz="1400" dirty="0" err="1"/>
              <a:t>Model.key</a:t>
            </a:r>
            <a:endParaRPr lang="en-US" sz="1400" dirty="0"/>
          </a:p>
          <a:p>
            <a:r>
              <a:rPr lang="en-US" sz="1400" dirty="0"/>
              <a:t>    │</a:t>
            </a:r>
          </a:p>
          <a:p>
            <a:r>
              <a:rPr lang="en-US" sz="1400" dirty="0"/>
              <a:t>    ├───Transform_001</a:t>
            </a:r>
          </a:p>
          <a:p>
            <a:r>
              <a:rPr lang="en-US" sz="1400" dirty="0"/>
              <a:t>    │   │   </a:t>
            </a:r>
            <a:r>
              <a:rPr lang="en-US" sz="1400" dirty="0" err="1"/>
              <a:t>Model.key</a:t>
            </a:r>
            <a:endParaRPr lang="en-US" sz="1400" dirty="0"/>
          </a:p>
          <a:p>
            <a:r>
              <a:rPr lang="en-US" sz="1400" dirty="0"/>
              <a:t>    │   │</a:t>
            </a:r>
          </a:p>
          <a:p>
            <a:r>
              <a:rPr lang="en-US" sz="1400" dirty="0"/>
              <a:t>    │   ├───Transform_000</a:t>
            </a:r>
          </a:p>
          <a:p>
            <a:r>
              <a:rPr lang="en-US" sz="1400" dirty="0"/>
              <a:t>    │   │   │   </a:t>
            </a:r>
            <a:r>
              <a:rPr lang="en-US" sz="1400" dirty="0" err="1"/>
              <a:t>Model.key</a:t>
            </a:r>
            <a:endParaRPr lang="en-US" sz="1400" dirty="0"/>
          </a:p>
          <a:p>
            <a:r>
              <a:rPr lang="en-US" sz="1400" dirty="0"/>
              <a:t>    │   │   │</a:t>
            </a:r>
          </a:p>
          <a:p>
            <a:r>
              <a:rPr lang="en-US" sz="1400" dirty="0"/>
              <a:t>    │   │   └───Vocabulary</a:t>
            </a:r>
          </a:p>
          <a:p>
            <a:r>
              <a:rPr lang="en-US" sz="1400" dirty="0"/>
              <a:t>    │   │           </a:t>
            </a:r>
            <a:r>
              <a:rPr lang="en-US" sz="1400" dirty="0" err="1"/>
              <a:t>Model.key</a:t>
            </a:r>
            <a:endParaRPr lang="en-US" sz="1400" dirty="0"/>
          </a:p>
          <a:p>
            <a:r>
              <a:rPr lang="en-US" sz="1400" dirty="0"/>
              <a:t>    │   │           Terms.txt</a:t>
            </a:r>
          </a:p>
          <a:p>
            <a:r>
              <a:rPr lang="en-US" sz="1400" dirty="0"/>
              <a:t>    │   │</a:t>
            </a:r>
          </a:p>
          <a:p>
            <a:r>
              <a:rPr lang="en-US" sz="1400" dirty="0"/>
              <a:t>    │   └───Transform_001</a:t>
            </a:r>
          </a:p>
          <a:p>
            <a:r>
              <a:rPr lang="en-US" sz="1400" dirty="0"/>
              <a:t>    │           </a:t>
            </a:r>
            <a:r>
              <a:rPr lang="en-US" sz="1400" dirty="0" err="1"/>
              <a:t>Model.key</a:t>
            </a:r>
            <a:endParaRPr lang="en-US" sz="1400" dirty="0"/>
          </a:p>
        </p:txBody>
      </p:sp>
      <p:sp>
        <p:nvSpPr>
          <p:cNvPr id="6" name="pole tekstowe 5"/>
          <p:cNvSpPr txBox="1"/>
          <p:nvPr/>
        </p:nvSpPr>
        <p:spPr>
          <a:xfrm>
            <a:off x="4072028" y="332656"/>
            <a:ext cx="511935" cy="5001369"/>
          </a:xfrm>
          <a:prstGeom prst="rect">
            <a:avLst/>
          </a:prstGeom>
          <a:noFill/>
        </p:spPr>
        <p:txBody>
          <a:bodyPr vert="wordArtVert" wrap="none" rtlCol="0">
            <a:spAutoFit/>
          </a:bodyPr>
          <a:lstStyle/>
          <a:p>
            <a:r>
              <a:rPr lang="pl-PL" dirty="0" smtClean="0">
                <a:solidFill>
                  <a:srgbClr val="C00000"/>
                </a:solidFill>
                <a:effectLst>
                  <a:outerShdw blurRad="38100" dist="38100" dir="2700000" algn="tl">
                    <a:srgbClr val="000000">
                      <a:alpha val="43137"/>
                    </a:srgbClr>
                  </a:outerShdw>
                </a:effectLst>
              </a:rPr>
              <a:t>Model </a:t>
            </a:r>
            <a:r>
              <a:rPr lang="pl-PL" dirty="0" err="1" smtClean="0">
                <a:solidFill>
                  <a:srgbClr val="C00000"/>
                </a:solidFill>
                <a:effectLst>
                  <a:outerShdw blurRad="38100" dist="38100" dir="2700000" algn="tl">
                    <a:srgbClr val="000000">
                      <a:alpha val="43137"/>
                    </a:srgbClr>
                  </a:outerShdw>
                </a:effectLst>
              </a:rPr>
              <a:t>structure</a:t>
            </a:r>
            <a:endParaRPr lang="en-US"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3883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sp>
        <p:nvSpPr>
          <p:cNvPr id="3" name="Symbol zastępczy zawartości 2"/>
          <p:cNvSpPr>
            <a:spLocks noGrp="1"/>
          </p:cNvSpPr>
          <p:nvPr>
            <p:ph idx="1"/>
          </p:nvPr>
        </p:nvSpPr>
        <p:spPr>
          <a:xfrm>
            <a:off x="502920" y="530352"/>
            <a:ext cx="8183880" cy="4770856"/>
          </a:xfrm>
        </p:spPr>
        <p:txBody>
          <a:bodyPr>
            <a:normAutofit fontScale="55000" lnSpcReduction="20000"/>
          </a:bodyPr>
          <a:lstStyle/>
          <a:p>
            <a:pPr marL="0" indent="0">
              <a:buNone/>
            </a:pPr>
            <a:r>
              <a:rPr lang="pl-PL" sz="5100" dirty="0" smtClean="0"/>
              <a:t>Inside Model.zip (</a:t>
            </a:r>
            <a:r>
              <a:rPr lang="pl-PL" sz="5100" dirty="0" err="1" smtClean="0"/>
              <a:t>sample</a:t>
            </a:r>
            <a:r>
              <a:rPr lang="pl-PL" sz="5100" dirty="0" smtClean="0"/>
              <a:t> </a:t>
            </a:r>
            <a:r>
              <a:rPr lang="pl-PL" sz="5100" dirty="0" err="1" smtClean="0"/>
              <a:t>files</a:t>
            </a:r>
            <a:r>
              <a:rPr lang="pl-PL" sz="5100" dirty="0" smtClean="0"/>
              <a:t>)</a:t>
            </a:r>
          </a:p>
          <a:p>
            <a:pPr marL="0" indent="0">
              <a:buNone/>
            </a:pPr>
            <a:endParaRPr lang="pl-PL" sz="4000" dirty="0" smtClean="0"/>
          </a:p>
          <a:p>
            <a:pPr marL="0" indent="0">
              <a:buNone/>
            </a:pPr>
            <a:r>
              <a:rPr lang="pl-PL" sz="4000" dirty="0" smtClean="0"/>
              <a:t>Versiont.txt</a:t>
            </a:r>
          </a:p>
          <a:p>
            <a:pPr marL="0" indent="0">
              <a:buNone/>
            </a:pPr>
            <a:r>
              <a:rPr lang="en-US" sz="2000" dirty="0"/>
              <a:t>1.0.27701.1 @</a:t>
            </a:r>
            <a:r>
              <a:rPr lang="en-US" sz="2000" dirty="0" err="1"/>
              <a:t>BuiltBy</a:t>
            </a:r>
            <a:r>
              <a:rPr lang="en-US" sz="2000" dirty="0"/>
              <a:t>: dlab14-DDVSOWINAGE100 @Branch: release/1.0 </a:t>
            </a:r>
            <a:endParaRPr lang="pl-PL" sz="2000" dirty="0" smtClean="0"/>
          </a:p>
          <a:p>
            <a:pPr marL="0" indent="0">
              <a:buNone/>
            </a:pPr>
            <a:r>
              <a:rPr lang="en-US" sz="2000" dirty="0" smtClean="0"/>
              <a:t>@</a:t>
            </a:r>
            <a:r>
              <a:rPr lang="en-US" sz="2000" dirty="0" err="1"/>
              <a:t>SrcCode</a:t>
            </a:r>
            <a:r>
              <a:rPr lang="en-US" sz="2000" dirty="0"/>
              <a:t>: </a:t>
            </a:r>
            <a:r>
              <a:rPr lang="en-US" sz="2000" dirty="0">
                <a:hlinkClick r:id="rId2"/>
              </a:rPr>
              <a:t>https://</a:t>
            </a:r>
            <a:r>
              <a:rPr lang="en-US" sz="2000" dirty="0" smtClean="0">
                <a:hlinkClick r:id="rId2"/>
              </a:rPr>
              <a:t>github.com/dotnet/machinelearning/tree/b9c8eb861d1bd9425866e1ae92825b5dd7e62e2e+b9c8eb861d1bd9425866e1ae92825b5dd7e62e2e</a:t>
            </a:r>
            <a:endParaRPr lang="pl-PL" sz="2000" dirty="0" smtClean="0"/>
          </a:p>
          <a:p>
            <a:pPr marL="0" indent="0">
              <a:buNone/>
            </a:pPr>
            <a:endParaRPr lang="pl-PL" sz="2000" dirty="0" smtClean="0"/>
          </a:p>
          <a:p>
            <a:pPr marL="0" indent="0">
              <a:buNone/>
            </a:pPr>
            <a:r>
              <a:rPr lang="pl-PL" sz="4000" dirty="0" smtClean="0"/>
              <a:t>Terms.txt</a:t>
            </a:r>
          </a:p>
          <a:p>
            <a:pPr marL="0" indent="0">
              <a:buNone/>
            </a:pPr>
            <a:endParaRPr lang="pl-PL" sz="2000" dirty="0" smtClean="0"/>
          </a:p>
          <a:p>
            <a:pPr marL="0" indent="0">
              <a:buNone/>
            </a:pPr>
            <a:r>
              <a:rPr lang="en-US" sz="2000" dirty="0" smtClean="0"/>
              <a:t># </a:t>
            </a:r>
            <a:r>
              <a:rPr lang="en-US" sz="2000" dirty="0"/>
              <a:t>Number of terms = 2</a:t>
            </a:r>
          </a:p>
          <a:p>
            <a:pPr marL="0" indent="0">
              <a:buNone/>
            </a:pPr>
            <a:r>
              <a:rPr lang="en-US" sz="2000" dirty="0" smtClean="0"/>
              <a:t>0</a:t>
            </a:r>
            <a:r>
              <a:rPr lang="pl-PL" sz="2000" dirty="0" smtClean="0"/>
              <a:t> 	</a:t>
            </a:r>
            <a:r>
              <a:rPr lang="en-US" sz="2000" dirty="0" smtClean="0"/>
              <a:t>CMT</a:t>
            </a:r>
            <a:endParaRPr lang="en-US" sz="2000" dirty="0"/>
          </a:p>
          <a:p>
            <a:pPr marL="0" indent="0">
              <a:buNone/>
            </a:pPr>
            <a:r>
              <a:rPr lang="pl-PL" sz="2000" dirty="0" smtClean="0"/>
              <a:t>1 	</a:t>
            </a:r>
            <a:r>
              <a:rPr lang="en-US" sz="2000" dirty="0" smtClean="0"/>
              <a:t>VTS</a:t>
            </a:r>
            <a:endParaRPr lang="pl-PL" sz="2000" dirty="0" smtClean="0"/>
          </a:p>
          <a:p>
            <a:pPr marL="0" indent="0">
              <a:buNone/>
            </a:pPr>
            <a:endParaRPr lang="pl-PL" sz="2000" dirty="0" smtClean="0"/>
          </a:p>
          <a:p>
            <a:pPr marL="0" indent="0">
              <a:buNone/>
            </a:pPr>
            <a:r>
              <a:rPr lang="pl-PL" sz="4500" dirty="0" smtClean="0"/>
              <a:t>Terms.txt</a:t>
            </a:r>
          </a:p>
          <a:p>
            <a:pPr marL="0" indent="0">
              <a:buNone/>
            </a:pPr>
            <a:endParaRPr lang="pl-PL" sz="2000" dirty="0" smtClean="0"/>
          </a:p>
          <a:p>
            <a:pPr marL="0" indent="0">
              <a:buNone/>
            </a:pPr>
            <a:r>
              <a:rPr lang="en-US" sz="2000" dirty="0" smtClean="0"/>
              <a:t># </a:t>
            </a:r>
            <a:r>
              <a:rPr lang="en-US" sz="2000" dirty="0"/>
              <a:t>Number of terms = 5</a:t>
            </a:r>
          </a:p>
          <a:p>
            <a:pPr marL="0" indent="0">
              <a:buNone/>
            </a:pPr>
            <a:r>
              <a:rPr lang="en-US" sz="2000" dirty="0"/>
              <a:t>0	CRD</a:t>
            </a:r>
          </a:p>
          <a:p>
            <a:pPr marL="0" indent="0">
              <a:buNone/>
            </a:pPr>
            <a:r>
              <a:rPr lang="en-US" sz="2000" dirty="0"/>
              <a:t>1	CSH</a:t>
            </a:r>
          </a:p>
          <a:p>
            <a:pPr marL="0" indent="0">
              <a:buNone/>
            </a:pPr>
            <a:r>
              <a:rPr lang="en-US" sz="2000" dirty="0"/>
              <a:t>2	NOC</a:t>
            </a:r>
          </a:p>
          <a:p>
            <a:pPr marL="0" indent="0">
              <a:buNone/>
            </a:pPr>
            <a:r>
              <a:rPr lang="en-US" sz="2000" dirty="0"/>
              <a:t>3	DIS</a:t>
            </a:r>
          </a:p>
          <a:p>
            <a:pPr marL="0" indent="0">
              <a:buNone/>
            </a:pPr>
            <a:r>
              <a:rPr lang="en-US" sz="2000" dirty="0"/>
              <a:t>4	UNK</a:t>
            </a:r>
            <a:endParaRPr lang="pl-PL" sz="2000" dirty="0" smtClean="0"/>
          </a:p>
          <a:p>
            <a:pPr marL="457200" indent="-457200">
              <a:buAutoNum type="arabicPlain"/>
            </a:pPr>
            <a:endParaRPr lang="en-US" sz="2000" dirty="0"/>
          </a:p>
          <a:p>
            <a:endParaRPr lang="en-US" dirty="0"/>
          </a:p>
        </p:txBody>
      </p:sp>
    </p:spTree>
    <p:extLst>
      <p:ext uri="{BB962C8B-B14F-4D97-AF65-F5344CB8AC3E}">
        <p14:creationId xmlns:p14="http://schemas.microsoft.com/office/powerpoint/2010/main" val="2223943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692696"/>
            <a:ext cx="5645868"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225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MODEL</a:t>
            </a:r>
            <a:endParaRPr lang="en-US" dirty="0"/>
          </a:p>
        </p:txBody>
      </p:sp>
      <p:sp>
        <p:nvSpPr>
          <p:cNvPr id="3" name="Symbol zastępczy zawartości 2"/>
          <p:cNvSpPr>
            <a:spLocks noGrp="1"/>
          </p:cNvSpPr>
          <p:nvPr>
            <p:ph idx="1"/>
          </p:nvPr>
        </p:nvSpPr>
        <p:spPr/>
        <p:txBody>
          <a:bodyPr>
            <a:normAutofit fontScale="77500" lnSpcReduction="20000"/>
          </a:bodyPr>
          <a:lstStyle/>
          <a:p>
            <a:pPr marL="0" indent="0">
              <a:buNone/>
            </a:pPr>
            <a:r>
              <a:rPr lang="pl-PL" sz="3600" dirty="0" err="1" smtClean="0"/>
              <a:t>Load</a:t>
            </a:r>
            <a:r>
              <a:rPr lang="pl-PL" sz="3600" dirty="0" smtClean="0"/>
              <a:t> Model</a:t>
            </a:r>
          </a:p>
          <a:p>
            <a:pPr marL="0" indent="0">
              <a:buNone/>
            </a:pPr>
            <a:endParaRPr lang="pl-PL" dirty="0" smtClean="0"/>
          </a:p>
          <a:p>
            <a:pPr marL="0" indent="0">
              <a:buNone/>
            </a:pPr>
            <a:r>
              <a:rPr lang="en-US" dirty="0"/>
              <a:t>// Create </a:t>
            </a:r>
            <a:r>
              <a:rPr lang="en-US" dirty="0" err="1"/>
              <a:t>MLContext</a:t>
            </a:r>
            <a:r>
              <a:rPr lang="en-US" dirty="0"/>
              <a:t> </a:t>
            </a:r>
            <a:r>
              <a:rPr lang="en-US" dirty="0" err="1"/>
              <a:t>MLContext</a:t>
            </a:r>
            <a:r>
              <a:rPr lang="en-US" dirty="0"/>
              <a:t> </a:t>
            </a:r>
            <a:r>
              <a:rPr lang="en-US" dirty="0" err="1"/>
              <a:t>mlContext</a:t>
            </a:r>
            <a:r>
              <a:rPr lang="en-US" dirty="0"/>
              <a:t> = new </a:t>
            </a:r>
            <a:endParaRPr lang="pl-PL" dirty="0" smtClean="0"/>
          </a:p>
          <a:p>
            <a:pPr marL="0" indent="0">
              <a:buNone/>
            </a:pPr>
            <a:r>
              <a:rPr lang="en-US" dirty="0" err="1" smtClean="0"/>
              <a:t>MLContext</a:t>
            </a:r>
            <a:r>
              <a:rPr lang="en-US" dirty="0"/>
              <a:t>();</a:t>
            </a:r>
            <a:endParaRPr lang="pl-PL" dirty="0" smtClean="0"/>
          </a:p>
          <a:p>
            <a:pPr marL="0" indent="0">
              <a:buNone/>
            </a:pPr>
            <a:endParaRPr lang="pl-PL" dirty="0" smtClean="0"/>
          </a:p>
          <a:p>
            <a:pPr marL="0" indent="0">
              <a:buNone/>
            </a:pPr>
            <a:r>
              <a:rPr lang="en-US" dirty="0" smtClean="0"/>
              <a:t>//</a:t>
            </a:r>
            <a:r>
              <a:rPr lang="en-US" dirty="0"/>
              <a:t>Define </a:t>
            </a:r>
            <a:r>
              <a:rPr lang="en-US" dirty="0" err="1"/>
              <a:t>DataViewSchema</a:t>
            </a:r>
            <a:r>
              <a:rPr lang="en-US" dirty="0"/>
              <a:t> for data preparation pipeline and trained model</a:t>
            </a:r>
          </a:p>
          <a:p>
            <a:pPr marL="0" indent="0">
              <a:buNone/>
            </a:pPr>
            <a:r>
              <a:rPr lang="en-US" dirty="0" err="1" smtClean="0"/>
              <a:t>DataViewSchema</a:t>
            </a:r>
            <a:r>
              <a:rPr lang="en-US" dirty="0" smtClean="0"/>
              <a:t> </a:t>
            </a:r>
            <a:r>
              <a:rPr lang="en-US" dirty="0" err="1"/>
              <a:t>modelSchema</a:t>
            </a:r>
            <a:r>
              <a:rPr lang="en-US" dirty="0"/>
              <a:t>;</a:t>
            </a:r>
          </a:p>
          <a:p>
            <a:pPr marL="0" indent="0">
              <a:buNone/>
            </a:pPr>
            <a:endParaRPr lang="en-US" dirty="0"/>
          </a:p>
          <a:p>
            <a:pPr marL="0" indent="0">
              <a:buNone/>
            </a:pPr>
            <a:r>
              <a:rPr lang="en-US" dirty="0"/>
              <a:t>// Load trained model</a:t>
            </a:r>
          </a:p>
          <a:p>
            <a:pPr marL="0" indent="0">
              <a:buNone/>
            </a:pPr>
            <a:r>
              <a:rPr lang="en-US" dirty="0" err="1"/>
              <a:t>ITransformer</a:t>
            </a:r>
            <a:r>
              <a:rPr lang="en-US" dirty="0"/>
              <a:t> </a:t>
            </a:r>
            <a:r>
              <a:rPr lang="pl-PL" dirty="0" smtClean="0"/>
              <a:t>model</a:t>
            </a:r>
            <a:r>
              <a:rPr lang="en-US" dirty="0" smtClean="0"/>
              <a:t> </a:t>
            </a:r>
            <a:r>
              <a:rPr lang="en-US" dirty="0"/>
              <a:t>= </a:t>
            </a:r>
            <a:r>
              <a:rPr lang="en-US" dirty="0" err="1"/>
              <a:t>mlContext.Model.Load</a:t>
            </a:r>
            <a:r>
              <a:rPr lang="en-US" dirty="0"/>
              <a:t>("model.zip", out </a:t>
            </a:r>
            <a:r>
              <a:rPr lang="en-US" dirty="0" err="1"/>
              <a:t>modelSchema</a:t>
            </a:r>
            <a:r>
              <a:rPr lang="en-US" dirty="0"/>
              <a:t>);</a:t>
            </a:r>
          </a:p>
        </p:txBody>
      </p:sp>
    </p:spTree>
    <p:extLst>
      <p:ext uri="{BB962C8B-B14F-4D97-AF65-F5344CB8AC3E}">
        <p14:creationId xmlns:p14="http://schemas.microsoft.com/office/powerpoint/2010/main" val="4172397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ML.NET PIPELINE USE MODEL</a:t>
            </a:r>
            <a:endParaRPr lang="en-US" dirty="0"/>
          </a:p>
        </p:txBody>
      </p:sp>
      <p:sp>
        <p:nvSpPr>
          <p:cNvPr id="3" name="Symbol zastępczy zawartości 2"/>
          <p:cNvSpPr>
            <a:spLocks noGrp="1"/>
          </p:cNvSpPr>
          <p:nvPr>
            <p:ph idx="1"/>
          </p:nvPr>
        </p:nvSpPr>
        <p:spPr>
          <a:xfrm>
            <a:off x="502920" y="530352"/>
            <a:ext cx="8183880" cy="4914872"/>
          </a:xfrm>
        </p:spPr>
        <p:txBody>
          <a:bodyPr>
            <a:normAutofit fontScale="55000" lnSpcReduction="20000"/>
          </a:bodyPr>
          <a:lstStyle/>
          <a:p>
            <a:pPr marL="0" indent="0">
              <a:buNone/>
            </a:pPr>
            <a:r>
              <a:rPr lang="pl-PL" sz="5100" dirty="0" err="1" smtClean="0"/>
              <a:t>Make</a:t>
            </a:r>
            <a:r>
              <a:rPr lang="pl-PL" sz="5100" dirty="0" smtClean="0"/>
              <a:t> </a:t>
            </a:r>
            <a:r>
              <a:rPr lang="pl-PL" sz="5100" dirty="0" err="1" smtClean="0"/>
              <a:t>Prediction</a:t>
            </a:r>
            <a:endParaRPr lang="pl-PL" sz="5100" dirty="0" smtClean="0"/>
          </a:p>
          <a:p>
            <a:endParaRPr lang="pl-PL" dirty="0" smtClean="0"/>
          </a:p>
          <a:p>
            <a:pPr marL="0" indent="0">
              <a:buNone/>
            </a:pPr>
            <a:r>
              <a:rPr lang="en-US" dirty="0" err="1"/>
              <a:t>var</a:t>
            </a:r>
            <a:r>
              <a:rPr lang="en-US" dirty="0"/>
              <a:t> </a:t>
            </a:r>
            <a:r>
              <a:rPr lang="en-US" dirty="0" err="1"/>
              <a:t>predictionFunction</a:t>
            </a:r>
            <a:r>
              <a:rPr lang="en-US" dirty="0"/>
              <a:t> = </a:t>
            </a:r>
            <a:r>
              <a:rPr lang="en-US" dirty="0" err="1"/>
              <a:t>mlContext.Model.CreatePredictionEngine</a:t>
            </a:r>
            <a:r>
              <a:rPr lang="en-US" dirty="0"/>
              <a:t>&lt;</a:t>
            </a:r>
            <a:r>
              <a:rPr lang="en-US" dirty="0" err="1"/>
              <a:t>ModelInput</a:t>
            </a:r>
            <a:r>
              <a:rPr lang="en-US" dirty="0"/>
              <a:t>, </a:t>
            </a:r>
            <a:r>
              <a:rPr lang="en-US" dirty="0" err="1"/>
              <a:t>ModelOutput</a:t>
            </a:r>
            <a:r>
              <a:rPr lang="en-US" dirty="0"/>
              <a:t>&gt;(model);</a:t>
            </a:r>
          </a:p>
          <a:p>
            <a:pPr marL="0" indent="0">
              <a:buNone/>
            </a:pPr>
            <a:endParaRPr lang="pl-PL" dirty="0" smtClean="0"/>
          </a:p>
          <a:p>
            <a:pPr marL="0" indent="0">
              <a:buNone/>
            </a:pPr>
            <a:r>
              <a:rPr lang="en-US" dirty="0" err="1" smtClean="0"/>
              <a:t>var</a:t>
            </a:r>
            <a:r>
              <a:rPr lang="en-US" dirty="0" smtClean="0"/>
              <a:t> </a:t>
            </a:r>
            <a:r>
              <a:rPr lang="en-US" dirty="0" err="1"/>
              <a:t>ModelnputExample</a:t>
            </a:r>
            <a:r>
              <a:rPr lang="en-US" dirty="0"/>
              <a:t> = new </a:t>
            </a:r>
            <a:r>
              <a:rPr lang="en-US" dirty="0" err="1"/>
              <a:t>ModelInput</a:t>
            </a:r>
            <a:r>
              <a:rPr lang="en-US" dirty="0"/>
              <a:t>()</a:t>
            </a:r>
          </a:p>
          <a:p>
            <a:pPr marL="0" indent="0">
              <a:buNone/>
            </a:pPr>
            <a:r>
              <a:rPr lang="en-US" dirty="0"/>
              <a:t>{</a:t>
            </a:r>
          </a:p>
          <a:p>
            <a:pPr marL="0" indent="0">
              <a:buNone/>
            </a:pPr>
            <a:r>
              <a:rPr lang="en-US" dirty="0" err="1"/>
              <a:t>VendorId</a:t>
            </a:r>
            <a:r>
              <a:rPr lang="en-US" dirty="0"/>
              <a:t> = "VTS",</a:t>
            </a:r>
          </a:p>
          <a:p>
            <a:pPr marL="0" indent="0">
              <a:buNone/>
            </a:pPr>
            <a:r>
              <a:rPr lang="en-US" dirty="0" err="1"/>
              <a:t>RateCode</a:t>
            </a:r>
            <a:r>
              <a:rPr lang="en-US" dirty="0"/>
              <a:t> = "1",</a:t>
            </a:r>
          </a:p>
          <a:p>
            <a:pPr marL="0" indent="0">
              <a:buNone/>
            </a:pPr>
            <a:r>
              <a:rPr lang="en-US" dirty="0" err="1"/>
              <a:t>PassengerCount</a:t>
            </a:r>
            <a:r>
              <a:rPr lang="en-US" dirty="0"/>
              <a:t> = 1,</a:t>
            </a:r>
          </a:p>
          <a:p>
            <a:pPr marL="0" indent="0">
              <a:buNone/>
            </a:pPr>
            <a:r>
              <a:rPr lang="en-US" dirty="0" err="1"/>
              <a:t>TripTime</a:t>
            </a:r>
            <a:r>
              <a:rPr lang="en-US" dirty="0"/>
              <a:t> = 1140,</a:t>
            </a:r>
          </a:p>
          <a:p>
            <a:pPr marL="0" indent="0">
              <a:buNone/>
            </a:pPr>
            <a:r>
              <a:rPr lang="en-US" dirty="0" err="1"/>
              <a:t>TripDistance</a:t>
            </a:r>
            <a:r>
              <a:rPr lang="en-US" dirty="0"/>
              <a:t> = 3.75f,</a:t>
            </a:r>
          </a:p>
          <a:p>
            <a:pPr marL="0" indent="0">
              <a:buNone/>
            </a:pPr>
            <a:r>
              <a:rPr lang="en-US" dirty="0" err="1"/>
              <a:t>PaymentType</a:t>
            </a:r>
            <a:r>
              <a:rPr lang="en-US" dirty="0"/>
              <a:t> = "CRD",</a:t>
            </a:r>
          </a:p>
          <a:p>
            <a:pPr marL="0" indent="0">
              <a:buNone/>
            </a:pPr>
            <a:r>
              <a:rPr lang="en-US" dirty="0" err="1"/>
              <a:t>FareAmount</a:t>
            </a:r>
            <a:r>
              <a:rPr lang="en-US" dirty="0"/>
              <a:t> = 0 // To predict. Actual/Observed = 15.5</a:t>
            </a:r>
          </a:p>
          <a:p>
            <a:pPr marL="0" indent="0">
              <a:buNone/>
            </a:pPr>
            <a:r>
              <a:rPr lang="en-US" dirty="0"/>
              <a:t>};</a:t>
            </a:r>
          </a:p>
          <a:p>
            <a:pPr marL="0" indent="0">
              <a:buNone/>
            </a:pPr>
            <a:r>
              <a:rPr lang="en-US" dirty="0"/>
              <a:t/>
            </a:r>
            <a:br>
              <a:rPr lang="en-US" dirty="0"/>
            </a:br>
            <a:r>
              <a:rPr lang="en-US" dirty="0" err="1"/>
              <a:t>var</a:t>
            </a:r>
            <a:r>
              <a:rPr lang="en-US" dirty="0"/>
              <a:t> prediction = </a:t>
            </a:r>
            <a:r>
              <a:rPr lang="en-US" dirty="0" err="1"/>
              <a:t>predictionFunction.Predict</a:t>
            </a:r>
            <a:r>
              <a:rPr lang="en-US" dirty="0"/>
              <a:t>(</a:t>
            </a:r>
            <a:r>
              <a:rPr lang="en-US" dirty="0" err="1"/>
              <a:t>ModelnputExample</a:t>
            </a:r>
            <a:r>
              <a:rPr lang="en-US" dirty="0"/>
              <a:t>); </a:t>
            </a:r>
          </a:p>
          <a:p>
            <a:pPr marL="0" indent="0">
              <a:buNone/>
            </a:pPr>
            <a:r>
              <a:rPr lang="en-US" dirty="0" err="1" smtClean="0"/>
              <a:t>Console.WriteLine</a:t>
            </a:r>
            <a:r>
              <a:rPr lang="en-US" dirty="0"/>
              <a:t>($"Predicted fare: {prediction.FareAmount:0.####}, actual fare: 15.5");</a:t>
            </a:r>
          </a:p>
          <a:p>
            <a:pPr marL="0" indent="0">
              <a:buNone/>
            </a:pPr>
            <a:endParaRPr lang="en-US" dirty="0"/>
          </a:p>
        </p:txBody>
      </p:sp>
    </p:spTree>
    <p:extLst>
      <p:ext uri="{BB962C8B-B14F-4D97-AF65-F5344CB8AC3E}">
        <p14:creationId xmlns:p14="http://schemas.microsoft.com/office/powerpoint/2010/main" val="2735832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Programming </a:t>
            </a:r>
            <a:r>
              <a:rPr lang="pl-PL" dirty="0" err="1" smtClean="0"/>
              <a:t>Languages</a:t>
            </a:r>
            <a:r>
              <a:rPr lang="pl-PL" dirty="0" smtClean="0"/>
              <a:t> in ML</a:t>
            </a:r>
            <a:endParaRPr lang="en-US" dirty="0"/>
          </a:p>
        </p:txBody>
      </p:sp>
      <p:sp>
        <p:nvSpPr>
          <p:cNvPr id="3" name="Symbol zastępczy zawartości 2"/>
          <p:cNvSpPr>
            <a:spLocks noGrp="1"/>
          </p:cNvSpPr>
          <p:nvPr>
            <p:ph idx="1"/>
          </p:nvPr>
        </p:nvSpPr>
        <p:spPr/>
        <p:txBody>
          <a:bodyPr>
            <a:normAutofit fontScale="92500" lnSpcReduction="10000"/>
          </a:bodyPr>
          <a:lstStyle/>
          <a:p>
            <a:r>
              <a:rPr lang="en-US" b="1" dirty="0">
                <a:hlinkClick r:id="rId2"/>
              </a:rPr>
              <a:t>https://www.geeksforgeeks.org/top-5-best-programming-languages-for-artificial-intelligence-field</a:t>
            </a:r>
            <a:r>
              <a:rPr lang="en-US" b="1" dirty="0" smtClean="0">
                <a:hlinkClick r:id="rId2"/>
              </a:rPr>
              <a:t>/</a:t>
            </a:r>
            <a:endParaRPr lang="pl-PL" b="1" dirty="0" smtClean="0"/>
          </a:p>
          <a:p>
            <a:r>
              <a:rPr lang="pl-PL" dirty="0" smtClean="0"/>
              <a:t>1. </a:t>
            </a:r>
            <a:r>
              <a:rPr lang="pl-PL" dirty="0" err="1" smtClean="0"/>
              <a:t>Python</a:t>
            </a:r>
            <a:endParaRPr lang="pl-PL" dirty="0" smtClean="0"/>
          </a:p>
          <a:p>
            <a:r>
              <a:rPr lang="pl-PL" dirty="0" smtClean="0"/>
              <a:t>2. C++</a:t>
            </a:r>
          </a:p>
          <a:p>
            <a:r>
              <a:rPr lang="pl-PL" dirty="0" smtClean="0"/>
              <a:t>3. JavaScript</a:t>
            </a:r>
          </a:p>
          <a:p>
            <a:r>
              <a:rPr lang="pl-PL" dirty="0" smtClean="0"/>
              <a:t>4. Java</a:t>
            </a:r>
          </a:p>
          <a:p>
            <a:r>
              <a:rPr lang="pl-PL" dirty="0" smtClean="0">
                <a:solidFill>
                  <a:srgbClr val="FF0000"/>
                </a:solidFill>
              </a:rPr>
              <a:t>5. C#</a:t>
            </a:r>
          </a:p>
          <a:p>
            <a:endParaRPr lang="pl-PL" dirty="0"/>
          </a:p>
          <a:p>
            <a:r>
              <a:rPr lang="pl-PL" sz="1500" dirty="0">
                <a:hlinkClick r:id="rId3"/>
              </a:rPr>
              <a:t>https://www.techrepublic.com/article/github-the-top-10-programming-languages-for-machine-learning</a:t>
            </a:r>
            <a:r>
              <a:rPr lang="pl-PL" sz="1500" dirty="0" smtClean="0">
                <a:hlinkClick r:id="rId3"/>
              </a:rPr>
              <a:t>/</a:t>
            </a:r>
            <a:endParaRPr lang="pl-PL" sz="1500" dirty="0" smtClean="0"/>
          </a:p>
          <a:p>
            <a:endParaRPr lang="en-US" dirty="0"/>
          </a:p>
        </p:txBody>
      </p:sp>
    </p:spTree>
    <p:extLst>
      <p:ext uri="{BB962C8B-B14F-4D97-AF65-F5344CB8AC3E}">
        <p14:creationId xmlns:p14="http://schemas.microsoft.com/office/powerpoint/2010/main" val="231597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CLI in </a:t>
            </a:r>
            <a:r>
              <a:rPr lang="pl-PL" dirty="0" err="1" smtClean="0"/>
              <a:t>Azure</a:t>
            </a:r>
            <a:r>
              <a:rPr lang="pl-PL" dirty="0" smtClean="0"/>
              <a:t> </a:t>
            </a:r>
            <a:r>
              <a:rPr lang="pl-PL" dirty="0" err="1" smtClean="0"/>
              <a:t>Cloud</a:t>
            </a:r>
            <a:r>
              <a:rPr lang="pl-PL" dirty="0" smtClean="0"/>
              <a:t> Shell</a:t>
            </a:r>
            <a:endParaRPr lang="en-US" dirty="0"/>
          </a:p>
        </p:txBody>
      </p:sp>
      <p:sp>
        <p:nvSpPr>
          <p:cNvPr id="3" name="Symbol zastępczy zawartości 2"/>
          <p:cNvSpPr>
            <a:spLocks noGrp="1"/>
          </p:cNvSpPr>
          <p:nvPr>
            <p:ph idx="1"/>
          </p:nvPr>
        </p:nvSpPr>
        <p:spPr/>
        <p:txBody>
          <a:bodyPr>
            <a:normAutofit fontScale="77500" lnSpcReduction="20000"/>
          </a:bodyPr>
          <a:lstStyle/>
          <a:p>
            <a:r>
              <a:rPr lang="en-US" b="1" dirty="0"/>
              <a:t>Linux Tools</a:t>
            </a:r>
            <a:r>
              <a:rPr lang="en-US" dirty="0"/>
              <a:t>– </a:t>
            </a:r>
            <a:r>
              <a:rPr lang="en-US" b="1" dirty="0">
                <a:solidFill>
                  <a:srgbClr val="FF0000"/>
                </a:solidFill>
              </a:rPr>
              <a:t>bash</a:t>
            </a:r>
            <a:r>
              <a:rPr lang="en-US" dirty="0"/>
              <a:t>, </a:t>
            </a:r>
            <a:r>
              <a:rPr lang="en-US" dirty="0" err="1"/>
              <a:t>zsh</a:t>
            </a:r>
            <a:r>
              <a:rPr lang="en-US" dirty="0"/>
              <a:t>, </a:t>
            </a:r>
            <a:r>
              <a:rPr lang="en-US" dirty="0" err="1"/>
              <a:t>sh</a:t>
            </a:r>
            <a:r>
              <a:rPr lang="en-US" dirty="0"/>
              <a:t>, </a:t>
            </a:r>
            <a:r>
              <a:rPr lang="en-US" dirty="0" err="1"/>
              <a:t>tmux</a:t>
            </a:r>
            <a:r>
              <a:rPr lang="en-US" dirty="0"/>
              <a:t>, dig</a:t>
            </a:r>
          </a:p>
          <a:p>
            <a:r>
              <a:rPr lang="en-US" b="1" dirty="0"/>
              <a:t>Azure Tools</a:t>
            </a:r>
            <a:r>
              <a:rPr lang="en-US" dirty="0"/>
              <a:t>– </a:t>
            </a:r>
            <a:r>
              <a:rPr lang="en-US" b="1" dirty="0">
                <a:solidFill>
                  <a:srgbClr val="FF0000"/>
                </a:solidFill>
              </a:rPr>
              <a:t>Azure CLI</a:t>
            </a:r>
            <a:r>
              <a:rPr lang="en-US" dirty="0"/>
              <a:t>, </a:t>
            </a:r>
            <a:r>
              <a:rPr lang="en-US" dirty="0" err="1"/>
              <a:t>AzCopy</a:t>
            </a:r>
            <a:r>
              <a:rPr lang="en-US" dirty="0"/>
              <a:t>, Service Fabric CLI</a:t>
            </a:r>
          </a:p>
          <a:p>
            <a:r>
              <a:rPr lang="en-US" b="1" dirty="0"/>
              <a:t>Programming Languages</a:t>
            </a:r>
            <a:r>
              <a:rPr lang="en-US" dirty="0"/>
              <a:t>– </a:t>
            </a:r>
            <a:r>
              <a:rPr lang="en-US" b="1" dirty="0">
                <a:solidFill>
                  <a:srgbClr val="FF0000"/>
                </a:solidFill>
              </a:rPr>
              <a:t>.NET Core</a:t>
            </a:r>
            <a:r>
              <a:rPr lang="en-US" dirty="0"/>
              <a:t>, Go, Java, Node.js, PowerShell, Python</a:t>
            </a:r>
          </a:p>
          <a:p>
            <a:r>
              <a:rPr lang="en-US" b="1" dirty="0"/>
              <a:t>Editors</a:t>
            </a:r>
            <a:r>
              <a:rPr lang="en-US" dirty="0"/>
              <a:t>– vim, </a:t>
            </a:r>
            <a:r>
              <a:rPr lang="en-US" dirty="0" err="1"/>
              <a:t>nano</a:t>
            </a:r>
            <a:r>
              <a:rPr lang="en-US" dirty="0"/>
              <a:t>, </a:t>
            </a:r>
            <a:r>
              <a:rPr lang="en-US" dirty="0" err="1"/>
              <a:t>emacs</a:t>
            </a:r>
            <a:r>
              <a:rPr lang="en-US" dirty="0"/>
              <a:t>, </a:t>
            </a:r>
            <a:r>
              <a:rPr lang="en-US" b="1" dirty="0">
                <a:solidFill>
                  <a:srgbClr val="FF0000"/>
                </a:solidFill>
              </a:rPr>
              <a:t>code</a:t>
            </a:r>
          </a:p>
          <a:p>
            <a:r>
              <a:rPr lang="en-US" b="1" dirty="0"/>
              <a:t>Source Control</a:t>
            </a:r>
            <a:r>
              <a:rPr lang="en-US" dirty="0"/>
              <a:t>– </a:t>
            </a:r>
            <a:r>
              <a:rPr lang="en-US" b="1" dirty="0" err="1">
                <a:solidFill>
                  <a:srgbClr val="FF0000"/>
                </a:solidFill>
              </a:rPr>
              <a:t>git</a:t>
            </a:r>
            <a:endParaRPr lang="en-US" b="1" dirty="0">
              <a:solidFill>
                <a:srgbClr val="FF0000"/>
              </a:solidFill>
            </a:endParaRPr>
          </a:p>
          <a:p>
            <a:r>
              <a:rPr lang="en-US" b="1" dirty="0"/>
              <a:t>Build Tools</a:t>
            </a:r>
            <a:r>
              <a:rPr lang="en-US" dirty="0"/>
              <a:t>– make, maven, </a:t>
            </a:r>
            <a:r>
              <a:rPr lang="en-US" dirty="0" err="1"/>
              <a:t>npm</a:t>
            </a:r>
            <a:r>
              <a:rPr lang="en-US" dirty="0"/>
              <a:t>, pip</a:t>
            </a:r>
          </a:p>
          <a:p>
            <a:r>
              <a:rPr lang="en-US" b="1" dirty="0"/>
              <a:t>Containers</a:t>
            </a:r>
            <a:r>
              <a:rPr lang="en-US" dirty="0"/>
              <a:t>– Docker CLI / Docker Machine, </a:t>
            </a:r>
            <a:r>
              <a:rPr lang="en-US" dirty="0" err="1"/>
              <a:t>Kubectl</a:t>
            </a:r>
            <a:r>
              <a:rPr lang="en-US" dirty="0"/>
              <a:t>, Helm, DC/OS CLI</a:t>
            </a:r>
          </a:p>
          <a:p>
            <a:r>
              <a:rPr lang="en-US" b="1" dirty="0"/>
              <a:t>Databases</a:t>
            </a:r>
            <a:r>
              <a:rPr lang="en-US" dirty="0"/>
              <a:t>– MySQL client, PostgreSQL client, </a:t>
            </a:r>
            <a:r>
              <a:rPr lang="en-US" dirty="0" err="1"/>
              <a:t>sqlcmd</a:t>
            </a:r>
            <a:r>
              <a:rPr lang="en-US" dirty="0"/>
              <a:t> utility, </a:t>
            </a:r>
            <a:r>
              <a:rPr lang="en-US" dirty="0" err="1"/>
              <a:t>mssql</a:t>
            </a:r>
            <a:r>
              <a:rPr lang="en-US" dirty="0"/>
              <a:t>-scripter</a:t>
            </a:r>
          </a:p>
          <a:p>
            <a:r>
              <a:rPr lang="en-US" b="1" dirty="0"/>
              <a:t>Other</a:t>
            </a:r>
            <a:r>
              <a:rPr lang="en-US" dirty="0"/>
              <a:t>– </a:t>
            </a:r>
            <a:r>
              <a:rPr lang="en-US" dirty="0" err="1"/>
              <a:t>iPython</a:t>
            </a:r>
            <a:r>
              <a:rPr lang="en-US" dirty="0"/>
              <a:t> Client, Cloud Foundry CLI, Terraform, </a:t>
            </a:r>
            <a:r>
              <a:rPr lang="en-US" dirty="0" err="1"/>
              <a:t>Ansible</a:t>
            </a:r>
            <a:r>
              <a:rPr lang="en-US" dirty="0"/>
              <a:t>, Chef </a:t>
            </a:r>
            <a:r>
              <a:rPr lang="en-US" dirty="0" err="1"/>
              <a:t>InSpec</a:t>
            </a:r>
            <a:endParaRPr lang="en-US" dirty="0"/>
          </a:p>
          <a:p>
            <a:endParaRPr lang="en-US" dirty="0"/>
          </a:p>
        </p:txBody>
      </p:sp>
    </p:spTree>
    <p:extLst>
      <p:ext uri="{BB962C8B-B14F-4D97-AF65-F5344CB8AC3E}">
        <p14:creationId xmlns:p14="http://schemas.microsoft.com/office/powerpoint/2010/main" val="1421194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013176"/>
            <a:ext cx="8183880" cy="1021864"/>
          </a:xfrm>
        </p:spPr>
        <p:txBody>
          <a:bodyPr>
            <a:normAutofit fontScale="90000"/>
          </a:bodyPr>
          <a:lstStyle/>
          <a:p>
            <a:r>
              <a:rPr lang="en-US" dirty="0"/>
              <a:t/>
            </a:r>
            <a:br>
              <a:rPr lang="en-US" dirty="0"/>
            </a:br>
            <a:r>
              <a:rPr lang="pl-PL" dirty="0" smtClean="0"/>
              <a:t>ML.NET CLI </a:t>
            </a:r>
            <a:endParaRPr lang="en-US" dirty="0"/>
          </a:p>
        </p:txBody>
      </p:sp>
      <p:sp>
        <p:nvSpPr>
          <p:cNvPr id="3" name="Symbol zastępczy zawartości 2"/>
          <p:cNvSpPr>
            <a:spLocks noGrp="1"/>
          </p:cNvSpPr>
          <p:nvPr>
            <p:ph idx="1"/>
          </p:nvPr>
        </p:nvSpPr>
        <p:spPr>
          <a:xfrm>
            <a:off x="502920" y="530352"/>
            <a:ext cx="8183880" cy="4770856"/>
          </a:xfrm>
        </p:spPr>
        <p:txBody>
          <a:bodyPr>
            <a:noAutofit/>
          </a:bodyPr>
          <a:lstStyle/>
          <a:p>
            <a:pPr marL="0" indent="0" algn="just">
              <a:buNone/>
            </a:pPr>
            <a:r>
              <a:rPr lang="en-US" sz="1600" dirty="0" smtClean="0"/>
              <a:t>The </a:t>
            </a:r>
            <a:r>
              <a:rPr lang="en-US" sz="1600" dirty="0"/>
              <a:t>ML.NET CLI (command-line interface) is a tool you run on any command-prompt (Windows, Mac or Linux) for generating good quality ML.NET models and source code based on training datasets you provide. It is internally using ML.NET </a:t>
            </a:r>
            <a:r>
              <a:rPr lang="en-US" sz="1600" dirty="0" err="1"/>
              <a:t>AutoML</a:t>
            </a:r>
            <a:r>
              <a:rPr lang="en-US" sz="1600" dirty="0"/>
              <a:t>, so you can create good quality models and generate related C# code directly from the command-line.</a:t>
            </a:r>
          </a:p>
          <a:p>
            <a:pPr marL="0" indent="0" algn="just">
              <a:buNone/>
            </a:pPr>
            <a:r>
              <a:rPr lang="en-US" sz="1600" dirty="0"/>
              <a:t>The ML.NET CLI is part of ML.NET and its main purpose is to “democratize” ML.NET for .NET developers when learning ML.NET so it is very simple to get the right C# code to create a good quality ML.NET model and the sample C# code to run/score the model. In addition, you can generate a good quality model file (.zip file) without coding, so it also improves your productivity even if you already know ML.NET.</a:t>
            </a:r>
          </a:p>
          <a:p>
            <a:pPr marL="0" indent="0">
              <a:buNone/>
            </a:pPr>
            <a:r>
              <a:rPr lang="en-US" sz="1600" dirty="0"/>
              <a:t>Currently, the ML Tasks supported by the CLI are the same than with </a:t>
            </a:r>
            <a:r>
              <a:rPr lang="en-US" sz="1600" dirty="0" err="1"/>
              <a:t>AutoML</a:t>
            </a:r>
            <a:r>
              <a:rPr lang="en-US" sz="1600" dirty="0"/>
              <a:t>:</a:t>
            </a:r>
          </a:p>
          <a:p>
            <a:pPr marL="0" indent="0">
              <a:buNone/>
            </a:pPr>
            <a:r>
              <a:rPr lang="en-US" sz="1600" dirty="0"/>
              <a:t>Regression</a:t>
            </a:r>
          </a:p>
          <a:p>
            <a:pPr marL="0" indent="0">
              <a:buNone/>
            </a:pPr>
            <a:r>
              <a:rPr lang="en-US" sz="1600" dirty="0"/>
              <a:t>Binary Classification</a:t>
            </a:r>
          </a:p>
          <a:p>
            <a:pPr marL="0" indent="0">
              <a:buNone/>
            </a:pPr>
            <a:r>
              <a:rPr lang="en-US" sz="1600" dirty="0"/>
              <a:t>Multi-class </a:t>
            </a:r>
            <a:r>
              <a:rPr lang="en-US" sz="1600" dirty="0" smtClean="0"/>
              <a:t>Classification</a:t>
            </a:r>
            <a:endParaRPr lang="pl-PL" sz="1600" dirty="0" smtClean="0"/>
          </a:p>
          <a:p>
            <a:pPr marL="0" indent="0">
              <a:buNone/>
            </a:pPr>
            <a:endParaRPr lang="en-US" sz="1600" dirty="0"/>
          </a:p>
          <a:p>
            <a:pPr marL="0" indent="0">
              <a:buNone/>
            </a:pPr>
            <a:r>
              <a:rPr lang="pl-PL" sz="1600" dirty="0"/>
              <a:t>http:// </a:t>
            </a:r>
            <a:r>
              <a:rPr lang="pl-PL" sz="1600" dirty="0">
                <a:hlinkClick r:id="rId2"/>
              </a:rPr>
              <a:t>https://devblogs.microsoft.com/cesardelatorre/what-is-ml-net-1-0-machine-learning-for-net</a:t>
            </a:r>
            <a:r>
              <a:rPr lang="pl-PL" sz="1600" dirty="0" smtClean="0">
                <a:hlinkClick r:id="rId2"/>
              </a:rPr>
              <a:t>/</a:t>
            </a:r>
            <a:endParaRPr lang="pl-PL" sz="1600" dirty="0" smtClean="0"/>
          </a:p>
        </p:txBody>
      </p:sp>
    </p:spTree>
    <p:extLst>
      <p:ext uri="{BB962C8B-B14F-4D97-AF65-F5344CB8AC3E}">
        <p14:creationId xmlns:p14="http://schemas.microsoft.com/office/powerpoint/2010/main" val="2555863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CLI </a:t>
            </a:r>
            <a:r>
              <a:rPr lang="pl-PL" dirty="0" err="1" smtClean="0"/>
              <a:t>Limits</a:t>
            </a:r>
            <a:endParaRPr lang="en-US" dirty="0"/>
          </a:p>
        </p:txBody>
      </p:sp>
      <p:sp>
        <p:nvSpPr>
          <p:cNvPr id="3" name="Symbol zastępczy zawartości 2"/>
          <p:cNvSpPr>
            <a:spLocks noGrp="1"/>
          </p:cNvSpPr>
          <p:nvPr>
            <p:ph idx="1"/>
          </p:nvPr>
        </p:nvSpPr>
        <p:spPr/>
        <p:txBody>
          <a:bodyPr>
            <a:normAutofit fontScale="55000" lnSpcReduction="20000"/>
          </a:bodyPr>
          <a:lstStyle/>
          <a:p>
            <a:pPr marL="0" indent="0">
              <a:buNone/>
            </a:pPr>
            <a:r>
              <a:rPr lang="pl-PL" sz="5100" b="1" dirty="0" err="1" smtClean="0"/>
              <a:t>Limits</a:t>
            </a:r>
            <a:endParaRPr lang="pl-PL" sz="5100" b="1" dirty="0" smtClean="0"/>
          </a:p>
          <a:p>
            <a:pPr marL="0" indent="0">
              <a:buNone/>
            </a:pPr>
            <a:endParaRPr lang="pl-PL" dirty="0" smtClean="0"/>
          </a:p>
          <a:p>
            <a:pPr marL="0" indent="0">
              <a:buNone/>
            </a:pPr>
            <a:r>
              <a:rPr lang="pl-PL" dirty="0" smtClean="0"/>
              <a:t>T</a:t>
            </a:r>
            <a:r>
              <a:rPr lang="en-US" dirty="0" smtClean="0"/>
              <a:t>his </a:t>
            </a:r>
            <a:r>
              <a:rPr lang="en-US" dirty="0"/>
              <a:t>is the first preview of Model Builder and has the following limitations. We are actively working on improving the experience in the future releases.</a:t>
            </a:r>
          </a:p>
          <a:p>
            <a:pPr marL="0" indent="0">
              <a:buNone/>
            </a:pPr>
            <a:endParaRPr lang="pl-PL" dirty="0" smtClean="0"/>
          </a:p>
          <a:p>
            <a:pPr marL="0" indent="0">
              <a:buNone/>
            </a:pPr>
            <a:r>
              <a:rPr lang="en-US" dirty="0" smtClean="0"/>
              <a:t>We </a:t>
            </a:r>
            <a:r>
              <a:rPr lang="en-US" dirty="0"/>
              <a:t>currently support </a:t>
            </a:r>
            <a:r>
              <a:rPr lang="en-US" i="1" dirty="0"/>
              <a:t>.</a:t>
            </a:r>
            <a:r>
              <a:rPr lang="en-US" i="1" dirty="0" err="1"/>
              <a:t>tsv</a:t>
            </a:r>
            <a:r>
              <a:rPr lang="en-US" dirty="0"/>
              <a:t>, </a:t>
            </a:r>
            <a:r>
              <a:rPr lang="en-US" i="1" dirty="0"/>
              <a:t>.csv</a:t>
            </a:r>
            <a:r>
              <a:rPr lang="en-US" dirty="0"/>
              <a:t> and SQL as the data-types you can use as datasets for the Model Builder. The files should have a header row. For this preview Model Builder does not support *.txt files or ';' separated or ',' separated files</a:t>
            </a:r>
          </a:p>
          <a:p>
            <a:pPr marL="0" indent="0">
              <a:buNone/>
            </a:pPr>
            <a:r>
              <a:rPr lang="en-US" dirty="0"/>
              <a:t>Visual Studio 2017 15.9.12 or greater</a:t>
            </a:r>
          </a:p>
          <a:p>
            <a:pPr marL="0" indent="0">
              <a:buNone/>
            </a:pPr>
            <a:r>
              <a:rPr lang="en-US" dirty="0"/>
              <a:t>Supported Visual Studio SKUs - Enterprise, Professional, and Community </a:t>
            </a:r>
          </a:p>
          <a:p>
            <a:pPr marL="0" indent="0">
              <a:buNone/>
            </a:pPr>
            <a:r>
              <a:rPr lang="en-US" dirty="0">
                <a:solidFill>
                  <a:srgbClr val="FF0000"/>
                </a:solidFill>
              </a:rPr>
              <a:t>There is a limit of 1GB on the training dataset</a:t>
            </a:r>
            <a:r>
              <a:rPr lang="en-US" dirty="0" smtClean="0">
                <a:solidFill>
                  <a:srgbClr val="FF0000"/>
                </a:solidFill>
              </a:rPr>
              <a:t>.</a:t>
            </a:r>
            <a:endParaRPr lang="en-US" dirty="0">
              <a:solidFill>
                <a:srgbClr val="FF0000"/>
              </a:solidFill>
            </a:endParaRPr>
          </a:p>
          <a:p>
            <a:pPr marL="0" indent="0">
              <a:buNone/>
            </a:pPr>
            <a:r>
              <a:rPr lang="en-US" dirty="0"/>
              <a:t>SQL Server has a limit of 100K rows for training</a:t>
            </a:r>
          </a:p>
          <a:p>
            <a:pPr marL="0" indent="0">
              <a:buNone/>
            </a:pPr>
            <a:r>
              <a:rPr lang="en-US" dirty="0"/>
              <a:t>Microsoft SQL Server Data Tools for Visual Studio 2017 is not supported</a:t>
            </a:r>
            <a:r>
              <a:rPr lang="en-US" dirty="0" smtClean="0"/>
              <a:t>.</a:t>
            </a:r>
            <a:endParaRPr lang="pl-PL" dirty="0" smtClean="0"/>
          </a:p>
          <a:p>
            <a:pPr marL="0" indent="0">
              <a:buNone/>
            </a:pPr>
            <a:endParaRPr lang="pl-PL" dirty="0"/>
          </a:p>
          <a:p>
            <a:pPr marL="0" indent="0">
              <a:buNone/>
            </a:pPr>
            <a:r>
              <a:rPr lang="pl-PL" dirty="0" smtClean="0">
                <a:hlinkClick r:id="rId2"/>
              </a:rPr>
              <a:t>h</a:t>
            </a:r>
            <a:r>
              <a:rPr lang="en-US" dirty="0" smtClean="0">
                <a:hlinkClick r:id="rId2"/>
              </a:rPr>
              <a:t>ttps</a:t>
            </a:r>
            <a:r>
              <a:rPr lang="en-US" dirty="0">
                <a:hlinkClick r:id="rId2"/>
              </a:rPr>
              <a:t>://</a:t>
            </a:r>
            <a:r>
              <a:rPr lang="en-US" dirty="0" smtClean="0">
                <a:hlinkClick r:id="rId2"/>
              </a:rPr>
              <a:t>github.com/dotnet/machinelearning-samples/tree/master/modelbuilder</a:t>
            </a:r>
            <a:endParaRPr lang="pl-PL" dirty="0" smtClean="0"/>
          </a:p>
          <a:p>
            <a:endParaRPr lang="pl-PL" dirty="0" smtClean="0"/>
          </a:p>
          <a:p>
            <a:endParaRPr lang="en-US" dirty="0"/>
          </a:p>
          <a:p>
            <a:endParaRPr lang="en-US" dirty="0"/>
          </a:p>
        </p:txBody>
      </p:sp>
    </p:spTree>
    <p:extLst>
      <p:ext uri="{BB962C8B-B14F-4D97-AF65-F5344CB8AC3E}">
        <p14:creationId xmlns:p14="http://schemas.microsoft.com/office/powerpoint/2010/main" val="4166325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CLI in </a:t>
            </a:r>
            <a:r>
              <a:rPr lang="pl-PL" dirty="0" err="1" smtClean="0"/>
              <a:t>Azure</a:t>
            </a:r>
            <a:r>
              <a:rPr lang="pl-PL" dirty="0" smtClean="0"/>
              <a:t> </a:t>
            </a:r>
            <a:r>
              <a:rPr lang="pl-PL" dirty="0" err="1" smtClean="0"/>
              <a:t>Cloud</a:t>
            </a:r>
            <a:r>
              <a:rPr lang="pl-PL" dirty="0" smtClean="0"/>
              <a:t> Shell</a:t>
            </a:r>
            <a:endParaRPr lang="en-US" dirty="0"/>
          </a:p>
        </p:txBody>
      </p:sp>
      <p:sp>
        <p:nvSpPr>
          <p:cNvPr id="3" name="Symbol zastępczy zawartości 2"/>
          <p:cNvSpPr>
            <a:spLocks noGrp="1"/>
          </p:cNvSpPr>
          <p:nvPr>
            <p:ph idx="1"/>
          </p:nvPr>
        </p:nvSpPr>
        <p:spPr/>
        <p:txBody>
          <a:bodyPr>
            <a:normAutofit/>
          </a:bodyPr>
          <a:lstStyle/>
          <a:p>
            <a:endParaRPr lang="pl-PL" dirty="0" smtClean="0"/>
          </a:p>
          <a:p>
            <a:endParaRPr lang="pl-PL" dirty="0"/>
          </a:p>
          <a:p>
            <a:endParaRPr lang="pl-PL" dirty="0" smtClean="0"/>
          </a:p>
          <a:p>
            <a:pPr marL="0" indent="0" algn="ctr">
              <a:buNone/>
            </a:pPr>
            <a:r>
              <a:rPr lang="pl-PL" sz="6000" dirty="0" smtClean="0"/>
              <a:t>DEMO</a:t>
            </a:r>
          </a:p>
          <a:p>
            <a:endParaRPr lang="pl-PL" dirty="0"/>
          </a:p>
          <a:p>
            <a:pPr marL="0" indent="0">
              <a:buNone/>
            </a:pPr>
            <a:r>
              <a:rPr lang="pl-PL" sz="2200" dirty="0" err="1"/>
              <a:t>dotnet</a:t>
            </a:r>
            <a:r>
              <a:rPr lang="pl-PL" sz="2200" dirty="0"/>
              <a:t> </a:t>
            </a:r>
            <a:r>
              <a:rPr lang="pl-PL" sz="2200" dirty="0" err="1"/>
              <a:t>tool</a:t>
            </a:r>
            <a:r>
              <a:rPr lang="pl-PL" sz="2200" dirty="0"/>
              <a:t> </a:t>
            </a:r>
            <a:r>
              <a:rPr lang="pl-PL" sz="2200" dirty="0" err="1"/>
              <a:t>install</a:t>
            </a:r>
            <a:r>
              <a:rPr lang="pl-PL" sz="2200" dirty="0"/>
              <a:t> -g </a:t>
            </a:r>
            <a:r>
              <a:rPr lang="pl-PL" sz="2200" dirty="0" err="1"/>
              <a:t>mlnet</a:t>
            </a:r>
            <a:endParaRPr lang="pl-PL" sz="2200" dirty="0"/>
          </a:p>
          <a:p>
            <a:pPr marL="0" indent="0">
              <a:buNone/>
            </a:pPr>
            <a:r>
              <a:rPr lang="pl-PL" sz="2200" dirty="0" err="1"/>
              <a:t>dotnet</a:t>
            </a:r>
            <a:r>
              <a:rPr lang="pl-PL" sz="2200" dirty="0"/>
              <a:t> </a:t>
            </a:r>
            <a:r>
              <a:rPr lang="pl-PL" sz="2200" dirty="0" err="1"/>
              <a:t>tool</a:t>
            </a:r>
            <a:r>
              <a:rPr lang="pl-PL" sz="2200" dirty="0"/>
              <a:t> list -</a:t>
            </a:r>
            <a:r>
              <a:rPr lang="pl-PL" sz="2200" dirty="0" smtClean="0"/>
              <a:t>g</a:t>
            </a:r>
            <a:endParaRPr lang="pl-PL" sz="2200" dirty="0"/>
          </a:p>
          <a:p>
            <a:pPr marL="0" indent="0">
              <a:buNone/>
            </a:pPr>
            <a:r>
              <a:rPr lang="pl-PL" sz="2200" dirty="0"/>
              <a:t>g</a:t>
            </a:r>
            <a:r>
              <a:rPr lang="pl-PL" sz="2200" dirty="0" smtClean="0"/>
              <a:t>it clone </a:t>
            </a:r>
            <a:r>
              <a:rPr lang="en-US" sz="2200" dirty="0" smtClean="0"/>
              <a:t>https</a:t>
            </a:r>
            <a:r>
              <a:rPr lang="en-US" sz="2200" dirty="0"/>
              <a:t>://github.com/djkormo/mlnet-cli.git</a:t>
            </a:r>
            <a:endParaRPr lang="en-US" dirty="0"/>
          </a:p>
        </p:txBody>
      </p:sp>
    </p:spTree>
    <p:extLst>
      <p:ext uri="{BB962C8B-B14F-4D97-AF65-F5344CB8AC3E}">
        <p14:creationId xmlns:p14="http://schemas.microsoft.com/office/powerpoint/2010/main" val="3271543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CLI in </a:t>
            </a:r>
            <a:r>
              <a:rPr lang="pl-PL" dirty="0" err="1"/>
              <a:t>Azure</a:t>
            </a:r>
            <a:r>
              <a:rPr lang="pl-PL" dirty="0"/>
              <a:t> </a:t>
            </a:r>
            <a:r>
              <a:rPr lang="pl-PL" dirty="0" err="1"/>
              <a:t>Cloud</a:t>
            </a:r>
            <a:r>
              <a:rPr lang="pl-PL" dirty="0"/>
              <a:t> </a:t>
            </a:r>
            <a:r>
              <a:rPr lang="pl-PL" dirty="0" smtClean="0"/>
              <a:t>Shell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8" y="828653"/>
            <a:ext cx="8183562" cy="35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835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a:t>ML.NET CLI in </a:t>
            </a:r>
            <a:r>
              <a:rPr lang="pl-PL" dirty="0" err="1"/>
              <a:t>Azure</a:t>
            </a:r>
            <a:r>
              <a:rPr lang="pl-PL" dirty="0"/>
              <a:t> </a:t>
            </a:r>
            <a:r>
              <a:rPr lang="pl-PL" dirty="0" err="1"/>
              <a:t>Cloud</a:t>
            </a:r>
            <a:r>
              <a:rPr lang="pl-PL" dirty="0"/>
              <a:t> </a:t>
            </a:r>
            <a:r>
              <a:rPr lang="pl-PL" dirty="0" smtClean="0"/>
              <a:t>Shell</a:t>
            </a:r>
            <a:endParaRPr lang="en-US" dirty="0"/>
          </a:p>
        </p:txBody>
      </p:sp>
      <p:sp>
        <p:nvSpPr>
          <p:cNvPr id="3" name="Symbol zastępczy zawartości 2"/>
          <p:cNvSpPr>
            <a:spLocks noGrp="1"/>
          </p:cNvSpPr>
          <p:nvPr>
            <p:ph idx="1"/>
          </p:nvPr>
        </p:nvSpPr>
        <p:spPr/>
        <p:txBody>
          <a:bodyPr/>
          <a:lstStyle/>
          <a:p>
            <a:pPr marL="0" indent="0">
              <a:buNone/>
            </a:pPr>
            <a:r>
              <a:rPr lang="pl-PL" dirty="0" err="1" smtClean="0"/>
              <a:t>Structure</a:t>
            </a:r>
            <a:r>
              <a:rPr lang="pl-PL" dirty="0" smtClean="0"/>
              <a:t> of </a:t>
            </a:r>
            <a:r>
              <a:rPr lang="pl-PL" dirty="0" err="1" smtClean="0"/>
              <a:t>generated</a:t>
            </a:r>
            <a:r>
              <a:rPr lang="pl-PL" dirty="0" smtClean="0"/>
              <a:t> </a:t>
            </a:r>
            <a:r>
              <a:rPr lang="pl-PL" dirty="0" err="1" smtClean="0"/>
              <a:t>application</a:t>
            </a:r>
            <a:endParaRPr lang="en-US" dirty="0"/>
          </a:p>
        </p:txBody>
      </p:sp>
      <p:pic>
        <p:nvPicPr>
          <p:cNvPr id="921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7286625"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888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155450"/>
            <a:ext cx="8183880" cy="879589"/>
          </a:xfrm>
        </p:spPr>
        <p:txBody>
          <a:bodyPr>
            <a:normAutofit fontScale="90000"/>
          </a:bodyPr>
          <a:lstStyle/>
          <a:p>
            <a:r>
              <a:rPr lang="pl-PL" dirty="0" err="1" smtClean="0"/>
              <a:t>Iris</a:t>
            </a:r>
            <a:r>
              <a:rPr lang="pl-PL" dirty="0" smtClean="0"/>
              <a:t> set – </a:t>
            </a:r>
            <a:r>
              <a:rPr lang="pl-PL" dirty="0" err="1" smtClean="0"/>
              <a:t>multiclass</a:t>
            </a:r>
            <a:r>
              <a:rPr lang="pl-PL" dirty="0" smtClean="0"/>
              <a:t> </a:t>
            </a:r>
            <a:r>
              <a:rPr lang="pl-PL" dirty="0" err="1" smtClean="0"/>
              <a:t>classification</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8" y="1094369"/>
            <a:ext cx="8183562" cy="3059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ole tekstowe 2"/>
          <p:cNvSpPr txBox="1"/>
          <p:nvPr/>
        </p:nvSpPr>
        <p:spPr>
          <a:xfrm>
            <a:off x="1043608" y="4509120"/>
            <a:ext cx="6378028" cy="646331"/>
          </a:xfrm>
          <a:prstGeom prst="rect">
            <a:avLst/>
          </a:prstGeom>
          <a:noFill/>
        </p:spPr>
        <p:txBody>
          <a:bodyPr wrap="none" rtlCol="0">
            <a:spAutoFit/>
          </a:bodyPr>
          <a:lstStyle/>
          <a:p>
            <a:r>
              <a:rPr lang="pl-PL" b="1" dirty="0" err="1" smtClean="0"/>
              <a:t>Question</a:t>
            </a:r>
            <a:r>
              <a:rPr lang="pl-PL" dirty="0" smtClean="0"/>
              <a:t>: How to </a:t>
            </a:r>
            <a:r>
              <a:rPr lang="pl-PL" dirty="0" err="1" smtClean="0"/>
              <a:t>predict</a:t>
            </a:r>
            <a:r>
              <a:rPr lang="pl-PL" dirty="0" smtClean="0"/>
              <a:t> </a:t>
            </a:r>
            <a:r>
              <a:rPr lang="pl-PL" dirty="0" err="1" smtClean="0"/>
              <a:t>Iris</a:t>
            </a:r>
            <a:r>
              <a:rPr lang="pl-PL" dirty="0" smtClean="0"/>
              <a:t> </a:t>
            </a:r>
            <a:r>
              <a:rPr lang="pl-PL" dirty="0" err="1" smtClean="0"/>
              <a:t>spieces</a:t>
            </a:r>
            <a:r>
              <a:rPr lang="pl-PL" dirty="0" smtClean="0"/>
              <a:t> </a:t>
            </a:r>
          </a:p>
          <a:p>
            <a:r>
              <a:rPr lang="pl-PL" dirty="0" err="1" smtClean="0"/>
              <a:t>based</a:t>
            </a:r>
            <a:r>
              <a:rPr lang="pl-PL" dirty="0" smtClean="0"/>
              <a:t> on </a:t>
            </a:r>
            <a:r>
              <a:rPr lang="pl-PL" dirty="0" err="1" smtClean="0"/>
              <a:t>length</a:t>
            </a:r>
            <a:r>
              <a:rPr lang="pl-PL" dirty="0" smtClean="0"/>
              <a:t> and </a:t>
            </a:r>
            <a:r>
              <a:rPr lang="pl-PL" dirty="0" err="1" smtClean="0"/>
              <a:t>width</a:t>
            </a:r>
            <a:r>
              <a:rPr lang="pl-PL" dirty="0" smtClean="0"/>
              <a:t> of </a:t>
            </a:r>
            <a:r>
              <a:rPr lang="pl-PL" dirty="0" err="1"/>
              <a:t>s</a:t>
            </a:r>
            <a:r>
              <a:rPr lang="pl-PL" dirty="0" err="1" smtClean="0"/>
              <a:t>epal</a:t>
            </a:r>
            <a:r>
              <a:rPr lang="pl-PL" dirty="0" smtClean="0"/>
              <a:t> and </a:t>
            </a:r>
            <a:r>
              <a:rPr lang="pl-PL" dirty="0" err="1" smtClean="0"/>
              <a:t>pepal</a:t>
            </a:r>
            <a:r>
              <a:rPr lang="pl-PL" dirty="0" smtClean="0"/>
              <a:t> </a:t>
            </a:r>
            <a:r>
              <a:rPr lang="pl-PL" dirty="0" err="1" smtClean="0"/>
              <a:t>leaves</a:t>
            </a:r>
            <a:r>
              <a:rPr lang="pl-PL" dirty="0" smtClean="0"/>
              <a:t>.</a:t>
            </a:r>
            <a:endParaRPr lang="en-US" dirty="0"/>
          </a:p>
        </p:txBody>
      </p:sp>
    </p:spTree>
    <p:extLst>
      <p:ext uri="{BB962C8B-B14F-4D97-AF65-F5344CB8AC3E}">
        <p14:creationId xmlns:p14="http://schemas.microsoft.com/office/powerpoint/2010/main" val="2155668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building</a:t>
            </a:r>
            <a:r>
              <a:rPr lang="pl-PL" dirty="0" smtClean="0"/>
              <a:t> REST API</a:t>
            </a:r>
            <a:endParaRPr lang="en-US" dirty="0"/>
          </a:p>
        </p:txBody>
      </p:sp>
      <p:sp>
        <p:nvSpPr>
          <p:cNvPr id="3" name="Symbol zastępczy zawartości 2"/>
          <p:cNvSpPr>
            <a:spLocks noGrp="1"/>
          </p:cNvSpPr>
          <p:nvPr>
            <p:ph idx="1"/>
          </p:nvPr>
        </p:nvSpPr>
        <p:spPr/>
        <p:txBody>
          <a:bodyPr>
            <a:normAutofit/>
          </a:bodyPr>
          <a:lstStyle/>
          <a:p>
            <a:pPr marL="0" indent="0">
              <a:buNone/>
            </a:pPr>
            <a:r>
              <a:rPr lang="pl-PL" sz="5900" dirty="0" smtClean="0"/>
              <a:t>Input </a:t>
            </a:r>
          </a:p>
          <a:p>
            <a:pPr marL="0" indent="0">
              <a:buNone/>
            </a:pPr>
            <a:r>
              <a:rPr lang="pl-PL" sz="5900" dirty="0" smtClean="0"/>
              <a:t>Class</a:t>
            </a:r>
          </a:p>
          <a:p>
            <a:endParaRPr lang="pl-PL" dirty="0" smtClean="0"/>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980728"/>
            <a:ext cx="4919638" cy="454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199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normAutofit/>
          </a:bodyPr>
          <a:lstStyle/>
          <a:p>
            <a:pPr marL="0" indent="0">
              <a:buNone/>
            </a:pPr>
            <a:r>
              <a:rPr lang="pl-PL" sz="4000" dirty="0" err="1" smtClean="0"/>
              <a:t>Output</a:t>
            </a:r>
            <a:r>
              <a:rPr lang="pl-PL" sz="4000" dirty="0" smtClean="0"/>
              <a:t> Class</a:t>
            </a:r>
            <a:endParaRPr lang="en-US" sz="4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524000"/>
            <a:ext cx="79819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36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1052736"/>
            <a:ext cx="6319166" cy="404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ymbol zastępczy zawartości 2"/>
          <p:cNvSpPr txBox="1">
            <a:spLocks/>
          </p:cNvSpPr>
          <p:nvPr/>
        </p:nvSpPr>
        <p:spPr>
          <a:xfrm>
            <a:off x="502920" y="530352"/>
            <a:ext cx="8183880" cy="4187952"/>
          </a:xfrm>
          <a:prstGeom prst="rect">
            <a:avLst/>
          </a:prstGeom>
        </p:spPr>
        <p:txBody>
          <a:bodyPr vert="horz" lIns="182880" tIns="91440">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buFont typeface="Wingdings 2"/>
              <a:buNone/>
            </a:pPr>
            <a:r>
              <a:rPr lang="pl-PL" sz="4000" dirty="0" smtClean="0"/>
              <a:t>Startup</a:t>
            </a:r>
          </a:p>
          <a:p>
            <a:pPr marL="0" indent="0">
              <a:buFont typeface="Wingdings 2"/>
              <a:buNone/>
            </a:pPr>
            <a:r>
              <a:rPr lang="pl-PL" sz="4000" dirty="0" smtClean="0"/>
              <a:t>Class</a:t>
            </a:r>
            <a:endParaRPr lang="en-US" sz="4000" dirty="0"/>
          </a:p>
        </p:txBody>
      </p:sp>
    </p:spTree>
    <p:extLst>
      <p:ext uri="{BB962C8B-B14F-4D97-AF65-F5344CB8AC3E}">
        <p14:creationId xmlns:p14="http://schemas.microsoft.com/office/powerpoint/2010/main" val="24659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a:t>
            </a:r>
            <a:endParaRPr lang="en-US" dirty="0"/>
          </a:p>
        </p:txBody>
      </p:sp>
      <p:sp>
        <p:nvSpPr>
          <p:cNvPr id="3" name="Symbol zastępczy zawartości 2"/>
          <p:cNvSpPr>
            <a:spLocks noGrp="1"/>
          </p:cNvSpPr>
          <p:nvPr>
            <p:ph idx="1"/>
          </p:nvPr>
        </p:nvSpPr>
        <p:spPr>
          <a:xfrm>
            <a:off x="502920" y="530352"/>
            <a:ext cx="8183880" cy="1733477"/>
          </a:xfrm>
        </p:spPr>
        <p:txBody>
          <a:bodyPr>
            <a:normAutofit/>
          </a:bodyPr>
          <a:lstStyle/>
          <a:p>
            <a:pPr marL="0" indent="0">
              <a:buNone/>
            </a:pPr>
            <a:r>
              <a:rPr lang="en-US" b="1" dirty="0" smtClean="0"/>
              <a:t>[</a:t>
            </a:r>
            <a:r>
              <a:rPr lang="en-US" b="1" dirty="0"/>
              <a:t>Build 2019] Machine learning with </a:t>
            </a:r>
            <a:r>
              <a:rPr lang="en-US" b="1" dirty="0" err="1"/>
              <a:t>ML.Net</a:t>
            </a:r>
            <a:endParaRPr lang="en-US" b="1" dirty="0"/>
          </a:p>
          <a:p>
            <a:pPr marL="0" indent="0">
              <a:buNone/>
            </a:pPr>
            <a:r>
              <a:rPr lang="en-US" sz="2200" dirty="0" smtClean="0"/>
              <a:t>https</a:t>
            </a:r>
            <a:r>
              <a:rPr lang="en-US" sz="2200" dirty="0"/>
              <a:t>://blogs.msdn.microsoft.com/deva/2019/05/10/build-2019-machine-learning-with-ml-net/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63829"/>
            <a:ext cx="7062564" cy="3298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622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r>
              <a:rPr lang="pl-PL" dirty="0" smtClean="0"/>
              <a:t>Controller Class</a:t>
            </a:r>
          </a:p>
          <a:p>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7"/>
            <a:ext cx="6840760" cy="4454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465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373216"/>
            <a:ext cx="8183880" cy="661824"/>
          </a:xfrm>
        </p:spPr>
        <p:txBody>
          <a:bodyPr/>
          <a:lstStyle/>
          <a:p>
            <a:r>
              <a:rPr lang="pl-PL" dirty="0" smtClean="0"/>
              <a:t>REST API  IN CONTAINER</a:t>
            </a:r>
            <a:endParaRPr lang="en-US" dirty="0"/>
          </a:p>
        </p:txBody>
      </p:sp>
      <p:sp>
        <p:nvSpPr>
          <p:cNvPr id="3" name="Symbol zastępczy zawartości 2"/>
          <p:cNvSpPr>
            <a:spLocks noGrp="1"/>
          </p:cNvSpPr>
          <p:nvPr>
            <p:ph idx="1"/>
          </p:nvPr>
        </p:nvSpPr>
        <p:spPr>
          <a:xfrm>
            <a:off x="502920" y="530352"/>
            <a:ext cx="8183880" cy="4842864"/>
          </a:xfrm>
        </p:spPr>
        <p:txBody>
          <a:bodyPr>
            <a:normAutofit fontScale="55000" lnSpcReduction="20000"/>
          </a:bodyPr>
          <a:lstStyle/>
          <a:p>
            <a:pPr marL="0" indent="0">
              <a:buNone/>
            </a:pPr>
            <a:r>
              <a:rPr lang="pl-PL" dirty="0" smtClean="0"/>
              <a:t># </a:t>
            </a:r>
            <a:r>
              <a:rPr lang="pl-PL" dirty="0" err="1" smtClean="0"/>
              <a:t>Dockerfile</a:t>
            </a:r>
            <a:endParaRPr lang="pl-PL" dirty="0" smtClean="0"/>
          </a:p>
          <a:p>
            <a:pPr marL="0" indent="0">
              <a:buNone/>
            </a:pPr>
            <a:endParaRPr lang="pl-PL" dirty="0" smtClean="0"/>
          </a:p>
          <a:p>
            <a:pPr marL="0" indent="0">
              <a:buNone/>
            </a:pPr>
            <a:r>
              <a:rPr lang="en-US" dirty="0" smtClean="0"/>
              <a:t># </a:t>
            </a:r>
            <a:r>
              <a:rPr lang="en-US" dirty="0"/>
              <a:t>building image</a:t>
            </a:r>
          </a:p>
          <a:p>
            <a:pPr marL="0" indent="0">
              <a:buNone/>
            </a:pPr>
            <a:r>
              <a:rPr lang="en-US" dirty="0"/>
              <a:t>FROM mcr.microsoft.com/</a:t>
            </a:r>
            <a:r>
              <a:rPr lang="en-US" dirty="0" err="1"/>
              <a:t>dotnet</a:t>
            </a:r>
            <a:r>
              <a:rPr lang="en-US" dirty="0"/>
              <a:t>/core/sdk:2.1 AS build-</a:t>
            </a:r>
            <a:r>
              <a:rPr lang="en-US" dirty="0" err="1"/>
              <a:t>env</a:t>
            </a:r>
            <a:endParaRPr lang="en-US" dirty="0"/>
          </a:p>
          <a:p>
            <a:pPr marL="0" indent="0">
              <a:buNone/>
            </a:pPr>
            <a:r>
              <a:rPr lang="en-US" dirty="0"/>
              <a:t>WORKDIR /app</a:t>
            </a:r>
          </a:p>
          <a:p>
            <a:pPr marL="0" indent="0">
              <a:buNone/>
            </a:pPr>
            <a:r>
              <a:rPr lang="en-US" dirty="0"/>
              <a:t/>
            </a:r>
            <a:br>
              <a:rPr lang="en-US" dirty="0"/>
            </a:br>
            <a:r>
              <a:rPr lang="en-US" dirty="0"/>
              <a:t># Copy </a:t>
            </a:r>
            <a:r>
              <a:rPr lang="en-US" dirty="0" err="1"/>
              <a:t>csproj</a:t>
            </a:r>
            <a:r>
              <a:rPr lang="en-US" dirty="0"/>
              <a:t> and restore as distinct layers</a:t>
            </a:r>
          </a:p>
          <a:p>
            <a:pPr marL="0" indent="0">
              <a:buNone/>
            </a:pPr>
            <a:r>
              <a:rPr lang="en-US" dirty="0"/>
              <a:t>COPY *.</a:t>
            </a:r>
            <a:r>
              <a:rPr lang="en-US" dirty="0" err="1"/>
              <a:t>csproj</a:t>
            </a:r>
            <a:r>
              <a:rPr lang="en-US" dirty="0"/>
              <a:t> ./</a:t>
            </a:r>
          </a:p>
          <a:p>
            <a:pPr marL="0" indent="0">
              <a:buNone/>
            </a:pPr>
            <a:r>
              <a:rPr lang="en-US" dirty="0"/>
              <a:t>RUN </a:t>
            </a:r>
            <a:r>
              <a:rPr lang="en-US" dirty="0" err="1"/>
              <a:t>dotnet</a:t>
            </a:r>
            <a:r>
              <a:rPr lang="en-US" dirty="0"/>
              <a:t> restore</a:t>
            </a:r>
          </a:p>
          <a:p>
            <a:pPr marL="0" indent="0">
              <a:buNone/>
            </a:pPr>
            <a:r>
              <a:rPr lang="en-US" dirty="0"/>
              <a:t/>
            </a:r>
            <a:br>
              <a:rPr lang="en-US" dirty="0"/>
            </a:br>
            <a:r>
              <a:rPr lang="en-US" dirty="0"/>
              <a:t># Copy everything else and build</a:t>
            </a:r>
          </a:p>
          <a:p>
            <a:pPr marL="0" indent="0">
              <a:buNone/>
            </a:pPr>
            <a:r>
              <a:rPr lang="en-US" dirty="0"/>
              <a:t>COPY . ./</a:t>
            </a:r>
          </a:p>
          <a:p>
            <a:pPr marL="0" indent="0">
              <a:buNone/>
            </a:pPr>
            <a:r>
              <a:rPr lang="en-US" dirty="0"/>
              <a:t>RUN </a:t>
            </a:r>
            <a:r>
              <a:rPr lang="en-US" dirty="0" err="1"/>
              <a:t>dotnet</a:t>
            </a:r>
            <a:r>
              <a:rPr lang="en-US" dirty="0"/>
              <a:t> publish -c Release -o out</a:t>
            </a:r>
          </a:p>
          <a:p>
            <a:pPr marL="0" indent="0">
              <a:buNone/>
            </a:pPr>
            <a:r>
              <a:rPr lang="en-US" dirty="0"/>
              <a:t/>
            </a:r>
            <a:br>
              <a:rPr lang="en-US" dirty="0"/>
            </a:br>
            <a:r>
              <a:rPr lang="en-US" dirty="0"/>
              <a:t># Build runtime image</a:t>
            </a:r>
          </a:p>
          <a:p>
            <a:pPr marL="0" indent="0">
              <a:buNone/>
            </a:pPr>
            <a:r>
              <a:rPr lang="en-US" dirty="0"/>
              <a:t>FROM mcr.microsoft.com/</a:t>
            </a:r>
            <a:r>
              <a:rPr lang="en-US" dirty="0" err="1"/>
              <a:t>dotnet</a:t>
            </a:r>
            <a:r>
              <a:rPr lang="en-US" dirty="0"/>
              <a:t>/core/aspnet:2.1</a:t>
            </a:r>
          </a:p>
          <a:p>
            <a:pPr marL="0" indent="0">
              <a:buNone/>
            </a:pPr>
            <a:r>
              <a:rPr lang="en-US" dirty="0"/>
              <a:t>WORKDIR /app</a:t>
            </a:r>
          </a:p>
          <a:p>
            <a:pPr marL="0" indent="0">
              <a:buNone/>
            </a:pPr>
            <a:r>
              <a:rPr lang="en-US" dirty="0"/>
              <a:t>COPY --from=build-</a:t>
            </a:r>
            <a:r>
              <a:rPr lang="en-US" dirty="0" err="1"/>
              <a:t>env</a:t>
            </a:r>
            <a:r>
              <a:rPr lang="en-US" dirty="0"/>
              <a:t> /app/out .</a:t>
            </a:r>
          </a:p>
          <a:p>
            <a:pPr marL="0" indent="0">
              <a:buNone/>
            </a:pPr>
            <a:r>
              <a:rPr lang="en-US" b="1" dirty="0"/>
              <a:t>COPY model/model.zip model/</a:t>
            </a:r>
          </a:p>
          <a:p>
            <a:pPr marL="0" indent="0">
              <a:buNone/>
            </a:pPr>
            <a:r>
              <a:rPr lang="en-US" dirty="0"/>
              <a:t>ENTRYPOINT ["</a:t>
            </a:r>
            <a:r>
              <a:rPr lang="en-US" dirty="0" err="1"/>
              <a:t>dotnet</a:t>
            </a:r>
            <a:r>
              <a:rPr lang="en-US" dirty="0"/>
              <a:t>", "ml-net-webapi-test.dll"]</a:t>
            </a:r>
          </a:p>
          <a:p>
            <a:endParaRPr lang="en-US" dirty="0"/>
          </a:p>
        </p:txBody>
      </p:sp>
    </p:spTree>
    <p:extLst>
      <p:ext uri="{BB962C8B-B14F-4D97-AF65-F5344CB8AC3E}">
        <p14:creationId xmlns:p14="http://schemas.microsoft.com/office/powerpoint/2010/main" val="2030720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pPr marL="0" indent="0">
              <a:buNone/>
            </a:pPr>
            <a:endParaRPr lang="pl-PL" dirty="0" smtClean="0"/>
          </a:p>
          <a:p>
            <a:pPr marL="0" indent="0">
              <a:buNone/>
            </a:pPr>
            <a:endParaRPr lang="pl-PL" dirty="0"/>
          </a:p>
          <a:p>
            <a:pPr marL="0" indent="0">
              <a:buNone/>
            </a:pPr>
            <a:endParaRPr lang="pl-PL" dirty="0" smtClean="0"/>
          </a:p>
          <a:p>
            <a:pPr marL="0" indent="0">
              <a:buNone/>
            </a:pPr>
            <a:endParaRPr lang="pl-PL" dirty="0"/>
          </a:p>
          <a:p>
            <a:pPr marL="0" indent="0" algn="ctr">
              <a:buNone/>
            </a:pPr>
            <a:r>
              <a:rPr lang="pl-PL" sz="6000" dirty="0" smtClean="0"/>
              <a:t>DEMO</a:t>
            </a:r>
          </a:p>
          <a:p>
            <a:endParaRPr lang="en-US" dirty="0"/>
          </a:p>
        </p:txBody>
      </p:sp>
    </p:spTree>
    <p:extLst>
      <p:ext uri="{BB962C8B-B14F-4D97-AF65-F5344CB8AC3E}">
        <p14:creationId xmlns:p14="http://schemas.microsoft.com/office/powerpoint/2010/main" val="1082805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62339" y="5698599"/>
            <a:ext cx="8183880" cy="733832"/>
          </a:xfrm>
        </p:spPr>
        <p:txBody>
          <a:bodyPr/>
          <a:lstStyle/>
          <a:p>
            <a:r>
              <a:rPr lang="pl-PL" dirty="0"/>
              <a:t>ML.NET </a:t>
            </a:r>
            <a:r>
              <a:rPr lang="pl-PL" dirty="0" err="1"/>
              <a:t>building</a:t>
            </a:r>
            <a:r>
              <a:rPr lang="pl-PL" dirty="0"/>
              <a:t> REST API</a:t>
            </a:r>
            <a:endParaRPr lang="en-US" dirty="0"/>
          </a:p>
        </p:txBody>
      </p:sp>
      <p:sp>
        <p:nvSpPr>
          <p:cNvPr id="3" name="Symbol zastępczy zawartości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9" y="404664"/>
            <a:ext cx="8720460" cy="530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081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WHAT NEXT TO DO</a:t>
            </a:r>
            <a:endParaRPr lang="en-US" dirty="0"/>
          </a:p>
        </p:txBody>
      </p:sp>
      <p:sp>
        <p:nvSpPr>
          <p:cNvPr id="3" name="Symbol zastępczy zawartości 2"/>
          <p:cNvSpPr>
            <a:spLocks noGrp="1"/>
          </p:cNvSpPr>
          <p:nvPr>
            <p:ph idx="1"/>
          </p:nvPr>
        </p:nvSpPr>
        <p:spPr>
          <a:xfrm>
            <a:off x="502920" y="530352"/>
            <a:ext cx="8183880" cy="4626840"/>
          </a:xfrm>
        </p:spPr>
        <p:txBody>
          <a:bodyPr>
            <a:normAutofit fontScale="92500" lnSpcReduction="20000"/>
          </a:bodyPr>
          <a:lstStyle/>
          <a:p>
            <a:pPr marL="0" indent="0">
              <a:buNone/>
            </a:pPr>
            <a:r>
              <a:rPr lang="pl-PL" b="1" dirty="0" smtClean="0"/>
              <a:t>TODO LIST:</a:t>
            </a:r>
          </a:p>
          <a:p>
            <a:pPr marL="0" indent="0">
              <a:buNone/>
            </a:pPr>
            <a:endParaRPr lang="pl-PL" dirty="0" smtClean="0"/>
          </a:p>
          <a:p>
            <a:pPr marL="514350" indent="-514350">
              <a:buFont typeface="+mj-lt"/>
              <a:buAutoNum type="arabicPeriod"/>
            </a:pPr>
            <a:r>
              <a:rPr lang="pl-PL" dirty="0" err="1" smtClean="0"/>
              <a:t>Use</a:t>
            </a:r>
            <a:r>
              <a:rPr lang="pl-PL" dirty="0" smtClean="0"/>
              <a:t> model with </a:t>
            </a:r>
            <a:r>
              <a:rPr lang="pl-PL" dirty="0" err="1" smtClean="0"/>
              <a:t>Azure</a:t>
            </a:r>
            <a:r>
              <a:rPr lang="pl-PL" dirty="0" smtClean="0"/>
              <a:t> </a:t>
            </a:r>
            <a:r>
              <a:rPr lang="pl-PL" dirty="0" err="1" smtClean="0"/>
              <a:t>Functions</a:t>
            </a:r>
            <a:r>
              <a:rPr lang="pl-PL" dirty="0" smtClean="0"/>
              <a:t> (</a:t>
            </a:r>
            <a:r>
              <a:rPr lang="pl-PL" dirty="0" err="1" smtClean="0"/>
              <a:t>serverless</a:t>
            </a:r>
            <a:r>
              <a:rPr lang="pl-PL" dirty="0" smtClean="0"/>
              <a:t>)</a:t>
            </a:r>
          </a:p>
          <a:p>
            <a:pPr marL="514350" indent="-514350">
              <a:buFont typeface="+mj-lt"/>
              <a:buAutoNum type="arabicPeriod"/>
            </a:pPr>
            <a:r>
              <a:rPr lang="pl-PL" dirty="0" err="1" smtClean="0"/>
              <a:t>Build</a:t>
            </a:r>
            <a:r>
              <a:rPr lang="pl-PL" dirty="0" smtClean="0"/>
              <a:t> model in </a:t>
            </a:r>
            <a:r>
              <a:rPr lang="pl-PL" dirty="0" err="1"/>
              <a:t>p</a:t>
            </a:r>
            <a:r>
              <a:rPr lang="pl-PL" dirty="0" err="1" smtClean="0"/>
              <a:t>ython</a:t>
            </a:r>
            <a:r>
              <a:rPr lang="pl-PL" dirty="0" smtClean="0"/>
              <a:t> and </a:t>
            </a:r>
            <a:r>
              <a:rPr lang="pl-PL" dirty="0" err="1" smtClean="0"/>
              <a:t>use</a:t>
            </a:r>
            <a:r>
              <a:rPr lang="pl-PL" dirty="0" smtClean="0"/>
              <a:t> </a:t>
            </a:r>
            <a:r>
              <a:rPr lang="pl-PL" dirty="0" err="1" smtClean="0"/>
              <a:t>it</a:t>
            </a:r>
            <a:r>
              <a:rPr lang="pl-PL" dirty="0" smtClean="0"/>
              <a:t> in ML.NET with ONNX.</a:t>
            </a:r>
          </a:p>
          <a:p>
            <a:pPr marL="514350" indent="-514350">
              <a:buFont typeface="+mj-lt"/>
              <a:buAutoNum type="arabicPeriod"/>
            </a:pPr>
            <a:r>
              <a:rPr lang="pl-PL" dirty="0" err="1" smtClean="0"/>
              <a:t>Build</a:t>
            </a:r>
            <a:r>
              <a:rPr lang="pl-PL" dirty="0" smtClean="0"/>
              <a:t> model in ML.NET and </a:t>
            </a:r>
            <a:r>
              <a:rPr lang="pl-PL" dirty="0" err="1" smtClean="0"/>
              <a:t>use</a:t>
            </a:r>
            <a:r>
              <a:rPr lang="pl-PL" dirty="0" smtClean="0"/>
              <a:t> </a:t>
            </a:r>
            <a:r>
              <a:rPr lang="pl-PL" dirty="0" err="1" smtClean="0"/>
              <a:t>it</a:t>
            </a:r>
            <a:r>
              <a:rPr lang="pl-PL" dirty="0" smtClean="0"/>
              <a:t> in </a:t>
            </a:r>
            <a:r>
              <a:rPr lang="pl-PL" dirty="0" err="1"/>
              <a:t>p</a:t>
            </a:r>
            <a:r>
              <a:rPr lang="pl-PL" dirty="0" err="1" smtClean="0"/>
              <a:t>ython</a:t>
            </a:r>
            <a:r>
              <a:rPr lang="pl-PL" dirty="0" smtClean="0"/>
              <a:t> (</a:t>
            </a:r>
            <a:r>
              <a:rPr lang="pl-PL" dirty="0" err="1" smtClean="0"/>
              <a:t>also</a:t>
            </a:r>
            <a:r>
              <a:rPr lang="pl-PL" dirty="0" smtClean="0"/>
              <a:t> in Docker).</a:t>
            </a:r>
          </a:p>
          <a:p>
            <a:pPr marL="514350" indent="-514350">
              <a:buFont typeface="+mj-lt"/>
              <a:buAutoNum type="arabicPeriod"/>
            </a:pPr>
            <a:r>
              <a:rPr lang="pl-PL" dirty="0" err="1" smtClean="0"/>
              <a:t>Use</a:t>
            </a:r>
            <a:r>
              <a:rPr lang="pl-PL" dirty="0" smtClean="0"/>
              <a:t> transfer learning  to </a:t>
            </a:r>
            <a:r>
              <a:rPr lang="pl-PL" dirty="0" err="1" smtClean="0"/>
              <a:t>consume</a:t>
            </a:r>
            <a:r>
              <a:rPr lang="pl-PL" dirty="0"/>
              <a:t> </a:t>
            </a:r>
            <a:r>
              <a:rPr lang="pl-PL" dirty="0" err="1" smtClean="0"/>
              <a:t>ready</a:t>
            </a:r>
            <a:r>
              <a:rPr lang="pl-PL" dirty="0" smtClean="0"/>
              <a:t> </a:t>
            </a:r>
            <a:r>
              <a:rPr lang="pl-PL" dirty="0" err="1" smtClean="0"/>
              <a:t>models</a:t>
            </a:r>
            <a:r>
              <a:rPr lang="pl-PL" dirty="0" smtClean="0"/>
              <a:t>.</a:t>
            </a:r>
          </a:p>
          <a:p>
            <a:pPr marL="514350" indent="-514350">
              <a:buFont typeface="+mj-lt"/>
              <a:buAutoNum type="arabicPeriod"/>
            </a:pPr>
            <a:r>
              <a:rPr lang="pl-PL" dirty="0" err="1" smtClean="0"/>
              <a:t>Make</a:t>
            </a:r>
            <a:r>
              <a:rPr lang="pl-PL" dirty="0" smtClean="0"/>
              <a:t> </a:t>
            </a:r>
            <a:r>
              <a:rPr lang="pl-PL" dirty="0" err="1" smtClean="0"/>
              <a:t>stress</a:t>
            </a:r>
            <a:r>
              <a:rPr lang="pl-PL" dirty="0" smtClean="0"/>
              <a:t> </a:t>
            </a:r>
            <a:r>
              <a:rPr lang="pl-PL" dirty="0" err="1" smtClean="0"/>
              <a:t>tests</a:t>
            </a:r>
            <a:r>
              <a:rPr lang="pl-PL" dirty="0" smtClean="0"/>
              <a:t> to </a:t>
            </a:r>
            <a:r>
              <a:rPr lang="pl-PL" dirty="0" err="1" smtClean="0"/>
              <a:t>check</a:t>
            </a:r>
            <a:r>
              <a:rPr lang="pl-PL" dirty="0" smtClean="0"/>
              <a:t> </a:t>
            </a:r>
            <a:r>
              <a:rPr lang="pl-PL" dirty="0" err="1" smtClean="0"/>
              <a:t>different</a:t>
            </a:r>
            <a:r>
              <a:rPr lang="pl-PL" dirty="0" smtClean="0"/>
              <a:t> </a:t>
            </a:r>
            <a:r>
              <a:rPr lang="pl-PL" dirty="0" err="1" smtClean="0"/>
              <a:t>scenarios</a:t>
            </a:r>
            <a:endParaRPr lang="en-US" dirty="0"/>
          </a:p>
        </p:txBody>
      </p:sp>
    </p:spTree>
    <p:extLst>
      <p:ext uri="{BB962C8B-B14F-4D97-AF65-F5344CB8AC3E}">
        <p14:creationId xmlns:p14="http://schemas.microsoft.com/office/powerpoint/2010/main" val="4019991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Any</a:t>
            </a:r>
            <a:r>
              <a:rPr lang="pl-PL" dirty="0" smtClean="0"/>
              <a:t> </a:t>
            </a:r>
            <a:r>
              <a:rPr lang="pl-PL" dirty="0" err="1" smtClean="0"/>
              <a:t>questions</a:t>
            </a:r>
            <a:r>
              <a:rPr lang="pl-PL" dirty="0" smtClean="0"/>
              <a:t> ?</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836712"/>
            <a:ext cx="7445022"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16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ML.NET CREATORS</a:t>
            </a:r>
            <a:endParaRPr lang="en-US"/>
          </a:p>
        </p:txBody>
      </p:sp>
      <p:sp>
        <p:nvSpPr>
          <p:cNvPr id="3" name="Symbol zastępczy zawartości 2"/>
          <p:cNvSpPr>
            <a:spLocks noGrp="1"/>
          </p:cNvSpPr>
          <p:nvPr>
            <p:ph idx="1"/>
          </p:nvPr>
        </p:nvSpPr>
        <p:spPr/>
        <p:txBody>
          <a:bodyPr>
            <a:normAutofit fontScale="77500" lnSpcReduction="20000"/>
          </a:bodyPr>
          <a:lstStyle/>
          <a:p>
            <a:pPr marL="0" indent="0">
              <a:buNone/>
            </a:pPr>
            <a:r>
              <a:rPr lang="pl-PL" b="1" dirty="0" err="1" smtClean="0"/>
              <a:t>Before</a:t>
            </a:r>
            <a:r>
              <a:rPr lang="pl-PL" b="1" dirty="0" smtClean="0"/>
              <a:t> </a:t>
            </a:r>
            <a:r>
              <a:rPr lang="pl-PL" b="1" dirty="0" err="1" smtClean="0"/>
              <a:t>you</a:t>
            </a:r>
            <a:r>
              <a:rPr lang="pl-PL" b="1" dirty="0" smtClean="0"/>
              <a:t> </a:t>
            </a:r>
            <a:r>
              <a:rPr lang="pl-PL" b="1" dirty="0" err="1" smtClean="0"/>
              <a:t>begin</a:t>
            </a:r>
            <a:r>
              <a:rPr lang="pl-PL" b="1" dirty="0" smtClean="0"/>
              <a:t> to </a:t>
            </a:r>
            <a:r>
              <a:rPr lang="pl-PL" b="1" dirty="0" err="1" smtClean="0"/>
              <a:t>code</a:t>
            </a:r>
            <a:endParaRPr lang="pl-PL" b="1" dirty="0"/>
          </a:p>
          <a:p>
            <a:endParaRPr lang="pl-PL" dirty="0" smtClean="0"/>
          </a:p>
          <a:p>
            <a:pPr marL="0" indent="0">
              <a:buNone/>
            </a:pPr>
            <a:r>
              <a:rPr lang="en-US" dirty="0">
                <a:hlinkClick r:id="rId2"/>
              </a:rPr>
              <a:t>https://</a:t>
            </a:r>
            <a:r>
              <a:rPr lang="en-US" dirty="0" smtClean="0">
                <a:hlinkClick r:id="rId2"/>
              </a:rPr>
              <a:t>channel9.msdn.com/Shows/On-NET/Machine-Learning-with-MLNET-10-from-Build-2019</a:t>
            </a:r>
            <a:endParaRPr lang="pl-PL" dirty="0" smtClean="0"/>
          </a:p>
          <a:p>
            <a:pPr marL="0" indent="0">
              <a:buNone/>
            </a:pPr>
            <a:endParaRPr lang="pl-PL" dirty="0"/>
          </a:p>
          <a:p>
            <a:pPr marL="0" indent="0">
              <a:buNone/>
            </a:pPr>
            <a:r>
              <a:rPr lang="en-US" dirty="0"/>
              <a:t>ML.NET is a free, cross-platform and open source machine learning framework designed to bring the power of machine learning (ML) into .NET applications.</a:t>
            </a:r>
          </a:p>
          <a:p>
            <a:pPr marL="0" indent="0">
              <a:buNone/>
            </a:pPr>
            <a:r>
              <a:rPr lang="en-US" dirty="0"/>
              <a:t>Live from Build 2019, we are joined by Cesar De La Torre </a:t>
            </a:r>
            <a:r>
              <a:rPr lang="en-US" dirty="0" err="1"/>
              <a:t>Llorente</a:t>
            </a:r>
            <a:r>
              <a:rPr lang="en-US" dirty="0"/>
              <a:t> who gives us a great overview of what the goals of ML.NET are, and shares with us some of the highlights of the 1.0 release.</a:t>
            </a:r>
          </a:p>
          <a:p>
            <a:pPr marL="0" indent="0">
              <a:buNone/>
            </a:pPr>
            <a:endParaRPr lang="pl-PL" dirty="0" smtClean="0"/>
          </a:p>
          <a:p>
            <a:endParaRPr lang="en-US" dirty="0"/>
          </a:p>
        </p:txBody>
      </p:sp>
    </p:spTree>
    <p:extLst>
      <p:ext uri="{BB962C8B-B14F-4D97-AF65-F5344CB8AC3E}">
        <p14:creationId xmlns:p14="http://schemas.microsoft.com/office/powerpoint/2010/main" val="204038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extensions</a:t>
            </a:r>
            <a:endParaRPr lang="en-US" dirty="0"/>
          </a:p>
        </p:txBody>
      </p:sp>
      <p:sp>
        <p:nvSpPr>
          <p:cNvPr id="3" name="Symbol zastępczy zawartości 2"/>
          <p:cNvSpPr>
            <a:spLocks noGrp="1"/>
          </p:cNvSpPr>
          <p:nvPr>
            <p:ph idx="1"/>
          </p:nvPr>
        </p:nvSpPr>
        <p:spPr/>
        <p:txBody>
          <a:bodyPr>
            <a:normAutofit lnSpcReduction="10000"/>
          </a:bodyPr>
          <a:lstStyle/>
          <a:p>
            <a:pPr marL="0" indent="0">
              <a:buNone/>
            </a:pPr>
            <a:r>
              <a:rPr lang="pl-PL" dirty="0" smtClean="0"/>
              <a:t>ONNX (</a:t>
            </a:r>
            <a:r>
              <a:rPr lang="en-US" dirty="0"/>
              <a:t>Open Neural Network </a:t>
            </a:r>
            <a:r>
              <a:rPr lang="en-US" dirty="0" smtClean="0"/>
              <a:t>Exchange</a:t>
            </a:r>
            <a:r>
              <a:rPr lang="pl-PL" dirty="0" smtClean="0"/>
              <a:t>)</a:t>
            </a:r>
          </a:p>
          <a:p>
            <a:pPr marL="0" indent="0">
              <a:buNone/>
            </a:pPr>
            <a:r>
              <a:rPr lang="pl-PL" dirty="0">
                <a:hlinkClick r:id="rId2"/>
              </a:rPr>
              <a:t>https://</a:t>
            </a:r>
            <a:r>
              <a:rPr lang="pl-PL" dirty="0" smtClean="0">
                <a:hlinkClick r:id="rId2"/>
              </a:rPr>
              <a:t>github.com/onnx/onnx</a:t>
            </a:r>
            <a:endParaRPr lang="pl-PL" dirty="0" smtClean="0"/>
          </a:p>
          <a:p>
            <a:pPr marL="0" indent="0">
              <a:buNone/>
            </a:pPr>
            <a:endParaRPr lang="pl-PL" dirty="0" smtClean="0"/>
          </a:p>
          <a:p>
            <a:pPr marL="0" indent="0">
              <a:buNone/>
            </a:pPr>
            <a:r>
              <a:rPr lang="pl-PL" dirty="0" smtClean="0"/>
              <a:t>TENSORFLOW</a:t>
            </a:r>
          </a:p>
          <a:p>
            <a:pPr marL="0" indent="0">
              <a:buNone/>
            </a:pPr>
            <a:r>
              <a:rPr lang="pl-PL" dirty="0">
                <a:hlinkClick r:id="rId3"/>
              </a:rPr>
              <a:t>https://www.tensorflow.org</a:t>
            </a:r>
            <a:r>
              <a:rPr lang="pl-PL" dirty="0" smtClean="0">
                <a:hlinkClick r:id="rId3"/>
              </a:rPr>
              <a:t>/</a:t>
            </a:r>
            <a:endParaRPr lang="pl-PL" dirty="0" smtClean="0"/>
          </a:p>
          <a:p>
            <a:pPr marL="0" indent="0">
              <a:buNone/>
            </a:pPr>
            <a:endParaRPr lang="pl-PL" dirty="0" smtClean="0"/>
          </a:p>
          <a:p>
            <a:pPr marL="0" indent="0">
              <a:buNone/>
            </a:pPr>
            <a:r>
              <a:rPr lang="en-US" b="1" dirty="0"/>
              <a:t>Infer.NET</a:t>
            </a:r>
            <a:r>
              <a:rPr lang="en-US" dirty="0"/>
              <a:t> is a framework for running Bayesian inference in graphical models. </a:t>
            </a:r>
            <a:r>
              <a:rPr lang="pl-PL" dirty="0" smtClean="0">
                <a:hlinkClick r:id="rId4"/>
              </a:rPr>
              <a:t>https</a:t>
            </a:r>
            <a:r>
              <a:rPr lang="pl-PL" dirty="0">
                <a:hlinkClick r:id="rId4"/>
              </a:rPr>
              <a:t>://dotnet.github.io/infer</a:t>
            </a:r>
            <a:r>
              <a:rPr lang="pl-PL" dirty="0" smtClean="0">
                <a:hlinkClick r:id="rId4"/>
              </a:rPr>
              <a:t>/</a:t>
            </a:r>
            <a:endParaRPr lang="pl-PL" dirty="0" smtClean="0"/>
          </a:p>
          <a:p>
            <a:pPr marL="0" indent="0">
              <a:buNone/>
            </a:pPr>
            <a:endParaRPr lang="pl-PL" dirty="0"/>
          </a:p>
          <a:p>
            <a:pPr marL="0" indent="0">
              <a:buNone/>
            </a:pPr>
            <a:endParaRPr lang="pl-PL" dirty="0"/>
          </a:p>
          <a:p>
            <a:pPr marL="0" indent="0">
              <a:buNone/>
            </a:pPr>
            <a:endParaRPr lang="pl-PL" dirty="0" smtClean="0"/>
          </a:p>
          <a:p>
            <a:endParaRPr lang="en-US" dirty="0"/>
          </a:p>
        </p:txBody>
      </p:sp>
    </p:spTree>
    <p:extLst>
      <p:ext uri="{BB962C8B-B14F-4D97-AF65-F5344CB8AC3E}">
        <p14:creationId xmlns:p14="http://schemas.microsoft.com/office/powerpoint/2010/main" val="848454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ML.NET </a:t>
            </a:r>
            <a:r>
              <a:rPr lang="pl-PL" dirty="0" err="1" smtClean="0"/>
              <a:t>Documentation</a:t>
            </a:r>
            <a:endParaRPr lang="en-US" dirty="0"/>
          </a:p>
        </p:txBody>
      </p:sp>
      <p:sp>
        <p:nvSpPr>
          <p:cNvPr id="3" name="Symbol zastępczy zawartości 2"/>
          <p:cNvSpPr>
            <a:spLocks noGrp="1"/>
          </p:cNvSpPr>
          <p:nvPr>
            <p:ph idx="1"/>
          </p:nvPr>
        </p:nvSpPr>
        <p:spPr/>
        <p:txBody>
          <a:bodyPr>
            <a:normAutofit lnSpcReduction="10000"/>
          </a:bodyPr>
          <a:lstStyle/>
          <a:p>
            <a:pPr marL="514350" indent="-514350">
              <a:buFont typeface="+mj-lt"/>
              <a:buAutoNum type="arabicPeriod"/>
            </a:pPr>
            <a:r>
              <a:rPr lang="en-US" dirty="0">
                <a:hlinkClick r:id="rId2"/>
              </a:rPr>
              <a:t>https://</a:t>
            </a:r>
            <a:r>
              <a:rPr lang="en-US" dirty="0" smtClean="0">
                <a:hlinkClick r:id="rId2"/>
              </a:rPr>
              <a:t>dotnet.microsoft.com/apps/machinelearning-ai/ml-dotnet</a:t>
            </a:r>
            <a:endParaRPr lang="pl-PL" dirty="0" smtClean="0"/>
          </a:p>
          <a:p>
            <a:pPr marL="514350" indent="-514350">
              <a:buFont typeface="+mj-lt"/>
              <a:buAutoNum type="arabicPeriod"/>
            </a:pPr>
            <a:r>
              <a:rPr lang="pl-PL" dirty="0">
                <a:hlinkClick r:id="rId3"/>
              </a:rPr>
              <a:t>https://</a:t>
            </a:r>
            <a:r>
              <a:rPr lang="pl-PL" dirty="0" smtClean="0">
                <a:hlinkClick r:id="rId3"/>
              </a:rPr>
              <a:t>github.com/dotnet/machinelearning/blob/master/docs/code/MlNetCookBook.md</a:t>
            </a:r>
            <a:endParaRPr lang="pl-PL" dirty="0" smtClean="0"/>
          </a:p>
          <a:p>
            <a:pPr marL="514350" indent="-514350">
              <a:buFont typeface="+mj-lt"/>
              <a:buAutoNum type="arabicPeriod"/>
            </a:pPr>
            <a:r>
              <a:rPr lang="en-US" dirty="0">
                <a:hlinkClick r:id="rId4"/>
              </a:rPr>
              <a:t>https://</a:t>
            </a:r>
            <a:r>
              <a:rPr lang="en-US" dirty="0" smtClean="0">
                <a:hlinkClick r:id="rId4"/>
              </a:rPr>
              <a:t>github.com/dotnet/machinelearning-samples/tree/master/samples/csharp</a:t>
            </a:r>
            <a:endParaRPr lang="pl-PL" dirty="0" smtClean="0"/>
          </a:p>
          <a:p>
            <a:pPr marL="514350" indent="-514350">
              <a:buFont typeface="+mj-lt"/>
              <a:buAutoNum type="arabicPeriod"/>
            </a:pPr>
            <a:r>
              <a:rPr lang="en-US" dirty="0">
                <a:hlinkClick r:id="rId5"/>
              </a:rPr>
              <a:t>https://</a:t>
            </a:r>
            <a:r>
              <a:rPr lang="en-US" dirty="0" smtClean="0">
                <a:hlinkClick r:id="rId5"/>
              </a:rPr>
              <a:t>github.com/dotnet/cli</a:t>
            </a:r>
            <a:endParaRPr lang="pl-PL" dirty="0" smtClean="0"/>
          </a:p>
          <a:p>
            <a:pPr marL="514350" indent="-514350">
              <a:buFont typeface="+mj-lt"/>
              <a:buAutoNum type="arabicPeriod"/>
            </a:pPr>
            <a:r>
              <a:rPr lang="en-US" dirty="0">
                <a:hlinkClick r:id="rId6"/>
              </a:rPr>
              <a:t>https://</a:t>
            </a:r>
            <a:r>
              <a:rPr lang="en-US" dirty="0" smtClean="0">
                <a:hlinkClick r:id="rId6"/>
              </a:rPr>
              <a:t>github.com/dotnet/machinelearning</a:t>
            </a:r>
            <a:endParaRPr lang="pl-PL" dirty="0" smtClean="0"/>
          </a:p>
          <a:p>
            <a:endParaRPr lang="en-US" dirty="0"/>
          </a:p>
        </p:txBody>
      </p:sp>
    </p:spTree>
    <p:extLst>
      <p:ext uri="{BB962C8B-B14F-4D97-AF65-F5344CB8AC3E}">
        <p14:creationId xmlns:p14="http://schemas.microsoft.com/office/powerpoint/2010/main" val="343079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2920" y="5373216"/>
            <a:ext cx="8183880" cy="661824"/>
          </a:xfrm>
        </p:spPr>
        <p:txBody>
          <a:bodyPr>
            <a:normAutofit/>
          </a:bodyPr>
          <a:lstStyle/>
          <a:p>
            <a:r>
              <a:rPr lang="pl-PL" dirty="0"/>
              <a:t>Hello </a:t>
            </a:r>
            <a:r>
              <a:rPr lang="pl-PL" dirty="0" err="1"/>
              <a:t>world</a:t>
            </a:r>
            <a:r>
              <a:rPr lang="pl-PL" dirty="0"/>
              <a:t> in </a:t>
            </a:r>
            <a:r>
              <a:rPr lang="pl-PL" dirty="0" smtClean="0"/>
              <a:t>ML.NET</a:t>
            </a:r>
            <a:endParaRPr lang="en-US" dirty="0"/>
          </a:p>
        </p:txBody>
      </p:sp>
      <p:sp>
        <p:nvSpPr>
          <p:cNvPr id="3" name="Symbol zastępczy zawartości 2"/>
          <p:cNvSpPr>
            <a:spLocks noGrp="1"/>
          </p:cNvSpPr>
          <p:nvPr>
            <p:ph idx="1"/>
          </p:nvPr>
        </p:nvSpPr>
        <p:spPr>
          <a:xfrm>
            <a:off x="502920" y="530352"/>
            <a:ext cx="8183880" cy="4914872"/>
          </a:xfrm>
        </p:spPr>
        <p:txBody>
          <a:bodyPr>
            <a:noAutofit/>
          </a:bodyPr>
          <a:lstStyle/>
          <a:p>
            <a:pPr marL="0" indent="0">
              <a:buNone/>
            </a:pPr>
            <a:r>
              <a:rPr lang="pl-PL" sz="1200" dirty="0"/>
              <a:t>//Step 1. </a:t>
            </a:r>
            <a:r>
              <a:rPr lang="pl-PL" sz="1200" dirty="0" err="1"/>
              <a:t>Create</a:t>
            </a:r>
            <a:r>
              <a:rPr lang="pl-PL" sz="1200" dirty="0"/>
              <a:t> a ML </a:t>
            </a:r>
            <a:r>
              <a:rPr lang="pl-PL" sz="1200" dirty="0" err="1"/>
              <a:t>Context</a:t>
            </a:r>
            <a:endParaRPr lang="pl-PL" sz="1200" dirty="0"/>
          </a:p>
          <a:p>
            <a:pPr marL="0" indent="0">
              <a:buNone/>
            </a:pPr>
            <a:r>
              <a:rPr lang="pl-PL" sz="1200" dirty="0" err="1"/>
              <a:t>var</a:t>
            </a:r>
            <a:r>
              <a:rPr lang="pl-PL" sz="1200" dirty="0"/>
              <a:t> </a:t>
            </a:r>
            <a:r>
              <a:rPr lang="pl-PL" sz="1200" dirty="0" err="1"/>
              <a:t>ctx</a:t>
            </a:r>
            <a:r>
              <a:rPr lang="pl-PL" sz="1200" dirty="0"/>
              <a:t> = </a:t>
            </a:r>
            <a:r>
              <a:rPr lang="pl-PL" sz="1200" dirty="0" err="1"/>
              <a:t>new</a:t>
            </a:r>
            <a:r>
              <a:rPr lang="pl-PL" sz="1200" dirty="0"/>
              <a:t> </a:t>
            </a:r>
            <a:r>
              <a:rPr lang="pl-PL" sz="1200" dirty="0" err="1"/>
              <a:t>MLContext</a:t>
            </a:r>
            <a:r>
              <a:rPr lang="pl-PL" sz="1200" dirty="0"/>
              <a:t>();</a:t>
            </a:r>
          </a:p>
          <a:p>
            <a:pPr marL="0" indent="0">
              <a:buNone/>
            </a:pPr>
            <a:endParaRPr lang="pl-PL" sz="1200" dirty="0"/>
          </a:p>
          <a:p>
            <a:pPr marL="0" indent="0">
              <a:buNone/>
            </a:pPr>
            <a:r>
              <a:rPr lang="pl-PL" sz="1200" dirty="0"/>
              <a:t>//Step 2. Read in the </a:t>
            </a:r>
            <a:r>
              <a:rPr lang="pl-PL" sz="1200" dirty="0" err="1"/>
              <a:t>input</a:t>
            </a:r>
            <a:r>
              <a:rPr lang="pl-PL" sz="1200" dirty="0"/>
              <a:t> data for model </a:t>
            </a:r>
            <a:r>
              <a:rPr lang="pl-PL" sz="1200" dirty="0" err="1"/>
              <a:t>training</a:t>
            </a:r>
            <a:endParaRPr lang="pl-PL" sz="1200" dirty="0"/>
          </a:p>
          <a:p>
            <a:pPr marL="0" indent="0">
              <a:buNone/>
            </a:pPr>
            <a:r>
              <a:rPr lang="pl-PL" sz="1200" b="1" dirty="0" err="1">
                <a:solidFill>
                  <a:srgbClr val="FF0000"/>
                </a:solidFill>
              </a:rPr>
              <a:t>IDataView</a:t>
            </a:r>
            <a:r>
              <a:rPr lang="pl-PL" sz="1200" dirty="0">
                <a:solidFill>
                  <a:srgbClr val="FF0000"/>
                </a:solidFill>
              </a:rPr>
              <a:t> </a:t>
            </a:r>
            <a:r>
              <a:rPr lang="pl-PL" sz="1200" dirty="0" err="1"/>
              <a:t>dataReader</a:t>
            </a:r>
            <a:r>
              <a:rPr lang="pl-PL" sz="1200" dirty="0"/>
              <a:t> = </a:t>
            </a:r>
            <a:r>
              <a:rPr lang="pl-PL" sz="1200" dirty="0" err="1"/>
              <a:t>ctx.Data</a:t>
            </a:r>
            <a:endParaRPr lang="pl-PL" sz="1200" dirty="0"/>
          </a:p>
          <a:p>
            <a:pPr marL="0" indent="0">
              <a:buNone/>
            </a:pPr>
            <a:r>
              <a:rPr lang="pl-PL" sz="1200" dirty="0"/>
              <a:t>    .</a:t>
            </a:r>
            <a:r>
              <a:rPr lang="pl-PL" sz="1200" b="1" dirty="0" err="1"/>
              <a:t>LoadFromTextFile</a:t>
            </a:r>
            <a:r>
              <a:rPr lang="pl-PL" sz="1200" dirty="0"/>
              <a:t>&lt;</a:t>
            </a:r>
            <a:r>
              <a:rPr lang="pl-PL" sz="1200" dirty="0" err="1"/>
              <a:t>MyInput</a:t>
            </a:r>
            <a:r>
              <a:rPr lang="pl-PL" sz="1200" dirty="0"/>
              <a:t>&gt;(</a:t>
            </a:r>
            <a:r>
              <a:rPr lang="pl-PL" sz="1200" dirty="0" err="1"/>
              <a:t>dataPath</a:t>
            </a:r>
            <a:r>
              <a:rPr lang="pl-PL" sz="1200" dirty="0"/>
              <a:t>, </a:t>
            </a:r>
            <a:r>
              <a:rPr lang="pl-PL" sz="1200" dirty="0" err="1"/>
              <a:t>hasHeader</a:t>
            </a:r>
            <a:r>
              <a:rPr lang="pl-PL" sz="1200" dirty="0"/>
              <a:t>: </a:t>
            </a:r>
            <a:r>
              <a:rPr lang="pl-PL" sz="1200" dirty="0" err="1"/>
              <a:t>true</a:t>
            </a:r>
            <a:r>
              <a:rPr lang="pl-PL" sz="1200" dirty="0"/>
              <a:t>);</a:t>
            </a:r>
          </a:p>
          <a:p>
            <a:pPr marL="0" indent="0">
              <a:buNone/>
            </a:pPr>
            <a:endParaRPr lang="pl-PL" sz="1200" dirty="0"/>
          </a:p>
          <a:p>
            <a:pPr marL="0" indent="0">
              <a:buNone/>
            </a:pPr>
            <a:r>
              <a:rPr lang="pl-PL" sz="1200" dirty="0"/>
              <a:t>//Step 3. </a:t>
            </a:r>
            <a:r>
              <a:rPr lang="pl-PL" sz="1200" dirty="0" err="1"/>
              <a:t>Build</a:t>
            </a:r>
            <a:r>
              <a:rPr lang="pl-PL" sz="1200" dirty="0"/>
              <a:t> </a:t>
            </a:r>
            <a:r>
              <a:rPr lang="pl-PL" sz="1200" dirty="0" err="1"/>
              <a:t>your</a:t>
            </a:r>
            <a:r>
              <a:rPr lang="pl-PL" sz="1200" dirty="0"/>
              <a:t> </a:t>
            </a:r>
            <a:r>
              <a:rPr lang="pl-PL" sz="1200" dirty="0" err="1"/>
              <a:t>estimator</a:t>
            </a:r>
            <a:endParaRPr lang="pl-PL" sz="1200" dirty="0"/>
          </a:p>
          <a:p>
            <a:pPr marL="0" indent="0">
              <a:buNone/>
            </a:pPr>
            <a:r>
              <a:rPr lang="pl-PL" sz="1200" b="1" dirty="0" err="1">
                <a:solidFill>
                  <a:srgbClr val="FF0000"/>
                </a:solidFill>
              </a:rPr>
              <a:t>IEstimator</a:t>
            </a:r>
            <a:r>
              <a:rPr lang="pl-PL" sz="1200" dirty="0"/>
              <a:t>&lt;</a:t>
            </a:r>
            <a:r>
              <a:rPr lang="pl-PL" sz="1200" dirty="0" err="1"/>
              <a:t>ITransformer</a:t>
            </a:r>
            <a:r>
              <a:rPr lang="pl-PL" sz="1200" dirty="0"/>
              <a:t>&gt; </a:t>
            </a:r>
            <a:r>
              <a:rPr lang="pl-PL" sz="1200" dirty="0" err="1"/>
              <a:t>est</a:t>
            </a:r>
            <a:r>
              <a:rPr lang="pl-PL" sz="1200" dirty="0"/>
              <a:t> = </a:t>
            </a:r>
            <a:r>
              <a:rPr lang="pl-PL" sz="1200" dirty="0" err="1"/>
              <a:t>ctx.Transforms.Text</a:t>
            </a:r>
            <a:endParaRPr lang="pl-PL" sz="1200" dirty="0"/>
          </a:p>
          <a:p>
            <a:pPr marL="0" indent="0">
              <a:buNone/>
            </a:pPr>
            <a:r>
              <a:rPr lang="pl-PL" sz="1200" dirty="0"/>
              <a:t>    .</a:t>
            </a:r>
            <a:r>
              <a:rPr lang="pl-PL" sz="1200" dirty="0" err="1"/>
              <a:t>FeaturizeText</a:t>
            </a:r>
            <a:r>
              <a:rPr lang="pl-PL" sz="1200" dirty="0"/>
              <a:t>("</a:t>
            </a:r>
            <a:r>
              <a:rPr lang="pl-PL" sz="1200" dirty="0" err="1"/>
              <a:t>Features</a:t>
            </a:r>
            <a:r>
              <a:rPr lang="pl-PL" sz="1200" dirty="0"/>
              <a:t>", </a:t>
            </a:r>
            <a:r>
              <a:rPr lang="pl-PL" sz="1200" dirty="0" err="1"/>
              <a:t>nameof</a:t>
            </a:r>
            <a:r>
              <a:rPr lang="pl-PL" sz="1200" dirty="0"/>
              <a:t>(</a:t>
            </a:r>
            <a:r>
              <a:rPr lang="pl-PL" sz="1200" dirty="0" err="1"/>
              <a:t>SentimentIssue.Text</a:t>
            </a:r>
            <a:r>
              <a:rPr lang="pl-PL" sz="1200" dirty="0"/>
              <a:t>))</a:t>
            </a:r>
          </a:p>
          <a:p>
            <a:pPr marL="0" indent="0">
              <a:buNone/>
            </a:pPr>
            <a:r>
              <a:rPr lang="pl-PL" sz="1200" dirty="0"/>
              <a:t>    .</a:t>
            </a:r>
            <a:r>
              <a:rPr lang="pl-PL" sz="1200" b="1" dirty="0" err="1"/>
              <a:t>Append</a:t>
            </a:r>
            <a:r>
              <a:rPr lang="pl-PL" sz="1200" dirty="0"/>
              <a:t>(</a:t>
            </a:r>
            <a:r>
              <a:rPr lang="pl-PL" sz="1200" dirty="0" err="1"/>
              <a:t>ctx.BinaryClassification.Trainers</a:t>
            </a:r>
            <a:endParaRPr lang="pl-PL" sz="1200" dirty="0"/>
          </a:p>
          <a:p>
            <a:pPr marL="0" indent="0">
              <a:buNone/>
            </a:pPr>
            <a:r>
              <a:rPr lang="pl-PL" sz="1200" dirty="0"/>
              <a:t>        .</a:t>
            </a:r>
            <a:r>
              <a:rPr lang="pl-PL" sz="1200" dirty="0" err="1"/>
              <a:t>LbfgsLogisticRegression</a:t>
            </a:r>
            <a:r>
              <a:rPr lang="pl-PL" sz="1200" dirty="0"/>
              <a:t>("</a:t>
            </a:r>
            <a:r>
              <a:rPr lang="pl-PL" sz="1200" dirty="0" err="1"/>
              <a:t>Label</a:t>
            </a:r>
            <a:r>
              <a:rPr lang="pl-PL" sz="1200" dirty="0"/>
              <a:t>", "</a:t>
            </a:r>
            <a:r>
              <a:rPr lang="pl-PL" sz="1200" dirty="0" err="1"/>
              <a:t>Features</a:t>
            </a:r>
            <a:r>
              <a:rPr lang="pl-PL" sz="1200" dirty="0"/>
              <a:t>"));</a:t>
            </a:r>
          </a:p>
          <a:p>
            <a:pPr marL="0" indent="0">
              <a:buNone/>
            </a:pPr>
            <a:endParaRPr lang="pl-PL" sz="1200" dirty="0"/>
          </a:p>
          <a:p>
            <a:pPr marL="0" indent="0">
              <a:buNone/>
            </a:pPr>
            <a:r>
              <a:rPr lang="pl-PL" sz="1200" dirty="0"/>
              <a:t>//Step 4. Train </a:t>
            </a:r>
            <a:r>
              <a:rPr lang="pl-PL" sz="1200" dirty="0" err="1"/>
              <a:t>your</a:t>
            </a:r>
            <a:r>
              <a:rPr lang="pl-PL" sz="1200" dirty="0"/>
              <a:t> Model</a:t>
            </a:r>
          </a:p>
          <a:p>
            <a:pPr marL="0" indent="0">
              <a:buNone/>
            </a:pPr>
            <a:r>
              <a:rPr lang="pl-PL" sz="1200" b="1" dirty="0" err="1">
                <a:solidFill>
                  <a:srgbClr val="FF0000"/>
                </a:solidFill>
              </a:rPr>
              <a:t>ITransformer</a:t>
            </a:r>
            <a:r>
              <a:rPr lang="pl-PL" sz="1200" dirty="0">
                <a:solidFill>
                  <a:srgbClr val="FF0000"/>
                </a:solidFill>
              </a:rPr>
              <a:t> </a:t>
            </a:r>
            <a:r>
              <a:rPr lang="pl-PL" sz="1200" dirty="0" err="1"/>
              <a:t>trainedModel</a:t>
            </a:r>
            <a:r>
              <a:rPr lang="pl-PL" sz="1200" dirty="0"/>
              <a:t> = </a:t>
            </a:r>
            <a:r>
              <a:rPr lang="pl-PL" sz="1200" dirty="0" err="1"/>
              <a:t>est.</a:t>
            </a:r>
            <a:r>
              <a:rPr lang="pl-PL" sz="1200" b="1" dirty="0" err="1"/>
              <a:t>Fit</a:t>
            </a:r>
            <a:r>
              <a:rPr lang="pl-PL" sz="1200" dirty="0"/>
              <a:t>(</a:t>
            </a:r>
            <a:r>
              <a:rPr lang="pl-PL" sz="1200" dirty="0" err="1"/>
              <a:t>dataReader</a:t>
            </a:r>
            <a:r>
              <a:rPr lang="pl-PL" sz="1200" dirty="0"/>
              <a:t>);</a:t>
            </a:r>
          </a:p>
          <a:p>
            <a:pPr marL="0" indent="0">
              <a:buNone/>
            </a:pPr>
            <a:endParaRPr lang="pl-PL" sz="1200" dirty="0"/>
          </a:p>
          <a:p>
            <a:pPr marL="0" indent="0">
              <a:buNone/>
            </a:pPr>
            <a:r>
              <a:rPr lang="pl-PL" sz="1200" dirty="0"/>
              <a:t>//Step 5. </a:t>
            </a:r>
            <a:r>
              <a:rPr lang="pl-PL" sz="1200" dirty="0" err="1"/>
              <a:t>Make</a:t>
            </a:r>
            <a:r>
              <a:rPr lang="pl-PL" sz="1200" dirty="0"/>
              <a:t> </a:t>
            </a:r>
            <a:r>
              <a:rPr lang="pl-PL" sz="1200" dirty="0" err="1"/>
              <a:t>predictions</a:t>
            </a:r>
            <a:r>
              <a:rPr lang="pl-PL" sz="1200" dirty="0"/>
              <a:t> </a:t>
            </a:r>
            <a:r>
              <a:rPr lang="pl-PL" sz="1200" dirty="0" err="1"/>
              <a:t>using</a:t>
            </a:r>
            <a:r>
              <a:rPr lang="pl-PL" sz="1200" dirty="0"/>
              <a:t> </a:t>
            </a:r>
            <a:r>
              <a:rPr lang="pl-PL" sz="1200" dirty="0" err="1"/>
              <a:t>your</a:t>
            </a:r>
            <a:r>
              <a:rPr lang="pl-PL" sz="1200" dirty="0"/>
              <a:t> model</a:t>
            </a:r>
          </a:p>
          <a:p>
            <a:pPr marL="0" indent="0">
              <a:buNone/>
            </a:pPr>
            <a:r>
              <a:rPr lang="pl-PL" sz="1200" dirty="0" err="1"/>
              <a:t>var</a:t>
            </a:r>
            <a:r>
              <a:rPr lang="pl-PL" sz="1200" dirty="0"/>
              <a:t> </a:t>
            </a:r>
            <a:r>
              <a:rPr lang="pl-PL" sz="1200" dirty="0" err="1"/>
              <a:t>predictionEngine</a:t>
            </a:r>
            <a:r>
              <a:rPr lang="pl-PL" sz="1200" dirty="0"/>
              <a:t> = </a:t>
            </a:r>
            <a:r>
              <a:rPr lang="pl-PL" sz="1200" dirty="0" err="1"/>
              <a:t>ctx.Model</a:t>
            </a:r>
            <a:endParaRPr lang="pl-PL" sz="1200" dirty="0"/>
          </a:p>
          <a:p>
            <a:pPr marL="0" indent="0">
              <a:buNone/>
            </a:pPr>
            <a:r>
              <a:rPr lang="pl-PL" sz="1200" dirty="0"/>
              <a:t>    .</a:t>
            </a:r>
            <a:r>
              <a:rPr lang="pl-PL" sz="1200" b="1" dirty="0" err="1"/>
              <a:t>CreatePredictionEngine</a:t>
            </a:r>
            <a:r>
              <a:rPr lang="pl-PL" sz="1200" b="1" dirty="0"/>
              <a:t>&lt;</a:t>
            </a:r>
            <a:r>
              <a:rPr lang="pl-PL" sz="1200" b="1" dirty="0" err="1"/>
              <a:t>MyInput</a:t>
            </a:r>
            <a:r>
              <a:rPr lang="pl-PL" sz="1200" b="1" dirty="0"/>
              <a:t>, </a:t>
            </a:r>
            <a:r>
              <a:rPr lang="pl-PL" sz="1200" b="1" dirty="0" err="1"/>
              <a:t>MyOutput</a:t>
            </a:r>
            <a:r>
              <a:rPr lang="pl-PL" sz="1200" b="1" dirty="0"/>
              <a:t>&gt;(</a:t>
            </a:r>
            <a:r>
              <a:rPr lang="pl-PL" sz="1200" b="1" dirty="0" err="1"/>
              <a:t>trainedModel</a:t>
            </a:r>
            <a:r>
              <a:rPr lang="pl-PL" sz="1200" b="1" dirty="0" smtClean="0"/>
              <a:t>);</a:t>
            </a:r>
            <a:endParaRPr lang="pl-PL" sz="1200" b="1" dirty="0"/>
          </a:p>
          <a:p>
            <a:pPr marL="0" indent="0">
              <a:buNone/>
            </a:pPr>
            <a:r>
              <a:rPr lang="pl-PL" sz="1200" dirty="0" err="1"/>
              <a:t>var</a:t>
            </a:r>
            <a:r>
              <a:rPr lang="pl-PL" sz="1200" dirty="0"/>
              <a:t> </a:t>
            </a:r>
            <a:r>
              <a:rPr lang="pl-PL" sz="1200" dirty="0" err="1"/>
              <a:t>sampleStatement</a:t>
            </a:r>
            <a:r>
              <a:rPr lang="pl-PL" sz="1200" dirty="0"/>
              <a:t> = </a:t>
            </a:r>
            <a:r>
              <a:rPr lang="pl-PL" sz="1200" dirty="0" err="1"/>
              <a:t>new</a:t>
            </a:r>
            <a:r>
              <a:rPr lang="pl-PL" sz="1200" dirty="0"/>
              <a:t> </a:t>
            </a:r>
            <a:r>
              <a:rPr lang="pl-PL" sz="1200" dirty="0" err="1"/>
              <a:t>MyInput</a:t>
            </a:r>
            <a:r>
              <a:rPr lang="pl-PL" sz="1200" dirty="0"/>
              <a:t> { </a:t>
            </a:r>
            <a:r>
              <a:rPr lang="pl-PL" sz="1200" dirty="0" err="1"/>
              <a:t>Text</a:t>
            </a:r>
            <a:r>
              <a:rPr lang="pl-PL" sz="1200" dirty="0"/>
              <a:t> = "</a:t>
            </a:r>
            <a:r>
              <a:rPr lang="pl-PL" sz="1200" dirty="0" err="1"/>
              <a:t>This</a:t>
            </a:r>
            <a:r>
              <a:rPr lang="pl-PL" sz="1200" dirty="0"/>
              <a:t> </a:t>
            </a:r>
            <a:r>
              <a:rPr lang="pl-PL" sz="1200" dirty="0" err="1"/>
              <a:t>is</a:t>
            </a:r>
            <a:r>
              <a:rPr lang="pl-PL" sz="1200" dirty="0"/>
              <a:t> a </a:t>
            </a:r>
            <a:r>
              <a:rPr lang="pl-PL" sz="1200" dirty="0" err="1"/>
              <a:t>horrible</a:t>
            </a:r>
            <a:r>
              <a:rPr lang="pl-PL" sz="1200" dirty="0"/>
              <a:t> </a:t>
            </a:r>
            <a:r>
              <a:rPr lang="pl-PL" sz="1200" dirty="0" err="1"/>
              <a:t>movie</a:t>
            </a:r>
            <a:r>
              <a:rPr lang="pl-PL" sz="1200" dirty="0"/>
              <a:t>" </a:t>
            </a:r>
            <a:r>
              <a:rPr lang="pl-PL" sz="1200" dirty="0" smtClean="0"/>
              <a:t>};</a:t>
            </a:r>
            <a:endParaRPr lang="pl-PL" sz="1200" dirty="0"/>
          </a:p>
          <a:p>
            <a:pPr marL="0" indent="0">
              <a:buNone/>
            </a:pPr>
            <a:r>
              <a:rPr lang="pl-PL" sz="1200" dirty="0" err="1"/>
              <a:t>var</a:t>
            </a:r>
            <a:r>
              <a:rPr lang="pl-PL" sz="1200" dirty="0"/>
              <a:t> </a:t>
            </a:r>
            <a:r>
              <a:rPr lang="pl-PL" sz="1200" dirty="0" err="1"/>
              <a:t>prediction</a:t>
            </a:r>
            <a:r>
              <a:rPr lang="pl-PL" sz="1200" dirty="0"/>
              <a:t> = </a:t>
            </a:r>
            <a:r>
              <a:rPr lang="pl-PL" sz="1200" b="1" dirty="0" err="1"/>
              <a:t>predictionEngine.Predict</a:t>
            </a:r>
            <a:r>
              <a:rPr lang="pl-PL" sz="1200" b="1" dirty="0"/>
              <a:t>(</a:t>
            </a:r>
            <a:r>
              <a:rPr lang="pl-PL" sz="1200" dirty="0" err="1"/>
              <a:t>sampleStatement</a:t>
            </a:r>
            <a:r>
              <a:rPr lang="pl-PL" sz="1200" dirty="0"/>
              <a:t>);</a:t>
            </a:r>
            <a:endParaRPr lang="pl-PL" sz="1200" dirty="0" smtClean="0"/>
          </a:p>
        </p:txBody>
      </p:sp>
    </p:spTree>
    <p:extLst>
      <p:ext uri="{BB962C8B-B14F-4D97-AF65-F5344CB8AC3E}">
        <p14:creationId xmlns:p14="http://schemas.microsoft.com/office/powerpoint/2010/main" val="3085019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ML.NET PIPELINE BUILD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1814" y="530225"/>
            <a:ext cx="4106409" cy="418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3244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kt">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k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2311</TotalTime>
  <Words>1820</Words>
  <Application>Microsoft Office PowerPoint</Application>
  <PresentationFormat>Pokaz na ekranie (4:3)</PresentationFormat>
  <Paragraphs>419</Paragraphs>
  <Slides>45</Slides>
  <Notes>0</Notes>
  <HiddenSlides>0</HiddenSlides>
  <MMClips>0</MMClips>
  <ScaleCrop>false</ScaleCrop>
  <HeadingPairs>
    <vt:vector size="4" baseType="variant">
      <vt:variant>
        <vt:lpstr>Motyw</vt:lpstr>
      </vt:variant>
      <vt:variant>
        <vt:i4>1</vt:i4>
      </vt:variant>
      <vt:variant>
        <vt:lpstr>Tytuły slajdów</vt:lpstr>
      </vt:variant>
      <vt:variant>
        <vt:i4>45</vt:i4>
      </vt:variant>
    </vt:vector>
  </HeadingPairs>
  <TitlesOfParts>
    <vt:vector size="46" baseType="lpstr">
      <vt:lpstr>Aspekt</vt:lpstr>
      <vt:lpstr>Machine learning in Azure without Python/R</vt:lpstr>
      <vt:lpstr>About me</vt:lpstr>
      <vt:lpstr>Programming Languages in ML</vt:lpstr>
      <vt:lpstr>ML.NET</vt:lpstr>
      <vt:lpstr>ML.NET CREATORS</vt:lpstr>
      <vt:lpstr>ML.NET  extensions</vt:lpstr>
      <vt:lpstr>ML.NET Documentation</vt:lpstr>
      <vt:lpstr>Hello world in ML.NET</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BUILD MODEL</vt:lpstr>
      <vt:lpstr>ML.NET PIPELINE USE MODE</vt:lpstr>
      <vt:lpstr>ML.NET PIPELINE USE MODEL</vt:lpstr>
      <vt:lpstr>ML.NET PIPELINE USE MODEL</vt:lpstr>
      <vt:lpstr>ML.NET CLI in Azure Cloud Shell</vt:lpstr>
      <vt:lpstr> ML.NET CLI </vt:lpstr>
      <vt:lpstr>ML.NET CLI Limits</vt:lpstr>
      <vt:lpstr>ML.NET CLI in Azure Cloud Shell</vt:lpstr>
      <vt:lpstr>ML.NET CLI in Azure Cloud Shell</vt:lpstr>
      <vt:lpstr>ML.NET CLI in Azure Cloud Shell</vt:lpstr>
      <vt:lpstr>Iris set – multiclass classification</vt:lpstr>
      <vt:lpstr>ML.NET building REST API</vt:lpstr>
      <vt:lpstr>ML.NET building REST API</vt:lpstr>
      <vt:lpstr>ML.NET building REST API</vt:lpstr>
      <vt:lpstr>ML.NET building REST API</vt:lpstr>
      <vt:lpstr>REST API  IN CONTAINER</vt:lpstr>
      <vt:lpstr>ML.NET building REST API</vt:lpstr>
      <vt:lpstr>ML.NET building REST API</vt:lpstr>
      <vt:lpstr>ML.NET WHAT NEXT TO DO</vt:lpstr>
      <vt:lpstr>Any questions ?</vt:lpstr>
    </vt:vector>
  </TitlesOfParts>
  <Company>Cyfrowy Polsat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Azure without Python/R</dc:title>
  <dc:creator>kpudlowski</dc:creator>
  <cp:lastModifiedBy>kpudlowski</cp:lastModifiedBy>
  <cp:revision>86</cp:revision>
  <dcterms:created xsi:type="dcterms:W3CDTF">2019-05-29T19:39:20Z</dcterms:created>
  <dcterms:modified xsi:type="dcterms:W3CDTF">2019-06-02T13:06:08Z</dcterms:modified>
</cp:coreProperties>
</file>