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niel Ladner"/>
  <p:cmAuthor clrIdx="1" id="1" initials="" lastIdx="2" name="Alhaji Nyalla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11T05:18:16.287">
    <p:pos x="6000" y="0"/>
    <p:text>cpu utilization shouldn't be over 1. I don't think they are in the results doc</p:text>
  </p:cm>
  <p:cm authorId="1" idx="1" dt="2017-12-11T05:18:06.634">
    <p:pos x="6000" y="100"/>
    <p:text>ok me go through the doc u sent me</p:text>
  </p:cm>
  <p:cm authorId="1" idx="2" dt="2017-12-11T05:18:16.287">
    <p:pos x="6000" y="200"/>
    <p:text>let*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200"/>
              <a:buNone/>
              <a:defRPr sz="4200"/>
            </a:lvl1pPr>
            <a:lvl2pPr lvl="1" rtl="0">
              <a:spcBef>
                <a:spcPts val="0"/>
              </a:spcBef>
              <a:buSzPts val="4200"/>
              <a:buNone/>
              <a:defRPr sz="4200"/>
            </a:lvl2pPr>
            <a:lvl3pPr lvl="2" rtl="0">
              <a:spcBef>
                <a:spcPts val="0"/>
              </a:spcBef>
              <a:buSzPts val="4200"/>
              <a:buNone/>
              <a:defRPr sz="4200"/>
            </a:lvl3pPr>
            <a:lvl4pPr lvl="3" rtl="0">
              <a:spcBef>
                <a:spcPts val="0"/>
              </a:spcBef>
              <a:buSzPts val="4200"/>
              <a:buNone/>
              <a:defRPr sz="4200"/>
            </a:lvl4pPr>
            <a:lvl5pPr lvl="4" rtl="0">
              <a:spcBef>
                <a:spcPts val="0"/>
              </a:spcBef>
              <a:buSzPts val="4200"/>
              <a:buNone/>
              <a:defRPr sz="4200"/>
            </a:lvl5pPr>
            <a:lvl6pPr lvl="5" rtl="0">
              <a:spcBef>
                <a:spcPts val="0"/>
              </a:spcBef>
              <a:buSzPts val="4200"/>
              <a:buNone/>
              <a:defRPr sz="4200"/>
            </a:lvl6pPr>
            <a:lvl7pPr lvl="6" rtl="0">
              <a:spcBef>
                <a:spcPts val="0"/>
              </a:spcBef>
              <a:buSzPts val="4200"/>
              <a:buNone/>
              <a:defRPr sz="4200"/>
            </a:lvl7pPr>
            <a:lvl8pPr lvl="7" rtl="0">
              <a:spcBef>
                <a:spcPts val="0"/>
              </a:spcBef>
              <a:buSzPts val="4200"/>
              <a:buNone/>
              <a:defRPr sz="4200"/>
            </a:lvl8pPr>
            <a:lvl9pPr lvl="8" rtl="0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200"/>
              <a:buNone/>
              <a:defRPr/>
            </a:lvl1pPr>
            <a:lvl2pPr lvl="1" rtl="0">
              <a:spcBef>
                <a:spcPts val="0"/>
              </a:spcBef>
              <a:buSzPts val="3200"/>
              <a:buNone/>
              <a:defRPr/>
            </a:lvl2pPr>
            <a:lvl3pPr lvl="2" rtl="0">
              <a:spcBef>
                <a:spcPts val="0"/>
              </a:spcBef>
              <a:buSzPts val="3200"/>
              <a:buNone/>
              <a:defRPr/>
            </a:lvl3pPr>
            <a:lvl4pPr lvl="3" rtl="0">
              <a:spcBef>
                <a:spcPts val="0"/>
              </a:spcBef>
              <a:buSzPts val="3200"/>
              <a:buNone/>
              <a:defRPr/>
            </a:lvl4pPr>
            <a:lvl5pPr lvl="4" rtl="0">
              <a:spcBef>
                <a:spcPts val="0"/>
              </a:spcBef>
              <a:buSzPts val="3200"/>
              <a:buNone/>
              <a:defRPr/>
            </a:lvl5pPr>
            <a:lvl6pPr lvl="5" rtl="0">
              <a:spcBef>
                <a:spcPts val="0"/>
              </a:spcBef>
              <a:buSzPts val="3200"/>
              <a:buNone/>
              <a:defRPr/>
            </a:lvl6pPr>
            <a:lvl7pPr lvl="6" rtl="0">
              <a:spcBef>
                <a:spcPts val="0"/>
              </a:spcBef>
              <a:buSzPts val="3200"/>
              <a:buNone/>
              <a:defRPr/>
            </a:lvl7pPr>
            <a:lvl8pPr lvl="7" rtl="0">
              <a:spcBef>
                <a:spcPts val="0"/>
              </a:spcBef>
              <a:buSzPts val="3200"/>
              <a:buNone/>
              <a:defRPr/>
            </a:lvl8pPr>
            <a:lvl9pPr lvl="8" rtl="0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200"/>
              <a:buNone/>
              <a:defRPr/>
            </a:lvl1pPr>
            <a:lvl2pPr lvl="1" rtl="0">
              <a:spcBef>
                <a:spcPts val="0"/>
              </a:spcBef>
              <a:buSzPts val="3200"/>
              <a:buNone/>
              <a:defRPr/>
            </a:lvl2pPr>
            <a:lvl3pPr lvl="2" rtl="0">
              <a:spcBef>
                <a:spcPts val="0"/>
              </a:spcBef>
              <a:buSzPts val="3200"/>
              <a:buNone/>
              <a:defRPr/>
            </a:lvl3pPr>
            <a:lvl4pPr lvl="3" rtl="0">
              <a:spcBef>
                <a:spcPts val="0"/>
              </a:spcBef>
              <a:buSzPts val="3200"/>
              <a:buNone/>
              <a:defRPr/>
            </a:lvl4pPr>
            <a:lvl5pPr lvl="4" rtl="0">
              <a:spcBef>
                <a:spcPts val="0"/>
              </a:spcBef>
              <a:buSzPts val="3200"/>
              <a:buNone/>
              <a:defRPr/>
            </a:lvl5pPr>
            <a:lvl6pPr lvl="5" rtl="0">
              <a:spcBef>
                <a:spcPts val="0"/>
              </a:spcBef>
              <a:buSzPts val="3200"/>
              <a:buNone/>
              <a:defRPr/>
            </a:lvl6pPr>
            <a:lvl7pPr lvl="6" rtl="0">
              <a:spcBef>
                <a:spcPts val="0"/>
              </a:spcBef>
              <a:buSzPts val="3200"/>
              <a:buNone/>
              <a:defRPr/>
            </a:lvl7pPr>
            <a:lvl8pPr lvl="7" rtl="0">
              <a:spcBef>
                <a:spcPts val="0"/>
              </a:spcBef>
              <a:buSzPts val="3200"/>
              <a:buNone/>
              <a:defRPr/>
            </a:lvl8pPr>
            <a:lvl9pPr lvl="8" rtl="0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 sz="1800"/>
            </a:lvl1pPr>
            <a:lvl2pPr lvl="1" rtl="0">
              <a:spcBef>
                <a:spcPts val="0"/>
              </a:spcBef>
              <a:buSzPts val="1800"/>
              <a:buNone/>
              <a:defRPr sz="1800"/>
            </a:lvl2pPr>
            <a:lvl3pPr lvl="2" rtl="0">
              <a:spcBef>
                <a:spcPts val="0"/>
              </a:spcBef>
              <a:buSzPts val="1800"/>
              <a:buNone/>
              <a:defRPr sz="1800"/>
            </a:lvl3pPr>
            <a:lvl4pPr lvl="3" rtl="0">
              <a:spcBef>
                <a:spcPts val="0"/>
              </a:spcBef>
              <a:buSzPts val="1800"/>
              <a:buNone/>
              <a:defRPr sz="1800"/>
            </a:lvl4pPr>
            <a:lvl5pPr lvl="4" rtl="0">
              <a:spcBef>
                <a:spcPts val="0"/>
              </a:spcBef>
              <a:buSzPts val="1800"/>
              <a:buNone/>
              <a:defRPr sz="1800"/>
            </a:lvl5pPr>
            <a:lvl6pPr lvl="5" rtl="0">
              <a:spcBef>
                <a:spcPts val="0"/>
              </a:spcBef>
              <a:buSzPts val="1800"/>
              <a:buNone/>
              <a:defRPr sz="1800"/>
            </a:lvl6pPr>
            <a:lvl7pPr lvl="6" rtl="0">
              <a:spcBef>
                <a:spcPts val="0"/>
              </a:spcBef>
              <a:buSzPts val="1800"/>
              <a:buNone/>
              <a:defRPr sz="1800"/>
            </a:lvl7pPr>
            <a:lvl8pPr lvl="7" rtl="0">
              <a:spcBef>
                <a:spcPts val="0"/>
              </a:spcBef>
              <a:buSzPts val="1800"/>
              <a:buNone/>
              <a:defRPr sz="1800"/>
            </a:lvl8pPr>
            <a:lvl9pPr lvl="8" rtl="0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6000"/>
              <a:buNone/>
              <a:defRPr sz="6000"/>
            </a:lvl1pPr>
            <a:lvl2pPr lvl="1" rtl="0">
              <a:spcBef>
                <a:spcPts val="0"/>
              </a:spcBef>
              <a:buSzPts val="6000"/>
              <a:buNone/>
              <a:defRPr sz="6000"/>
            </a:lvl2pPr>
            <a:lvl3pPr lvl="2" rtl="0">
              <a:spcBef>
                <a:spcPts val="0"/>
              </a:spcBef>
              <a:buSzPts val="6000"/>
              <a:buNone/>
              <a:defRPr sz="6000"/>
            </a:lvl3pPr>
            <a:lvl4pPr lvl="3" rtl="0">
              <a:spcBef>
                <a:spcPts val="0"/>
              </a:spcBef>
              <a:buSzPts val="6000"/>
              <a:buNone/>
              <a:defRPr sz="6000"/>
            </a:lvl4pPr>
            <a:lvl5pPr lvl="4" rtl="0">
              <a:spcBef>
                <a:spcPts val="0"/>
              </a:spcBef>
              <a:buSzPts val="6000"/>
              <a:buNone/>
              <a:defRPr sz="6000"/>
            </a:lvl5pPr>
            <a:lvl6pPr lvl="5" rtl="0">
              <a:spcBef>
                <a:spcPts val="0"/>
              </a:spcBef>
              <a:buSzPts val="6000"/>
              <a:buNone/>
              <a:defRPr sz="6000"/>
            </a:lvl6pPr>
            <a:lvl7pPr lvl="6" rtl="0">
              <a:spcBef>
                <a:spcPts val="0"/>
              </a:spcBef>
              <a:buSzPts val="6000"/>
              <a:buNone/>
              <a:defRPr sz="6000"/>
            </a:lvl7pPr>
            <a:lvl8pPr lvl="7" rtl="0">
              <a:spcBef>
                <a:spcPts val="0"/>
              </a:spcBef>
              <a:buSzPts val="6000"/>
              <a:buNone/>
              <a:defRPr sz="6000"/>
            </a:lvl8pPr>
            <a:lvl9pPr lvl="8" rtl="0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1AEF8"/>
            </a:gs>
            <a:gs pos="100000">
              <a:srgbClr val="1663D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523650"/>
            <a:ext cx="8520600" cy="343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Scheduling	Algorithms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79275" y="2834125"/>
            <a:ext cx="8352900" cy="139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0"/>
              </a:spcBef>
              <a:buNone/>
            </a:pPr>
            <a:r>
              <a:rPr lang="en"/>
              <a:t>                                           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 Alhaji Nyallay</a:t>
            </a:r>
          </a:p>
          <a:p>
            <a:pPr indent="0" lvl="0" marL="457200" algn="r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                                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Daniel Ladner</a:t>
            </a:r>
          </a:p>
          <a:p>
            <a:pPr indent="-69850" lvl="0" marL="457200" rtl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Wei Wu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ts val="3200"/>
              <a:buChar char="➢"/>
            </a:pPr>
            <a:r>
              <a:rPr b="1" lang="en" sz="3200"/>
              <a:t>FCFS Code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325" y="66675"/>
            <a:ext cx="575767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ts val="3200"/>
              <a:buChar char="➢"/>
            </a:pPr>
            <a:r>
              <a:rPr b="1" lang="en"/>
              <a:t>Algorithms Summary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Shortest Job Next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shortest job first algorithm is a priority based scheduling algorithm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associates with each process the length of the process's next CPU burst.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CPU is available, it is assigned to the process that has the smallest next CPU burst.</a:t>
            </a:r>
          </a:p>
          <a:p>
            <a:pPr indent="-342900" lvl="0" marL="457200" rtl="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preemptive mode in which jobs are schedule according to shortest remaining time.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b="1" lang="en"/>
              <a:t>SJF Implementation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void Sjf::runJob(Job toRun){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If toRun in present or past: add to ready heap and return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while (ready heap is not empty) pop shortest job and run 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Add toRun to ready heap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Advance time to toRun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ts val="3200"/>
              <a:buChar char="➢"/>
            </a:pPr>
            <a:r>
              <a:rPr b="1" lang="en" sz="3200"/>
              <a:t>SJF Code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" y="1311200"/>
            <a:ext cx="4333875" cy="2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475" y="0"/>
            <a:ext cx="45973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ts val="3200"/>
              <a:buChar char="➢"/>
            </a:pPr>
            <a:r>
              <a:rPr b="1" lang="en"/>
              <a:t>Algorithms Summary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30000" y="1907250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3)  </a:t>
            </a:r>
            <a:r>
              <a:rPr b="1" lang="en">
                <a:solidFill>
                  <a:srgbClr val="000000"/>
                </a:solidFill>
              </a:rPr>
              <a:t>Round Robin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process is assigned a fixed time in a cyclic way.</a:t>
            </a:r>
          </a:p>
          <a:p>
            <a:pPr indent="-342900" lvl="0" marL="45720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one of the most commonly used technique in CPU scheduling as a core.</a:t>
            </a:r>
          </a:p>
          <a:p>
            <a:pPr indent="-342900" lvl="0" marL="45720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preemptive as processes are assigned a CPU only for a fixed slice of time at most.</a:t>
            </a:r>
          </a:p>
          <a:p>
            <a:pPr indent="-342900" lvl="0" marL="457200" rtl="0" algn="just">
              <a:lnSpc>
                <a:spcPct val="17142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disadvantage of it is more overhead of context switching.</a:t>
            </a:r>
          </a:p>
          <a:p>
            <a:pPr indent="0" lvl="0" marL="0" rtl="0" algn="just">
              <a:lnSpc>
                <a:spcPct val="17142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7142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7142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b="1" lang="en"/>
              <a:t>Round Robin Implementation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92750" y="1675250"/>
            <a:ext cx="8758500" cy="309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RoundRobin::runJob(Job toRun){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toRun in present or past: add to ready queue and return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while(ready queue not empty and time &lt;= toRun.arrival){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Take job from ready queue apply time quantum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(not job completed) {Add job back to ready queue} else {add toFinished}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 time to toRun.arrival}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➢"/>
            </a:pPr>
            <a:r>
              <a:rPr b="1" lang="en"/>
              <a:t>Round Robin Code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750" y="1559350"/>
            <a:ext cx="4372025" cy="27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750" y="0"/>
            <a:ext cx="4372025" cy="52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1900" y="5012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ts val="3200"/>
              <a:buChar char="➢"/>
            </a:pPr>
            <a:r>
              <a:rPr b="1" lang="en"/>
              <a:t>Comparison Metrics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67600" y="1744500"/>
            <a:ext cx="8426400" cy="322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CPU utilization: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 of time that the CPU is busy executing a process.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Wait time: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amount of time the process spends in the ready queue waiting for the CPU.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Turn around time: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interval of time between submission of a process and its completion.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b="1" lang="en"/>
              <a:t>Input Jobs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60950" y="1919075"/>
            <a:ext cx="8222100" cy="302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Size: 10,000 jobs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Time required: normal distribution from 5 to 100 time units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Intervals between jobs: exponential distribution with a mean of 100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b="1" lang="en"/>
              <a:t>Command Line Arguments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.</a:t>
            </a:r>
            <a:r>
              <a:rPr lang="en">
                <a:solidFill>
                  <a:srgbClr val="000000"/>
                </a:solidFill>
              </a:rPr>
              <a:t>/sim [-d] [-a] [algorithm name] input file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Argument -d adds detailed information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Argument -a specifies specific algorithm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Input file specifies file to use (if none specified jobs will be generated)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09400" y="436175"/>
            <a:ext cx="8222100" cy="646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508000" lvl="0" marL="457200">
              <a:spcBef>
                <a:spcPts val="0"/>
              </a:spcBef>
              <a:buClr>
                <a:srgbClr val="FFFFFF"/>
              </a:buClr>
              <a:buSzPts val="4400"/>
              <a:buFont typeface="Arial"/>
              <a:buChar char="➢"/>
            </a:pPr>
            <a:r>
              <a:rPr b="1"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780450"/>
            <a:ext cx="8222100" cy="3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Scheduling Algorithms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Algorithms Implementation in C++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Metrics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Jobs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Utilization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Turnaround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Wait Time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60950" y="13497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lang="en"/>
              <a:t>CPU Utilization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15350" y="2020250"/>
            <a:ext cx="1799700" cy="2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50" y="1652425"/>
            <a:ext cx="7518499" cy="34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60950" y="885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lang="en"/>
              <a:t>Average Turn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29600" y="2008625"/>
            <a:ext cx="17415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209000" y="2113125"/>
            <a:ext cx="21015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Outlier: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For Context Switch 10: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Round Robin with time quantum 10 had an average turnaround time of: </a:t>
            </a:r>
            <a:r>
              <a:rPr b="1" lang="en"/>
              <a:t>60104.7</a:t>
            </a:r>
          </a:p>
        </p:txBody>
      </p:sp>
      <p:pic>
        <p:nvPicPr>
          <p:cNvPr id="193" name="Shape 19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775" y="1710625"/>
            <a:ext cx="6694226" cy="34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60938" y="7620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lang="en"/>
              <a:t>Average Wait Time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97375" y="1857700"/>
            <a:ext cx="2264100" cy="2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For Context Switch 10: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Round Robin with time quantum 10 had average waiting time of: </a:t>
            </a:r>
            <a:r>
              <a:rPr b="1" lang="en"/>
              <a:t>60053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050" y="1706525"/>
            <a:ext cx="5915975" cy="34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063" y="1706525"/>
            <a:ext cx="6521876" cy="34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lang="en"/>
              <a:t>Conclusion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SJF can save wait time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FCFS is easy to implement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Round Robin has higher CPU utilization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Round Robin has similar throughput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Round Robin will perform significantly worse with high context switch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954125" y="1667375"/>
            <a:ext cx="5372100" cy="148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THANK YOU!! 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25" y="1578825"/>
            <a:ext cx="6297801" cy="35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60950" y="22670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b="1" lang="en"/>
              <a:t>Introduction</a:t>
            </a:r>
            <a:r>
              <a:rPr lang="en"/>
              <a:t>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60950" y="2105275"/>
            <a:ext cx="8222100" cy="33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multiprogramming systems, when there is more than one ready process, the operating system must decide which one to activate.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decision is made by the part of the operating system called the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using a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algorithm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scheduler is concerned with deciding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not providing a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154375"/>
            <a:ext cx="8601000" cy="115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b="1" lang="en"/>
              <a:t>Purpose of Scheduling Algorithms</a:t>
            </a:r>
            <a:r>
              <a:rPr lang="en"/>
              <a:t>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Manage CPU resources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AutoNum type="arabicParenR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Avoid ‘Deadlock’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AutoNum type="arabicParenR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Minimize Turnaround time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Font typeface="Nunito"/>
              <a:buAutoNum type="arabicParenR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Prevent Starvation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Arial"/>
              <a:buChar char="➢"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Implementation in C++ Overview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311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Fcfs fcfs(contextSwitch);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Sjf sjf(contextSwitch);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(!jobFile.eof())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//run all jobs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toRun = readJob(jobFile);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fcfs.runJob(toRun);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sjf.runJob(toRun);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b="1" lang="en" sz="3200"/>
              <a:t>Job Class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500" y="104725"/>
            <a:ext cx="5781725" cy="49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05625" y="37057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b="1" lang="en"/>
              <a:t>Algorithms Summary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60950" y="1919550"/>
            <a:ext cx="8222100" cy="34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First Come First Serve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simplest CPU-scheduling algorithm.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Jobs are allowed to execute until completion.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non-preemptive CPU scheduling algorithm.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Schedules according to arrival times of jobs.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buSzPts val="3200"/>
              <a:buChar char="➢"/>
            </a:pPr>
            <a:r>
              <a:rPr b="1" lang="en"/>
              <a:t>First Come First Serve </a:t>
            </a:r>
            <a:r>
              <a:rPr b="1" lang="en"/>
              <a:t>Implementation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void Fcfs::runJob(Job toRun){...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If toRun is in future: advance time to toRun arrival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Apply context switch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Process Job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Add Job to finished vector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ts val="3200"/>
              <a:buChar char="➢"/>
            </a:pPr>
            <a:r>
              <a:rPr b="1" lang="en" sz="3200"/>
              <a:t>FCFS Code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150" y="66675"/>
            <a:ext cx="581585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