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259" r:id="rId4"/>
    <p:sldId id="260" r:id="rId5"/>
    <p:sldId id="303" r:id="rId6"/>
    <p:sldId id="321" r:id="rId7"/>
    <p:sldId id="323" r:id="rId8"/>
    <p:sldId id="261" r:id="rId9"/>
    <p:sldId id="262" r:id="rId10"/>
    <p:sldId id="305" r:id="rId11"/>
    <p:sldId id="304" r:id="rId12"/>
    <p:sldId id="306" r:id="rId13"/>
    <p:sldId id="307" r:id="rId14"/>
    <p:sldId id="308" r:id="rId15"/>
    <p:sldId id="263" r:id="rId16"/>
    <p:sldId id="264" r:id="rId17"/>
    <p:sldId id="309" r:id="rId18"/>
    <p:sldId id="265" r:id="rId19"/>
    <p:sldId id="266" r:id="rId20"/>
    <p:sldId id="310" r:id="rId21"/>
    <p:sldId id="311" r:id="rId22"/>
    <p:sldId id="312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314" r:id="rId33"/>
    <p:sldId id="276" r:id="rId34"/>
    <p:sldId id="277" r:id="rId35"/>
    <p:sldId id="313" r:id="rId36"/>
    <p:sldId id="280" r:id="rId37"/>
    <p:sldId id="315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6" r:id="rId47"/>
    <p:sldId id="293" r:id="rId48"/>
    <p:sldId id="317" r:id="rId49"/>
    <p:sldId id="318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19" r:id="rId59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A961AEC8-A6E4-4452-AB4F-104445B21901}">
          <p14:sldIdLst>
            <p14:sldId id="256"/>
            <p14:sldId id="258"/>
            <p14:sldId id="259"/>
            <p14:sldId id="260"/>
            <p14:sldId id="303"/>
            <p14:sldId id="321"/>
            <p14:sldId id="323"/>
            <p14:sldId id="261"/>
            <p14:sldId id="262"/>
            <p14:sldId id="305"/>
            <p14:sldId id="304"/>
            <p14:sldId id="306"/>
            <p14:sldId id="307"/>
            <p14:sldId id="308"/>
            <p14:sldId id="263"/>
            <p14:sldId id="264"/>
            <p14:sldId id="309"/>
            <p14:sldId id="265"/>
            <p14:sldId id="266"/>
            <p14:sldId id="310"/>
            <p14:sldId id="311"/>
            <p14:sldId id="312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14"/>
            <p14:sldId id="276"/>
            <p14:sldId id="277"/>
            <p14:sldId id="313"/>
            <p14:sldId id="280"/>
            <p14:sldId id="31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16"/>
            <p14:sldId id="293"/>
            <p14:sldId id="317"/>
            <p14:sldId id="318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  <a:srgbClr val="AEBFDE"/>
    <a:srgbClr val="A1B7EF"/>
    <a:srgbClr val="B5B2DA"/>
    <a:srgbClr val="CC6600"/>
    <a:srgbClr val="99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3" autoAdjust="0"/>
    <p:restoredTop sz="91047" autoAdjust="0"/>
  </p:normalViewPr>
  <p:slideViewPr>
    <p:cSldViewPr>
      <p:cViewPr varScale="1">
        <p:scale>
          <a:sx n="88" d="100"/>
          <a:sy n="88" d="100"/>
        </p:scale>
        <p:origin x="720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12C7958-2C3E-429E-8B0A-B71110CE39C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D094680-745A-48A5-94A2-36C6D2A216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/>
            <a:fld id="{DCB918C2-3E1D-4BE6-9762-47ED43E75007}" type="slidenum">
              <a:rPr lang="en-US" smtClean="0">
                <a:cs typeface="Times New Roman" pitchFamily="18" charset="0"/>
              </a:rPr>
              <a:pPr defTabSz="957263"/>
              <a:t>1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29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CD5F4-0963-4E61-9E51-5A54F369913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zione Image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CC916A-B1F5-464A-8D16-06C0FE2B93F4}" type="slidenum">
              <a:rPr lang="en-US" altLang="en-US" smtClean="0"/>
              <a:pPr>
                <a:defRPr/>
              </a:pPr>
              <a:t>‹N›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5791200" cy="756002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75240" cy="5616624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noProof="0" smtClean="0"/>
              <a:pPr/>
              <a:t>‹N›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lo stile del </a:t>
            </a:r>
            <a:r>
              <a:rPr lang="en-US" noProof="0" dirty="0" err="1" smtClean="0"/>
              <a:t>titolo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6" descr="SigilloUNIMOR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7988" y="115888"/>
            <a:ext cx="7921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focus.ti.com/lit/ds/sdls111/sdls111.pdf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i_Microsoft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Peripheral_Component_Interconnect" TargetMode="External"/><Relationship Id="rId2" Type="http://schemas.openxmlformats.org/officeDocument/2006/relationships/hyperlink" Target="http://it.wikipedia.org/wiki/SC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wikipedia.org/wiki/ASCII" TargetMode="External"/><Relationship Id="rId5" Type="http://schemas.openxmlformats.org/officeDocument/2006/relationships/hyperlink" Target="http://it.wikipedia.org/wiki/Microprocessore" TargetMode="External"/><Relationship Id="rId4" Type="http://schemas.openxmlformats.org/officeDocument/2006/relationships/hyperlink" Target="http://it.wikipedia.org/wiki/CPU_cache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4" y="2662984"/>
            <a:ext cx="8281376" cy="984250"/>
          </a:xfrm>
        </p:spPr>
        <p:txBody>
          <a:bodyPr>
            <a:noAutofit/>
          </a:bodyPr>
          <a:lstStyle/>
          <a:p>
            <a:r>
              <a:rPr lang="en-US" b="1" cap="none" dirty="0" err="1" smtClean="0"/>
              <a:t>Calcolatori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Elettronici</a:t>
            </a:r>
            <a:r>
              <a:rPr lang="en-US" b="1" cap="none" dirty="0" smtClean="0"/>
              <a:t> e Lab</a:t>
            </a:r>
            <a:br>
              <a:rPr lang="en-US" b="1" cap="none" dirty="0" smtClean="0"/>
            </a:br>
            <a:r>
              <a:rPr lang="en-US" b="1" cap="none" dirty="0" err="1" smtClean="0"/>
              <a:t>a.a</a:t>
            </a:r>
            <a:r>
              <a:rPr lang="en-US" b="1" cap="none" dirty="0" smtClean="0"/>
              <a:t>. </a:t>
            </a:r>
            <a:r>
              <a:rPr lang="en-US" b="1" cap="none" dirty="0" smtClean="0"/>
              <a:t>2015-2016</a:t>
            </a:r>
            <a:br>
              <a:rPr lang="en-US" b="1" cap="none" dirty="0" smtClean="0"/>
            </a:br>
            <a:r>
              <a:rPr lang="it-IT" b="1" cap="none" dirty="0" smtClean="0"/>
              <a:t> </a:t>
            </a:r>
            <a:r>
              <a:rPr lang="it-IT" b="1" cap="none" dirty="0" smtClean="0"/>
              <a:t>RTL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00049" y="4245130"/>
            <a:ext cx="76702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sz="2400" b="1" dirty="0" smtClean="0">
                <a:latin typeface="+mj-lt"/>
              </a:rPr>
              <a:t>Prof. Rita Cucchiara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b="1" dirty="0" smtClean="0">
                <a:latin typeface="+mj-lt"/>
              </a:rPr>
              <a:t>DIPARTIMENTO DI INGEGNERIA Enzo Ferrari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i="1" dirty="0" smtClean="0">
                <a:latin typeface="+mj-lt"/>
              </a:rPr>
              <a:t>Università </a:t>
            </a:r>
            <a:r>
              <a:rPr lang="it-IT" i="1" dirty="0">
                <a:latin typeface="+mj-lt"/>
              </a:rPr>
              <a:t>di Modena e Reggio Emilia, Italia</a:t>
            </a:r>
          </a:p>
        </p:txBody>
      </p:sp>
      <p:pic>
        <p:nvPicPr>
          <p:cNvPr id="5" name="Picture 15" descr="logo_Image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5" y="6077373"/>
            <a:ext cx="976745" cy="780627"/>
          </a:xfrm>
          <a:prstGeom prst="rect">
            <a:avLst/>
          </a:prstGeom>
          <a:noFill/>
        </p:spPr>
      </p:pic>
      <p:pic>
        <p:nvPicPr>
          <p:cNvPr id="6" name="Picture 16" descr="unimo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5183793"/>
            <a:ext cx="7620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3116" y="5346419"/>
            <a:ext cx="1223764" cy="67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/>
          <p:cNvSpPr txBox="1"/>
          <p:nvPr/>
        </p:nvSpPr>
        <p:spPr>
          <a:xfrm>
            <a:off x="971600" y="6412686"/>
            <a:ext cx="34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http://www.imagelab.ing.unimore.it</a:t>
            </a:r>
            <a:endParaRPr lang="it-IT" dirty="0">
              <a:latin typeface="+mj-lt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3" y="-49285"/>
            <a:ext cx="2408800" cy="164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4.bp.blogspot.com/-QtJyDBd41H4/UCTssbpG5YI/AAAAAAAAAMY/DHUr6_FK1zQ/s1600/tablet-spiaggia_Fotolia_25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5218"/>
            <a:ext cx="1937902" cy="16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BDAAoHBwgHBgoICAgLCgoLDhgQDg0NDh0VFhEYIx8lJCIfIiEmKzcvJik0KSEiMEExNDk7Pj4+JS5ESUM8SDc9Pjv/2wBDAQoLCw4NDhwQEBw7KCIoOzs7Ozs7Ozs7Ozs7Ozs7Ozs7Ozs7Ozs7Ozs7Ozs7Ozs7Ozs7Ozs7Ozs7Ozs7Ozs7Ozv/wAARCAFLAQQDASIAAhEBAxEB/8QAGwAAAQUBAQAAAAAAAAAAAAAABgACAwQFAQf/xABSEAABAwIEAwIKBgQLBgQHAAABAAIDBBEFEiExBhNBUXEUIjIzYYGRobHRI0JSU3LBBxUWkiQ0RWJzg5OUsuHwJTVDRGOCVaLC8RcmVGSEpLP/xAAZAQADAQEBAAAAAAAAAAAAAAAAAQIDBAX/xAAjEQACAgEDBQEBAQAAAAAAAAAAAQIREgMhMRMyQVFhIkJx/9oADAMBAAIRAxEAPwAolllE0gEjwA428b0pj64U9jNO5oO1yegufcCnTefk/Efiqta6lipjJVEBjep9II/Mrnvc7UlQ9+M07n3bUuAO3lD6wb8SArHOl+9d+8sCknwfmthjjfGZbBmcOAdY3FvXqrP7Q0JkdGDKXtNiBGSQpckNRNbnS/eP/eKQmk+8f+8VlOx6iZT89xlEecsvyzo4C9ko8foJJWR5nsMnkl7CAexLL6PFejW50n3jvaV3myfeO9qzH4xSxVwo3CTnE2Ay7pk2PUcUzomCWdzPK5TM1kZDxXo1ufJ9t3tS50n3jvasxuN0UlG+qY5zmR+WA3VveE6PFqeSgfWsbIYWHU5dUZfQxRpc2T7bvalzZPvHe1ZUmOUjIoXWkc+cXjja27iO2ylosTgrZHxMbJHLH5TJG2IRkGKL/Nk+8d7SlzZfvHe1Va6uiw+n504dkva7ReyojiOgJZn5sbX+S50ZAKLoMV6Njmy/eO9qXNk+8d7SsqXHqOKpdTubK6Rp2ay9+unqUtJjFFWMkfHLl5Qu8PFi0dqWQYr0aPNk+272pc2T7x37yx/2koNXATOjBsZBGcquPxKjjoxWOnbyTs4dfQnkGK9FsSyfeO9pThJJ9t3tWRFxBQyOZm5sbXmzXvjIafWpJ8coqaqdTSGTmj6oYSjIMV6NQySfbd7VzmSD/iO9qp0mKUle9zIJbvb5TC2xCirMZoaGfk1EuV9gbAE2RkFI0ebJ9t3tXeZJ9t3tVaaojggdO930bRckC+iqtxzD3075xOMjCA7Q7nbRFhSNLmybZ3e1c5kn3jvaqcWJUs1I+qjkJhZfM7KdFGzGaCSGSZtQMkVsxsdL7IsKRe5sn3j/AN4pc2T7x37xVEYvRPpX1LZSYmGznBh09yj/AF5h/IFQZnCIuy5uW61/YlkGK9GlzZfvHfvFcMsv3j/3is92N4eKds/PvG52UENJ17FyqxmipJRFJITIRfI1pJRl9Cl6NHnS/eP/AHikZZfvHfvFVKPEKauzch93M8ppBBHqVlOxUi9Ruc6Elzi45upSSovMn8XySXRHg5J9zKUo+nk/EfisbiQU7qBrJ5HMu8ZSBfX0+1bkotJIT9oqCSOOVhbIxr2no4XWLR1x4BKOSqo8RpIo6qKtaCA0N8bKNvVooqNzXYvWvNcKUOL7Saa+Mi6KkpoHXhgjZfctaAl4FSg/xaL9wKMS7QN41UQS4BDHDKJXMnDXPtYvIabn07jVVcrxiGHtxF+anEbTG5osLW+e6L/BKewHIjsNhkCcYIXBodEwhuwLRohxDJAzXkS8WM5cjb5Q0OvoDlNl3h2ogw51VFWOEMmnl9bXRL4PBmzclgN73yhKSmp5jeSGN5HVzQUYhaA+jp5ZKXFKiON3Kewhum/jA+4BWaSupmcMTUrpAJ3BwDLam6Kg1rG5WgAdgCYKemD84hjDu0NCMQyTBaqpoHSUEcs0lJOynaDIRZo7B37q3w/UVTsTnhdN4TCBrNbc9Nd0QSRxSgCRjHj+cAV2NkcYyxta0djRYJY7haMnimwwV4vqXtsPWs6hwmfF6Cj500baeEEBrNXHXW/YrruJ6KWrnohQ1c8tO60jWQh2Wxt2rv7T4eySOnp6aolmkZzDBDFdzB/OHQqsLZKmjKqmyDitzaJ7WSNFoydRcR2t+SgpITPQYiwZvDnWLm/aaHAkD0rWfxXgkdF+sDG8gS8t4EQzsdvqPUfYrWH45h1biRpGU8sFXk5gE0WUuHaCk9Nj6kWZlLXUjOEpqZ8jRPle3IdySTb8lnyUFYeHopSxxjbM52W2wIAv7QfaijFaigw7JNPQOmfITYxQhx0FySqkPGGHT0z6iOnq+SxjnF5is0gWvY39KWDYOaT3KWJ42zkUfghhezQujey5jcLWUde6U8Uw8qZglLWAPI0zZVem4hwaKgpq+Skk5NU4tjPJbcketPkx/C48TkoRQzyVUIu5sdOHEDTXQ9yeDDOJW4dexmKVUla/JWa3B0FuqpVEU+JxV1bHA18ZkzCRzrFoaNrdxCKqU0uIU7KttOBzAfOx2d2a+xTNpoGxujbDGGO8puUWKWPgdoHYsRE3CMrXOHMibyiL6nYD3fBU24BVGoysv4K+PPnJ0vlv8dEV+A0dreCw2J1GQaqXlsEfKDG5LWy20t2WRjYWgUwqsy8M4hETYtBtfscLJseB1D54WNDvBJo2OkeDpfLc+9FAoKPKR4LCAd/EClbHGyIRMY1rLWygaWSxCwQwmb/YWJ0rnC7Wlw130t+QTWOa/g9zSRdlRa3rv+aKxh9G2+WlhFxY2YNV3wGly5fBost72yDdGIWgRxjCXYaWVFO+9LI8G19j071NTPbhvE881acrJcxjkIuDc3BRS6mgfG2N0LHMb5LS0EBddDC5gYYmFo2aWiwRiGSB/BMQkqMaqIi6HKQXF7GWMlrAH80RqNkEEbrxxMY7tDQCpLJpUIvUXmXfi/IJJUXmT+L5JLph2o4tTuZUm88/8R+KG+JsIxXE305w6rEAjDs95HNve1tvWiObzz/xFZON4lU4bEyaKKN8ZNnFxNweiycqdnXWSoFDwhxKf5Tb/eH/ACSdwdxG43/WTAP6d/yRJg+L1uKSPJhhbHGPGNze/RUJeKK6GofA6nhzscWm19x60dUXSRkfsVxCd8Sj/tn/ACS/YfHjviUR75X/ACW3VcQ4rQuYKqijZn2Bvrb1rWpcSdiGFOqqYNZIARZ+wIR1Q6UQPPA2NuGtfBf+kf8AJc/YLGj/AChD++/5LSbxbW3BMUNu4/NXsX4kkpJ42UjWOa6MPJcO3Ue5Lqh0Y+jA/YDF7a18H77vkuf/AA/xX/6+D953yRLgmLVuJx1Ej2RfRt8VrQQS7p6tFqUbpnZuaCBfQkWTWo2HSj6AY/o9xS38fg9rvkiXhbAajAqeojqJ2SmZwcMt9LD0reQ7jeOV2F13JayFzHNzMuDe22uvoRKbrcqOmk9inRcNTz8QYrPX08kdNVF3Keyax1PUA9nbdTfqyvwriyqxaCmdWU9VGQWsc0OYdO0jqFx+PY1HRNrHUsXIds+3pt2rRwXH2YlnjmYI5GNzaHQjtU9QOmkCdXwji89DVzeDt8JrKoS8kSNtG0Zjqb7+MtjBcExDDOIzUzxOqoZYWtE8kgL4dPJ326aehT1XE809WKbDIg8k5Q5wvm7kybGsZwqWPw+GN0cm1h+YT6olpLkI6trnUUzWML3OjcA0WFzbbVC+G4NiNPwRV4XLSkVL84Y3O2zr263RVTTNqaeOZgIa9oIDhYrIx2eWWqpcMppXMkmfmeWmxa3/AFf2JZUinG3YMVHCdecAw6KKjkNZFKXTNdOMoFzsC6w3GyuVOB1svFdXXy4bPNSTQ8scqdrHXs0faGmhRbVmphpCaNjZJGgWa87j5oZHF9ZzAx1PC03sb30TepXJPSRtyQVdfw9JTuj8FqZInMa1z75OjTceixQf+xHEg2xWP+3f8kRV3EFXT4kaOGCGYkjLlJJNwpMQxjEqI0sXgsTp5wbsBJ1voAktSuBvTT5Bn9iuJh/KrP7w/wCSX7GcUD+Vm/3h/wAlrTcV4hTzOhlpYmPabEG+nvVyjx3EJMSp6WqpGRCfUHXUW3GqfVF0Yg9+xvFH/irf7w/5Lv7G8UbHFGf3h/yRvUVL6SCaecN5UbC7TcnoFU4f578P8JqZHvfO4uGY7Dpb3p9Ri6UQS/YziY/yoz+8P+S4eCeJTvikZ/r3/JE2O49LhlTHBTsY9zm5nZgdOz81HgnEcuIVvg1RGxpc27Sy+46JdXeg6UeaBz9huITvicX9s/5Jp4Bxx3lYlD/av+SI6rF8W/WFVBSQRvZT6kkbD2qjT8TYtVVDaeGKB0j75Rl369qOqx9FeiPAuC8RwvF4K2etikZGTdoLiTcEdQjNY2D4hXV0lVDUtZFLCWiwbbtv8FrxiRrAJHBzr7gKXLLcaio7I0KLzJ/F8kkqLzJ/EkuiHajj1O5lOXzz/wARWDxYbYUz0zD4Fb8o+mf+IrB4jpa2uijp6amzsBzl+Yb6i3vWMjsj4K3CA+iqiO1v5rCr8zsYqcu/hDrfvIh4fpa/DmzsmpDlc3MDnGpGw9ay5MGxaSrfUeCWc6Qvtmb237Vm06Rp5GY7+szJCcTDQNcmS1vT+S2KSppG8MVBpA5oYxwcHb5iFSraDHcVewVMDWhl7WIAF/WrMmB1lLg5o6dglfO8OldcANtsBdJJh4MGShLMLhrBfx5HMPqtb806GidUYZVVjw48nI1p7dbfBFeFYc79VNo6+lbaNxsCb31Jv7yn4jh5ZhUlJQUzPpT4wBtb0+5PHyFmNwa+1RUx/aYHew/5osQzguE4lh1e2V0LRG4ZX+MNv9BE1lUboT5Eg7jD/ecP9AP8RRkQhjHcJxHEsQ5scDcjGhjTnGo1N/elLdAuSg7E31WBxYVTU8j32s9wF/rX0UsGD1NBg9XVygskdFlawbgXFyfUiDA4Kmmw9sFTE1jo9AWm9xur72NkY5jxdrhYg9UlG+R2BXChjGMWkIzGNwZ3/wDtdF1VQU1a6I1EYfynZmg7XQ5WcMVdNUc/DnZgDdovZzU6dvE1ZFyHxcsdXAtF/XdJWtge4VaNb2ALBwQOxHFKvFZG+Jflw93/ALW9pUuNTy0eBMgGZ08rGxeLrrbX/XpWhhtE2goIadv1W+N6XHU+9U+RFlBHFcVLHiYMB+keLytGwPRGNdJURUznUsPOl2a0kD1ocwnCa5mLOqMRpDIHtdd7ng2J6269iJehr2VOE30wxF3P88W/RE7en1oxMbHOa5zGlzdiRsgh+A4o2qdLBRujAfmYOY27ddOqL8OkrJaUeHQcqZuh1BzenRKO2wMCeIRbHar0uHwCOaWNj6Wne5jS4RtsSNRohXEsExWuxGWp8FDc50AeOgt+SKcO57aGJtREIpGNylodfbrdCW4S4MviOR9QabC4XWfUvGb0NH+vctqONsMTI2gBrGhoHYAsTDGuxDHqrEHt+jh+iiv7L/67VqYkKp9DIyjy81wyguNrX3PemvYgOkxOB3EUlbUMMkTXENaOoAsPms+GoFNXtqIMzQyTM2+9r7Is4fwmqoHytqoYi14BDr3Nx096q43gVbX4gZaeCNsYaACDa/eox2L+BA58dRQOmisWyx3BHW4QJgLsuO0nZzLe0EfmirDKbFKXCpKWSOLOwWhJde997rIpeGcTpaqOoYYC6NwcAXHX3Ju2JcBeAAbgaldK4L2F9+q6qILlF5k/i+SSVF5k/iSXTHtRw6ncyrMPpX/iKYpZfLf+IoU4gm4mjxHLhMZdTZBrladeu6zq2dV0rCVdQIKrjq/mHEfgYuio47P/AASP+2NGIup8DwLo2QIJuPL+bPsjT+bxz9g+yNGP0M36DgLvoKCM/HBGx9kaRPHPQf8A808R5v0GySCD+3P+uWusHHJcLnS+vm0sfoZv0Gy5osXiqGqnwljKRkjpecw/RgkgdduiwqygxaSLE2mOaSR9VEY3MYWgtF8xaL6BJRsbk14DjRLQIQkwioq5KSKnFXSlhmc6fIWNz2aWXFzYaEW9BVOTC8Ynp6INpn81tNNzeYCBnLnEevs9Saj9Bya8B2kEJvwysdPhYYKrl1ELYq0OBu0NLTe/Qm1r9iI8SjkdhdRHBnDzE5rOX5QNunpUtUUmyzoexLRAL8OxUYZVwx09RI4mHlyBjmOLh5WhPZe56q1i+EYxWy11ZRyzQwuLmmDUOdlDcpaPSQqx+kZv0Gl+iV9dEEjCcUxPEjpPSNdTQnmvzDI8AZgBsT3pMoMajxiZ9O2dzpDOeZM0t5ZLSG+MDZwvaw6JY/R5v0GqVwgQUGKcinFNT1ccraSUVpkzESPI8W3ac3Z6FqYBhuI0GN2qJZ56XwP6J0l/EJcDlPp3Q4/QUm3wE6SEMWpuM34nUOw6cNpS76MZmCw9eqp+B8fn/mgP+9iMfoOb9B0ABoBZdQJ4Dx8f+bH77Pkl+r+PTvWj+0b8kY/RZv0He6VkCfqvjtw1xAA/0o+Sb+peOnHXFAP68/JGP0M5eg8XUBfqHjd2+L//ALDvkl+zfGbt8ZI//Jf8kYr2Gb9B6lZAX7KcXO3xt395k+SO4mubExrjdwaLntKmSoqLb5Rdo/NH8SS7SeaP4klvDtRx6ncyvL5x/wCIqO3RSS6yO/EVlY9WS0GFyVEDgHhwAJF9yoZ2LgvkJBAY4qxbrM31MCgbxdjJ5n07LNcQPox8kYMWaPRNkr6Lz9vFWMFlzUN/s2/JKm4qxeWK7qgXBP1G/JLBhmeg3SugeLiPEngl040/mD5KR/EGJ5C4TW/qx8ksWPINEroCdxHjIBPP07eWPknQcSYq6kje+o8dwN/EHb3J4MWYd3SQQeIMV5ZcJ+l/IHyVODiXHJKcPM7iba/Rj5IUGDmkeiJX1QHFxFjBgeXzkOG12D5KJ/EmM5LipIJH2G/JGLHkehXSuvN4uKcbfVcs1R8nYRjf2K6ziDFja9Qb9RkHyQ4sSmmHaV0CVXEOLRu8Sc2I6MG/sVaLibGnm5qTb8A+SMWwc0eiXSXnVRxPjQa7l1D7gXFmD5KabiHGGWy1Z1HRg+SMGGaD9cXnjuJMaDv408gjowae5Nl4gx8sPLqnl2lrMb8k+mxdRHot0l5+zF+JZG3bM/2NXH4nxQ4NEcz73HRiXTY80egri88mxniKJxa+eUW38VqpT8WYyB4tc/2D5J9Ni6iPUEl5T+1eN5owcQk1dbYfJTycS4w1mlfID6kdNgtRM9P6rq8il4mx4PaP1lNr2FRzcUY21xAxKo07Ho6bJesj2FdXn/AeMYjiGNSRVdZNOzkOIa95Ivcar0BZyjTNISyVlqk80fxJLtL5s/iSW8O1HHqdzKkgPOkub+MbC2yw+LiBgT7jd7Qt+QHmONvrFD/F9v1LqbfSt/NR5Ov+QFbGTmsq0FhG+/V7lZdKGt9KrxXfAXW3cT71sY+SfRsQIFu1R0hAgAF9bke1TWa+Hxgb26KvSNJpmken4pFNbovQ+LE83sbbokggaYYyd8o+CEpn5GCIHXcosoyXU0R/6bfgkEvRM6FpNyEw0zCT4oVjrqlZISK5po9soSFOy1soViyQBQBWNJGRYtHsXPA2Fti0WGwsrdrdF3Qi2yLFRTNDFvkbfuT20zQNgnNpHBoHhMrrW3t8lBPTVNrQzv8AKDvGd7ttkxEvgrCNgmGjj+7b7FEKOsNS0mocIQbkZ9T7lO+izyZhUzt9AegBgpGC/iAdFzwOF27B7FbyZGAXJsNydU21iiwK4pIh9QexcMMbTcNCncT1UJuUAcJaBsoXy2OgUmUndRlguboAoVb38t5B1sUKa37kXVbfonaIPZ5Z71SERlx8Jjads11dldsqUjbTscD9YK1Lo7dDCPkgnNns71BJrcnqp5xdzSNRmURF32TJfIS/o+fk4lYz7UL/AMj+S9SXlHA7rcXU57WvH/lK9YXPqcnRo8Fml82e9JKm82e9Jax4ObU7mQSXEju8od4y/wBzt/pm/Aojktnd3oZ42flwiL+nH+FyjydX8gBK677DZdhH8GaRuS74pgBLrnZOhcRTMG2p37ytGZrksxG0RPqUVG4NpYr7FPiBNO/W4UMN/A4rdl0h+RznF05Hp0RnR/xaG33bfgg58LiQ63RGdEzLTQjsjb8EeBSLFk4DRIC2y7qAkScLRZdDUj2LtjdFDOEJli1xN/cpSCmOuRa6BWNN73Cda6cGnKEiCLXQBG8HLoogHfzlM5rj9aw7lHlOa+buQMc0G2vvSITsp7Vwt9KYhr2iyic0DopiDlCjLSUARBuZMe3tU4bYKvPogCjWD6Jwt0QZHa7u9GdSLsd43RBbNMxPamheRSgXZ+IKaZuYEdVXmdYs6eME8vMklgmO+RStyRMA+0EwABzjfonVAcGMu7YjRM3a5Mnya/BjsvFdDfq5w9rSvXl4/wAJDLxJQvPWYD3WXsCw1eTbR4ZZpvNnvSSpvNnvSWkeDn1O5kMg+kd3lC3HRthUP9N/6SimTy3d5Qnx5rQ0zb/8Un3KFydX8gHKSxl27qSmBNLH22PxTZWh0djun07rUsY9C1ZmuSdtmwOB7E2kjDqOP8ITsv0DnO8mybTvDaOO5+qFJXktxsDm5DroiyFlo2DsaPgg+OYMs4aozpznhY627AfckEhwuF0bJ2S5XQz0pkDMwv8A5Jw11XSzVODdEgGhRFn0lwTcKwGprmA6piGgG664C4XQ2y6RdADHAFpUYbbyQpyEwtF0AR6gXTXOym2vqClyhIsTAizG2xXLKTIEsoSAicLBVJ3NuQb6K85oWdURgvce1AFSazmPsCgto8dzexxR02IGO9tT6EE8r+Eyt7JHD3pgVpxYgekKZgHMuOhTahliAd8wTnNyvB2VC8nKsXLdPrBNy2jPenTEvbmGwcNEhqwA9SkGzZoYD9Hj2HW+/Z7yF7EvHMHGXF6OTsnj/wAQXsax1DbT2LNP5s96SVP5s96S0jwc2p3sgkH0jj6UI8eX8FpB/Pd8AjGRl3E36oO48BMNG0faf+SlcnT/ACBTgDfSy5BYwRt/m6rrrlp209K7E20EY65QtCFyPmlPKLALC2hUMLvomA9GjRdlbdjr32KawgNaC36oR4D+iVrzfVHdD/FIf6NvwQPyS5mdoR1RD+CQ30PLb8ApY5IsBOskBYJ1kiRhGycAkdwnC6YjmVcLbqRL1IAiyi+y7bVPsulqAI8qaWaqbLomubrogCLLbokRonkH0LltEAR20Syp9tFwhAETmqB8bd7BWSq0xeDoBZFgQStAHwQQ9tq2qvpaV3xRtJci50JQXVnLX1Qv/wAQoQ1yUqgG48X6wTpvOW6BNncHP3uLhWhG1wcXjcqgq2ynMMseXtIXCbW9AU07Q5hva9wo3xhu6ZL2ZJR1OWtpyNMsrT7wvbF4UwZJmEtIIcDde6sN2g9ousdQ00m23ZZp/NnvSSp/NnvSVx4MNTuYyS+coM49cA2ivv49vcjaS10E8ej+JaX8v/0pLuOj+QLeA1mnZ1UsLbRMv9kKOYNazS+3VPjDjA02Ng1aMhckU7r3IuLCyZY2HcuzPJjIt0U0bQ6NhI37EgW7LNHdzC0o2pNaSG4/4bfggekdeW24OiO6Nv8ABoh/02/BR5LlwiYBdsU4Nt3pwuSmZkY1I7FJl0uF1w2sLLoQBwNunGPRcFwU+7rFADMoXbJ1r9Fy1igBpamluqkITXX0QMjITHAjb4KayaQeiAILJW1UuXRMOhQIjLdVXlDerbqw5wG5Ub3C1khlCV4vb2IGxEn9Y1AB3eUeT2sgKvdlxWcn7aaEykSbm/aFfZdzb7hUnkm47SrbAW3AKphDkimByHoQUnNLhr1T6kFtwewXT2We0s67hANW6IYmHVj9twva4DenjPa0fBeMHxcq9koTnw+nd2xNPuCy1DXTVMvU/kHvSSg82e9JXHg5tTuY6QXCDeN2cySjaW3tnNvYjWQWAQjxk0cymcbABrvyQuTe/wAgFUsN3DLa17qSIARNufqhOq3Dyje52spHNjFK1w3O991bRMHuVJ4g+F0mw2upAA2IAGx3CbMbU2g0sU3OTa/QWSGtpFmjYHSgAI9pQfBoid+W34IEpPEa6Qm5OgXoFOByI7bZB8FLKlwh4CcAugJ2VBA21zdKwXTouW1vdAjtl0jRIBOLRZAHLLhXbAJG1kwOLhGwTgNUi1IBmVcsE/KoapwigkeTbK0m6BmNjfElHg943fSz/djp3lCVXxvXytcIQyIE6WbcgLFxCeSuxCR7i52Z2hJVRzDrfcdFaRlKT8FifFq2oeXSVMrj6XlKmxSsp35453g/iVS3Xdctcp0Z2wswviQyEQVhBLjYPus6uZfEqi3V3tWKCQcwJBHVaUNWahzWyeXa2btUtGsJJ7MilBaLdytx2Egvt1Vep2N08vPS5ujlGi2Z2ocJHPI2vonRkN1tfuUEzSGa7p9yQLHRHgL/AETPuYyexevYQ7Pg9E7tp2H/AMoXkkR+j12K9YwQ3wOhP/27PgFlM1jya0HkHvSXIPIPekrjwcup3MtyN+jbYbtB1QRxw3OIPHsQ11h6wj6YAU8d/sA+5BPGToudA53Rh0tfqqS3Lb/AB1kMjQCXEhoAspHi7G2tqAlVyh5tYG4tftWjg1FHiGOwU0oPIEd3AHUmy0kRCVGbUx2pSL+K0XVd7Q1xA1BXpY4awnlOjNPo7e7ik3hnCRtTt9YussjS97POngsDGjQWJXodKR4JD0+jb8FlY5Lg2CvYyopInZhdv0Y+SzWcY4Sw2jo2i21mBLdjlJBYJGE2DwT3p1x2oRPHVKPN0xGttgPzVaT9IEma0dLp2kopk5L2HGYLui8/fx9WEnLA0Dv/AMlE7jrEDs1g9V06Ys0ei3XV5s7jfFHWs5g/7f8ANGeGVk9RNlkDspZcOJuD6kO0NSTNZcXei4TogYhZIrmYWXC4XSGOWRxKKt2CTikY58ltm726+5a4KoYzVzUOGTVMEIldGLlp7Ovu1QB5zhfD9fUVIbPRysjOpeW2sqeN0XgGIyRG4G4RdhOI4m6NjXxBxluRK91xa/QBVuJMGrK90U3iySAEECzQ35pZNS3Leknp7AOGOc7K0En0BIC2lkZ0eEtwylje5hkle8Zg06mw206LAx6GGPEbxMyBwuR6VanboyloOMMmZeYWsApKUkVLD6VG4dmgXY9JmkdqtmC5Ls5vmddS6XaOqjkBMbuzqpW6ODt1DOlckdS4ZHNtqkw+IO5SVkf0ZPTdRs8gAI8Da/RO12WJercOPz8PUJ7IgPZovI6h/La0Dfcr1Tg+Tm8LUTv5rh7HELKa2Li/1QRU/kHvSSp/NnvSVx4ObU7ma0ovSRafUHwQRxgzmPiY0XeWGzQPSjeTxoImk2+jHwQlxG9wrGR3aLxOs53Q9Fa5H/J51O4x52N1c03JtfVbXCQIxlshzAOjNrjc2VGohAkmItzSCXN+yrfCModi8IdfMI3WA1B31Wj4MV3B8Nb3Tr6aBNbtc9U5o6rlOg87/SNbwylG5yFBwiuL3PsRn+kRoNbS6fVWRhkTHUE7hEHSta5rXHppf3LfTWxhqPcx20oc0u1C6yiJBNibIkOdjc7aeENEdjqSNOug9B9q5VzTU/jPEfjt8kNNjpf8ytKRnkD4o29nqUEsPLstgVs5a4DK0G1wGhU6t7pG3cQTe+yVFWZ5bYr1DBTcQntjHwXmR1716ZgY+jp7nXlD4LORrBm1dMOqeUwt6qTQcBokdbLrALm/YuFIZ3oo5XNELi+2W2t+xPHpXCgLB/DYRDLKIpGSQtN4rG+UHopZySSC5aFTG5js7QMpGtt1k1T7OWTVM7YyTVjHP5cbiGNe47ZjayFcfw+WW07fHePKHb3Ine0mMHtUjcCqq2zi3lM+07f2JxdOxzUXCmea5CHAOFk+njzzg20CPqvhahFzNI92mp0AWFimH4fSGHwGS5sRI3Nm7itlKzzunUuTHnuIiB6ynkGwXKjSNwHVSyeKPUg1XI2YB0DiexNiy5W93VdmJ8FBA6WKjcbMZ3JDb3K8rs8jj6V6twMf/lSlHY54/wDMV5S9uWUnovUuAjfheIdkj/ipnwTpv9hbT+bPeklT+bPeknHgy1O5mtKB4PCRvkaPchbiJzBNchucx2F/Wid+bwePtDR8EE8YOkjnjewjRmovvqrXI/5BOtYYqrNJHYub41j6R81b4Wpi3F4ZiA27XC19TosqsnfNPI6U2INsu/TVa3CtVnxmNlw4ZHdLHb/NavgwXIdtItZSAjL1UMZO6eHX9NlynSef/pFF6ilI3y/NZ/DzMwewkbi9vTutP9IQvLTG3T2brO4dI5st9Ddug9a30uDn1eS3OyIUkf0Wb6O7QL2JtoTr6feqNVFIIgwRMijtYue5uu1tb+v1rQsZMOZZ72AReNt43ijTX1JklIH0jYQZSS0OAve2hI6doWhkmYLHBpIPuTXx8zppfqnuicySxLSLbtNwVxreY0N1OumXW6DQpSR8tw7N16PgXmqY3F+UPgvPHePmFr2v11R/gjrQUwdvym/BZSNNM3id1wi4TC8EaELpOlr+xQaDgUimN12JK7m0QMd0XCmZrJ18zfT0QAyZpfE5oNiRohutoK+MmQx8wX0ERJsiQ9qdEwyyBjSLlJqyozceCtw/QB9HHVVDDn1ytcLWt1sszH+NaahkdTULBUytNnPJ8QfNd4nxmofIMBwhrpJ3eLKWb/hH5lVsN/R+A3mYpOS4jzcRsB3nr6kKKW7IlNyYL11fVYpiN5qlz4gbkbNHcArTqF5iLm0hmFt2ya+whFMvCuGQAupA+ORuzi8uF/SDusbEopaePlzfRu+o5mg9StST2QsXywXqGZYX5xZ1tB1T3jxQR2JS1IZKW1bPCGX1N7Ot3pvOilzcoEAbA7oaLhNN7jpQBSkb2Cgy5omn0BPkf9E4AE6JRuDoGaW0SKe7GFgcPJXpPAmnDgHZM78l5y13jb6L0TgQ3wJ/oncPcFE+CorewupvNnvSSpvNnvSTjwc+p3M03PPIZcaZQvP+N35cSizEhhjAPtKOC7xASdLWQJxwC2rF23vC3XoNXK48lSVQAqqFruvc3ve/+u1bXBbTJjjXm+kZQ67M6S1tSiLg8huPMY25+ide60fBzrk9FacthsNibdUtADbdMbcXPanD0rmOkBv0gaupu75rCwecQiX+ERQl2oc/N0v0A1RBx+0udTDb/RQhG0umLWtuNlvp8GGpyaxq3CKSnfXWhDQ0PjhvnFhprY9BqoKV9I5j/CXVDzs0McBcem91nF9nkOGl9rrsD/G1uR2XsrshIs86lbA2Pwd3NB8aR0lwdey35roq4xK0NgbCBr4hJPvJUvhFMzxWYbG54vdz3udt6LgKtJM18we6NnTxYxYICiNzCZZQQb5ib23RXhENZ4bTOZMwRCNoLTvlDRdDQo6l7M8cMrgCRdrSUT4ThVRDWQVT5ngNjDSzubZTIuKCUd+qk5EzyMrT37BWqHI6K+QF43PVWhYdLqKNLKUdG4avksOwLstOzlkx6kaq2ddgm+vVIdmTfVK+qlqouVLtodlBmuDqkOx9wFmYjW1jKqCkwy3hcpJ1GjGWILj7b+pT19bHQUb6iTZuw7T0CZwjTS1EcuJVLRzat3insYOzs1+AT4Vib8GrhOFQYTS+I0Omk8aWUjV56+rsCkqZXWsTYX2HVXXi6yKiTNPcbN0CzkyoIrzTOcQ0aBUauJlZA+CQAgjQ9hVuZt/G6kWVa1mud0AUmp5/XUxZO6J41abd6qcsxPu0adqIsap88TJmjx9SfSFic1hbdx9a6U7RyyVMbK9vI00uFFE76No6psro7EN+KbGSAB6FNF5WSOOpA2Xov6PXZsDmHZUH/C1ecHTcL0H9HTv9mVbOyYH2t/yUT4Li/wBBzTebPeklTebPekiPBnqdzJi4AWQDxzPlxSNh35AIO/1ijmQa96CuL8LnrsUikicABCG695Ti/wBGkl+QHNuw5r+V2Ij4NeZMcu7flu1PqWdV4HUU1O+Vz85BFwASrHD1dDhWJCadr8mQhxA1BW3KObhnpAdfQJ43uVkU/EWHz5SyRzQermkK63EqR0d2zsv01WFM3tGLxXhzsSdC2NzWlupzetYkXDeTxzK0W9Gy2cQrWyzEtfmF8oy6rMnro2xWbmJG+llpC6M5pWUpcApS+8lQfVYXSZg+HRgElx9ZUMmJxjWw2+0FG7EiY+g00Gp0/wBFPcX5NSOkw1rjIIL6WuVJHNSRC0dMweoBYRr5Hs8TN3AbqWMV1QGhkEztfsn5IoLRsyYrIIy1gaBa6uYK6aaolklku2M5RfYrLwvC6x07XT0L7DW7za3tKIYy+I+NGGW2GYfkkxptl+lm5EuujToVqZrtvpZYAq25y1wOpWth84liMeuZu2nRIos26/FK1uqcAba9UizMd/YgCrVMEkRb1GoWWBv3rcEYB07VSraUAGWMW6uCBgfxZI57KWlbrncXW9OlvijTDaRtFRRwNNxEwMB7bIHxuVr+IKFua7Q5l/W9egCwZvoEpcIXkjqZeXC49SLBZDj2q3WSF59A2CpHW6wbtm8VSI3G4sq8mlK8+gqQn6RQk3hkHYTYJoCl4AKhgzDQCwQFWta2qmjjN42vIae0XXomKVTaHCZJmmziyze87LzuSNw1JGuq1hZjqELIs17bNFyutvcKeF7GwytINy3QrsbG5WgC/bdWZo6xodGjf9HRyw17L/WYf8XyQU0gSWuAD2Iy/R8bVGIsv0jP+JRPg3g90egU3mz3pJUvmz3pJR4M59zOu3Kx8Tc5tU0jbLqD3laz/KKxcXcRWN10yD4lJcmz7Sv9HICHxNPqTTh9BMLPg0PRNDvTqpGO7SrsypMkZhVE2MNY0AAbJwwWN7iWSANAvlIBHwunMfpoVap/Gc4Hq1KxUZNTg0VVFyPCREy9zy4td773VU8KUORrHzzPAdmOgF1ZxPEJaARuZCJM5IN3Wsr4dmAINwdlVuhNJsxncOYPSRvmkgdI2NpcS5xOg7lnyYtw/T2yYeXEDQ8sfmUUyMbJE9jvJe0tPrXmtSDJ4znkloynTa3RVHcmWxuDitkZApsOjj7Dm+QT2cVVr7hscLSGF2tza26G2McXZQL9FYZJaFwyix0vfc9SqpEZM05cYxd4bLz3MbILgNaBft6LOdW100rmSVUrj2FxWhRzk0YbKLFoIa4aZdPjqqYjcyo5jw9rjcOdbrZOkJtm9hJa2liI30J71tsqDE9rmFwNtwsXCYZHUkdmOsWDWyvcqvfY5GsN7Ab3Wfk1i9jeosVZUeJKMj+hI0K0LaoGkdWRukbm1aDfLZXcO4inpC2OpJlj6k+U1BVBbbRZeL4dNWMaYp3sy6Fg2I+arz8VUzdKeJ8pA66LDxniKtnpb0sroHB2oYNx3pVY4txdlDE8MMXEdFTse6TmZPG6+Vqj6Qki3Tqhfg6ilmdJilXI6WS5ZEXm9u0/l7UTy+K23UqZ+gTt2UKm11Ve6zSp53AvPoVSokDWuKySNivzhz3X6C6yP1vDFGM8oF3FxuUyvxAQwVbwfGIDG99kHPzXJzXWsY2ZSnXBs49jHh7Y4Yn3jbqbDqspkmUWNiOmijzPy5ToPSkQCLLVKjBu3uNJu0jod05t+SCXajRcIFlzVrLWuSkxoQecxRt+j15NVW+mNnxKCADnF27oz/R8/wDh9W3pyh8VnPg103uekUvmj+JJcpPNH8SSUeBT7mJ58YoexupijxFkb5GhxjBsT6St+Tyj3rzzj2OR+MQuZ0gHxclHuNZXjsbIcHagj0KRrhbdeeNkrYTdr3t7nFWocfr4T40ht2OF1piY5e0egRuPRXKJxLzfsQJT8XytP0sLXD+abFbeG8X0Gc88Pi07M3wSxY8kzSxB/LktkY7ctDhfUHX3KPwmQDIH+NqNB7PyUE+P4PM/mGqbobgFpuFA/iPCoWXYC89MrLfFNL4S/wDS5FO91Qxjc5zOGa+tgdfiD7UNT4DXPrJxHTvLOc6xtuL6LRfxc2w5FIT/ADnut7gq8XE+IzytaYmBhcNGtO1/SrVkuhUXCmIEXc1jNbHXX3K/FwTO5jY31LGtbdxs2+v/ALALewmtmq2yMqWMABu0DXRaT2tdHlaSwpOTDFGFBwhRRZBNUPeQL5RZt/8AVlpDCaBjQ8UzHuBPjSDU+1ddT1IBLX3zHdmmW23p12XI6h7H3eNA64voctkrZSiiZwaxo0AB7BdQyU7JYS3N42bXW+nwUclQ583k6Xtob2SLXtYXXGZuuiizdaexWkwsQvDx42bRx10HbZVThQkzFrcwvYudpY2/12rWFUwFxqJcrWjftVObGKGncTTx53lx2+arcyaxZR/Uk7XXa0E9h2PcVVqKGSCbkSts8k2A1urdRiuJ1bCImMiabG53U+HYRUTvZV1czgY3h4Lr69fYgrejcoqEUVFFTtsMjenbufem1D8rtTsFJJUuYCWsuFmVE75HEuba/Z0WbYRTIZHXJv1WbiMwip3OJtYK9I6wuhziGptThgPlOsURVsqTpA5VVbpiWu8nMTZVpLCxa211IWi+o7rqJ9yBY7Loo5W7GkBzcxO/auOBy6aj0J+UOba1yo3DSwFj70COXBFhoQmZyLC6cQQEwW2tdIo629+2yLP0dyXxaqafuf8A1BCjSWN30OiKP0dn/bdQO2nP+Jqifay4P9I9SpPNH8SSVJ5o/iSUR4HPuZyTRxQXxbFG/FYy7flDr6SjSQXcUH8UUVfPijJKalkmjEQBLRsblSuTpi6W4OmFt7XBSdh7DqRp3K/HheJHV1DMD6WqwKCvEeXwOUj8BV2XUWYrsMp3O0abJ0WCxvuWg3HpWy2gqxvRzfuFO5VZF5NDOf8AsKMmJxgYTsFbfW/tUowdunb8FoyCtAzeA1HYAIXfJQZ68f8AI1Vv6Ap5Mhx00cbQxtbYAaKIxkyabDZPe+vIuMPqfXGfkoA+uabjD5h3xu+SaslygkX6marmkD4i1pDGsBb6FNT4jjtMGhsxludBIL/FZ2euDR/BZW+jllSwmvmLWujkbbf6M+vorRi3DwEsHE7mQt8Ko3Zt3GN2wVuLGsPr4yxz7G1i17SChHkTGBzryb65mnZSU9NUGVzhC43dmLrelPFGebT2LtHWMjxcwsefBzfV1zYhb8jeQMrr3I8XushsQGWcubE92cE2y23/ANBa1NVSgxsmbm0LgezX/JS4+jTT1Xe5pQYY+rYX+Sz7ThcO9SbFw22N5Mkzcm5DW6rdgezwSNseoLRZV6ippmPMM0oa89CpquCnNtkEeD0sbmuLXOLTcAnZWHltspHepQ45WubZ2m4Kr1Mnjm7Tbe9khbso1EjWENYCQFSkOZxzCwU1fNDADlkJ9FljyYxFdzQRppqjEeVCxCoEUT7G1kI105qXtZuRqtTEqvOzKDfMVkMZlkBdqtIxoznKyoW2adAdNNVE8Xbq3VWpMpcQBbsCrP69VTM0Qi+bRSPdlAAAB631SAaAd9dkyXyfT70gI8wsL69qjO+gUt/E2UZJOqQxjj0A3RX+j42xyUEWzU7rH/uahM3I7kT8BTFvEAj+q6F2/Q6KZcMuPKPV6PzR/EkuUfmT+JJZx4Kn3Mc4G506qFxVstB3CbyYz9X3pOJotRIqbrqtcmP7PvS5Mf2feliyurEraLhVrkx/Z96XJj+z70sGLqRKm+i7psrXJj+z70uTH9n3owYdSJWAC6AFY5Mf2fekImD6qeLDqRIGtBOqkDNdN1IGNGwTgAE1ET1ERhoJsGhTtibq0NA7SmWsnZ3du6aRLmiZkTDcgW00KTIG3Nho0KNs8jdne4JeES2tm9wVE5FgMsRYaW7O9RmABxdYHv7VGaiV1ru220CXPkuTm39AQGRI5oDhpYWPRRPbuLdOi4ZXkWLtFwvcdykUpIikijcNY2nvCrOoqVxuaaI37WBXTqLFNLGncJUx5xM91BR31pYT/VhMOHUB3ooD/VhaXKYfq+9c5EZ+r70qY84+jKdhGGnU0FMf6pqY7BsLdvh9N/ZN+S2ORH9n3pciL7PvKWLDOHoxTguFf+H039k35LjsEwkj/dtN/ZBbfg8X2PeVzweL7HvKMWGcPRhfqHCAP92039kFw4BhB/k2m/swt/weI/V95XPBovse8pYsM4+jA/Z/CB/JtNr/ANIJ9PhWH0colpqOGKQC2ZjACtzwaH7HvKXgsP2PeUYMfUj6GUXmT+L5JKZkbY22YLC90laVIxk7d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11986"/>
          </a:xfrm>
        </p:spPr>
        <p:txBody>
          <a:bodyPr>
            <a:normAutofit fontScale="90000"/>
          </a:bodyPr>
          <a:lstStyle/>
          <a:p>
            <a:r>
              <a:rPr lang="it-IT" dirty="0"/>
              <a:t>I</a:t>
            </a:r>
            <a:r>
              <a:rPr lang="it-IT" dirty="0" smtClean="0"/>
              <a:t>l calcolatore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465907" y="1484784"/>
            <a:ext cx="187220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</a:t>
            </a:r>
            <a:endParaRPr lang="it-IT" dirty="0"/>
          </a:p>
        </p:txBody>
      </p:sp>
      <p:sp>
        <p:nvSpPr>
          <p:cNvPr id="4" name="Freccia bidirezionale orizzontale 3"/>
          <p:cNvSpPr/>
          <p:nvPr/>
        </p:nvSpPr>
        <p:spPr>
          <a:xfrm rot="16200000">
            <a:off x="1398108" y="3056539"/>
            <a:ext cx="4320480" cy="420968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156697" y="1412776"/>
            <a:ext cx="122413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 CONTR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4149653" y="3501007"/>
            <a:ext cx="29523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MEMORY</a:t>
            </a:r>
            <a:endParaRPr lang="it-IT" dirty="0"/>
          </a:p>
        </p:txBody>
      </p:sp>
      <p:sp>
        <p:nvSpPr>
          <p:cNvPr id="7" name="Freccia bidirezionale orizzontale 6"/>
          <p:cNvSpPr/>
          <p:nvPr/>
        </p:nvSpPr>
        <p:spPr>
          <a:xfrm rot="16200000">
            <a:off x="682749" y="3722572"/>
            <a:ext cx="4320480" cy="42096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bidirezionale orizzontale 7"/>
          <p:cNvSpPr/>
          <p:nvPr/>
        </p:nvSpPr>
        <p:spPr>
          <a:xfrm rot="16200000">
            <a:off x="1038239" y="3290524"/>
            <a:ext cx="4320480" cy="4209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16154" y="1361745"/>
            <a:ext cx="1838727" cy="120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I/O</a:t>
            </a:r>
            <a:endParaRPr lang="it-IT" dirty="0"/>
          </a:p>
        </p:txBody>
      </p:sp>
      <p:sp>
        <p:nvSpPr>
          <p:cNvPr id="10" name="Freccia bidirezionale orizzontale 9"/>
          <p:cNvSpPr/>
          <p:nvPr/>
        </p:nvSpPr>
        <p:spPr>
          <a:xfrm rot="16200000">
            <a:off x="4600484" y="1631405"/>
            <a:ext cx="2829491" cy="3161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2338115" y="2420888"/>
            <a:ext cx="433685" cy="288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/>
          <p:cNvSpPr/>
          <p:nvPr/>
        </p:nvSpPr>
        <p:spPr>
          <a:xfrm>
            <a:off x="2338115" y="3140968"/>
            <a:ext cx="75421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bidirezionale orizzontale 14"/>
          <p:cNvSpPr/>
          <p:nvPr/>
        </p:nvSpPr>
        <p:spPr>
          <a:xfrm>
            <a:off x="2338114" y="3861048"/>
            <a:ext cx="1153765" cy="36004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bidirezionale orizzontale 15"/>
          <p:cNvSpPr/>
          <p:nvPr/>
        </p:nvSpPr>
        <p:spPr>
          <a:xfrm>
            <a:off x="3625158" y="4275052"/>
            <a:ext cx="516601" cy="37808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2905079" y="4725144"/>
            <a:ext cx="1236680" cy="27006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bidirezionale orizzontale 17"/>
          <p:cNvSpPr/>
          <p:nvPr/>
        </p:nvSpPr>
        <p:spPr>
          <a:xfrm>
            <a:off x="3237419" y="2123710"/>
            <a:ext cx="904340" cy="2971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bidirezionale orizzontale 18"/>
          <p:cNvSpPr/>
          <p:nvPr/>
        </p:nvSpPr>
        <p:spPr>
          <a:xfrm>
            <a:off x="3252357" y="3541420"/>
            <a:ext cx="904340" cy="2971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bidirezionale orizzontale 19"/>
          <p:cNvSpPr/>
          <p:nvPr/>
        </p:nvSpPr>
        <p:spPr>
          <a:xfrm rot="5400000">
            <a:off x="4511422" y="3115424"/>
            <a:ext cx="514685" cy="27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bidirezionale orizzontale 20"/>
          <p:cNvSpPr/>
          <p:nvPr/>
        </p:nvSpPr>
        <p:spPr>
          <a:xfrm>
            <a:off x="5344060" y="1624226"/>
            <a:ext cx="668100" cy="2205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872576" y="1812080"/>
            <a:ext cx="1137894" cy="2441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bidirezionale orizzontale 22"/>
          <p:cNvSpPr/>
          <p:nvPr/>
        </p:nvSpPr>
        <p:spPr>
          <a:xfrm rot="16200000">
            <a:off x="4883088" y="1611062"/>
            <a:ext cx="2942752" cy="323505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bidirezionale orizzontale 23"/>
          <p:cNvSpPr/>
          <p:nvPr/>
        </p:nvSpPr>
        <p:spPr>
          <a:xfrm>
            <a:off x="5395771" y="2364487"/>
            <a:ext cx="937692" cy="33985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bidirezionale orizzontale 24"/>
          <p:cNvSpPr/>
          <p:nvPr/>
        </p:nvSpPr>
        <p:spPr>
          <a:xfrm>
            <a:off x="6329801" y="1435227"/>
            <a:ext cx="717165" cy="18745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bidirezionale orizzontale 25"/>
          <p:cNvSpPr/>
          <p:nvPr/>
        </p:nvSpPr>
        <p:spPr>
          <a:xfrm rot="16200000">
            <a:off x="4369130" y="1822013"/>
            <a:ext cx="2618336" cy="271681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/>
          <p:cNvSpPr/>
          <p:nvPr/>
        </p:nvSpPr>
        <p:spPr>
          <a:xfrm>
            <a:off x="5353277" y="1988839"/>
            <a:ext cx="339497" cy="2160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/>
          <p:cNvSpPr/>
          <p:nvPr/>
        </p:nvSpPr>
        <p:spPr>
          <a:xfrm>
            <a:off x="5745635" y="2164286"/>
            <a:ext cx="1223176" cy="2550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1907704" y="623731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Address</a:t>
            </a:r>
            <a:r>
              <a:rPr lang="it-IT" dirty="0" smtClean="0"/>
              <a:t> bus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151745" y="585218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 bus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3408225" y="5494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 bus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5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63161"/>
            <a:ext cx="5791200" cy="756002"/>
          </a:xfrm>
        </p:spPr>
        <p:txBody>
          <a:bodyPr/>
          <a:lstStyle/>
          <a:p>
            <a:r>
              <a:rPr lang="it-IT" dirty="0" smtClean="0"/>
              <a:t>Uso del decoder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 dato un </a:t>
            </a:r>
            <a:r>
              <a:rPr lang="it-IT" alt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processore con 24 bit di indirizzi ossia capace di indirizzare </a:t>
            </a:r>
            <a:endParaRPr lang="it-IT" altLang="it-IT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celle </a:t>
            </a:r>
            <a:r>
              <a:rPr lang="it-IT" alt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memoria </a:t>
            </a:r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alt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supponiamo che tutta la memoria a parallelismo di un byte fosse divisa in 4 blocchi da 4Mbyte </a:t>
            </a:r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l’uno. </a:t>
            </a:r>
          </a:p>
          <a:p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Servono 4 </a:t>
            </a:r>
            <a:r>
              <a:rPr lang="it-IT" alt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segnali per decidere quali dei 4 blocchi di memoria abilitare</a:t>
            </a:r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it-IT" alt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it-IT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it-IT" alt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bit significativi degli indirizzi potrebbero essere usati a seconda dei loro valori 00, 01, 10 e 11 per decodificare 4 segnali di selezione della memoria.</a:t>
            </a:r>
            <a:endParaRPr lang="it-IT" altLang="it-IT" dirty="0">
              <a:latin typeface="Arial" panose="020B0604020202020204" pitchFamily="34" charset="0"/>
            </a:endParaRPr>
          </a:p>
          <a:p>
            <a:pPr lvl="0"/>
            <a:r>
              <a:rPr lang="it-IT" altLang="it-IT" dirty="0" err="1" smtClean="0">
                <a:latin typeface="Arial" panose="020B0604020202020204" pitchFamily="34" charset="0"/>
              </a:rPr>
              <a:t>Mov</a:t>
            </a:r>
            <a:r>
              <a:rPr lang="it-IT" altLang="it-IT" dirty="0" smtClean="0">
                <a:latin typeface="Arial" panose="020B0604020202020204" pitchFamily="34" charset="0"/>
              </a:rPr>
              <a:t> AX, [F0F008]</a:t>
            </a:r>
            <a:endParaRPr lang="it-IT" altLang="it-IT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67" y="780664"/>
            <a:ext cx="576064" cy="76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6423" y="780664"/>
            <a:ext cx="23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15616" y="4869160"/>
            <a:ext cx="489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1111 0000 1111 0000 0000 1000</a:t>
            </a:r>
            <a:endParaRPr lang="it-IT" sz="2800" dirty="0"/>
          </a:p>
        </p:txBody>
      </p:sp>
      <p:sp>
        <p:nvSpPr>
          <p:cNvPr id="10" name="Rettangolo 9"/>
          <p:cNvSpPr/>
          <p:nvPr/>
        </p:nvSpPr>
        <p:spPr>
          <a:xfrm>
            <a:off x="1115616" y="4653136"/>
            <a:ext cx="57606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3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7410" name="Immagine 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87784"/>
            <a:ext cx="5360913" cy="53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consideri una CPU con 10 bit di indirizzo e con dispositivi di memoria a 128 byte. Come </a:t>
            </a:r>
            <a:r>
              <a:rPr lang="it-IT" dirty="0" err="1"/>
              <a:t>e’</a:t>
            </a:r>
            <a:r>
              <a:rPr lang="it-IT" dirty="0"/>
              <a:t> fatto il bus controller per la logica di decodifica degli indirizzi</a:t>
            </a:r>
            <a:r>
              <a:rPr lang="it-IT" dirty="0" smtClean="0"/>
              <a:t>?</a:t>
            </a:r>
          </a:p>
          <a:p>
            <a:endParaRPr lang="it-IT" dirty="0"/>
          </a:p>
          <a:p>
            <a:r>
              <a:rPr lang="it-IT" dirty="0"/>
              <a:t>Con 10 bit di indirizzo (1Kbyte) e dispositivi da 128 bit (2^7) si possono usare fino ad 8 dispositivi di memoria.</a:t>
            </a:r>
          </a:p>
          <a:p>
            <a:r>
              <a:rPr lang="it-IT" dirty="0"/>
              <a:t>Se tutto lo spazio di indirizzamento </a:t>
            </a:r>
            <a:r>
              <a:rPr lang="it-IT" dirty="0" err="1"/>
              <a:t>e’</a:t>
            </a:r>
            <a:r>
              <a:rPr lang="it-IT" dirty="0"/>
              <a:t> impegnato da tutti gli dispositivi di memoria serve un decoder 3-8 che decodifichi la parte </a:t>
            </a:r>
            <a:r>
              <a:rPr lang="it-IT" dirty="0" err="1"/>
              <a:t>piu’</a:t>
            </a:r>
            <a:r>
              <a:rPr lang="it-IT" dirty="0"/>
              <a:t> alta degli indirizzi 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9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b="1" dirty="0"/>
              <a:t>Full </a:t>
            </a:r>
            <a:r>
              <a:rPr lang="it-IT" b="1" dirty="0" err="1"/>
              <a:t>address</a:t>
            </a:r>
            <a:r>
              <a:rPr lang="it-IT" b="1" dirty="0"/>
              <a:t> </a:t>
            </a:r>
            <a:r>
              <a:rPr lang="it-IT" b="1" dirty="0" err="1"/>
              <a:t>decoding</a:t>
            </a:r>
            <a:r>
              <a:rPr lang="it-IT" b="1" dirty="0"/>
              <a:t>:</a:t>
            </a:r>
            <a:r>
              <a:rPr lang="it-IT" dirty="0"/>
              <a:t> si usano tutti gli indirizzi per creare la rete combinatoria di decodifica senza indifferenze, e ogni locazione ha un indirizzo univoco. E’ uno </a:t>
            </a:r>
            <a:r>
              <a:rPr lang="it-IT" b="1" dirty="0"/>
              <a:t>metodo espandibile</a:t>
            </a:r>
            <a:r>
              <a:rPr lang="it-IT" dirty="0"/>
              <a:t> che permette di aggiungere memorie nello spazio non impiegato (si usa nei sistemi general </a:t>
            </a:r>
            <a:r>
              <a:rPr lang="it-IT" dirty="0" err="1"/>
              <a:t>purpose</a:t>
            </a:r>
            <a:r>
              <a:rPr lang="it-IT" dirty="0"/>
              <a:t>).</a:t>
            </a:r>
          </a:p>
          <a:p>
            <a:pPr lvl="0"/>
            <a:r>
              <a:rPr lang="it-IT" b="1" dirty="0" err="1"/>
              <a:t>Partial</a:t>
            </a:r>
            <a:r>
              <a:rPr lang="it-IT" b="1" dirty="0"/>
              <a:t> </a:t>
            </a:r>
            <a:r>
              <a:rPr lang="it-IT" b="1" dirty="0" err="1"/>
              <a:t>address</a:t>
            </a:r>
            <a:r>
              <a:rPr lang="it-IT" b="1" dirty="0"/>
              <a:t> </a:t>
            </a:r>
            <a:r>
              <a:rPr lang="it-IT" b="1" dirty="0" err="1"/>
              <a:t>decoding</a:t>
            </a:r>
            <a:r>
              <a:rPr lang="it-IT" b="1" dirty="0"/>
              <a:t>:</a:t>
            </a:r>
            <a:r>
              <a:rPr lang="it-IT" dirty="0"/>
              <a:t> dato che servono in realtà meno indirizzi si possono usare indifferenze; e ogni cella non ha un indirizzo univoco ma usa tutte le combinazione delle line di indirizzamento non usate. E’ una decodifica </a:t>
            </a:r>
            <a:r>
              <a:rPr lang="it-IT" b="1" dirty="0"/>
              <a:t>non espandibile </a:t>
            </a:r>
            <a:r>
              <a:rPr lang="it-IT" dirty="0"/>
              <a:t>(si usa nei sistemi </a:t>
            </a:r>
            <a:r>
              <a:rPr lang="it-IT" dirty="0" err="1"/>
              <a:t>embedded</a:t>
            </a:r>
            <a:r>
              <a:rPr lang="it-IT" dirty="0"/>
              <a:t>).</a:t>
            </a:r>
          </a:p>
        </p:txBody>
      </p:sp>
      <p:pic>
        <p:nvPicPr>
          <p:cNvPr id="18434" name="Immagin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88"/>
          <a:stretch>
            <a:fillRect/>
          </a:stretch>
        </p:blipFill>
        <p:spPr bwMode="auto">
          <a:xfrm>
            <a:off x="457200" y="3861048"/>
            <a:ext cx="7929323" cy="277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663618"/>
          </a:xfrm>
        </p:spPr>
        <p:txBody>
          <a:bodyPr/>
          <a:lstStyle/>
          <a:p>
            <a:r>
              <a:rPr lang="it-IT" dirty="0" smtClean="0"/>
              <a:t>Amplificatore Tristate</a:t>
            </a:r>
            <a:endParaRPr lang="it-IT" dirty="0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259632" y="4005064"/>
            <a:ext cx="1964788" cy="2071700"/>
            <a:chOff x="1682" y="1410"/>
            <a:chExt cx="2249" cy="1995"/>
          </a:xfrm>
        </p:grpSpPr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2385" y="2550"/>
              <a:ext cx="0" cy="5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2385" y="2745"/>
              <a:ext cx="645" cy="3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 flipV="1">
              <a:off x="2385" y="2550"/>
              <a:ext cx="645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H="1">
              <a:off x="1965" y="2745"/>
              <a:ext cx="4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3030" y="2745"/>
              <a:ext cx="51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628" y="2982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1965" y="3222"/>
              <a:ext cx="125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1682" y="2560"/>
              <a:ext cx="413" cy="7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In2</a:t>
              </a:r>
            </a:p>
            <a:p>
              <a:endParaRPr lang="it-IT"/>
            </a:p>
            <a:p>
              <a:r>
                <a:rPr lang="it-IT"/>
                <a:t>OE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687" y="3090"/>
              <a:ext cx="244" cy="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o</a:t>
              </a: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2385" y="1410"/>
              <a:ext cx="0" cy="5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V="1">
              <a:off x="2385" y="1605"/>
              <a:ext cx="645" cy="3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 flipV="1">
              <a:off x="2385" y="1410"/>
              <a:ext cx="645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1965" y="1605"/>
              <a:ext cx="4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030" y="1605"/>
              <a:ext cx="51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1682" y="1420"/>
              <a:ext cx="402" cy="7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In1</a:t>
              </a:r>
            </a:p>
            <a:p>
              <a:endParaRPr lang="it-IT"/>
            </a:p>
            <a:p>
              <a:endParaRPr lang="it-IT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3540" y="1410"/>
              <a:ext cx="0" cy="19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2558" y="1842"/>
              <a:ext cx="147" cy="10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2628" y="1950"/>
              <a:ext cx="0" cy="2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2628" y="2162"/>
              <a:ext cx="5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3218" y="2162"/>
              <a:ext cx="0" cy="10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</p:grpSp>
      <p:grpSp>
        <p:nvGrpSpPr>
          <p:cNvPr id="4" name="Gruppo 37"/>
          <p:cNvGrpSpPr/>
          <p:nvPr/>
        </p:nvGrpSpPr>
        <p:grpSpPr>
          <a:xfrm>
            <a:off x="4283968" y="3356992"/>
            <a:ext cx="3812389" cy="3262317"/>
            <a:chOff x="503238" y="3238500"/>
            <a:chExt cx="5481637" cy="5381625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03238" y="3238500"/>
              <a:ext cx="620712" cy="11906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S1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503238" y="6234113"/>
              <a:ext cx="620712" cy="11906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Sn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03238" y="4581525"/>
              <a:ext cx="620712" cy="13430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S2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992313" y="7810500"/>
              <a:ext cx="1957387" cy="8096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decoder</a:t>
              </a: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1123952" y="3611578"/>
              <a:ext cx="2308225" cy="417513"/>
              <a:chOff x="750" y="3805"/>
              <a:chExt cx="1539" cy="263"/>
            </a:xfrm>
          </p:grpSpPr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1146" y="3822"/>
                <a:ext cx="404" cy="2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94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83" h="189">
                    <a:moveTo>
                      <a:pt x="0" y="0"/>
                    </a:moveTo>
                    <a:lnTo>
                      <a:pt x="282" y="94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0" cap="flat" cmpd="sng">
                <a:solidFill>
                  <a:srgbClr val="001F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1329" y="3805"/>
                <a:ext cx="66" cy="61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76" name="Line 11"/>
              <p:cNvSpPr>
                <a:spLocks noChangeShapeType="1"/>
              </p:cNvSpPr>
              <p:nvPr/>
            </p:nvSpPr>
            <p:spPr bwMode="auto">
              <a:xfrm>
                <a:off x="1549" y="3944"/>
                <a:ext cx="740" cy="0"/>
              </a:xfrm>
              <a:prstGeom prst="line">
                <a:avLst/>
              </a:prstGeom>
              <a:noFill/>
              <a:ln w="31750">
                <a:solidFill>
                  <a:srgbClr val="001FE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>
                <a:off x="750" y="3944"/>
                <a:ext cx="3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</p:grp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123952" y="6597650"/>
              <a:ext cx="2308225" cy="417513"/>
              <a:chOff x="750" y="3805"/>
              <a:chExt cx="1539" cy="263"/>
            </a:xfrm>
          </p:grpSpPr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1146" y="3822"/>
                <a:ext cx="404" cy="2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94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83" h="189">
                    <a:moveTo>
                      <a:pt x="0" y="0"/>
                    </a:moveTo>
                    <a:lnTo>
                      <a:pt x="282" y="94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0" cap="flat" cmpd="sng">
                <a:solidFill>
                  <a:srgbClr val="001F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1329" y="3805"/>
                <a:ext cx="66" cy="61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>
                <a:off x="1549" y="3944"/>
                <a:ext cx="740" cy="0"/>
              </a:xfrm>
              <a:prstGeom prst="line">
                <a:avLst/>
              </a:prstGeom>
              <a:noFill/>
              <a:ln w="31750">
                <a:solidFill>
                  <a:srgbClr val="001FE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 flipH="1">
                <a:off x="750" y="3944"/>
                <a:ext cx="3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1123952" y="5013325"/>
              <a:ext cx="2308225" cy="417513"/>
              <a:chOff x="750" y="3805"/>
              <a:chExt cx="1539" cy="263"/>
            </a:xfrm>
          </p:grpSpPr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1146" y="3822"/>
                <a:ext cx="404" cy="2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94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83" h="189">
                    <a:moveTo>
                      <a:pt x="0" y="0"/>
                    </a:moveTo>
                    <a:lnTo>
                      <a:pt x="282" y="94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0" cap="flat" cmpd="sng">
                <a:solidFill>
                  <a:srgbClr val="001F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1329" y="3805"/>
                <a:ext cx="66" cy="61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1549" y="3944"/>
                <a:ext cx="740" cy="0"/>
              </a:xfrm>
              <a:prstGeom prst="line">
                <a:avLst/>
              </a:prstGeom>
              <a:noFill/>
              <a:ln w="31750">
                <a:solidFill>
                  <a:srgbClr val="001FE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 flipH="1">
                <a:off x="750" y="3944"/>
                <a:ext cx="3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</p:grp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2324100" y="6234113"/>
              <a:ext cx="0" cy="15763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2092325" y="6234113"/>
              <a:ext cx="2317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2092325" y="6234113"/>
              <a:ext cx="0" cy="3635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1992313" y="4581525"/>
              <a:ext cx="0" cy="5286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1992313" y="4581525"/>
              <a:ext cx="7064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2698750" y="4581525"/>
              <a:ext cx="0" cy="32289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V="1">
              <a:off x="1992313" y="3238500"/>
              <a:ext cx="0" cy="469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1992313" y="3238500"/>
              <a:ext cx="110172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H="1">
              <a:off x="3094038" y="3238500"/>
              <a:ext cx="0" cy="4572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 flipV="1">
              <a:off x="3432175" y="3611563"/>
              <a:ext cx="0" cy="381317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3" name="Text Box 33"/>
            <p:cNvSpPr txBox="1">
              <a:spLocks noChangeArrowheads="1"/>
            </p:cNvSpPr>
            <p:nvPr/>
          </p:nvSpPr>
          <p:spPr bwMode="auto">
            <a:xfrm>
              <a:off x="3432175" y="3638550"/>
              <a:ext cx="11334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Data bus</a:t>
              </a:r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3949700" y="8305800"/>
              <a:ext cx="908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4478338" y="7516813"/>
              <a:ext cx="15065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Address bus</a:t>
              </a:r>
            </a:p>
          </p:txBody>
        </p:sp>
      </p:grpSp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467544" y="908720"/>
            <a:ext cx="78843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L’Amplificatore </a:t>
            </a: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tri-state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Generatore di segnale in terzo stato (Z), emula la presenza di un circuito aperto 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 OE e’ abilitato lascia passare il segnale di ingresso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              OE      o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   	0        Z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	</a:t>
            </a: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0   	1      0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Spesso con </a:t>
            </a: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OE#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attivo basso o con uscita negata: l’uscita e’ uguale all’ingresso quando l’output </a:t>
            </a: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enable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e’ asserito.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Comparatore</a:t>
            </a:r>
            <a:endParaRPr lang="it-IT"/>
          </a:p>
        </p:txBody>
      </p:sp>
      <p:pic>
        <p:nvPicPr>
          <p:cNvPr id="3" name="Immagine 7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8136" y="1772816"/>
            <a:ext cx="4000528" cy="403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3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792090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datasheet</a:t>
            </a:r>
            <a:endParaRPr lang="it-IT"/>
          </a:p>
        </p:txBody>
      </p:sp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899592" y="364502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http://focus.ti.com/lit/ds/sdls111/sdls111.pdf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Dispositivi programmabili - PAL</a:t>
            </a:r>
            <a:endParaRPr lang="it-IT"/>
          </a:p>
        </p:txBody>
      </p:sp>
      <p:pic>
        <p:nvPicPr>
          <p:cNvPr id="3" name="Immagin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14422"/>
            <a:ext cx="3571900" cy="2286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" name="Immagin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571744"/>
            <a:ext cx="3937000" cy="3869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65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Multiplexer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Il Multiplexer</a:t>
            </a:r>
            <a:r>
              <a:rPr lang="it-IT" dirty="0" smtClean="0"/>
              <a:t> : e’ una rete logica avente 2</a:t>
            </a:r>
            <a:r>
              <a:rPr lang="it-IT" baseline="30000" dirty="0" smtClean="0"/>
              <a:t>n</a:t>
            </a:r>
            <a:r>
              <a:rPr lang="it-IT" dirty="0" smtClean="0"/>
              <a:t> ingressi di tipo </a:t>
            </a:r>
            <a:r>
              <a:rPr lang="it-IT" i="1" dirty="0" smtClean="0"/>
              <a:t>dati</a:t>
            </a:r>
            <a:r>
              <a:rPr lang="it-IT" dirty="0" smtClean="0"/>
              <a:t> e n ingressi di tipo </a:t>
            </a:r>
            <a:r>
              <a:rPr lang="it-IT" i="1" dirty="0" smtClean="0"/>
              <a:t>segnali di controllo (o indirizzo)</a:t>
            </a:r>
            <a:r>
              <a:rPr lang="it-IT" dirty="0" smtClean="0"/>
              <a:t> ed 1 uscita</a:t>
            </a:r>
          </a:p>
          <a:p>
            <a:r>
              <a:rPr lang="it-IT" dirty="0" smtClean="0"/>
              <a:t> in ogni istante il dato di ingresso  dell’ingresso corrispondente alla configurazione dei segnali di controllo viene posto in uscita</a:t>
            </a:r>
          </a:p>
          <a:p>
            <a:r>
              <a:rPr lang="it-IT" dirty="0" smtClean="0"/>
              <a:t>I </a:t>
            </a:r>
            <a:r>
              <a:rPr lang="it-IT" dirty="0" err="1" smtClean="0"/>
              <a:t>Muliplexer</a:t>
            </a:r>
            <a:r>
              <a:rPr lang="it-IT" dirty="0" smtClean="0"/>
              <a:t> o selettori: permettono di selezionare gli ingressi tra più possibili sorgenti </a:t>
            </a:r>
            <a:endParaRPr lang="it-IT" dirty="0"/>
          </a:p>
        </p:txBody>
      </p:sp>
      <p:pic>
        <p:nvPicPr>
          <p:cNvPr id="13314" name="Oggetto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92" r="-4149" b="-2478"/>
          <a:stretch>
            <a:fillRect/>
          </a:stretch>
        </p:blipFill>
        <p:spPr bwMode="auto">
          <a:xfrm>
            <a:off x="3635896" y="3789040"/>
            <a:ext cx="160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4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2"/>
            <a:ext cx="7514701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USO DI PLA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196752"/>
            <a:ext cx="3960440" cy="55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Pla</a:t>
            </a:r>
            <a:r>
              <a:rPr lang="it-IT" dirty="0" smtClean="0"/>
              <a:t> for </a:t>
            </a:r>
            <a:r>
              <a:rPr lang="it-IT" dirty="0" err="1" smtClean="0"/>
              <a:t>adder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86500"/>
            <a:ext cx="684076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Dispositivi programmabili - CPLD</a:t>
            </a:r>
            <a:endParaRPr lang="it-IT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857364"/>
            <a:ext cx="5904681" cy="3773503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med" len="lg"/>
          </a:ln>
          <a:effectLst/>
        </p:spPr>
      </p:pic>
    </p:spTree>
    <p:extLst>
      <p:ext uri="{BB962C8B-B14F-4D97-AF65-F5344CB8AC3E}">
        <p14:creationId xmlns:p14="http://schemas.microsoft.com/office/powerpoint/2010/main" val="41461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Dispositivi programmabili - FPGA</a:t>
            </a:r>
            <a:endParaRPr lang="it-IT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3805075" cy="2657479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med" len="lg"/>
          </a:ln>
          <a:effectLst/>
        </p:spPr>
      </p:pic>
      <p:pic>
        <p:nvPicPr>
          <p:cNvPr id="4" name="Immagin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898" y="2571744"/>
            <a:ext cx="5841102" cy="40338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715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Sintesi FPGA</a:t>
            </a:r>
            <a:endParaRPr lang="it-IT"/>
          </a:p>
        </p:txBody>
      </p:sp>
      <p:grpSp>
        <p:nvGrpSpPr>
          <p:cNvPr id="3" name="Gruppo 23"/>
          <p:cNvGrpSpPr/>
          <p:nvPr/>
        </p:nvGrpSpPr>
        <p:grpSpPr>
          <a:xfrm>
            <a:off x="1214414" y="1214422"/>
            <a:ext cx="4691063" cy="5445156"/>
            <a:chOff x="746125" y="2738438"/>
            <a:chExt cx="4691063" cy="544515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659063" y="2738438"/>
              <a:ext cx="2197100" cy="42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/>
                <a:t>Codice VHDL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3482975" y="3170238"/>
              <a:ext cx="498475" cy="671512"/>
            </a:xfrm>
            <a:prstGeom prst="downArrow">
              <a:avLst>
                <a:gd name="adj1" fmla="val 50000"/>
                <a:gd name="adj2" fmla="val 33678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92550" y="3213100"/>
              <a:ext cx="1389063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it-IT" sz="1800"/>
                <a:t>listato .vhd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59063" y="3865563"/>
              <a:ext cx="2197100" cy="42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/>
                <a:t>Synopsys tool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482975" y="4297363"/>
              <a:ext cx="498475" cy="671512"/>
            </a:xfrm>
            <a:prstGeom prst="downArrow">
              <a:avLst>
                <a:gd name="adj1" fmla="val 50000"/>
                <a:gd name="adj2" fmla="val 33678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892550" y="4362450"/>
              <a:ext cx="1389063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it-IT" sz="1800"/>
                <a:t>netlist .sxnf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659063" y="4992688"/>
              <a:ext cx="2197100" cy="42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/>
                <a:t>Xact tool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482975" y="5443538"/>
              <a:ext cx="498475" cy="654050"/>
            </a:xfrm>
            <a:prstGeom prst="downArrow">
              <a:avLst>
                <a:gd name="adj1" fmla="val 50000"/>
                <a:gd name="adj2" fmla="val 32803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27088" y="3041650"/>
              <a:ext cx="1731962" cy="7397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dipendente</a:t>
              </a:r>
            </a:p>
            <a:p>
              <a:pPr algn="ctr"/>
              <a:r>
                <a:rPr lang="it-IT"/>
                <a:t>dalla libreria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89175" y="3708400"/>
              <a:ext cx="358775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777875" y="4167188"/>
              <a:ext cx="1781175" cy="7397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dipendente</a:t>
              </a:r>
            </a:p>
            <a:p>
              <a:pPr algn="ctr"/>
              <a:r>
                <a:rPr lang="it-IT"/>
                <a:t>dal FPGA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89175" y="4835525"/>
              <a:ext cx="358775" cy="314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659063" y="6119813"/>
              <a:ext cx="2197100" cy="42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/>
                <a:t>Loader (Xscript)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892550" y="5500688"/>
              <a:ext cx="1389063" cy="6413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it-IT" sz="1800"/>
                <a:t>bitstream .bit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46125" y="5307013"/>
              <a:ext cx="1812925" cy="7397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/>
                <a:t>dipendente</a:t>
              </a:r>
            </a:p>
            <a:p>
              <a:pPr algn="ctr"/>
              <a:r>
                <a:rPr lang="it-IT"/>
                <a:t>dalla scheda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289175" y="5973763"/>
              <a:ext cx="358775" cy="31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032141" y="7239032"/>
              <a:ext cx="1366837" cy="94456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mtClean="0"/>
                <a:t>FPGA</a:t>
              </a:r>
              <a:endParaRPr lang="it-IT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3482975" y="6535738"/>
              <a:ext cx="498475" cy="687387"/>
            </a:xfrm>
            <a:prstGeom prst="downArrow">
              <a:avLst>
                <a:gd name="adj1" fmla="val 50000"/>
                <a:gd name="adj2" fmla="val 34474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792413" y="3992563"/>
              <a:ext cx="2644775" cy="419100"/>
            </a:xfrm>
            <a:prstGeom prst="actionButtonBlank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794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Sintesi CAD</a:t>
            </a:r>
            <a:endParaRPr lang="it-IT"/>
          </a:p>
        </p:txBody>
      </p:sp>
      <p:pic>
        <p:nvPicPr>
          <p:cNvPr id="3" name="Immagin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514353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5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ALU</a:t>
            </a:r>
            <a:endParaRPr lang="it-IT"/>
          </a:p>
        </p:txBody>
      </p:sp>
      <p:grpSp>
        <p:nvGrpSpPr>
          <p:cNvPr id="3" name="Gruppo 25"/>
          <p:cNvGrpSpPr/>
          <p:nvPr/>
        </p:nvGrpSpPr>
        <p:grpSpPr>
          <a:xfrm>
            <a:off x="1689894" y="1850232"/>
            <a:ext cx="5764212" cy="3157537"/>
            <a:chOff x="579438" y="5449888"/>
            <a:chExt cx="5764212" cy="3157537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619250" y="6286500"/>
              <a:ext cx="1668463" cy="849313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0" y="0"/>
                </a:cxn>
                <a:cxn ang="0">
                  <a:pos x="567" y="0"/>
                </a:cxn>
                <a:cxn ang="0">
                  <a:pos x="1113" y="295"/>
                </a:cxn>
                <a:cxn ang="0">
                  <a:pos x="1113" y="535"/>
                </a:cxn>
              </a:cxnLst>
              <a:rect l="0" t="0" r="r" b="b"/>
              <a:pathLst>
                <a:path w="1113" h="535">
                  <a:moveTo>
                    <a:pt x="0" y="480"/>
                  </a:moveTo>
                  <a:lnTo>
                    <a:pt x="0" y="0"/>
                  </a:lnTo>
                  <a:lnTo>
                    <a:pt x="567" y="0"/>
                  </a:lnTo>
                  <a:lnTo>
                    <a:pt x="1113" y="295"/>
                  </a:lnTo>
                  <a:lnTo>
                    <a:pt x="1113" y="535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 flipV="1">
              <a:off x="1619250" y="7477125"/>
              <a:ext cx="1668463" cy="849313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0" y="0"/>
                </a:cxn>
                <a:cxn ang="0">
                  <a:pos x="567" y="0"/>
                </a:cxn>
                <a:cxn ang="0">
                  <a:pos x="1113" y="295"/>
                </a:cxn>
                <a:cxn ang="0">
                  <a:pos x="1113" y="535"/>
                </a:cxn>
              </a:cxnLst>
              <a:rect l="0" t="0" r="r" b="b"/>
              <a:pathLst>
                <a:path w="1113" h="535">
                  <a:moveTo>
                    <a:pt x="0" y="480"/>
                  </a:moveTo>
                  <a:lnTo>
                    <a:pt x="0" y="0"/>
                  </a:lnTo>
                  <a:lnTo>
                    <a:pt x="567" y="0"/>
                  </a:lnTo>
                  <a:lnTo>
                    <a:pt x="1113" y="295"/>
                  </a:lnTo>
                  <a:lnTo>
                    <a:pt x="1113" y="535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284538" y="7135813"/>
              <a:ext cx="3175" cy="3413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616075" y="7286625"/>
              <a:ext cx="606425" cy="1905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1619250" y="7135813"/>
              <a:ext cx="603250" cy="1508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619250" y="7477125"/>
              <a:ext cx="0" cy="714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619250" y="7000875"/>
              <a:ext cx="0" cy="1349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971550" y="6686550"/>
              <a:ext cx="64452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74725" y="7820025"/>
              <a:ext cx="64452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9438" y="6286500"/>
              <a:ext cx="796925" cy="16160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     n</a:t>
              </a:r>
            </a:p>
            <a:p>
              <a:endParaRPr lang="it-IT"/>
            </a:p>
            <a:p>
              <a:endParaRPr lang="it-IT"/>
            </a:p>
            <a:p>
              <a:endParaRPr lang="it-IT"/>
            </a:p>
            <a:p>
              <a:r>
                <a:rPr lang="it-IT"/>
                <a:t>B    n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1143000" y="7704138"/>
              <a:ext cx="125413" cy="287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268413" y="6535738"/>
              <a:ext cx="107950" cy="2936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87713" y="7286625"/>
              <a:ext cx="11922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19613" y="6686550"/>
              <a:ext cx="1824037" cy="1920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ALUout</a:t>
              </a:r>
            </a:p>
            <a:p>
              <a:endParaRPr lang="it-IT"/>
            </a:p>
            <a:p>
              <a:r>
                <a:rPr lang="it-IT"/>
                <a:t>Cout (trabocco)</a:t>
              </a:r>
            </a:p>
            <a:p>
              <a:endParaRPr lang="it-IT"/>
            </a:p>
            <a:p>
              <a:r>
                <a:rPr lang="it-IT"/>
                <a:t>CTRLout</a:t>
              </a:r>
            </a:p>
            <a:p>
              <a:r>
                <a:rPr lang="it-IT"/>
                <a:t>(es zero)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222500" y="5743575"/>
              <a:ext cx="0" cy="5429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252663" y="5449888"/>
              <a:ext cx="4016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Ci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935288" y="5499100"/>
              <a:ext cx="2773362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600"/>
                <a:t>Segnali di controllo di ingresso</a:t>
              </a:r>
              <a:endParaRPr lang="it-IT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87713" y="7704138"/>
              <a:ext cx="9588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656013" y="6842125"/>
              <a:ext cx="30638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n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3656013" y="7135813"/>
              <a:ext cx="306387" cy="2857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878138" y="8105775"/>
              <a:ext cx="1439862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324"/>
                </a:cxn>
                <a:cxn ang="0">
                  <a:pos x="960" y="324"/>
                </a:cxn>
              </a:cxnLst>
              <a:rect l="0" t="0" r="r" b="b"/>
              <a:pathLst>
                <a:path w="960" h="324">
                  <a:moveTo>
                    <a:pt x="0" y="0"/>
                  </a:moveTo>
                  <a:lnTo>
                    <a:pt x="450" y="324"/>
                  </a:lnTo>
                  <a:lnTo>
                    <a:pt x="960" y="324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914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AND e OR</a:t>
            </a:r>
            <a:endParaRPr lang="it-IT"/>
          </a:p>
        </p:txBody>
      </p:sp>
      <p:grpSp>
        <p:nvGrpSpPr>
          <p:cNvPr id="3" name="Gruppo 35"/>
          <p:cNvGrpSpPr/>
          <p:nvPr/>
        </p:nvGrpSpPr>
        <p:grpSpPr>
          <a:xfrm>
            <a:off x="2306637" y="2152650"/>
            <a:ext cx="4530725" cy="2552700"/>
            <a:chOff x="731838" y="3170238"/>
            <a:chExt cx="4530725" cy="25527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255830" y="4133834"/>
              <a:ext cx="542923" cy="501648"/>
              <a:chOff x="2130" y="3024"/>
              <a:chExt cx="498" cy="384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132" y="3039"/>
                <a:ext cx="494" cy="366"/>
              </a:xfrm>
              <a:custGeom>
                <a:avLst/>
                <a:gdLst/>
                <a:ahLst/>
                <a:cxnLst>
                  <a:cxn ang="0">
                    <a:pos x="322" y="0"/>
                  </a:cxn>
                  <a:cxn ang="0">
                    <a:pos x="339" y="1"/>
                  </a:cxn>
                  <a:cxn ang="0">
                    <a:pos x="356" y="4"/>
                  </a:cxn>
                  <a:cxn ang="0">
                    <a:pos x="373" y="9"/>
                  </a:cxn>
                  <a:cxn ang="0">
                    <a:pos x="388" y="15"/>
                  </a:cxn>
                  <a:cxn ang="0">
                    <a:pos x="403" y="22"/>
                  </a:cxn>
                  <a:cxn ang="0">
                    <a:pos x="417" y="32"/>
                  </a:cxn>
                  <a:cxn ang="0">
                    <a:pos x="431" y="42"/>
                  </a:cxn>
                  <a:cxn ang="0">
                    <a:pos x="443" y="54"/>
                  </a:cxn>
                  <a:cxn ang="0">
                    <a:pos x="454" y="67"/>
                  </a:cxn>
                  <a:cxn ang="0">
                    <a:pos x="464" y="81"/>
                  </a:cxn>
                  <a:cxn ang="0">
                    <a:pos x="472" y="96"/>
                  </a:cxn>
                  <a:cxn ang="0">
                    <a:pos x="480" y="112"/>
                  </a:cxn>
                  <a:cxn ang="0">
                    <a:pos x="485" y="129"/>
                  </a:cxn>
                  <a:cxn ang="0">
                    <a:pos x="490" y="146"/>
                  </a:cxn>
                  <a:cxn ang="0">
                    <a:pos x="492" y="164"/>
                  </a:cxn>
                  <a:cxn ang="0">
                    <a:pos x="493" y="182"/>
                  </a:cxn>
                  <a:cxn ang="0">
                    <a:pos x="493" y="193"/>
                  </a:cxn>
                  <a:cxn ang="0">
                    <a:pos x="491" y="211"/>
                  </a:cxn>
                  <a:cxn ang="0">
                    <a:pos x="488" y="229"/>
                  </a:cxn>
                  <a:cxn ang="0">
                    <a:pos x="482" y="246"/>
                  </a:cxn>
                  <a:cxn ang="0">
                    <a:pos x="476" y="262"/>
                  </a:cxn>
                  <a:cxn ang="0">
                    <a:pos x="468" y="277"/>
                  </a:cxn>
                  <a:cxn ang="0">
                    <a:pos x="459" y="292"/>
                  </a:cxn>
                  <a:cxn ang="0">
                    <a:pos x="448" y="305"/>
                  </a:cxn>
                  <a:cxn ang="0">
                    <a:pos x="437" y="318"/>
                  </a:cxn>
                  <a:cxn ang="0">
                    <a:pos x="424" y="329"/>
                  </a:cxn>
                  <a:cxn ang="0">
                    <a:pos x="411" y="339"/>
                  </a:cxn>
                  <a:cxn ang="0">
                    <a:pos x="396" y="347"/>
                  </a:cxn>
                  <a:cxn ang="0">
                    <a:pos x="381" y="354"/>
                  </a:cxn>
                  <a:cxn ang="0">
                    <a:pos x="365" y="360"/>
                  </a:cxn>
                  <a:cxn ang="0">
                    <a:pos x="348" y="363"/>
                  </a:cxn>
                  <a:cxn ang="0">
                    <a:pos x="331" y="365"/>
                  </a:cxn>
                  <a:cxn ang="0">
                    <a:pos x="0" y="365"/>
                  </a:cxn>
                  <a:cxn ang="0">
                    <a:pos x="0" y="0"/>
                  </a:cxn>
                </a:cxnLst>
                <a:rect l="0" t="0" r="r" b="b"/>
                <a:pathLst>
                  <a:path w="494" h="366">
                    <a:moveTo>
                      <a:pt x="0" y="0"/>
                    </a:moveTo>
                    <a:lnTo>
                      <a:pt x="322" y="0"/>
                    </a:lnTo>
                    <a:lnTo>
                      <a:pt x="331" y="1"/>
                    </a:lnTo>
                    <a:lnTo>
                      <a:pt x="339" y="1"/>
                    </a:lnTo>
                    <a:lnTo>
                      <a:pt x="348" y="2"/>
                    </a:lnTo>
                    <a:lnTo>
                      <a:pt x="356" y="4"/>
                    </a:lnTo>
                    <a:lnTo>
                      <a:pt x="365" y="6"/>
                    </a:lnTo>
                    <a:lnTo>
                      <a:pt x="373" y="9"/>
                    </a:lnTo>
                    <a:lnTo>
                      <a:pt x="381" y="12"/>
                    </a:lnTo>
                    <a:lnTo>
                      <a:pt x="388" y="15"/>
                    </a:lnTo>
                    <a:lnTo>
                      <a:pt x="396" y="19"/>
                    </a:lnTo>
                    <a:lnTo>
                      <a:pt x="403" y="22"/>
                    </a:lnTo>
                    <a:lnTo>
                      <a:pt x="411" y="27"/>
                    </a:lnTo>
                    <a:lnTo>
                      <a:pt x="417" y="32"/>
                    </a:lnTo>
                    <a:lnTo>
                      <a:pt x="424" y="37"/>
                    </a:lnTo>
                    <a:lnTo>
                      <a:pt x="431" y="42"/>
                    </a:lnTo>
                    <a:lnTo>
                      <a:pt x="437" y="48"/>
                    </a:lnTo>
                    <a:lnTo>
                      <a:pt x="443" y="54"/>
                    </a:lnTo>
                    <a:lnTo>
                      <a:pt x="448" y="60"/>
                    </a:lnTo>
                    <a:lnTo>
                      <a:pt x="454" y="67"/>
                    </a:lnTo>
                    <a:lnTo>
                      <a:pt x="459" y="74"/>
                    </a:lnTo>
                    <a:lnTo>
                      <a:pt x="464" y="81"/>
                    </a:lnTo>
                    <a:lnTo>
                      <a:pt x="468" y="89"/>
                    </a:lnTo>
                    <a:lnTo>
                      <a:pt x="472" y="96"/>
                    </a:lnTo>
                    <a:lnTo>
                      <a:pt x="476" y="104"/>
                    </a:lnTo>
                    <a:lnTo>
                      <a:pt x="480" y="112"/>
                    </a:lnTo>
                    <a:lnTo>
                      <a:pt x="482" y="120"/>
                    </a:lnTo>
                    <a:lnTo>
                      <a:pt x="485" y="129"/>
                    </a:lnTo>
                    <a:lnTo>
                      <a:pt x="488" y="137"/>
                    </a:lnTo>
                    <a:lnTo>
                      <a:pt x="490" y="146"/>
                    </a:lnTo>
                    <a:lnTo>
                      <a:pt x="491" y="155"/>
                    </a:lnTo>
                    <a:lnTo>
                      <a:pt x="492" y="164"/>
                    </a:lnTo>
                    <a:lnTo>
                      <a:pt x="493" y="173"/>
                    </a:lnTo>
                    <a:lnTo>
                      <a:pt x="493" y="182"/>
                    </a:lnTo>
                    <a:lnTo>
                      <a:pt x="493" y="183"/>
                    </a:lnTo>
                    <a:lnTo>
                      <a:pt x="493" y="193"/>
                    </a:lnTo>
                    <a:lnTo>
                      <a:pt x="492" y="202"/>
                    </a:lnTo>
                    <a:lnTo>
                      <a:pt x="491" y="211"/>
                    </a:lnTo>
                    <a:lnTo>
                      <a:pt x="490" y="219"/>
                    </a:lnTo>
                    <a:lnTo>
                      <a:pt x="488" y="229"/>
                    </a:lnTo>
                    <a:lnTo>
                      <a:pt x="485" y="237"/>
                    </a:lnTo>
                    <a:lnTo>
                      <a:pt x="482" y="246"/>
                    </a:lnTo>
                    <a:lnTo>
                      <a:pt x="480" y="254"/>
                    </a:lnTo>
                    <a:lnTo>
                      <a:pt x="476" y="262"/>
                    </a:lnTo>
                    <a:lnTo>
                      <a:pt x="472" y="270"/>
                    </a:lnTo>
                    <a:lnTo>
                      <a:pt x="468" y="277"/>
                    </a:lnTo>
                    <a:lnTo>
                      <a:pt x="464" y="285"/>
                    </a:lnTo>
                    <a:lnTo>
                      <a:pt x="459" y="292"/>
                    </a:lnTo>
                    <a:lnTo>
                      <a:pt x="454" y="299"/>
                    </a:lnTo>
                    <a:lnTo>
                      <a:pt x="448" y="305"/>
                    </a:lnTo>
                    <a:lnTo>
                      <a:pt x="443" y="312"/>
                    </a:lnTo>
                    <a:lnTo>
                      <a:pt x="437" y="318"/>
                    </a:lnTo>
                    <a:lnTo>
                      <a:pt x="431" y="324"/>
                    </a:lnTo>
                    <a:lnTo>
                      <a:pt x="424" y="329"/>
                    </a:lnTo>
                    <a:lnTo>
                      <a:pt x="417" y="334"/>
                    </a:lnTo>
                    <a:lnTo>
                      <a:pt x="411" y="339"/>
                    </a:lnTo>
                    <a:lnTo>
                      <a:pt x="403" y="344"/>
                    </a:lnTo>
                    <a:lnTo>
                      <a:pt x="396" y="347"/>
                    </a:lnTo>
                    <a:lnTo>
                      <a:pt x="388" y="351"/>
                    </a:lnTo>
                    <a:lnTo>
                      <a:pt x="381" y="354"/>
                    </a:lnTo>
                    <a:lnTo>
                      <a:pt x="373" y="357"/>
                    </a:lnTo>
                    <a:lnTo>
                      <a:pt x="365" y="360"/>
                    </a:lnTo>
                    <a:lnTo>
                      <a:pt x="356" y="362"/>
                    </a:lnTo>
                    <a:lnTo>
                      <a:pt x="348" y="363"/>
                    </a:lnTo>
                    <a:lnTo>
                      <a:pt x="339" y="364"/>
                    </a:lnTo>
                    <a:lnTo>
                      <a:pt x="331" y="365"/>
                    </a:lnTo>
                    <a:lnTo>
                      <a:pt x="322" y="365"/>
                    </a:lnTo>
                    <a:lnTo>
                      <a:pt x="0" y="365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132" y="3038"/>
                <a:ext cx="323" cy="5"/>
              </a:xfrm>
              <a:custGeom>
                <a:avLst/>
                <a:gdLst/>
                <a:ahLst/>
                <a:cxnLst>
                  <a:cxn ang="0">
                    <a:pos x="322" y="0"/>
                  </a:cxn>
                  <a:cxn ang="0">
                    <a:pos x="32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22" y="4"/>
                  </a:cxn>
                  <a:cxn ang="0">
                    <a:pos x="322" y="4"/>
                  </a:cxn>
                  <a:cxn ang="0">
                    <a:pos x="322" y="0"/>
                  </a:cxn>
                  <a:cxn ang="0">
                    <a:pos x="322" y="0"/>
                  </a:cxn>
                </a:cxnLst>
                <a:rect l="0" t="0" r="r" b="b"/>
                <a:pathLst>
                  <a:path w="323" h="5">
                    <a:moveTo>
                      <a:pt x="322" y="0"/>
                    </a:moveTo>
                    <a:lnTo>
                      <a:pt x="32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322" y="4"/>
                    </a:lnTo>
                    <a:lnTo>
                      <a:pt x="322" y="4"/>
                    </a:lnTo>
                    <a:lnTo>
                      <a:pt x="322" y="0"/>
                    </a:lnTo>
                    <a:lnTo>
                      <a:pt x="32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441" y="3024"/>
                <a:ext cx="174" cy="184"/>
              </a:xfrm>
              <a:custGeom>
                <a:avLst/>
                <a:gdLst/>
                <a:ahLst/>
                <a:cxnLst>
                  <a:cxn ang="0">
                    <a:pos x="173" y="183"/>
                  </a:cxn>
                  <a:cxn ang="0">
                    <a:pos x="172" y="165"/>
                  </a:cxn>
                  <a:cxn ang="0">
                    <a:pos x="170" y="147"/>
                  </a:cxn>
                  <a:cxn ang="0">
                    <a:pos x="166" y="129"/>
                  </a:cxn>
                  <a:cxn ang="0">
                    <a:pos x="159" y="112"/>
                  </a:cxn>
                  <a:cxn ang="0">
                    <a:pos x="152" y="96"/>
                  </a:cxn>
                  <a:cxn ang="0">
                    <a:pos x="143" y="80"/>
                  </a:cxn>
                  <a:cxn ang="0">
                    <a:pos x="134" y="67"/>
                  </a:cxn>
                  <a:cxn ang="0">
                    <a:pos x="123" y="53"/>
                  </a:cxn>
                  <a:cxn ang="0">
                    <a:pos x="110" y="41"/>
                  </a:cxn>
                  <a:cxn ang="0">
                    <a:pos x="97" y="31"/>
                  </a:cxn>
                  <a:cxn ang="0">
                    <a:pos x="83" y="21"/>
                  </a:cxn>
                  <a:cxn ang="0">
                    <a:pos x="67" y="14"/>
                  </a:cxn>
                  <a:cxn ang="0">
                    <a:pos x="51" y="8"/>
                  </a:cxn>
                  <a:cxn ang="0">
                    <a:pos x="34" y="3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26" y="6"/>
                  </a:cxn>
                  <a:cxn ang="0">
                    <a:pos x="43" y="10"/>
                  </a:cxn>
                  <a:cxn ang="0">
                    <a:pos x="58" y="15"/>
                  </a:cxn>
                  <a:cxn ang="0">
                    <a:pos x="73" y="22"/>
                  </a:cxn>
                  <a:cxn ang="0">
                    <a:pos x="87" y="30"/>
                  </a:cxn>
                  <a:cxn ang="0">
                    <a:pos x="101" y="40"/>
                  </a:cxn>
                  <a:cxn ang="0">
                    <a:pos x="113" y="51"/>
                  </a:cxn>
                  <a:cxn ang="0">
                    <a:pos x="124" y="63"/>
                  </a:cxn>
                  <a:cxn ang="0">
                    <a:pos x="135" y="76"/>
                  </a:cxn>
                  <a:cxn ang="0">
                    <a:pos x="144" y="91"/>
                  </a:cxn>
                  <a:cxn ang="0">
                    <a:pos x="152" y="106"/>
                  </a:cxn>
                  <a:cxn ang="0">
                    <a:pos x="158" y="122"/>
                  </a:cxn>
                  <a:cxn ang="0">
                    <a:pos x="163" y="139"/>
                  </a:cxn>
                  <a:cxn ang="0">
                    <a:pos x="166" y="156"/>
                  </a:cxn>
                  <a:cxn ang="0">
                    <a:pos x="169" y="175"/>
                  </a:cxn>
                  <a:cxn ang="0">
                    <a:pos x="169" y="183"/>
                  </a:cxn>
                  <a:cxn ang="0">
                    <a:pos x="173" y="183"/>
                  </a:cxn>
                </a:cxnLst>
                <a:rect l="0" t="0" r="r" b="b"/>
                <a:pathLst>
                  <a:path w="174" h="184">
                    <a:moveTo>
                      <a:pt x="173" y="183"/>
                    </a:moveTo>
                    <a:lnTo>
                      <a:pt x="173" y="183"/>
                    </a:lnTo>
                    <a:lnTo>
                      <a:pt x="173" y="174"/>
                    </a:lnTo>
                    <a:lnTo>
                      <a:pt x="172" y="165"/>
                    </a:lnTo>
                    <a:lnTo>
                      <a:pt x="171" y="156"/>
                    </a:lnTo>
                    <a:lnTo>
                      <a:pt x="170" y="147"/>
                    </a:lnTo>
                    <a:lnTo>
                      <a:pt x="168" y="138"/>
                    </a:lnTo>
                    <a:lnTo>
                      <a:pt x="166" y="129"/>
                    </a:lnTo>
                    <a:lnTo>
                      <a:pt x="163" y="120"/>
                    </a:lnTo>
                    <a:lnTo>
                      <a:pt x="159" y="112"/>
                    </a:lnTo>
                    <a:lnTo>
                      <a:pt x="156" y="104"/>
                    </a:lnTo>
                    <a:lnTo>
                      <a:pt x="152" y="96"/>
                    </a:lnTo>
                    <a:lnTo>
                      <a:pt x="148" y="88"/>
                    </a:lnTo>
                    <a:lnTo>
                      <a:pt x="143" y="80"/>
                    </a:lnTo>
                    <a:lnTo>
                      <a:pt x="139" y="73"/>
                    </a:lnTo>
                    <a:lnTo>
                      <a:pt x="134" y="67"/>
                    </a:lnTo>
                    <a:lnTo>
                      <a:pt x="128" y="60"/>
                    </a:lnTo>
                    <a:lnTo>
                      <a:pt x="123" y="53"/>
                    </a:lnTo>
                    <a:lnTo>
                      <a:pt x="116" y="47"/>
                    </a:lnTo>
                    <a:lnTo>
                      <a:pt x="110" y="41"/>
                    </a:lnTo>
                    <a:lnTo>
                      <a:pt x="103" y="36"/>
                    </a:lnTo>
                    <a:lnTo>
                      <a:pt x="97" y="31"/>
                    </a:lnTo>
                    <a:lnTo>
                      <a:pt x="89" y="26"/>
                    </a:lnTo>
                    <a:lnTo>
                      <a:pt x="83" y="21"/>
                    </a:lnTo>
                    <a:lnTo>
                      <a:pt x="75" y="17"/>
                    </a:lnTo>
                    <a:lnTo>
                      <a:pt x="67" y="14"/>
                    </a:lnTo>
                    <a:lnTo>
                      <a:pt x="59" y="10"/>
                    </a:lnTo>
                    <a:lnTo>
                      <a:pt x="51" y="8"/>
                    </a:lnTo>
                    <a:lnTo>
                      <a:pt x="43" y="5"/>
                    </a:lnTo>
                    <a:lnTo>
                      <a:pt x="34" y="3"/>
                    </a:lnTo>
                    <a:lnTo>
                      <a:pt x="26" y="1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5"/>
                    </a:lnTo>
                    <a:lnTo>
                      <a:pt x="26" y="6"/>
                    </a:lnTo>
                    <a:lnTo>
                      <a:pt x="34" y="8"/>
                    </a:lnTo>
                    <a:lnTo>
                      <a:pt x="43" y="10"/>
                    </a:lnTo>
                    <a:lnTo>
                      <a:pt x="50" y="12"/>
                    </a:lnTo>
                    <a:lnTo>
                      <a:pt x="58" y="15"/>
                    </a:lnTo>
                    <a:lnTo>
                      <a:pt x="66" y="18"/>
                    </a:lnTo>
                    <a:lnTo>
                      <a:pt x="73" y="22"/>
                    </a:lnTo>
                    <a:lnTo>
                      <a:pt x="80" y="25"/>
                    </a:lnTo>
                    <a:lnTo>
                      <a:pt x="87" y="30"/>
                    </a:lnTo>
                    <a:lnTo>
                      <a:pt x="94" y="35"/>
                    </a:lnTo>
                    <a:lnTo>
                      <a:pt x="101" y="40"/>
                    </a:lnTo>
                    <a:lnTo>
                      <a:pt x="107" y="45"/>
                    </a:lnTo>
                    <a:lnTo>
                      <a:pt x="113" y="51"/>
                    </a:lnTo>
                    <a:lnTo>
                      <a:pt x="119" y="57"/>
                    </a:lnTo>
                    <a:lnTo>
                      <a:pt x="124" y="63"/>
                    </a:lnTo>
                    <a:lnTo>
                      <a:pt x="130" y="70"/>
                    </a:lnTo>
                    <a:lnTo>
                      <a:pt x="135" y="76"/>
                    </a:lnTo>
                    <a:lnTo>
                      <a:pt x="140" y="83"/>
                    </a:lnTo>
                    <a:lnTo>
                      <a:pt x="144" y="91"/>
                    </a:lnTo>
                    <a:lnTo>
                      <a:pt x="148" y="98"/>
                    </a:lnTo>
                    <a:lnTo>
                      <a:pt x="152" y="106"/>
                    </a:lnTo>
                    <a:lnTo>
                      <a:pt x="155" y="114"/>
                    </a:lnTo>
                    <a:lnTo>
                      <a:pt x="158" y="122"/>
                    </a:lnTo>
                    <a:lnTo>
                      <a:pt x="161" y="130"/>
                    </a:lnTo>
                    <a:lnTo>
                      <a:pt x="163" y="139"/>
                    </a:lnTo>
                    <a:lnTo>
                      <a:pt x="165" y="148"/>
                    </a:lnTo>
                    <a:lnTo>
                      <a:pt x="166" y="156"/>
                    </a:lnTo>
                    <a:lnTo>
                      <a:pt x="168" y="166"/>
                    </a:lnTo>
                    <a:lnTo>
                      <a:pt x="169" y="175"/>
                    </a:lnTo>
                    <a:lnTo>
                      <a:pt x="169" y="183"/>
                    </a:lnTo>
                    <a:lnTo>
                      <a:pt x="169" y="183"/>
                    </a:lnTo>
                    <a:lnTo>
                      <a:pt x="173" y="183"/>
                    </a:lnTo>
                    <a:lnTo>
                      <a:pt x="173" y="183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2623" y="3221"/>
                <a:ext cx="5" cy="2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4" y="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5" h="2">
                    <a:moveTo>
                      <a:pt x="4" y="1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1"/>
                    </a:lnTo>
                    <a:lnTo>
                      <a:pt x="4" y="1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2454" y="3222"/>
                <a:ext cx="17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18" y="184"/>
                  </a:cxn>
                  <a:cxn ang="0">
                    <a:pos x="34" y="181"/>
                  </a:cxn>
                  <a:cxn ang="0">
                    <a:pos x="51" y="176"/>
                  </a:cxn>
                  <a:cxn ang="0">
                    <a:pos x="67" y="170"/>
                  </a:cxn>
                  <a:cxn ang="0">
                    <a:pos x="83" y="163"/>
                  </a:cxn>
                  <a:cxn ang="0">
                    <a:pos x="97" y="153"/>
                  </a:cxn>
                  <a:cxn ang="0">
                    <a:pos x="110" y="143"/>
                  </a:cxn>
                  <a:cxn ang="0">
                    <a:pos x="123" y="131"/>
                  </a:cxn>
                  <a:cxn ang="0">
                    <a:pos x="134" y="118"/>
                  </a:cxn>
                  <a:cxn ang="0">
                    <a:pos x="143" y="103"/>
                  </a:cxn>
                  <a:cxn ang="0">
                    <a:pos x="152" y="88"/>
                  </a:cxn>
                  <a:cxn ang="0">
                    <a:pos x="159" y="72"/>
                  </a:cxn>
                  <a:cxn ang="0">
                    <a:pos x="166" y="55"/>
                  </a:cxn>
                  <a:cxn ang="0">
                    <a:pos x="170" y="37"/>
                  </a:cxn>
                  <a:cxn ang="0">
                    <a:pos x="172" y="19"/>
                  </a:cxn>
                  <a:cxn ang="0">
                    <a:pos x="173" y="0"/>
                  </a:cxn>
                  <a:cxn ang="0">
                    <a:pos x="169" y="9"/>
                  </a:cxn>
                  <a:cxn ang="0">
                    <a:pos x="166" y="28"/>
                  </a:cxn>
                  <a:cxn ang="0">
                    <a:pos x="163" y="45"/>
                  </a:cxn>
                  <a:cxn ang="0">
                    <a:pos x="158" y="62"/>
                  </a:cxn>
                  <a:cxn ang="0">
                    <a:pos x="152" y="78"/>
                  </a:cxn>
                  <a:cxn ang="0">
                    <a:pos x="144" y="94"/>
                  </a:cxn>
                  <a:cxn ang="0">
                    <a:pos x="135" y="108"/>
                  </a:cxn>
                  <a:cxn ang="0">
                    <a:pos x="124" y="121"/>
                  </a:cxn>
                  <a:cxn ang="0">
                    <a:pos x="113" y="133"/>
                  </a:cxn>
                  <a:cxn ang="0">
                    <a:pos x="101" y="144"/>
                  </a:cxn>
                  <a:cxn ang="0">
                    <a:pos x="87" y="154"/>
                  </a:cxn>
                  <a:cxn ang="0">
                    <a:pos x="73" y="162"/>
                  </a:cxn>
                  <a:cxn ang="0">
                    <a:pos x="58" y="169"/>
                  </a:cxn>
                  <a:cxn ang="0">
                    <a:pos x="43" y="174"/>
                  </a:cxn>
                  <a:cxn ang="0">
                    <a:pos x="26" y="178"/>
                  </a:cxn>
                  <a:cxn ang="0">
                    <a:pos x="8" y="180"/>
                  </a:cxn>
                  <a:cxn ang="0">
                    <a:pos x="0" y="180"/>
                  </a:cxn>
                  <a:cxn ang="0">
                    <a:pos x="0" y="185"/>
                  </a:cxn>
                </a:cxnLst>
                <a:rect l="0" t="0" r="r" b="b"/>
                <a:pathLst>
                  <a:path w="174" h="186">
                    <a:moveTo>
                      <a:pt x="0" y="185"/>
                    </a:moveTo>
                    <a:lnTo>
                      <a:pt x="0" y="185"/>
                    </a:lnTo>
                    <a:lnTo>
                      <a:pt x="9" y="184"/>
                    </a:lnTo>
                    <a:lnTo>
                      <a:pt x="18" y="184"/>
                    </a:lnTo>
                    <a:lnTo>
                      <a:pt x="26" y="183"/>
                    </a:lnTo>
                    <a:lnTo>
                      <a:pt x="34" y="181"/>
                    </a:lnTo>
                    <a:lnTo>
                      <a:pt x="43" y="179"/>
                    </a:lnTo>
                    <a:lnTo>
                      <a:pt x="51" y="176"/>
                    </a:lnTo>
                    <a:lnTo>
                      <a:pt x="59" y="174"/>
                    </a:lnTo>
                    <a:lnTo>
                      <a:pt x="67" y="170"/>
                    </a:lnTo>
                    <a:lnTo>
                      <a:pt x="75" y="166"/>
                    </a:lnTo>
                    <a:lnTo>
                      <a:pt x="83" y="163"/>
                    </a:lnTo>
                    <a:lnTo>
                      <a:pt x="89" y="158"/>
                    </a:lnTo>
                    <a:lnTo>
                      <a:pt x="97" y="153"/>
                    </a:lnTo>
                    <a:lnTo>
                      <a:pt x="103" y="148"/>
                    </a:lnTo>
                    <a:lnTo>
                      <a:pt x="110" y="143"/>
                    </a:lnTo>
                    <a:lnTo>
                      <a:pt x="116" y="137"/>
                    </a:lnTo>
                    <a:lnTo>
                      <a:pt x="123" y="131"/>
                    </a:lnTo>
                    <a:lnTo>
                      <a:pt x="128" y="124"/>
                    </a:lnTo>
                    <a:lnTo>
                      <a:pt x="134" y="118"/>
                    </a:lnTo>
                    <a:lnTo>
                      <a:pt x="139" y="111"/>
                    </a:lnTo>
                    <a:lnTo>
                      <a:pt x="143" y="103"/>
                    </a:lnTo>
                    <a:lnTo>
                      <a:pt x="148" y="96"/>
                    </a:lnTo>
                    <a:lnTo>
                      <a:pt x="152" y="88"/>
                    </a:lnTo>
                    <a:lnTo>
                      <a:pt x="156" y="80"/>
                    </a:lnTo>
                    <a:lnTo>
                      <a:pt x="159" y="72"/>
                    </a:lnTo>
                    <a:lnTo>
                      <a:pt x="163" y="64"/>
                    </a:lnTo>
                    <a:lnTo>
                      <a:pt x="166" y="55"/>
                    </a:lnTo>
                    <a:lnTo>
                      <a:pt x="168" y="46"/>
                    </a:lnTo>
                    <a:lnTo>
                      <a:pt x="170" y="37"/>
                    </a:lnTo>
                    <a:lnTo>
                      <a:pt x="171" y="28"/>
                    </a:lnTo>
                    <a:lnTo>
                      <a:pt x="172" y="19"/>
                    </a:lnTo>
                    <a:lnTo>
                      <a:pt x="173" y="10"/>
                    </a:lnTo>
                    <a:lnTo>
                      <a:pt x="173" y="0"/>
                    </a:lnTo>
                    <a:lnTo>
                      <a:pt x="169" y="0"/>
                    </a:lnTo>
                    <a:lnTo>
                      <a:pt x="169" y="9"/>
                    </a:lnTo>
                    <a:lnTo>
                      <a:pt x="168" y="18"/>
                    </a:lnTo>
                    <a:lnTo>
                      <a:pt x="166" y="28"/>
                    </a:lnTo>
                    <a:lnTo>
                      <a:pt x="165" y="36"/>
                    </a:lnTo>
                    <a:lnTo>
                      <a:pt x="163" y="45"/>
                    </a:lnTo>
                    <a:lnTo>
                      <a:pt x="161" y="53"/>
                    </a:lnTo>
                    <a:lnTo>
                      <a:pt x="158" y="62"/>
                    </a:lnTo>
                    <a:lnTo>
                      <a:pt x="155" y="70"/>
                    </a:lnTo>
                    <a:lnTo>
                      <a:pt x="152" y="78"/>
                    </a:lnTo>
                    <a:lnTo>
                      <a:pt x="148" y="86"/>
                    </a:lnTo>
                    <a:lnTo>
                      <a:pt x="144" y="94"/>
                    </a:lnTo>
                    <a:lnTo>
                      <a:pt x="140" y="101"/>
                    </a:lnTo>
                    <a:lnTo>
                      <a:pt x="135" y="108"/>
                    </a:lnTo>
                    <a:lnTo>
                      <a:pt x="130" y="114"/>
                    </a:lnTo>
                    <a:lnTo>
                      <a:pt x="124" y="121"/>
                    </a:lnTo>
                    <a:lnTo>
                      <a:pt x="119" y="128"/>
                    </a:lnTo>
                    <a:lnTo>
                      <a:pt x="113" y="133"/>
                    </a:lnTo>
                    <a:lnTo>
                      <a:pt x="107" y="139"/>
                    </a:lnTo>
                    <a:lnTo>
                      <a:pt x="101" y="144"/>
                    </a:lnTo>
                    <a:lnTo>
                      <a:pt x="94" y="149"/>
                    </a:lnTo>
                    <a:lnTo>
                      <a:pt x="87" y="154"/>
                    </a:lnTo>
                    <a:lnTo>
                      <a:pt x="80" y="158"/>
                    </a:lnTo>
                    <a:lnTo>
                      <a:pt x="73" y="162"/>
                    </a:lnTo>
                    <a:lnTo>
                      <a:pt x="66" y="166"/>
                    </a:lnTo>
                    <a:lnTo>
                      <a:pt x="58" y="169"/>
                    </a:lnTo>
                    <a:lnTo>
                      <a:pt x="50" y="172"/>
                    </a:lnTo>
                    <a:lnTo>
                      <a:pt x="43" y="174"/>
                    </a:lnTo>
                    <a:lnTo>
                      <a:pt x="34" y="176"/>
                    </a:lnTo>
                    <a:lnTo>
                      <a:pt x="26" y="178"/>
                    </a:lnTo>
                    <a:lnTo>
                      <a:pt x="17" y="179"/>
                    </a:lnTo>
                    <a:lnTo>
                      <a:pt x="8" y="18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85"/>
                    </a:lnTo>
                    <a:lnTo>
                      <a:pt x="0" y="185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2130" y="3402"/>
                <a:ext cx="325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324" y="5"/>
                  </a:cxn>
                  <a:cxn ang="0">
                    <a:pos x="32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325" h="6">
                    <a:moveTo>
                      <a:pt x="0" y="2"/>
                    </a:moveTo>
                    <a:lnTo>
                      <a:pt x="2" y="5"/>
                    </a:lnTo>
                    <a:lnTo>
                      <a:pt x="324" y="5"/>
                    </a:lnTo>
                    <a:lnTo>
                      <a:pt x="32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2130" y="3038"/>
                <a:ext cx="5" cy="3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366"/>
                  </a:cxn>
                  <a:cxn ang="0">
                    <a:pos x="4" y="366"/>
                  </a:cxn>
                  <a:cxn ang="0">
                    <a:pos x="4" y="1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367">
                    <a:moveTo>
                      <a:pt x="2" y="0"/>
                    </a:moveTo>
                    <a:lnTo>
                      <a:pt x="0" y="1"/>
                    </a:lnTo>
                    <a:lnTo>
                      <a:pt x="0" y="366"/>
                    </a:lnTo>
                    <a:lnTo>
                      <a:pt x="4" y="366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</p:grp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243138" y="5030772"/>
              <a:ext cx="588962" cy="692148"/>
              <a:chOff x="1130" y="2843"/>
              <a:chExt cx="507" cy="369"/>
            </a:xfrm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1133" y="2846"/>
                <a:ext cx="501" cy="364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200" y="0"/>
                  </a:cxn>
                  <a:cxn ang="0">
                    <a:pos x="220" y="3"/>
                  </a:cxn>
                  <a:cxn ang="0">
                    <a:pos x="240" y="7"/>
                  </a:cxn>
                  <a:cxn ang="0">
                    <a:pos x="260" y="13"/>
                  </a:cxn>
                  <a:cxn ang="0">
                    <a:pos x="280" y="20"/>
                  </a:cxn>
                  <a:cxn ang="0">
                    <a:pos x="300" y="28"/>
                  </a:cxn>
                  <a:cxn ang="0">
                    <a:pos x="320" y="37"/>
                  </a:cxn>
                  <a:cxn ang="0">
                    <a:pos x="340" y="48"/>
                  </a:cxn>
                  <a:cxn ang="0">
                    <a:pos x="360" y="61"/>
                  </a:cxn>
                  <a:cxn ang="0">
                    <a:pos x="380" y="75"/>
                  </a:cxn>
                  <a:cxn ang="0">
                    <a:pos x="400" y="90"/>
                  </a:cxn>
                  <a:cxn ang="0">
                    <a:pos x="420" y="106"/>
                  </a:cxn>
                  <a:cxn ang="0">
                    <a:pos x="440" y="123"/>
                  </a:cxn>
                  <a:cxn ang="0">
                    <a:pos x="460" y="142"/>
                  </a:cxn>
                  <a:cxn ang="0">
                    <a:pos x="480" y="161"/>
                  </a:cxn>
                  <a:cxn ang="0">
                    <a:pos x="500" y="181"/>
                  </a:cxn>
                  <a:cxn ang="0">
                    <a:pos x="480" y="204"/>
                  </a:cxn>
                  <a:cxn ang="0">
                    <a:pos x="460" y="225"/>
                  </a:cxn>
                  <a:cxn ang="0">
                    <a:pos x="440" y="245"/>
                  </a:cxn>
                  <a:cxn ang="0">
                    <a:pos x="420" y="263"/>
                  </a:cxn>
                  <a:cxn ang="0">
                    <a:pos x="400" y="279"/>
                  </a:cxn>
                  <a:cxn ang="0">
                    <a:pos x="380" y="293"/>
                  </a:cxn>
                  <a:cxn ang="0">
                    <a:pos x="360" y="307"/>
                  </a:cxn>
                  <a:cxn ang="0">
                    <a:pos x="340" y="319"/>
                  </a:cxn>
                  <a:cxn ang="0">
                    <a:pos x="320" y="329"/>
                  </a:cxn>
                  <a:cxn ang="0">
                    <a:pos x="300" y="338"/>
                  </a:cxn>
                  <a:cxn ang="0">
                    <a:pos x="280" y="346"/>
                  </a:cxn>
                  <a:cxn ang="0">
                    <a:pos x="260" y="352"/>
                  </a:cxn>
                  <a:cxn ang="0">
                    <a:pos x="240" y="357"/>
                  </a:cxn>
                  <a:cxn ang="0">
                    <a:pos x="220" y="360"/>
                  </a:cxn>
                  <a:cxn ang="0">
                    <a:pos x="200" y="362"/>
                  </a:cxn>
                  <a:cxn ang="0">
                    <a:pos x="180" y="363"/>
                  </a:cxn>
                  <a:cxn ang="0">
                    <a:pos x="5" y="352"/>
                  </a:cxn>
                  <a:cxn ang="0">
                    <a:pos x="15" y="329"/>
                  </a:cxn>
                  <a:cxn ang="0">
                    <a:pos x="23" y="306"/>
                  </a:cxn>
                  <a:cxn ang="0">
                    <a:pos x="30" y="283"/>
                  </a:cxn>
                  <a:cxn ang="0">
                    <a:pos x="35" y="260"/>
                  </a:cxn>
                  <a:cxn ang="0">
                    <a:pos x="39" y="238"/>
                  </a:cxn>
                  <a:cxn ang="0">
                    <a:pos x="41" y="215"/>
                  </a:cxn>
                  <a:cxn ang="0">
                    <a:pos x="43" y="193"/>
                  </a:cxn>
                  <a:cxn ang="0">
                    <a:pos x="43" y="170"/>
                  </a:cxn>
                  <a:cxn ang="0">
                    <a:pos x="41" y="147"/>
                  </a:cxn>
                  <a:cxn ang="0">
                    <a:pos x="39" y="125"/>
                  </a:cxn>
                  <a:cxn ang="0">
                    <a:pos x="35" y="102"/>
                  </a:cxn>
                  <a:cxn ang="0">
                    <a:pos x="30" y="80"/>
                  </a:cxn>
                  <a:cxn ang="0">
                    <a:pos x="23" y="57"/>
                  </a:cxn>
                  <a:cxn ang="0">
                    <a:pos x="15" y="34"/>
                  </a:cxn>
                  <a:cxn ang="0">
                    <a:pos x="5" y="12"/>
                  </a:cxn>
                  <a:cxn ang="0">
                    <a:pos x="0" y="0"/>
                  </a:cxn>
                </a:cxnLst>
                <a:rect l="0" t="0" r="r" b="b"/>
                <a:pathLst>
                  <a:path w="501" h="364">
                    <a:moveTo>
                      <a:pt x="0" y="0"/>
                    </a:moveTo>
                    <a:lnTo>
                      <a:pt x="180" y="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10" y="2"/>
                    </a:lnTo>
                    <a:lnTo>
                      <a:pt x="220" y="3"/>
                    </a:lnTo>
                    <a:lnTo>
                      <a:pt x="230" y="5"/>
                    </a:lnTo>
                    <a:lnTo>
                      <a:pt x="240" y="7"/>
                    </a:lnTo>
                    <a:lnTo>
                      <a:pt x="250" y="10"/>
                    </a:lnTo>
                    <a:lnTo>
                      <a:pt x="260" y="13"/>
                    </a:lnTo>
                    <a:lnTo>
                      <a:pt x="270" y="16"/>
                    </a:lnTo>
                    <a:lnTo>
                      <a:pt x="280" y="20"/>
                    </a:lnTo>
                    <a:lnTo>
                      <a:pt x="290" y="23"/>
                    </a:lnTo>
                    <a:lnTo>
                      <a:pt x="300" y="28"/>
                    </a:lnTo>
                    <a:lnTo>
                      <a:pt x="310" y="33"/>
                    </a:lnTo>
                    <a:lnTo>
                      <a:pt x="320" y="37"/>
                    </a:lnTo>
                    <a:lnTo>
                      <a:pt x="330" y="43"/>
                    </a:lnTo>
                    <a:lnTo>
                      <a:pt x="340" y="48"/>
                    </a:lnTo>
                    <a:lnTo>
                      <a:pt x="350" y="55"/>
                    </a:lnTo>
                    <a:lnTo>
                      <a:pt x="360" y="61"/>
                    </a:lnTo>
                    <a:lnTo>
                      <a:pt x="370" y="68"/>
                    </a:lnTo>
                    <a:lnTo>
                      <a:pt x="380" y="75"/>
                    </a:lnTo>
                    <a:lnTo>
                      <a:pt x="390" y="82"/>
                    </a:lnTo>
                    <a:lnTo>
                      <a:pt x="400" y="90"/>
                    </a:lnTo>
                    <a:lnTo>
                      <a:pt x="410" y="98"/>
                    </a:lnTo>
                    <a:lnTo>
                      <a:pt x="420" y="106"/>
                    </a:lnTo>
                    <a:lnTo>
                      <a:pt x="430" y="114"/>
                    </a:lnTo>
                    <a:lnTo>
                      <a:pt x="440" y="123"/>
                    </a:lnTo>
                    <a:lnTo>
                      <a:pt x="450" y="132"/>
                    </a:lnTo>
                    <a:lnTo>
                      <a:pt x="460" y="142"/>
                    </a:lnTo>
                    <a:lnTo>
                      <a:pt x="470" y="151"/>
                    </a:lnTo>
                    <a:lnTo>
                      <a:pt x="480" y="161"/>
                    </a:lnTo>
                    <a:lnTo>
                      <a:pt x="490" y="171"/>
                    </a:lnTo>
                    <a:lnTo>
                      <a:pt x="500" y="181"/>
                    </a:lnTo>
                    <a:lnTo>
                      <a:pt x="490" y="193"/>
                    </a:lnTo>
                    <a:lnTo>
                      <a:pt x="480" y="204"/>
                    </a:lnTo>
                    <a:lnTo>
                      <a:pt x="470" y="215"/>
                    </a:lnTo>
                    <a:lnTo>
                      <a:pt x="460" y="225"/>
                    </a:lnTo>
                    <a:lnTo>
                      <a:pt x="450" y="235"/>
                    </a:lnTo>
                    <a:lnTo>
                      <a:pt x="440" y="245"/>
                    </a:lnTo>
                    <a:lnTo>
                      <a:pt x="430" y="254"/>
                    </a:lnTo>
                    <a:lnTo>
                      <a:pt x="420" y="263"/>
                    </a:lnTo>
                    <a:lnTo>
                      <a:pt x="410" y="271"/>
                    </a:lnTo>
                    <a:lnTo>
                      <a:pt x="400" y="279"/>
                    </a:lnTo>
                    <a:lnTo>
                      <a:pt x="390" y="287"/>
                    </a:lnTo>
                    <a:lnTo>
                      <a:pt x="380" y="293"/>
                    </a:lnTo>
                    <a:lnTo>
                      <a:pt x="370" y="301"/>
                    </a:lnTo>
                    <a:lnTo>
                      <a:pt x="360" y="307"/>
                    </a:lnTo>
                    <a:lnTo>
                      <a:pt x="350" y="313"/>
                    </a:lnTo>
                    <a:lnTo>
                      <a:pt x="340" y="319"/>
                    </a:lnTo>
                    <a:lnTo>
                      <a:pt x="330" y="325"/>
                    </a:lnTo>
                    <a:lnTo>
                      <a:pt x="320" y="329"/>
                    </a:lnTo>
                    <a:lnTo>
                      <a:pt x="310" y="334"/>
                    </a:lnTo>
                    <a:lnTo>
                      <a:pt x="300" y="338"/>
                    </a:lnTo>
                    <a:lnTo>
                      <a:pt x="290" y="342"/>
                    </a:lnTo>
                    <a:lnTo>
                      <a:pt x="280" y="346"/>
                    </a:lnTo>
                    <a:lnTo>
                      <a:pt x="270" y="349"/>
                    </a:lnTo>
                    <a:lnTo>
                      <a:pt x="260" y="352"/>
                    </a:lnTo>
                    <a:lnTo>
                      <a:pt x="250" y="355"/>
                    </a:lnTo>
                    <a:lnTo>
                      <a:pt x="240" y="357"/>
                    </a:lnTo>
                    <a:lnTo>
                      <a:pt x="230" y="358"/>
                    </a:lnTo>
                    <a:lnTo>
                      <a:pt x="220" y="360"/>
                    </a:lnTo>
                    <a:lnTo>
                      <a:pt x="210" y="361"/>
                    </a:lnTo>
                    <a:lnTo>
                      <a:pt x="200" y="362"/>
                    </a:lnTo>
                    <a:lnTo>
                      <a:pt x="191" y="363"/>
                    </a:lnTo>
                    <a:lnTo>
                      <a:pt x="180" y="363"/>
                    </a:lnTo>
                    <a:lnTo>
                      <a:pt x="0" y="363"/>
                    </a:lnTo>
                    <a:lnTo>
                      <a:pt x="5" y="352"/>
                    </a:lnTo>
                    <a:lnTo>
                      <a:pt x="10" y="341"/>
                    </a:lnTo>
                    <a:lnTo>
                      <a:pt x="15" y="329"/>
                    </a:lnTo>
                    <a:lnTo>
                      <a:pt x="19" y="318"/>
                    </a:lnTo>
                    <a:lnTo>
                      <a:pt x="23" y="306"/>
                    </a:lnTo>
                    <a:lnTo>
                      <a:pt x="27" y="295"/>
                    </a:lnTo>
                    <a:lnTo>
                      <a:pt x="30" y="283"/>
                    </a:lnTo>
                    <a:lnTo>
                      <a:pt x="33" y="272"/>
                    </a:lnTo>
                    <a:lnTo>
                      <a:pt x="35" y="260"/>
                    </a:lnTo>
                    <a:lnTo>
                      <a:pt x="37" y="249"/>
                    </a:lnTo>
                    <a:lnTo>
                      <a:pt x="39" y="238"/>
                    </a:lnTo>
                    <a:lnTo>
                      <a:pt x="40" y="227"/>
                    </a:lnTo>
                    <a:lnTo>
                      <a:pt x="41" y="215"/>
                    </a:lnTo>
                    <a:lnTo>
                      <a:pt x="43" y="204"/>
                    </a:lnTo>
                    <a:lnTo>
                      <a:pt x="43" y="193"/>
                    </a:lnTo>
                    <a:lnTo>
                      <a:pt x="43" y="181"/>
                    </a:lnTo>
                    <a:lnTo>
                      <a:pt x="43" y="170"/>
                    </a:lnTo>
                    <a:lnTo>
                      <a:pt x="43" y="159"/>
                    </a:lnTo>
                    <a:lnTo>
                      <a:pt x="41" y="147"/>
                    </a:lnTo>
                    <a:lnTo>
                      <a:pt x="40" y="136"/>
                    </a:lnTo>
                    <a:lnTo>
                      <a:pt x="39" y="125"/>
                    </a:lnTo>
                    <a:lnTo>
                      <a:pt x="37" y="113"/>
                    </a:lnTo>
                    <a:lnTo>
                      <a:pt x="35" y="102"/>
                    </a:lnTo>
                    <a:lnTo>
                      <a:pt x="33" y="91"/>
                    </a:lnTo>
                    <a:lnTo>
                      <a:pt x="30" y="80"/>
                    </a:lnTo>
                    <a:lnTo>
                      <a:pt x="27" y="68"/>
                    </a:lnTo>
                    <a:lnTo>
                      <a:pt x="23" y="57"/>
                    </a:lnTo>
                    <a:lnTo>
                      <a:pt x="19" y="45"/>
                    </a:lnTo>
                    <a:lnTo>
                      <a:pt x="15" y="34"/>
                    </a:lnTo>
                    <a:lnTo>
                      <a:pt x="10" y="23"/>
                    </a:lnTo>
                    <a:lnTo>
                      <a:pt x="5" y="1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1133" y="2843"/>
                <a:ext cx="181" cy="6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80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80" y="5"/>
                  </a:cxn>
                  <a:cxn ang="0">
                    <a:pos x="180" y="5"/>
                  </a:cxn>
                  <a:cxn ang="0">
                    <a:pos x="180" y="0"/>
                  </a:cxn>
                  <a:cxn ang="0">
                    <a:pos x="180" y="0"/>
                  </a:cxn>
                </a:cxnLst>
                <a:rect l="0" t="0" r="r" b="b"/>
                <a:pathLst>
                  <a:path w="181" h="6">
                    <a:moveTo>
                      <a:pt x="180" y="0"/>
                    </a:moveTo>
                    <a:lnTo>
                      <a:pt x="18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80" y="5"/>
                    </a:lnTo>
                    <a:lnTo>
                      <a:pt x="180" y="5"/>
                    </a:lnTo>
                    <a:lnTo>
                      <a:pt x="180" y="0"/>
                    </a:lnTo>
                    <a:lnTo>
                      <a:pt x="180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313" y="2843"/>
                <a:ext cx="324" cy="187"/>
              </a:xfrm>
              <a:custGeom>
                <a:avLst/>
                <a:gdLst/>
                <a:ahLst/>
                <a:cxnLst>
                  <a:cxn ang="0">
                    <a:pos x="322" y="183"/>
                  </a:cxn>
                  <a:cxn ang="0">
                    <a:pos x="302" y="162"/>
                  </a:cxn>
                  <a:cxn ang="0">
                    <a:pos x="281" y="143"/>
                  </a:cxn>
                  <a:cxn ang="0">
                    <a:pos x="262" y="124"/>
                  </a:cxn>
                  <a:cxn ang="0">
                    <a:pos x="241" y="107"/>
                  </a:cxn>
                  <a:cxn ang="0">
                    <a:pos x="221" y="91"/>
                  </a:cxn>
                  <a:cxn ang="0">
                    <a:pos x="201" y="76"/>
                  </a:cxn>
                  <a:cxn ang="0">
                    <a:pos x="181" y="63"/>
                  </a:cxn>
                  <a:cxn ang="0">
                    <a:pos x="161" y="50"/>
                  </a:cxn>
                  <a:cxn ang="0">
                    <a:pos x="141" y="38"/>
                  </a:cxn>
                  <a:cxn ang="0">
                    <a:pos x="121" y="29"/>
                  </a:cxn>
                  <a:cxn ang="0">
                    <a:pos x="101" y="20"/>
                  </a:cxn>
                  <a:cxn ang="0">
                    <a:pos x="80" y="13"/>
                  </a:cxn>
                  <a:cxn ang="0">
                    <a:pos x="60" y="8"/>
                  </a:cxn>
                  <a:cxn ang="0">
                    <a:pos x="40" y="4"/>
                  </a:cxn>
                  <a:cxn ang="0">
                    <a:pos x="20" y="1"/>
                  </a:cxn>
                  <a:cxn ang="0">
                    <a:pos x="0" y="0"/>
                  </a:cxn>
                  <a:cxn ang="0">
                    <a:pos x="11" y="5"/>
                  </a:cxn>
                  <a:cxn ang="0">
                    <a:pos x="30" y="7"/>
                  </a:cxn>
                  <a:cxn ang="0">
                    <a:pos x="50" y="10"/>
                  </a:cxn>
                  <a:cxn ang="0">
                    <a:pos x="70" y="15"/>
                  </a:cxn>
                  <a:cxn ang="0">
                    <a:pos x="90" y="21"/>
                  </a:cxn>
                  <a:cxn ang="0">
                    <a:pos x="110" y="28"/>
                  </a:cxn>
                  <a:cxn ang="0">
                    <a:pos x="129" y="38"/>
                  </a:cxn>
                  <a:cxn ang="0">
                    <a:pos x="149" y="48"/>
                  </a:cxn>
                  <a:cxn ang="0">
                    <a:pos x="169" y="60"/>
                  </a:cxn>
                  <a:cxn ang="0">
                    <a:pos x="190" y="73"/>
                  </a:cxn>
                  <a:cxn ang="0">
                    <a:pos x="209" y="87"/>
                  </a:cxn>
                  <a:cxn ang="0">
                    <a:pos x="229" y="103"/>
                  </a:cxn>
                  <a:cxn ang="0">
                    <a:pos x="249" y="119"/>
                  </a:cxn>
                  <a:cxn ang="0">
                    <a:pos x="269" y="137"/>
                  </a:cxn>
                  <a:cxn ang="0">
                    <a:pos x="289" y="156"/>
                  </a:cxn>
                  <a:cxn ang="0">
                    <a:pos x="309" y="176"/>
                  </a:cxn>
                  <a:cxn ang="0">
                    <a:pos x="319" y="183"/>
                  </a:cxn>
                  <a:cxn ang="0">
                    <a:pos x="323" y="184"/>
                  </a:cxn>
                  <a:cxn ang="0">
                    <a:pos x="322" y="186"/>
                  </a:cxn>
                </a:cxnLst>
                <a:rect l="0" t="0" r="r" b="b"/>
                <a:pathLst>
                  <a:path w="324" h="187">
                    <a:moveTo>
                      <a:pt x="322" y="186"/>
                    </a:moveTo>
                    <a:lnTo>
                      <a:pt x="322" y="183"/>
                    </a:lnTo>
                    <a:lnTo>
                      <a:pt x="312" y="172"/>
                    </a:lnTo>
                    <a:lnTo>
                      <a:pt x="302" y="162"/>
                    </a:lnTo>
                    <a:lnTo>
                      <a:pt x="292" y="152"/>
                    </a:lnTo>
                    <a:lnTo>
                      <a:pt x="281" y="143"/>
                    </a:lnTo>
                    <a:lnTo>
                      <a:pt x="272" y="133"/>
                    </a:lnTo>
                    <a:lnTo>
                      <a:pt x="262" y="124"/>
                    </a:lnTo>
                    <a:lnTo>
                      <a:pt x="252" y="116"/>
                    </a:lnTo>
                    <a:lnTo>
                      <a:pt x="241" y="107"/>
                    </a:lnTo>
                    <a:lnTo>
                      <a:pt x="232" y="99"/>
                    </a:lnTo>
                    <a:lnTo>
                      <a:pt x="221" y="91"/>
                    </a:lnTo>
                    <a:lnTo>
                      <a:pt x="212" y="83"/>
                    </a:lnTo>
                    <a:lnTo>
                      <a:pt x="201" y="76"/>
                    </a:lnTo>
                    <a:lnTo>
                      <a:pt x="191" y="69"/>
                    </a:lnTo>
                    <a:lnTo>
                      <a:pt x="181" y="63"/>
                    </a:lnTo>
                    <a:lnTo>
                      <a:pt x="171" y="56"/>
                    </a:lnTo>
                    <a:lnTo>
                      <a:pt x="161" y="50"/>
                    </a:lnTo>
                    <a:lnTo>
                      <a:pt x="151" y="44"/>
                    </a:lnTo>
                    <a:lnTo>
                      <a:pt x="141" y="38"/>
                    </a:lnTo>
                    <a:lnTo>
                      <a:pt x="131" y="33"/>
                    </a:lnTo>
                    <a:lnTo>
                      <a:pt x="121" y="29"/>
                    </a:lnTo>
                    <a:lnTo>
                      <a:pt x="111" y="24"/>
                    </a:lnTo>
                    <a:lnTo>
                      <a:pt x="101" y="20"/>
                    </a:lnTo>
                    <a:lnTo>
                      <a:pt x="91" y="17"/>
                    </a:lnTo>
                    <a:lnTo>
                      <a:pt x="80" y="13"/>
                    </a:lnTo>
                    <a:lnTo>
                      <a:pt x="71" y="11"/>
                    </a:lnTo>
                    <a:lnTo>
                      <a:pt x="60" y="8"/>
                    </a:lnTo>
                    <a:lnTo>
                      <a:pt x="50" y="5"/>
                    </a:lnTo>
                    <a:lnTo>
                      <a:pt x="40" y="4"/>
                    </a:lnTo>
                    <a:lnTo>
                      <a:pt x="30" y="3"/>
                    </a:lnTo>
                    <a:lnTo>
                      <a:pt x="20" y="1"/>
                    </a:lnTo>
                    <a:lnTo>
                      <a:pt x="11" y="1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1" y="5"/>
                    </a:lnTo>
                    <a:lnTo>
                      <a:pt x="20" y="6"/>
                    </a:lnTo>
                    <a:lnTo>
                      <a:pt x="30" y="7"/>
                    </a:lnTo>
                    <a:lnTo>
                      <a:pt x="40" y="8"/>
                    </a:lnTo>
                    <a:lnTo>
                      <a:pt x="50" y="10"/>
                    </a:lnTo>
                    <a:lnTo>
                      <a:pt x="60" y="13"/>
                    </a:lnTo>
                    <a:lnTo>
                      <a:pt x="70" y="15"/>
                    </a:lnTo>
                    <a:lnTo>
                      <a:pt x="80" y="18"/>
                    </a:lnTo>
                    <a:lnTo>
                      <a:pt x="90" y="21"/>
                    </a:lnTo>
                    <a:lnTo>
                      <a:pt x="100" y="25"/>
                    </a:lnTo>
                    <a:lnTo>
                      <a:pt x="110" y="28"/>
                    </a:lnTo>
                    <a:lnTo>
                      <a:pt x="120" y="33"/>
                    </a:lnTo>
                    <a:lnTo>
                      <a:pt x="129" y="38"/>
                    </a:lnTo>
                    <a:lnTo>
                      <a:pt x="140" y="43"/>
                    </a:lnTo>
                    <a:lnTo>
                      <a:pt x="149" y="48"/>
                    </a:lnTo>
                    <a:lnTo>
                      <a:pt x="159" y="54"/>
                    </a:lnTo>
                    <a:lnTo>
                      <a:pt x="169" y="60"/>
                    </a:lnTo>
                    <a:lnTo>
                      <a:pt x="179" y="66"/>
                    </a:lnTo>
                    <a:lnTo>
                      <a:pt x="190" y="73"/>
                    </a:lnTo>
                    <a:lnTo>
                      <a:pt x="199" y="80"/>
                    </a:lnTo>
                    <a:lnTo>
                      <a:pt x="209" y="87"/>
                    </a:lnTo>
                    <a:lnTo>
                      <a:pt x="219" y="95"/>
                    </a:lnTo>
                    <a:lnTo>
                      <a:pt x="229" y="103"/>
                    </a:lnTo>
                    <a:lnTo>
                      <a:pt x="240" y="111"/>
                    </a:lnTo>
                    <a:lnTo>
                      <a:pt x="249" y="119"/>
                    </a:lnTo>
                    <a:lnTo>
                      <a:pt x="259" y="128"/>
                    </a:lnTo>
                    <a:lnTo>
                      <a:pt x="269" y="137"/>
                    </a:lnTo>
                    <a:lnTo>
                      <a:pt x="279" y="146"/>
                    </a:lnTo>
                    <a:lnTo>
                      <a:pt x="289" y="156"/>
                    </a:lnTo>
                    <a:lnTo>
                      <a:pt x="299" y="166"/>
                    </a:lnTo>
                    <a:lnTo>
                      <a:pt x="309" y="176"/>
                    </a:lnTo>
                    <a:lnTo>
                      <a:pt x="319" y="186"/>
                    </a:lnTo>
                    <a:lnTo>
                      <a:pt x="319" y="183"/>
                    </a:lnTo>
                    <a:lnTo>
                      <a:pt x="322" y="186"/>
                    </a:lnTo>
                    <a:lnTo>
                      <a:pt x="323" y="184"/>
                    </a:lnTo>
                    <a:lnTo>
                      <a:pt x="322" y="183"/>
                    </a:lnTo>
                    <a:lnTo>
                      <a:pt x="322" y="186"/>
                    </a:lnTo>
                    <a:lnTo>
                      <a:pt x="322" y="186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313" y="3026"/>
                <a:ext cx="323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0" y="184"/>
                  </a:cxn>
                  <a:cxn ang="0">
                    <a:pos x="40" y="182"/>
                  </a:cxn>
                  <a:cxn ang="0">
                    <a:pos x="60" y="179"/>
                  </a:cxn>
                  <a:cxn ang="0">
                    <a:pos x="80" y="175"/>
                  </a:cxn>
                  <a:cxn ang="0">
                    <a:pos x="100" y="168"/>
                  </a:cxn>
                  <a:cxn ang="0">
                    <a:pos x="121" y="161"/>
                  </a:cxn>
                  <a:cxn ang="0">
                    <a:pos x="141" y="152"/>
                  </a:cxn>
                  <a:cxn ang="0">
                    <a:pos x="161" y="141"/>
                  </a:cxn>
                  <a:cxn ang="0">
                    <a:pos x="181" y="129"/>
                  </a:cxn>
                  <a:cxn ang="0">
                    <a:pos x="201" y="115"/>
                  </a:cxn>
                  <a:cxn ang="0">
                    <a:pos x="221" y="101"/>
                  </a:cxn>
                  <a:cxn ang="0">
                    <a:pos x="242" y="84"/>
                  </a:cxn>
                  <a:cxn ang="0">
                    <a:pos x="262" y="66"/>
                  </a:cxn>
                  <a:cxn ang="0">
                    <a:pos x="282" y="47"/>
                  </a:cxn>
                  <a:cxn ang="0">
                    <a:pos x="302" y="26"/>
                  </a:cxn>
                  <a:cxn ang="0">
                    <a:pos x="322" y="3"/>
                  </a:cxn>
                  <a:cxn ang="0">
                    <a:pos x="309" y="11"/>
                  </a:cxn>
                  <a:cxn ang="0">
                    <a:pos x="289" y="33"/>
                  </a:cxn>
                  <a:cxn ang="0">
                    <a:pos x="269" y="53"/>
                  </a:cxn>
                  <a:cxn ang="0">
                    <a:pos x="249" y="72"/>
                  </a:cxn>
                  <a:cxn ang="0">
                    <a:pos x="229" y="89"/>
                  </a:cxn>
                  <a:cxn ang="0">
                    <a:pos x="209" y="105"/>
                  </a:cxn>
                  <a:cxn ang="0">
                    <a:pos x="190" y="118"/>
                  </a:cxn>
                  <a:cxn ang="0">
                    <a:pos x="169" y="132"/>
                  </a:cxn>
                  <a:cxn ang="0">
                    <a:pos x="149" y="142"/>
                  </a:cxn>
                  <a:cxn ang="0">
                    <a:pos x="129" y="152"/>
                  </a:cxn>
                  <a:cxn ang="0">
                    <a:pos x="110" y="160"/>
                  </a:cxn>
                  <a:cxn ang="0">
                    <a:pos x="90" y="167"/>
                  </a:cxn>
                  <a:cxn ang="0">
                    <a:pos x="70" y="172"/>
                  </a:cxn>
                  <a:cxn ang="0">
                    <a:pos x="50" y="177"/>
                  </a:cxn>
                  <a:cxn ang="0">
                    <a:pos x="30" y="179"/>
                  </a:cxn>
                  <a:cxn ang="0">
                    <a:pos x="11" y="180"/>
                  </a:cxn>
                  <a:cxn ang="0">
                    <a:pos x="0" y="181"/>
                  </a:cxn>
                  <a:cxn ang="0">
                    <a:pos x="0" y="185"/>
                  </a:cxn>
                </a:cxnLst>
                <a:rect l="0" t="0" r="r" b="b"/>
                <a:pathLst>
                  <a:path w="323" h="186">
                    <a:moveTo>
                      <a:pt x="0" y="185"/>
                    </a:moveTo>
                    <a:lnTo>
                      <a:pt x="0" y="185"/>
                    </a:lnTo>
                    <a:lnTo>
                      <a:pt x="11" y="185"/>
                    </a:lnTo>
                    <a:lnTo>
                      <a:pt x="20" y="184"/>
                    </a:lnTo>
                    <a:lnTo>
                      <a:pt x="30" y="183"/>
                    </a:lnTo>
                    <a:lnTo>
                      <a:pt x="40" y="182"/>
                    </a:lnTo>
                    <a:lnTo>
                      <a:pt x="50" y="181"/>
                    </a:lnTo>
                    <a:lnTo>
                      <a:pt x="60" y="179"/>
                    </a:lnTo>
                    <a:lnTo>
                      <a:pt x="71" y="177"/>
                    </a:lnTo>
                    <a:lnTo>
                      <a:pt x="80" y="175"/>
                    </a:lnTo>
                    <a:lnTo>
                      <a:pt x="91" y="172"/>
                    </a:lnTo>
                    <a:lnTo>
                      <a:pt x="100" y="168"/>
                    </a:lnTo>
                    <a:lnTo>
                      <a:pt x="111" y="164"/>
                    </a:lnTo>
                    <a:lnTo>
                      <a:pt x="121" y="161"/>
                    </a:lnTo>
                    <a:lnTo>
                      <a:pt x="131" y="156"/>
                    </a:lnTo>
                    <a:lnTo>
                      <a:pt x="141" y="152"/>
                    </a:lnTo>
                    <a:lnTo>
                      <a:pt x="151" y="146"/>
                    </a:lnTo>
                    <a:lnTo>
                      <a:pt x="161" y="141"/>
                    </a:lnTo>
                    <a:lnTo>
                      <a:pt x="171" y="135"/>
                    </a:lnTo>
                    <a:lnTo>
                      <a:pt x="181" y="129"/>
                    </a:lnTo>
                    <a:lnTo>
                      <a:pt x="191" y="123"/>
                    </a:lnTo>
                    <a:lnTo>
                      <a:pt x="201" y="115"/>
                    </a:lnTo>
                    <a:lnTo>
                      <a:pt x="212" y="109"/>
                    </a:lnTo>
                    <a:lnTo>
                      <a:pt x="221" y="101"/>
                    </a:lnTo>
                    <a:lnTo>
                      <a:pt x="232" y="93"/>
                    </a:lnTo>
                    <a:lnTo>
                      <a:pt x="242" y="84"/>
                    </a:lnTo>
                    <a:lnTo>
                      <a:pt x="252" y="76"/>
                    </a:lnTo>
                    <a:lnTo>
                      <a:pt x="262" y="66"/>
                    </a:lnTo>
                    <a:lnTo>
                      <a:pt x="272" y="57"/>
                    </a:lnTo>
                    <a:lnTo>
                      <a:pt x="282" y="47"/>
                    </a:lnTo>
                    <a:lnTo>
                      <a:pt x="292" y="37"/>
                    </a:lnTo>
                    <a:lnTo>
                      <a:pt x="302" y="26"/>
                    </a:lnTo>
                    <a:lnTo>
                      <a:pt x="312" y="14"/>
                    </a:lnTo>
                    <a:lnTo>
                      <a:pt x="322" y="3"/>
                    </a:lnTo>
                    <a:lnTo>
                      <a:pt x="319" y="0"/>
                    </a:lnTo>
                    <a:lnTo>
                      <a:pt x="309" y="11"/>
                    </a:lnTo>
                    <a:lnTo>
                      <a:pt x="299" y="22"/>
                    </a:lnTo>
                    <a:lnTo>
                      <a:pt x="289" y="33"/>
                    </a:lnTo>
                    <a:lnTo>
                      <a:pt x="279" y="43"/>
                    </a:lnTo>
                    <a:lnTo>
                      <a:pt x="269" y="53"/>
                    </a:lnTo>
                    <a:lnTo>
                      <a:pt x="259" y="63"/>
                    </a:lnTo>
                    <a:lnTo>
                      <a:pt x="249" y="72"/>
                    </a:lnTo>
                    <a:lnTo>
                      <a:pt x="239" y="80"/>
                    </a:lnTo>
                    <a:lnTo>
                      <a:pt x="229" y="89"/>
                    </a:lnTo>
                    <a:lnTo>
                      <a:pt x="219" y="97"/>
                    </a:lnTo>
                    <a:lnTo>
                      <a:pt x="209" y="105"/>
                    </a:lnTo>
                    <a:lnTo>
                      <a:pt x="200" y="112"/>
                    </a:lnTo>
                    <a:lnTo>
                      <a:pt x="190" y="118"/>
                    </a:lnTo>
                    <a:lnTo>
                      <a:pt x="179" y="125"/>
                    </a:lnTo>
                    <a:lnTo>
                      <a:pt x="169" y="132"/>
                    </a:lnTo>
                    <a:lnTo>
                      <a:pt x="160" y="137"/>
                    </a:lnTo>
                    <a:lnTo>
                      <a:pt x="149" y="142"/>
                    </a:lnTo>
                    <a:lnTo>
                      <a:pt x="140" y="147"/>
                    </a:lnTo>
                    <a:lnTo>
                      <a:pt x="129" y="152"/>
                    </a:lnTo>
                    <a:lnTo>
                      <a:pt x="120" y="156"/>
                    </a:lnTo>
                    <a:lnTo>
                      <a:pt x="110" y="160"/>
                    </a:lnTo>
                    <a:lnTo>
                      <a:pt x="100" y="163"/>
                    </a:lnTo>
                    <a:lnTo>
                      <a:pt x="90" y="167"/>
                    </a:lnTo>
                    <a:lnTo>
                      <a:pt x="80" y="170"/>
                    </a:lnTo>
                    <a:lnTo>
                      <a:pt x="70" y="172"/>
                    </a:lnTo>
                    <a:lnTo>
                      <a:pt x="60" y="175"/>
                    </a:lnTo>
                    <a:lnTo>
                      <a:pt x="50" y="177"/>
                    </a:lnTo>
                    <a:lnTo>
                      <a:pt x="40" y="178"/>
                    </a:lnTo>
                    <a:lnTo>
                      <a:pt x="30" y="179"/>
                    </a:lnTo>
                    <a:lnTo>
                      <a:pt x="20" y="180"/>
                    </a:lnTo>
                    <a:lnTo>
                      <a:pt x="11" y="180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0" y="185"/>
                    </a:lnTo>
                    <a:lnTo>
                      <a:pt x="0" y="185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1130" y="3207"/>
                <a:ext cx="184" cy="5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4"/>
                  </a:cxn>
                  <a:cxn ang="0">
                    <a:pos x="183" y="4"/>
                  </a:cxn>
                  <a:cxn ang="0">
                    <a:pos x="183" y="0"/>
                  </a:cxn>
                  <a:cxn ang="0">
                    <a:pos x="3" y="0"/>
                  </a:cxn>
                  <a:cxn ang="0">
                    <a:pos x="5" y="3"/>
                  </a:cxn>
                  <a:cxn ang="0">
                    <a:pos x="2" y="1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2" y="1"/>
                  </a:cxn>
                </a:cxnLst>
                <a:rect l="0" t="0" r="r" b="b"/>
                <a:pathLst>
                  <a:path w="184" h="5">
                    <a:moveTo>
                      <a:pt x="2" y="1"/>
                    </a:moveTo>
                    <a:lnTo>
                      <a:pt x="3" y="4"/>
                    </a:lnTo>
                    <a:lnTo>
                      <a:pt x="183" y="4"/>
                    </a:lnTo>
                    <a:lnTo>
                      <a:pt x="183" y="0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2" y="1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1130" y="2843"/>
                <a:ext cx="49" cy="36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1" y="26"/>
                  </a:cxn>
                  <a:cxn ang="0">
                    <a:pos x="20" y="50"/>
                  </a:cxn>
                  <a:cxn ang="0">
                    <a:pos x="28" y="71"/>
                  </a:cxn>
                  <a:cxn ang="0">
                    <a:pos x="33" y="94"/>
                  </a:cxn>
                  <a:cxn ang="0">
                    <a:pos x="38" y="117"/>
                  </a:cxn>
                  <a:cxn ang="0">
                    <a:pos x="41" y="139"/>
                  </a:cxn>
                  <a:cxn ang="0">
                    <a:pos x="43" y="162"/>
                  </a:cxn>
                  <a:cxn ang="0">
                    <a:pos x="44" y="184"/>
                  </a:cxn>
                  <a:cxn ang="0">
                    <a:pos x="43" y="207"/>
                  </a:cxn>
                  <a:cxn ang="0">
                    <a:pos x="41" y="230"/>
                  </a:cxn>
                  <a:cxn ang="0">
                    <a:pos x="38" y="252"/>
                  </a:cxn>
                  <a:cxn ang="0">
                    <a:pos x="33" y="274"/>
                  </a:cxn>
                  <a:cxn ang="0">
                    <a:pos x="28" y="297"/>
                  </a:cxn>
                  <a:cxn ang="0">
                    <a:pos x="20" y="320"/>
                  </a:cxn>
                  <a:cxn ang="0">
                    <a:pos x="11" y="342"/>
                  </a:cxn>
                  <a:cxn ang="0">
                    <a:pos x="2" y="365"/>
                  </a:cxn>
                  <a:cxn ang="0">
                    <a:pos x="10" y="355"/>
                  </a:cxn>
                  <a:cxn ang="0">
                    <a:pos x="19" y="333"/>
                  </a:cxn>
                  <a:cxn ang="0">
                    <a:pos x="28" y="310"/>
                  </a:cxn>
                  <a:cxn ang="0">
                    <a:pos x="35" y="287"/>
                  </a:cxn>
                  <a:cxn ang="0">
                    <a:pos x="40" y="264"/>
                  </a:cxn>
                  <a:cxn ang="0">
                    <a:pos x="44" y="241"/>
                  </a:cxn>
                  <a:cxn ang="0">
                    <a:pos x="47" y="218"/>
                  </a:cxn>
                  <a:cxn ang="0">
                    <a:pos x="48" y="196"/>
                  </a:cxn>
                  <a:cxn ang="0">
                    <a:pos x="48" y="173"/>
                  </a:cxn>
                  <a:cxn ang="0">
                    <a:pos x="47" y="150"/>
                  </a:cxn>
                  <a:cxn ang="0">
                    <a:pos x="44" y="128"/>
                  </a:cxn>
                  <a:cxn ang="0">
                    <a:pos x="40" y="104"/>
                  </a:cxn>
                  <a:cxn ang="0">
                    <a:pos x="35" y="81"/>
                  </a:cxn>
                  <a:cxn ang="0">
                    <a:pos x="28" y="59"/>
                  </a:cxn>
                  <a:cxn ang="0">
                    <a:pos x="19" y="36"/>
                  </a:cxn>
                  <a:cxn ang="0">
                    <a:pos x="10" y="13"/>
                  </a:cxn>
                  <a:cxn ang="0">
                    <a:pos x="3" y="5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49" h="368">
                    <a:moveTo>
                      <a:pt x="3" y="0"/>
                    </a:moveTo>
                    <a:lnTo>
                      <a:pt x="2" y="4"/>
                    </a:lnTo>
                    <a:lnTo>
                      <a:pt x="7" y="16"/>
                    </a:lnTo>
                    <a:lnTo>
                      <a:pt x="11" y="26"/>
                    </a:lnTo>
                    <a:lnTo>
                      <a:pt x="16" y="38"/>
                    </a:lnTo>
                    <a:lnTo>
                      <a:pt x="20" y="50"/>
                    </a:lnTo>
                    <a:lnTo>
                      <a:pt x="24" y="61"/>
                    </a:lnTo>
                    <a:lnTo>
                      <a:pt x="28" y="71"/>
                    </a:lnTo>
                    <a:lnTo>
                      <a:pt x="31" y="83"/>
                    </a:lnTo>
                    <a:lnTo>
                      <a:pt x="33" y="94"/>
                    </a:lnTo>
                    <a:lnTo>
                      <a:pt x="36" y="106"/>
                    </a:lnTo>
                    <a:lnTo>
                      <a:pt x="38" y="117"/>
                    </a:lnTo>
                    <a:lnTo>
                      <a:pt x="40" y="128"/>
                    </a:lnTo>
                    <a:lnTo>
                      <a:pt x="41" y="139"/>
                    </a:lnTo>
                    <a:lnTo>
                      <a:pt x="43" y="151"/>
                    </a:lnTo>
                    <a:lnTo>
                      <a:pt x="43" y="162"/>
                    </a:lnTo>
                    <a:lnTo>
                      <a:pt x="44" y="173"/>
                    </a:lnTo>
                    <a:lnTo>
                      <a:pt x="44" y="184"/>
                    </a:lnTo>
                    <a:lnTo>
                      <a:pt x="44" y="196"/>
                    </a:lnTo>
                    <a:lnTo>
                      <a:pt x="43" y="207"/>
                    </a:lnTo>
                    <a:lnTo>
                      <a:pt x="43" y="218"/>
                    </a:lnTo>
                    <a:lnTo>
                      <a:pt x="41" y="230"/>
                    </a:lnTo>
                    <a:lnTo>
                      <a:pt x="40" y="240"/>
                    </a:lnTo>
                    <a:lnTo>
                      <a:pt x="38" y="252"/>
                    </a:lnTo>
                    <a:lnTo>
                      <a:pt x="36" y="263"/>
                    </a:lnTo>
                    <a:lnTo>
                      <a:pt x="33" y="274"/>
                    </a:lnTo>
                    <a:lnTo>
                      <a:pt x="31" y="286"/>
                    </a:lnTo>
                    <a:lnTo>
                      <a:pt x="28" y="297"/>
                    </a:lnTo>
                    <a:lnTo>
                      <a:pt x="24" y="308"/>
                    </a:lnTo>
                    <a:lnTo>
                      <a:pt x="20" y="320"/>
                    </a:lnTo>
                    <a:lnTo>
                      <a:pt x="16" y="331"/>
                    </a:lnTo>
                    <a:lnTo>
                      <a:pt x="11" y="342"/>
                    </a:lnTo>
                    <a:lnTo>
                      <a:pt x="7" y="353"/>
                    </a:lnTo>
                    <a:lnTo>
                      <a:pt x="2" y="365"/>
                    </a:lnTo>
                    <a:lnTo>
                      <a:pt x="5" y="367"/>
                    </a:lnTo>
                    <a:lnTo>
                      <a:pt x="10" y="355"/>
                    </a:lnTo>
                    <a:lnTo>
                      <a:pt x="15" y="345"/>
                    </a:lnTo>
                    <a:lnTo>
                      <a:pt x="19" y="333"/>
                    </a:lnTo>
                    <a:lnTo>
                      <a:pt x="24" y="321"/>
                    </a:lnTo>
                    <a:lnTo>
                      <a:pt x="28" y="310"/>
                    </a:lnTo>
                    <a:lnTo>
                      <a:pt x="31" y="298"/>
                    </a:lnTo>
                    <a:lnTo>
                      <a:pt x="35" y="287"/>
                    </a:lnTo>
                    <a:lnTo>
                      <a:pt x="37" y="276"/>
                    </a:lnTo>
                    <a:lnTo>
                      <a:pt x="40" y="264"/>
                    </a:lnTo>
                    <a:lnTo>
                      <a:pt x="42" y="253"/>
                    </a:lnTo>
                    <a:lnTo>
                      <a:pt x="44" y="241"/>
                    </a:lnTo>
                    <a:lnTo>
                      <a:pt x="45" y="230"/>
                    </a:lnTo>
                    <a:lnTo>
                      <a:pt x="47" y="218"/>
                    </a:lnTo>
                    <a:lnTo>
                      <a:pt x="48" y="207"/>
                    </a:lnTo>
                    <a:lnTo>
                      <a:pt x="48" y="196"/>
                    </a:lnTo>
                    <a:lnTo>
                      <a:pt x="48" y="184"/>
                    </a:lnTo>
                    <a:lnTo>
                      <a:pt x="48" y="173"/>
                    </a:lnTo>
                    <a:lnTo>
                      <a:pt x="48" y="161"/>
                    </a:lnTo>
                    <a:lnTo>
                      <a:pt x="47" y="150"/>
                    </a:lnTo>
                    <a:lnTo>
                      <a:pt x="45" y="139"/>
                    </a:lnTo>
                    <a:lnTo>
                      <a:pt x="44" y="128"/>
                    </a:lnTo>
                    <a:lnTo>
                      <a:pt x="42" y="116"/>
                    </a:lnTo>
                    <a:lnTo>
                      <a:pt x="40" y="104"/>
                    </a:lnTo>
                    <a:lnTo>
                      <a:pt x="37" y="93"/>
                    </a:lnTo>
                    <a:lnTo>
                      <a:pt x="35" y="81"/>
                    </a:lnTo>
                    <a:lnTo>
                      <a:pt x="31" y="70"/>
                    </a:lnTo>
                    <a:lnTo>
                      <a:pt x="28" y="59"/>
                    </a:lnTo>
                    <a:lnTo>
                      <a:pt x="24" y="48"/>
                    </a:lnTo>
                    <a:lnTo>
                      <a:pt x="19" y="36"/>
                    </a:lnTo>
                    <a:lnTo>
                      <a:pt x="15" y="24"/>
                    </a:lnTo>
                    <a:lnTo>
                      <a:pt x="10" y="13"/>
                    </a:lnTo>
                    <a:lnTo>
                      <a:pt x="5" y="2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it-IT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it-IT"/>
              </a:p>
            </p:txBody>
          </p:sp>
        </p:grp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54375" y="4133850"/>
              <a:ext cx="884238" cy="158908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511550" y="4000500"/>
              <a:ext cx="62706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mux</a:t>
              </a: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2828925" y="4397375"/>
              <a:ext cx="4254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2828925" y="5381625"/>
              <a:ext cx="4254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4138613" y="5030788"/>
              <a:ext cx="7858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3511550" y="3463925"/>
              <a:ext cx="0" cy="6953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424238" y="3170238"/>
              <a:ext cx="29368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</a:t>
              </a: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193800" y="4373563"/>
              <a:ext cx="10493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H="1">
              <a:off x="1193800" y="4525963"/>
              <a:ext cx="10493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065338" y="5365750"/>
              <a:ext cx="1968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H="1">
              <a:off x="1831975" y="5508625"/>
              <a:ext cx="4302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2065338" y="4525963"/>
              <a:ext cx="0" cy="8397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1831975" y="4373563"/>
              <a:ext cx="0" cy="113506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31838" y="3865563"/>
              <a:ext cx="307975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</a:t>
              </a:r>
            </a:p>
            <a:p>
              <a:r>
                <a:rPr lang="it-IT"/>
                <a:t>b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4837113" y="4897438"/>
              <a:ext cx="4254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 s 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3168650" y="4103688"/>
              <a:ext cx="306388" cy="13112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0</a:t>
              </a:r>
            </a:p>
            <a:p>
              <a:endParaRPr lang="it-IT"/>
            </a:p>
            <a:p>
              <a:endParaRPr lang="it-IT"/>
            </a:p>
            <a:p>
              <a:r>
                <a:rPr lang="it-IT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Half Adder</a:t>
            </a:r>
            <a:endParaRPr lang="it-IT"/>
          </a:p>
        </p:txBody>
      </p:sp>
      <p:pic>
        <p:nvPicPr>
          <p:cNvPr id="3" name="Immagine 8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400300"/>
            <a:ext cx="5576911" cy="28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0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Multiplexer</a:t>
            </a:r>
            <a:endParaRPr lang="it-IT"/>
          </a:p>
        </p:txBody>
      </p:sp>
      <p:grpSp>
        <p:nvGrpSpPr>
          <p:cNvPr id="3" name="Group 14"/>
          <p:cNvGrpSpPr/>
          <p:nvPr/>
        </p:nvGrpSpPr>
        <p:grpSpPr>
          <a:xfrm>
            <a:off x="1259632" y="1700808"/>
            <a:ext cx="2298700" cy="2139950"/>
            <a:chOff x="3421856" y="2359025"/>
            <a:chExt cx="2298700" cy="21399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058444" y="2646362"/>
              <a:ext cx="1027112" cy="178276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421856" y="3119437"/>
              <a:ext cx="6365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21856" y="2973387"/>
              <a:ext cx="6365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21856" y="3259137"/>
              <a:ext cx="6365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1856" y="3411537"/>
              <a:ext cx="6365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085556" y="3411537"/>
              <a:ext cx="635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21856" y="4040187"/>
              <a:ext cx="6365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21856" y="4192587"/>
              <a:ext cx="6365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058444" y="2695575"/>
              <a:ext cx="407987" cy="1803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600" dirty="0"/>
                <a:t>I0</a:t>
              </a:r>
            </a:p>
            <a:p>
              <a:r>
                <a:rPr lang="it-IT" sz="1600" dirty="0"/>
                <a:t>I1</a:t>
              </a:r>
            </a:p>
            <a:p>
              <a:r>
                <a:rPr lang="it-IT" sz="1600" dirty="0"/>
                <a:t>I2</a:t>
              </a:r>
            </a:p>
            <a:p>
              <a:r>
                <a:rPr lang="it-IT" sz="1600" dirty="0"/>
                <a:t>I3</a:t>
              </a:r>
            </a:p>
            <a:p>
              <a:endParaRPr lang="it-IT" sz="1600" dirty="0"/>
            </a:p>
            <a:p>
              <a:r>
                <a:rPr lang="it-IT" sz="1600" dirty="0"/>
                <a:t>A0</a:t>
              </a:r>
            </a:p>
            <a:p>
              <a:r>
                <a:rPr lang="it-IT" sz="1600" dirty="0"/>
                <a:t>A1</a:t>
              </a:r>
              <a:endParaRPr lang="it-IT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218781" y="2359025"/>
              <a:ext cx="86677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600"/>
                <a:t>MUX4:1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761706" y="3259137"/>
              <a:ext cx="323850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600"/>
                <a:t>O</a:t>
              </a:r>
              <a:endParaRPr lang="it-IT"/>
            </a:p>
          </p:txBody>
        </p:sp>
      </p:grp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714744" y="1357298"/>
          <a:ext cx="5108051" cy="308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4466251" imgH="2591390" progId="Word.Document.8">
                  <p:embed/>
                </p:oleObj>
              </mc:Choice>
              <mc:Fallback>
                <p:oleObj name="Document" r:id="rId3" imgW="4466251" imgH="2591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357298"/>
                        <a:ext cx="5108051" cy="3084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99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 type="none" w="sm" len="sm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347864" y="5805264"/>
            <a:ext cx="441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(Non </a:t>
            </a:r>
            <a:r>
              <a:rPr lang="it-IT" dirty="0" err="1" smtClean="0"/>
              <a:t>e’</a:t>
            </a:r>
            <a:r>
              <a:rPr lang="it-IT" dirty="0" smtClean="0"/>
              <a:t> una tabella della </a:t>
            </a:r>
            <a:r>
              <a:rPr lang="it-IT" dirty="0" err="1" smtClean="0"/>
              <a:t>verita’</a:t>
            </a:r>
            <a:r>
              <a:rPr lang="it-IT" dirty="0" smtClean="0"/>
              <a:t> completa)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73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Full Adder</a:t>
            </a:r>
            <a:endParaRPr lang="it-IT"/>
          </a:p>
        </p:txBody>
      </p:sp>
      <p:pic>
        <p:nvPicPr>
          <p:cNvPr id="3" name="Immagine 8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86012"/>
            <a:ext cx="5900763" cy="297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5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mtClean="0"/>
              <a:t>Sommatore a propagazione di riporto</a:t>
            </a:r>
            <a:endParaRPr lang="it-IT"/>
          </a:p>
        </p:txBody>
      </p:sp>
      <p:grpSp>
        <p:nvGrpSpPr>
          <p:cNvPr id="3" name="Gruppo 52"/>
          <p:cNvGrpSpPr/>
          <p:nvPr/>
        </p:nvGrpSpPr>
        <p:grpSpPr>
          <a:xfrm>
            <a:off x="1785918" y="1285860"/>
            <a:ext cx="4367229" cy="5010161"/>
            <a:chOff x="2089150" y="1538288"/>
            <a:chExt cx="3876675" cy="68770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249613" y="2371725"/>
              <a:ext cx="1177925" cy="12128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249613" y="2427288"/>
              <a:ext cx="306387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</a:t>
              </a:r>
            </a:p>
            <a:p>
              <a:r>
                <a:rPr lang="it-IT"/>
                <a:t>b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686050" y="2579688"/>
              <a:ext cx="5635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686050" y="3035300"/>
              <a:ext cx="5635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27538" y="2732088"/>
              <a:ext cx="5635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94163" y="2579688"/>
              <a:ext cx="360362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 s</a:t>
              </a:r>
            </a:p>
            <a:p>
              <a:r>
                <a:rPr lang="it-IT"/>
                <a:t> 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68688" y="2732088"/>
              <a:ext cx="7747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ALU0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24238" y="1831975"/>
              <a:ext cx="0" cy="5397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554413" y="2335213"/>
              <a:ext cx="4810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cin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68688" y="3290888"/>
              <a:ext cx="6254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cout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68688" y="1538288"/>
              <a:ext cx="4810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C0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89150" y="2286000"/>
              <a:ext cx="466725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A0</a:t>
              </a:r>
            </a:p>
            <a:p>
              <a:r>
                <a:rPr lang="it-IT"/>
                <a:t>B0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903788" y="2438400"/>
              <a:ext cx="4683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S0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49613" y="4203700"/>
              <a:ext cx="1177925" cy="12128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249613" y="4259263"/>
              <a:ext cx="306387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</a:t>
              </a:r>
            </a:p>
            <a:p>
              <a:r>
                <a:rPr lang="it-IT"/>
                <a:t>b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686050" y="4411663"/>
              <a:ext cx="5635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686050" y="4867275"/>
              <a:ext cx="5635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27538" y="4564063"/>
              <a:ext cx="5635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094163" y="4411663"/>
              <a:ext cx="360362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 s</a:t>
              </a:r>
            </a:p>
            <a:p>
              <a:r>
                <a:rPr lang="it-IT"/>
                <a:t> 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468688" y="4564063"/>
              <a:ext cx="7747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ALU1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424238" y="3663950"/>
              <a:ext cx="0" cy="5397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554413" y="4167188"/>
              <a:ext cx="4810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cin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68688" y="5122863"/>
              <a:ext cx="6254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cout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089150" y="4117975"/>
              <a:ext cx="466725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A1</a:t>
              </a:r>
            </a:p>
            <a:p>
              <a:r>
                <a:rPr lang="it-IT"/>
                <a:t>B1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903788" y="4270375"/>
              <a:ext cx="4683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S1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249613" y="6732588"/>
              <a:ext cx="1177925" cy="12128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249613" y="6788150"/>
              <a:ext cx="306387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</a:t>
              </a:r>
            </a:p>
            <a:p>
              <a:r>
                <a:rPr lang="it-IT"/>
                <a:t>b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686050" y="6940550"/>
              <a:ext cx="5635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686050" y="7396163"/>
              <a:ext cx="5635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427538" y="7092950"/>
              <a:ext cx="5635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094163" y="6940550"/>
              <a:ext cx="360362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 s</a:t>
              </a:r>
            </a:p>
            <a:p>
              <a:r>
                <a:rPr lang="it-IT"/>
                <a:t> 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468688" y="7092950"/>
              <a:ext cx="7747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ALU0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24238" y="6192838"/>
              <a:ext cx="0" cy="5397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554413" y="6696075"/>
              <a:ext cx="4810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cin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468688" y="7651750"/>
              <a:ext cx="6254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cout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89150" y="6646863"/>
              <a:ext cx="679450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An-1</a:t>
              </a:r>
            </a:p>
            <a:p>
              <a:r>
                <a:rPr lang="it-IT"/>
                <a:t>Bn-1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903788" y="6799263"/>
              <a:ext cx="6810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Sn-1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56000" y="8312150"/>
              <a:ext cx="18161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3554413" y="7945438"/>
              <a:ext cx="0" cy="3667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5284788" y="8018463"/>
              <a:ext cx="6810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Cout</a:t>
              </a: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4094163" y="6192838"/>
              <a:ext cx="0" cy="5032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4094163" y="6192838"/>
              <a:ext cx="5889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4683125" y="1831975"/>
              <a:ext cx="0" cy="43608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094163" y="1884363"/>
              <a:ext cx="0" cy="5032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4094163" y="1884363"/>
              <a:ext cx="5889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4081463" y="3767138"/>
              <a:ext cx="0" cy="5032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4081463" y="3767138"/>
              <a:ext cx="5889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597400" y="1538288"/>
              <a:ext cx="401638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/>
                <a:t>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Una semplice ALU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Si vuole realizzare una ALU capace di compiere le 4 operazioni</a:t>
            </a:r>
          </a:p>
          <a:p>
            <a:pPr lvl="0"/>
            <a:r>
              <a:rPr lang="it-IT" dirty="0" smtClean="0"/>
              <a:t>AND A,B  codice operativo </a:t>
            </a:r>
            <a:endParaRPr lang="it-IT" dirty="0"/>
          </a:p>
          <a:p>
            <a:pPr lvl="0"/>
            <a:r>
              <a:rPr lang="en-US" dirty="0"/>
              <a:t>OR A, B</a:t>
            </a:r>
            <a:endParaRPr lang="it-IT" dirty="0"/>
          </a:p>
          <a:p>
            <a:pPr lvl="0"/>
            <a:r>
              <a:rPr lang="en-US" dirty="0"/>
              <a:t>NOT B</a:t>
            </a:r>
            <a:endParaRPr lang="it-IT" dirty="0"/>
          </a:p>
          <a:p>
            <a:pPr lvl="0"/>
            <a:r>
              <a:rPr lang="en-US" dirty="0"/>
              <a:t>ADD </a:t>
            </a:r>
            <a:r>
              <a:rPr lang="en-US" dirty="0" smtClean="0"/>
              <a:t>A,B</a:t>
            </a:r>
          </a:p>
          <a:p>
            <a:pPr lvl="0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972804" y="4979692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</a:t>
            </a:r>
            <a:endParaRPr lang="it-IT" dirty="0"/>
          </a:p>
        </p:txBody>
      </p:sp>
      <p:sp>
        <p:nvSpPr>
          <p:cNvPr id="5" name="Ritardo 4"/>
          <p:cNvSpPr/>
          <p:nvPr/>
        </p:nvSpPr>
        <p:spPr>
          <a:xfrm>
            <a:off x="5004048" y="2924944"/>
            <a:ext cx="504056" cy="5760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Dati memorizzati 5"/>
          <p:cNvSpPr/>
          <p:nvPr/>
        </p:nvSpPr>
        <p:spPr>
          <a:xfrm rot="10800000">
            <a:off x="5004048" y="3706284"/>
            <a:ext cx="699864" cy="57606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Estrazione 6"/>
          <p:cNvSpPr/>
          <p:nvPr/>
        </p:nvSpPr>
        <p:spPr>
          <a:xfrm rot="5400000">
            <a:off x="5043707" y="4422577"/>
            <a:ext cx="432048" cy="504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508104" y="4599260"/>
            <a:ext cx="173856" cy="205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/>
          <p:cNvCxnSpPr/>
          <p:nvPr/>
        </p:nvCxnSpPr>
        <p:spPr>
          <a:xfrm>
            <a:off x="3707904" y="3008941"/>
            <a:ext cx="129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4283968" y="2996952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4283968" y="386104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436368" y="401344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4283968" y="531161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4436368" y="3306453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flipH="1">
            <a:off x="3707904" y="3306453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4459921" y="4674605"/>
            <a:ext cx="512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4459921" y="5611714"/>
            <a:ext cx="512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394612" y="2889810"/>
            <a:ext cx="530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</a:t>
            </a:r>
          </a:p>
          <a:p>
            <a:r>
              <a:rPr lang="it-IT" dirty="0" smtClean="0"/>
              <a:t>B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/>
              <a:t>C</a:t>
            </a:r>
            <a:r>
              <a:rPr lang="it-IT" dirty="0" smtClean="0"/>
              <a:t>in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6588224" y="2780928"/>
            <a:ext cx="1152128" cy="342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  <a:r>
              <a:rPr lang="it-IT" dirty="0" smtClean="0"/>
              <a:t>EC</a:t>
            </a:r>
            <a:endParaRPr lang="it-IT" dirty="0"/>
          </a:p>
        </p:txBody>
      </p:sp>
      <p:cxnSp>
        <p:nvCxnSpPr>
          <p:cNvPr id="27" name="Connettore 2 26"/>
          <p:cNvCxnSpPr/>
          <p:nvPr/>
        </p:nvCxnSpPr>
        <p:spPr>
          <a:xfrm>
            <a:off x="6876256" y="2420888"/>
            <a:ext cx="0" cy="4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7164288" y="2456022"/>
            <a:ext cx="0" cy="4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6744942" y="21642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C1 C0</a:t>
            </a:r>
            <a:endParaRPr lang="it-IT" dirty="0"/>
          </a:p>
        </p:txBody>
      </p:sp>
      <p:cxnSp>
        <p:nvCxnSpPr>
          <p:cNvPr id="31" name="Connettore 2 30"/>
          <p:cNvCxnSpPr/>
          <p:nvPr/>
        </p:nvCxnSpPr>
        <p:spPr>
          <a:xfrm>
            <a:off x="5508104" y="3212975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5553288" y="399431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5508104" y="559176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5508104" y="470448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3707904" y="5949280"/>
            <a:ext cx="125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" idx="2"/>
          </p:cNvCxnSpPr>
          <p:nvPr/>
        </p:nvCxnSpPr>
        <p:spPr>
          <a:xfrm flipH="1">
            <a:off x="5353979" y="6203828"/>
            <a:ext cx="14869" cy="3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308304" y="478831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ALU a 1 bit</a:t>
            </a:r>
            <a:endParaRPr lang="it-IT"/>
          </a:p>
        </p:txBody>
      </p:sp>
      <p:pic>
        <p:nvPicPr>
          <p:cNvPr id="3" name="Immagine 8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24318"/>
            <a:ext cx="6929486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0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ALU a 8 bit</a:t>
            </a:r>
            <a:endParaRPr lang="it-IT"/>
          </a:p>
        </p:txBody>
      </p:sp>
      <p:pic>
        <p:nvPicPr>
          <p:cNvPr id="3" name="Immagine 8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14554"/>
            <a:ext cx="8072494" cy="25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35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Rete per il controllo degli errori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74340" y="1219424"/>
            <a:ext cx="8075240" cy="5616624"/>
          </a:xfrm>
        </p:spPr>
        <p:txBody>
          <a:bodyPr/>
          <a:lstStyle/>
          <a:p>
            <a:r>
              <a:rPr lang="it-IT" dirty="0" smtClean="0"/>
              <a:t>Pe </a:t>
            </a:r>
            <a:r>
              <a:rPr lang="it-IT" dirty="0" err="1" smtClean="0"/>
              <a:t>ril</a:t>
            </a:r>
            <a:r>
              <a:rPr lang="it-IT" dirty="0" smtClean="0"/>
              <a:t> controllo degli errori si usa la codifica della parola con bit di ridondanza</a:t>
            </a:r>
          </a:p>
          <a:p>
            <a:r>
              <a:rPr lang="it-IT" dirty="0" smtClean="0"/>
              <a:t>n=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Una rete capace di rilevare la presenza degli errori nel codice usa </a:t>
            </a:r>
            <a:r>
              <a:rPr lang="it-IT" dirty="0" err="1" smtClean="0"/>
              <a:t>usa</a:t>
            </a:r>
            <a:r>
              <a:rPr lang="it-IT" dirty="0" smtClean="0"/>
              <a:t> una CODIFICA A RILEVAZIONE DI ERRORI</a:t>
            </a:r>
            <a:endParaRPr lang="it-IT" dirty="0"/>
          </a:p>
        </p:txBody>
      </p:sp>
      <p:sp>
        <p:nvSpPr>
          <p:cNvPr id="5" name="Freccia a destra 4"/>
          <p:cNvSpPr/>
          <p:nvPr/>
        </p:nvSpPr>
        <p:spPr>
          <a:xfrm>
            <a:off x="1907704" y="2708920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3131840" y="2348880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</a:t>
            </a:r>
            <a:endParaRPr lang="it-IT" dirty="0"/>
          </a:p>
        </p:txBody>
      </p:sp>
      <p:sp>
        <p:nvSpPr>
          <p:cNvPr id="7" name="Freccia a destra 6"/>
          <p:cNvSpPr/>
          <p:nvPr/>
        </p:nvSpPr>
        <p:spPr>
          <a:xfrm>
            <a:off x="4219260" y="281821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  <a:r>
              <a:rPr lang="it-IT" dirty="0" smtClean="0"/>
              <a:t>=</a:t>
            </a:r>
            <a:r>
              <a:rPr lang="it-IT" dirty="0" err="1" smtClean="0"/>
              <a:t>m+r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 flipH="1">
            <a:off x="2195736" y="2564904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4411688" y="2549860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5436096" y="5085184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CODEC</a:t>
            </a:r>
            <a:endParaRPr lang="it-IT" dirty="0"/>
          </a:p>
        </p:txBody>
      </p:sp>
      <p:sp>
        <p:nvSpPr>
          <p:cNvPr id="12" name="Freccia a destra 11"/>
          <p:cNvSpPr/>
          <p:nvPr/>
        </p:nvSpPr>
        <p:spPr>
          <a:xfrm>
            <a:off x="4303676" y="551723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  <a:r>
              <a:rPr lang="it-IT" dirty="0" smtClean="0"/>
              <a:t>=</a:t>
            </a:r>
            <a:r>
              <a:rPr lang="it-IT" dirty="0" err="1" smtClean="0"/>
              <a:t>m+r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6516216" y="5517232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6516216" y="63813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190577" y="63093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776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degli errori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b="1" dirty="0" smtClean="0"/>
                  <a:t>Bit di ridondanza </a:t>
                </a:r>
              </a:p>
              <a:p>
                <a:r>
                  <a:rPr lang="it-IT" dirty="0"/>
                  <a:t>la parola che viene memorizzata sul registro o sulla memoria inizialmente 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diventa una parola di codice (</a:t>
                </a:r>
                <a:r>
                  <a:rPr lang="it-IT" b="1" dirty="0" err="1"/>
                  <a:t>codeword</a:t>
                </a:r>
                <a:r>
                  <a:rPr lang="it-IT" dirty="0"/>
                  <a:t>)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/>
                  <a:t> bit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+</m:t>
                    </m:r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essendo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i bit di </a:t>
                </a:r>
                <a:r>
                  <a:rPr lang="it-IT" dirty="0" smtClean="0"/>
                  <a:t>ridondanza</a:t>
                </a:r>
              </a:p>
              <a:p>
                <a:endParaRPr lang="it-IT" dirty="0"/>
              </a:p>
              <a:p>
                <a:r>
                  <a:rPr lang="it-IT" dirty="0" smtClean="0"/>
                  <a:t>(x1..xn) </a:t>
                </a:r>
                <a:r>
                  <a:rPr lang="it-IT" dirty="0" smtClean="0">
                    <a:sym typeface="Wingdings" pitchFamily="2" charset="2"/>
                  </a:rPr>
                  <a:t> (y1..yn) =  (x1..xm)+(r1..rr)</a:t>
                </a:r>
              </a:p>
              <a:p>
                <a:endParaRPr lang="it-IT" dirty="0">
                  <a:sym typeface="Wingdings" pitchFamily="2" charset="2"/>
                </a:endParaRPr>
              </a:p>
              <a:p>
                <a:r>
                  <a:rPr lang="it-IT" dirty="0" err="1">
                    <a:sym typeface="Wingdings" pitchFamily="2" charset="2"/>
                  </a:rPr>
                  <a:t>r</a:t>
                </a:r>
                <a:r>
                  <a:rPr lang="it-IT" dirty="0" err="1" smtClean="0">
                    <a:sym typeface="Wingdings" pitchFamily="2" charset="2"/>
                  </a:rPr>
                  <a:t>j</a:t>
                </a:r>
                <a:r>
                  <a:rPr lang="it-IT" dirty="0" smtClean="0">
                    <a:sym typeface="Wingdings" pitchFamily="2" charset="2"/>
                  </a:rPr>
                  <a:t>=</a:t>
                </a:r>
                <a:r>
                  <a:rPr lang="it-IT" dirty="0" err="1" smtClean="0">
                    <a:sym typeface="Wingdings" pitchFamily="2" charset="2"/>
                  </a:rPr>
                  <a:t>fj</a:t>
                </a:r>
                <a:r>
                  <a:rPr lang="it-IT" dirty="0" smtClean="0">
                    <a:sym typeface="Wingdings" pitchFamily="2" charset="2"/>
                  </a:rPr>
                  <a:t>(x1..xm)    </a:t>
                </a:r>
              </a:p>
              <a:p>
                <a:endParaRPr lang="it-IT" dirty="0" smtClean="0">
                  <a:sym typeface="Wingdings" pitchFamily="2" charset="2"/>
                </a:endParaRPr>
              </a:p>
              <a:p>
                <a:r>
                  <a:rPr lang="it-IT" dirty="0"/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𝐶</m:t>
                    </m:r>
                    <m:r>
                      <a:rPr lang="it-IT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 ,</m:t>
                    </m:r>
                    <m:r>
                      <a:rPr lang="it-IT" i="1">
                        <a:latin typeface="Cambria Math"/>
                      </a:rPr>
                      <m:t>𝑖</m:t>
                    </m:r>
                    <m:r>
                      <a:rPr lang="it-IT" i="1">
                        <a:latin typeface="Cambria Math"/>
                      </a:rPr>
                      <m:t>=1, …,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it-IT" i="1">
                        <a:latin typeface="Cambria Math"/>
                      </a:rPr>
                      <m:t>}</m:t>
                    </m:r>
                  </m:oMath>
                </a14:m>
                <a:r>
                  <a:rPr lang="it-IT" dirty="0"/>
                  <a:t> l’insieme delle parole di codice, </a:t>
                </a:r>
                <a:endParaRPr lang="it-IT" dirty="0" smtClean="0"/>
              </a:p>
              <a:p>
                <a:r>
                  <a:rPr lang="it-IT" dirty="0" smtClean="0"/>
                  <a:t> </a:t>
                </a:r>
                <a:r>
                  <a:rPr lang="it-IT" dirty="0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r>
                      <a:rPr lang="it-IT" i="1">
                        <a:latin typeface="Cambria Math"/>
                      </a:rPr>
                      <m:t>𝑘</m:t>
                    </m:r>
                    <m:r>
                      <a:rPr lang="it-IT" i="1">
                        <a:latin typeface="Cambria Math"/>
                      </a:rPr>
                      <m:t>=1,…,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it-IT" i="1">
                        <a:latin typeface="Cambria Math"/>
                      </a:rPr>
                      <m:t>}</m:t>
                    </m:r>
                  </m:oMath>
                </a14:m>
                <a:r>
                  <a:rPr lang="it-IT" dirty="0"/>
                  <a:t> l’insieme delle parole legali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 </a:t>
                </a:r>
                <a:r>
                  <a:rPr lang="it-IT" dirty="0"/>
                  <a:t>Se si verifica una parola 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it-IT" i="1">
                        <a:latin typeface="Cambria Math"/>
                      </a:rPr>
                      <m:t>∈(</m:t>
                    </m:r>
                    <m:r>
                      <a:rPr lang="it-IT" i="1">
                        <a:latin typeface="Cambria Math"/>
                      </a:rPr>
                      <m:t>𝐶</m:t>
                    </m:r>
                    <m:r>
                      <a:rPr lang="it-IT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r>
                  <a:rPr lang="it-IT" dirty="0"/>
                  <a:t>, allora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it-IT" dirty="0"/>
                  <a:t> non è legale e </a:t>
                </a:r>
                <a:r>
                  <a:rPr lang="it-IT" dirty="0" smtClean="0"/>
                  <a:t>si capisce </a:t>
                </a:r>
                <a:r>
                  <a:rPr lang="it-IT" dirty="0"/>
                  <a:t>che si è verificato un errore.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651" r="-1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3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Codice a rilevazione di errore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Mamma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err="1" smtClean="0">
                <a:sym typeface="Wingdings" panose="05000000000000000000" pitchFamily="2" charset="2"/>
              </a:rPr>
              <a:t>mmaammmmaa</a:t>
            </a:r>
            <a:r>
              <a:rPr lang="it-IT" dirty="0" smtClean="0">
                <a:sym typeface="Wingdings" panose="05000000000000000000" pitchFamily="2" charset="2"/>
              </a:rPr>
              <a:t>  mamma</a:t>
            </a:r>
          </a:p>
          <a:p>
            <a:r>
              <a:rPr lang="it-IT" dirty="0" err="1" smtClean="0">
                <a:sym typeface="Wingdings" panose="05000000000000000000" pitchFamily="2" charset="2"/>
              </a:rPr>
              <a:t>Aallbbaaalba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err="1" smtClean="0">
                <a:sym typeface="Wingdings" panose="05000000000000000000" pitchFamily="2" charset="2"/>
              </a:rPr>
              <a:t>Aalnbbaa</a:t>
            </a:r>
            <a:r>
              <a:rPr lang="it-IT" dirty="0" smtClean="0">
                <a:sym typeface="Wingdings" panose="05000000000000000000" pitchFamily="2" charset="2"/>
              </a:rPr>
              <a:t>   errore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 smtClean="0">
                <a:sym typeface="Wingdings" panose="05000000000000000000" pitchFamily="2" charset="2"/>
              </a:rPr>
              <a:t>Adaadaf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Ade </a:t>
            </a:r>
            <a:r>
              <a:rPr lang="it-IT" dirty="0" err="1" smtClean="0">
                <a:sym typeface="Wingdings" panose="05000000000000000000" pitchFamily="2" charset="2"/>
              </a:rPr>
              <a:t>adel</a:t>
            </a:r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In binario </a:t>
            </a:r>
            <a:r>
              <a:rPr lang="it-IT" dirty="0" err="1" smtClean="0">
                <a:sym typeface="Wingdings" panose="05000000000000000000" pitchFamily="2" charset="2"/>
              </a:rPr>
              <a:t>e’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piu’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compelsso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83768" y="2060848"/>
            <a:ext cx="331236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059832" y="2780928"/>
            <a:ext cx="1503784" cy="1232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419872" y="321297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572272" y="336537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700382" y="3616072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10608" y="327327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4116524" y="342567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852782" y="3768472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157582" y="407327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4686790" y="363343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5169455" y="3559526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4695174" y="3999269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814754" y="2348860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2805832" y="2780928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4758798" y="2672867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963852" y="300118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1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Esempio di reti logiche nel calcolatore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86412"/>
          </a:xfrm>
        </p:spPr>
        <p:txBody>
          <a:bodyPr/>
          <a:lstStyle/>
          <a:p>
            <a:r>
              <a:rPr lang="it-IT" dirty="0" smtClean="0"/>
              <a:t>Gestione della ridondanza e ECC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763688" y="1484784"/>
            <a:ext cx="5904656" cy="3816424"/>
            <a:chOff x="1763688" y="1484784"/>
            <a:chExt cx="5904656" cy="3816424"/>
          </a:xfrm>
        </p:grpSpPr>
        <p:sp>
          <p:nvSpPr>
            <p:cNvPr id="4" name="Rettangolo 3"/>
            <p:cNvSpPr/>
            <p:nvPr/>
          </p:nvSpPr>
          <p:spPr bwMode="auto">
            <a:xfrm>
              <a:off x="1763688" y="1484784"/>
              <a:ext cx="1656184" cy="381642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2267744" y="21328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CPU</a:t>
              </a:r>
              <a:endParaRPr lang="it-IT" dirty="0"/>
            </a:p>
          </p:txBody>
        </p:sp>
        <p:sp>
          <p:nvSpPr>
            <p:cNvPr id="6" name="Rettangolo 5"/>
            <p:cNvSpPr/>
            <p:nvPr/>
          </p:nvSpPr>
          <p:spPr bwMode="auto">
            <a:xfrm>
              <a:off x="2843808" y="3933056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" name="Rettangolo 6"/>
            <p:cNvSpPr/>
            <p:nvPr/>
          </p:nvSpPr>
          <p:spPr bwMode="auto">
            <a:xfrm>
              <a:off x="2843808" y="2996952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Rettangolo 7"/>
            <p:cNvSpPr/>
            <p:nvPr/>
          </p:nvSpPr>
          <p:spPr bwMode="auto">
            <a:xfrm>
              <a:off x="2843808" y="4725144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Freccia a destra 8"/>
            <p:cNvSpPr/>
            <p:nvPr/>
          </p:nvSpPr>
          <p:spPr bwMode="auto">
            <a:xfrm>
              <a:off x="3347864" y="3068960"/>
              <a:ext cx="2376264" cy="360040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Rettangolo 9"/>
            <p:cNvSpPr/>
            <p:nvPr/>
          </p:nvSpPr>
          <p:spPr bwMode="auto">
            <a:xfrm>
              <a:off x="5724128" y="1556792"/>
              <a:ext cx="1944216" cy="223224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Freccia in giù 10"/>
            <p:cNvSpPr/>
            <p:nvPr/>
          </p:nvSpPr>
          <p:spPr bwMode="auto">
            <a:xfrm>
              <a:off x="2987824" y="3645024"/>
              <a:ext cx="216024" cy="288032"/>
            </a:xfrm>
            <a:prstGeom prst="down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Freccia a destra 11"/>
            <p:cNvSpPr/>
            <p:nvPr/>
          </p:nvSpPr>
          <p:spPr bwMode="auto">
            <a:xfrm>
              <a:off x="3419872" y="4149080"/>
              <a:ext cx="2304256" cy="216024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Rettangolo 12"/>
            <p:cNvSpPr/>
            <p:nvPr/>
          </p:nvSpPr>
          <p:spPr bwMode="auto">
            <a:xfrm>
              <a:off x="5724128" y="3789040"/>
              <a:ext cx="1944216" cy="115212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4067944" y="278092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Dato (m)</a:t>
              </a:r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563888" y="3861048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Bit di ridondanza(r)</a:t>
              </a:r>
              <a:endParaRPr lang="it-IT" dirty="0"/>
            </a:p>
          </p:txBody>
        </p:sp>
        <p:sp>
          <p:nvSpPr>
            <p:cNvPr id="16" name="Rettangolo 15"/>
            <p:cNvSpPr/>
            <p:nvPr/>
          </p:nvSpPr>
          <p:spPr bwMode="auto">
            <a:xfrm>
              <a:off x="6012160" y="1556792"/>
              <a:ext cx="144016" cy="3384376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940152" y="2204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</a:t>
              </a:r>
              <a:endParaRPr lang="it-IT" dirty="0"/>
            </a:p>
          </p:txBody>
        </p:sp>
        <p:sp>
          <p:nvSpPr>
            <p:cNvPr id="18" name="Freccia a destra 17"/>
            <p:cNvSpPr/>
            <p:nvPr/>
          </p:nvSpPr>
          <p:spPr bwMode="auto">
            <a:xfrm rot="10800000">
              <a:off x="3419872" y="3356992"/>
              <a:ext cx="2304256" cy="360040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Freccia a destra 18"/>
            <p:cNvSpPr/>
            <p:nvPr/>
          </p:nvSpPr>
          <p:spPr bwMode="auto">
            <a:xfrm rot="10800000">
              <a:off x="3419872" y="4797152"/>
              <a:ext cx="2304256" cy="216024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1835696" y="422108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/>
                <a:t>Calcolo della ridondanza</a:t>
              </a:r>
              <a:endParaRPr lang="it-IT" sz="1200" dirty="0"/>
            </a:p>
          </p:txBody>
        </p:sp>
        <p:sp>
          <p:nvSpPr>
            <p:cNvPr id="22" name="Freccia bidirezionale verticale 21"/>
            <p:cNvSpPr/>
            <p:nvPr/>
          </p:nvSpPr>
          <p:spPr bwMode="auto">
            <a:xfrm>
              <a:off x="2987824" y="4437112"/>
              <a:ext cx="216024" cy="432048"/>
            </a:xfrm>
            <a:prstGeom prst="upDown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6516216" y="350100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Memoria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9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Codifica di </a:t>
            </a:r>
            <a:r>
              <a:rPr lang="it-IT" dirty="0" err="1" smtClean="0"/>
              <a:t>Hamming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Misura di diversità tra due parole</a:t>
                </a:r>
              </a:p>
              <a:p>
                <a:r>
                  <a:rPr lang="it-IT" dirty="0" smtClean="0"/>
                  <a:t>la </a:t>
                </a:r>
                <a:r>
                  <a:rPr lang="it-IT" b="1" dirty="0" smtClean="0"/>
                  <a:t>Distanza di </a:t>
                </a:r>
                <a:r>
                  <a:rPr lang="it-IT" b="1" dirty="0" err="1" smtClean="0"/>
                  <a:t>Hamming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tra due variabili binarie</a:t>
                </a:r>
                <a:r>
                  <a:rPr lang="it-IT" dirty="0" smtClean="0"/>
                  <a:t>  a e </a:t>
                </a:r>
                <a:r>
                  <a:rPr lang="it-IT" dirty="0" err="1" smtClean="0"/>
                  <a:t>a’</a:t>
                </a:r>
                <a:r>
                  <a:rPr lang="it-IT" dirty="0" smtClean="0"/>
                  <a:t> di n bit vale d ( </a:t>
                </a:r>
                <a:r>
                  <a:rPr lang="it-IT" dirty="0" err="1" smtClean="0"/>
                  <a:t>umero</a:t>
                </a:r>
                <a:r>
                  <a:rPr lang="it-IT" dirty="0" smtClean="0"/>
                  <a:t> intero tra 0 e n) </a:t>
                </a:r>
                <a:r>
                  <a:rPr lang="it-IT" b="1" dirty="0" smtClean="0"/>
                  <a:t>se d e’ il numero di cifre binarie diverse tra le due variabili.</a:t>
                </a:r>
              </a:p>
              <a:p>
                <a:r>
                  <a:rPr lang="it-IT" dirty="0" smtClean="0"/>
                  <a:t>a=00110010 e a’=01110100 hanno distanza di </a:t>
                </a:r>
                <a:r>
                  <a:rPr lang="it-IT" dirty="0" err="1" smtClean="0"/>
                  <a:t>Hamming</a:t>
                </a:r>
                <a:r>
                  <a:rPr lang="it-IT" dirty="0" smtClean="0"/>
                  <a:t> pari a 3.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Come si calcola la distanza di </a:t>
                </a:r>
                <a:r>
                  <a:rPr lang="it-IT" dirty="0" err="1" smtClean="0"/>
                  <a:t>Hamming</a:t>
                </a:r>
                <a:r>
                  <a:rPr lang="it-IT" dirty="0" smtClean="0"/>
                  <a:t>? 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Con una rete logica combinatoria EXOR</a:t>
                </a:r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𝑑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  <m:r>
                          <a:rPr lang="it-IT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/>
                          </a:rPr>
                          <m:t>𝑛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5" t="-651" b="-100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17447"/>
              </p:ext>
            </p:extLst>
          </p:nvPr>
        </p:nvGraphicFramePr>
        <p:xfrm>
          <a:off x="457200" y="4941168"/>
          <a:ext cx="822960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</a:t>
                      </a:r>
                      <a:r>
                        <a:rPr lang="it-IT" sz="1200" baseline="-25000">
                          <a:effectLst/>
                        </a:rPr>
                        <a:t>i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a’</a:t>
                      </a:r>
                      <a:r>
                        <a:rPr lang="it-IT" sz="1200" baseline="-25000">
                          <a:effectLst/>
                        </a:rPr>
                        <a:t>i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h</a:t>
                      </a:r>
                      <a:r>
                        <a:rPr lang="it-IT" sz="1200" baseline="-25000">
                          <a:effectLst/>
                        </a:rPr>
                        <a:t>i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0</a:t>
                      </a:r>
                      <a:endParaRPr lang="it-IT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683994"/>
          </a:xfrm>
        </p:spPr>
        <p:txBody>
          <a:bodyPr/>
          <a:lstStyle/>
          <a:p>
            <a:r>
              <a:rPr lang="it-IT" dirty="0" smtClean="0"/>
              <a:t>Reti logiche e  multiplexer</a:t>
            </a:r>
            <a:endParaRPr lang="it-IT" dirty="0"/>
          </a:p>
        </p:txBody>
      </p:sp>
      <p:pic>
        <p:nvPicPr>
          <p:cNvPr id="3" name="Immagine 7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31623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0" y="1059123"/>
            <a:ext cx="70922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O=I3A1A0 +I2A1A0’ +I1A1’A0+I0A1’A0’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Esegue la somma di tanti prodotti quanti gli ingressi (di dato), in cui ogni prodotto e’ un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mintermine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degli ingressi di controllo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Distanza di </a:t>
            </a:r>
            <a:r>
              <a:rPr lang="it-IT" dirty="0" err="1" smtClean="0"/>
              <a:t>hamming</a:t>
            </a:r>
            <a:r>
              <a:rPr lang="it-IT" dirty="0" smtClean="0"/>
              <a:t> di un 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 si definisce un codice di n bit, </a:t>
            </a:r>
          </a:p>
          <a:p>
            <a:r>
              <a:rPr lang="it-IT" dirty="0" smtClean="0"/>
              <a:t>n=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endParaRPr lang="it-IT" dirty="0" smtClean="0"/>
          </a:p>
          <a:p>
            <a:r>
              <a:rPr lang="it-IT" dirty="0" smtClean="0"/>
              <a:t>conoscendo l’algoritmo o la funzione con cui si calcola la ridondanza si </a:t>
            </a:r>
            <a:r>
              <a:rPr lang="it-IT" dirty="0" err="1" smtClean="0"/>
              <a:t>puo’</a:t>
            </a:r>
            <a:r>
              <a:rPr lang="it-IT" dirty="0" smtClean="0"/>
              <a:t> fare la lista delle 2^m parole lecite tra le 2^n possibili e se ne calcola la distanza di </a:t>
            </a:r>
            <a:r>
              <a:rPr lang="it-IT" dirty="0" err="1" smtClean="0"/>
              <a:t>Hamming</a:t>
            </a:r>
            <a:r>
              <a:rPr lang="it-IT" dirty="0" smtClean="0"/>
              <a:t>. </a:t>
            </a:r>
          </a:p>
          <a:p>
            <a:endParaRPr lang="it-IT" dirty="0" smtClean="0"/>
          </a:p>
          <a:p>
            <a:r>
              <a:rPr lang="it-IT" dirty="0" smtClean="0"/>
              <a:t>Questa e’ la </a:t>
            </a:r>
            <a:r>
              <a:rPr lang="it-IT" b="1" dirty="0" smtClean="0"/>
              <a:t>distanza di </a:t>
            </a:r>
            <a:r>
              <a:rPr lang="it-IT" b="1" dirty="0" err="1" smtClean="0"/>
              <a:t>Hamming</a:t>
            </a:r>
            <a:r>
              <a:rPr lang="it-IT" b="1" dirty="0" smtClean="0"/>
              <a:t> del codice </a:t>
            </a:r>
            <a:r>
              <a:rPr lang="it-IT" b="1" dirty="0" err="1" smtClean="0"/>
              <a:t>realizzato</a:t>
            </a:r>
            <a:r>
              <a:rPr lang="it-IT" dirty="0" err="1" smtClean="0"/>
              <a:t>.la</a:t>
            </a:r>
            <a:r>
              <a:rPr lang="it-IT" dirty="0" smtClean="0"/>
              <a:t> minima distanza tra due parole lecite nel codice realizzato</a:t>
            </a:r>
          </a:p>
          <a:p>
            <a:r>
              <a:rPr lang="it-IT" dirty="0" smtClean="0"/>
              <a:t>Se n </a:t>
            </a:r>
            <a:r>
              <a:rPr lang="it-IT" dirty="0" err="1" smtClean="0"/>
              <a:t>e’</a:t>
            </a:r>
            <a:r>
              <a:rPr lang="it-IT" dirty="0" smtClean="0"/>
              <a:t> grande le parole lecite possono essere molto distanti tra loro</a:t>
            </a:r>
          </a:p>
          <a:p>
            <a:endParaRPr lang="it-IT" dirty="0"/>
          </a:p>
          <a:p>
            <a:r>
              <a:rPr lang="it-IT" dirty="0"/>
              <a:t>Il caso più semplice è la rilevazione di errori singoli (che sono anche di gran lunga i più frequenti). Alcuni codici sono in grado di rilevare gli errori (ossia di capire che errore c’è stato senza sapere in che bit), e altri in grado di correggere gli errori (</a:t>
            </a:r>
            <a:r>
              <a:rPr lang="it-IT" b="1" dirty="0"/>
              <a:t>codici di rilevazione o codici di correzione</a:t>
            </a:r>
            <a:r>
              <a:rPr lang="it-IT" dirty="0"/>
              <a:t>).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01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codici di rilevazione o codici di 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( </a:t>
            </a:r>
            <a:r>
              <a:rPr lang="it-IT" b="1" dirty="0" smtClean="0"/>
              <a:t>codici di rilevazione o codici di correzione</a:t>
            </a:r>
            <a:r>
              <a:rPr lang="it-IT" dirty="0" smtClean="0"/>
              <a:t>).  </a:t>
            </a:r>
          </a:p>
          <a:p>
            <a:r>
              <a:rPr lang="it-IT" dirty="0" smtClean="0"/>
              <a:t>se si vogliono </a:t>
            </a:r>
            <a:r>
              <a:rPr lang="it-IT" b="1" dirty="0" smtClean="0"/>
              <a:t>rilevare  k errori singoli e’ necessaria una parola con distanza d=k+1</a:t>
            </a:r>
            <a:r>
              <a:rPr lang="it-IT" dirty="0" smtClean="0"/>
              <a:t>, </a:t>
            </a:r>
            <a:r>
              <a:rPr lang="it-IT" dirty="0" err="1" smtClean="0"/>
              <a:t>perche</a:t>
            </a:r>
            <a:r>
              <a:rPr lang="it-IT" dirty="0" smtClean="0"/>
              <a:t>’ con un codice di distanza k+1 non esiste modo che k errori singoli trasformino una parola valida in una altra parola valida.</a:t>
            </a:r>
          </a:p>
          <a:p>
            <a:endParaRPr lang="it-IT" dirty="0" smtClean="0"/>
          </a:p>
          <a:p>
            <a:r>
              <a:rPr lang="it-IT" dirty="0" smtClean="0"/>
              <a:t>Se si vogliono </a:t>
            </a:r>
            <a:r>
              <a:rPr lang="it-IT" b="1" dirty="0" smtClean="0"/>
              <a:t>correggere k errori singoli e’ necessaria una parola con distanza d=2k+1</a:t>
            </a:r>
            <a:r>
              <a:rPr lang="it-IT" dirty="0" smtClean="0"/>
              <a:t>, </a:t>
            </a:r>
            <a:r>
              <a:rPr lang="it-IT" dirty="0" err="1" smtClean="0"/>
              <a:t>perche</a:t>
            </a:r>
            <a:r>
              <a:rPr lang="it-IT" dirty="0" smtClean="0"/>
              <a:t>’ in questo modo pur cambiando k bit la parola in codice (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r>
              <a:rPr lang="it-IT" dirty="0" smtClean="0"/>
              <a:t>) sarà comunque </a:t>
            </a:r>
            <a:r>
              <a:rPr lang="it-IT" dirty="0" err="1" smtClean="0"/>
              <a:t>piu’</a:t>
            </a:r>
            <a:r>
              <a:rPr lang="it-IT" dirty="0" smtClean="0"/>
              <a:t> vicina alla parola originaria che a tutte le altre e quindi si </a:t>
            </a:r>
            <a:r>
              <a:rPr lang="it-IT" dirty="0" err="1" smtClean="0"/>
              <a:t>puo’</a:t>
            </a:r>
            <a:r>
              <a:rPr lang="it-IT" dirty="0" smtClean="0"/>
              <a:t> risalire alla parola originaria.</a:t>
            </a:r>
          </a:p>
          <a:p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se si vuole rilevare errori di d=1 bit basta avere codici con distanza di almeno 2 mentre per correggerli si necessitano codici con distanza almeno 3.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01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parità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codice più semplice e’ </a:t>
            </a:r>
            <a:r>
              <a:rPr lang="it-IT" b="1" dirty="0" smtClean="0"/>
              <a:t>il bit di parità (pari) che aggiunge 1 bit per fare in modo che il numero degli 1 nella parola sia un numero pari. </a:t>
            </a:r>
          </a:p>
          <a:p>
            <a:r>
              <a:rPr lang="it-IT" b="1" dirty="0" smtClean="0"/>
              <a:t>Ha una distanza d=2 e quindi rileva solo 1 solo errore</a:t>
            </a:r>
          </a:p>
          <a:p>
            <a:endParaRPr lang="it-IT" dirty="0" smtClean="0"/>
          </a:p>
          <a:p>
            <a:r>
              <a:rPr lang="it-IT" dirty="0" smtClean="0"/>
              <a:t>a= 10001010 con m=8 la </a:t>
            </a:r>
            <a:r>
              <a:rPr lang="it-IT" dirty="0" err="1" smtClean="0"/>
              <a:t>codeword</a:t>
            </a:r>
            <a:r>
              <a:rPr lang="it-IT" dirty="0" smtClean="0"/>
              <a:t> corrispondente di 9 bit (r=1) valida e’</a:t>
            </a:r>
          </a:p>
          <a:p>
            <a:r>
              <a:rPr lang="it-IT" dirty="0" smtClean="0"/>
              <a:t>(</a:t>
            </a:r>
            <a:r>
              <a:rPr lang="it-IT" dirty="0" err="1" smtClean="0"/>
              <a:t>a+P</a:t>
            </a:r>
            <a:r>
              <a:rPr lang="it-IT" dirty="0" smtClean="0"/>
              <a:t>)=  10001010 </a:t>
            </a:r>
            <a:r>
              <a:rPr lang="it-IT" b="1" dirty="0" smtClean="0"/>
              <a:t>1</a:t>
            </a:r>
            <a:r>
              <a:rPr lang="it-IT" dirty="0" smtClean="0"/>
              <a:t>  mentre la parola di 10001010 </a:t>
            </a:r>
            <a:r>
              <a:rPr lang="it-IT" b="1" dirty="0" smtClean="0"/>
              <a:t>0 </a:t>
            </a:r>
            <a:r>
              <a:rPr lang="it-IT" dirty="0" smtClean="0"/>
              <a:t>non e’ una parola valida (parità sbagliata)</a:t>
            </a:r>
          </a:p>
          <a:p>
            <a:r>
              <a:rPr lang="it-IT" dirty="0" smtClean="0"/>
              <a:t>quindi due qualsiasi parole valide hanno distanza 2 </a:t>
            </a:r>
          </a:p>
          <a:p>
            <a:endParaRPr lang="it-IT" dirty="0" smtClean="0"/>
          </a:p>
          <a:p>
            <a:r>
              <a:rPr lang="it-IT" dirty="0" smtClean="0"/>
              <a:t>Attenzione che la parità rileva errori singoli o un numero dispari di errori ma se si verificassero un numero pari di errori non sarebbero rilevati!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Esempio</a:t>
            </a:r>
            <a:r>
              <a:rPr lang="it-IT" dirty="0" smtClean="0"/>
              <a:t>: progettare una rete che indichi se due ingressi binari sono entrambi uguali a zero, se il segnale d parità pari e’ corretto, altrimenti indichi errore</a:t>
            </a:r>
          </a:p>
          <a:p>
            <a:endParaRPr lang="it-IT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36642" y="2015877"/>
            <a:ext cx="1838325" cy="822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449267" y="2117477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49267" y="2427039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49267" y="2708027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874967" y="2188914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874967" y="2493714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066679" y="1895227"/>
            <a:ext cx="42862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x1</a:t>
            </a:r>
          </a:p>
          <a:p>
            <a:r>
              <a:rPr lang="it-IT"/>
              <a:t>x2</a:t>
            </a:r>
          </a:p>
          <a:p>
            <a:r>
              <a:rPr lang="it-IT"/>
              <a:t>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2342" y="1895227"/>
            <a:ext cx="666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Zero</a:t>
            </a:r>
          </a:p>
          <a:p>
            <a:r>
              <a:rPr lang="it-IT"/>
              <a:t>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07904" y="2996952"/>
            <a:ext cx="3787775" cy="3186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215000"/>
              </a:lnSpc>
            </a:pPr>
            <a:r>
              <a:rPr lang="it-IT"/>
              <a:t>x1	x2	P	Zero	E</a:t>
            </a:r>
          </a:p>
          <a:p>
            <a:r>
              <a:rPr lang="it-IT"/>
              <a:t>0	0	0	1	0</a:t>
            </a:r>
          </a:p>
          <a:p>
            <a:r>
              <a:rPr lang="it-IT"/>
              <a:t>0	0	1	-	1</a:t>
            </a:r>
          </a:p>
          <a:p>
            <a:r>
              <a:rPr lang="it-IT"/>
              <a:t>0	1	0	-	1</a:t>
            </a:r>
          </a:p>
          <a:p>
            <a:r>
              <a:rPr lang="it-IT"/>
              <a:t>0	1	1	0	0</a:t>
            </a:r>
          </a:p>
          <a:p>
            <a:r>
              <a:rPr lang="it-IT"/>
              <a:t>1	0	0	-	1</a:t>
            </a:r>
          </a:p>
          <a:p>
            <a:r>
              <a:rPr lang="it-IT"/>
              <a:t>1	0	1	0	0</a:t>
            </a:r>
          </a:p>
          <a:p>
            <a:r>
              <a:rPr lang="it-IT"/>
              <a:t>1	1	0	0	0</a:t>
            </a:r>
          </a:p>
          <a:p>
            <a:r>
              <a:rPr lang="it-IT"/>
              <a:t>1	1	1	-	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17717" y="3281114"/>
            <a:ext cx="0" cy="307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6142" y="3692277"/>
            <a:ext cx="475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5" name="Rettangolo 14"/>
          <p:cNvSpPr/>
          <p:nvPr/>
        </p:nvSpPr>
        <p:spPr bwMode="auto">
          <a:xfrm>
            <a:off x="6268554" y="3745600"/>
            <a:ext cx="1800200" cy="25922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 solito c’è un bit di parità per ogni byte di memoria. Nel Pentium ad esempio una memoria con parallelismo 64bit ha in realtà parallelismo di 72bit comprendendo la parità.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1115616" y="3182144"/>
            <a:ext cx="6723063" cy="2551112"/>
            <a:chOff x="314325" y="3957638"/>
            <a:chExt cx="6723063" cy="2551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01775" y="4367213"/>
              <a:ext cx="668338" cy="982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65588" y="4367213"/>
              <a:ext cx="668337" cy="9826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30563" y="4367213"/>
              <a:ext cx="668337" cy="9826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86013" y="4367213"/>
              <a:ext cx="668337" cy="98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30788" y="4367213"/>
              <a:ext cx="168275" cy="982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46725" y="4367213"/>
              <a:ext cx="168275" cy="9826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210175" y="4367213"/>
              <a:ext cx="168275" cy="98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78450" y="4367213"/>
              <a:ext cx="168275" cy="9826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801813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5330825" y="5349875"/>
              <a:ext cx="0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389438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568700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678113" y="538162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282700" y="5718175"/>
              <a:ext cx="3106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11200" y="5381625"/>
              <a:ext cx="571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11200" y="5965825"/>
              <a:ext cx="571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982663" y="5749925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282700" y="6142038"/>
              <a:ext cx="4048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411288" y="4149725"/>
              <a:ext cx="4265612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>
                  <a:latin typeface="Arial" charset="0"/>
                </a:rPr>
                <a:t>10000001 11001101 11110000 00001010    1 0 1  1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14325" y="3957638"/>
              <a:ext cx="1096963" cy="2551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rial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411288" y="5456238"/>
              <a:ext cx="1027112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charset="0"/>
                </a:rPr>
                <a:t>D[0:31]</a:t>
              </a:r>
            </a:p>
            <a:p>
              <a:r>
                <a:rPr lang="en-US" sz="2000">
                  <a:latin typeface="Arial" charset="0"/>
                </a:rPr>
                <a:t>DP[0:3]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86413" y="5672138"/>
              <a:ext cx="14509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charset="0"/>
                </a:rPr>
                <a:t>Bit di parità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sua semplicità, la parità è usata in molti dispositivi  dove le operazioni possono essere ripetute in caso di difficoltà, o se è solo utile sapere che è avvenuto un errore. </a:t>
            </a:r>
          </a:p>
          <a:p>
            <a:r>
              <a:rPr lang="it-IT" dirty="0" smtClean="0"/>
              <a:t>Per esempio i bus </a:t>
            </a:r>
            <a:r>
              <a:rPr lang="it-IT" dirty="0" smtClean="0">
                <a:hlinkClick r:id="rId2" tooltip="SCSI"/>
              </a:rPr>
              <a:t>SCSI</a:t>
            </a:r>
            <a:r>
              <a:rPr lang="it-IT" dirty="0" smtClean="0"/>
              <a:t> e </a:t>
            </a:r>
            <a:r>
              <a:rPr lang="it-IT" dirty="0" smtClean="0">
                <a:hlinkClick r:id="rId3" tooltip="Peripheral Component Interconnect"/>
              </a:rPr>
              <a:t>PCI</a:t>
            </a:r>
            <a:r>
              <a:rPr lang="it-IT" dirty="0" smtClean="0"/>
              <a:t> usano la parità per trovare errori di trasmissione, </a:t>
            </a:r>
          </a:p>
          <a:p>
            <a:r>
              <a:rPr lang="it-IT" dirty="0" smtClean="0"/>
              <a:t>inoltre molte </a:t>
            </a:r>
            <a:r>
              <a:rPr lang="it-IT" dirty="0" smtClean="0">
                <a:hlinkClick r:id="rId4" tooltip="CPU cache"/>
              </a:rPr>
              <a:t>cache</a:t>
            </a:r>
            <a:r>
              <a:rPr lang="it-IT" dirty="0" smtClean="0"/>
              <a:t> di </a:t>
            </a:r>
            <a:r>
              <a:rPr lang="it-IT" dirty="0" smtClean="0">
                <a:hlinkClick r:id="rId5" tooltip="Microprocessore"/>
              </a:rPr>
              <a:t>microprocessori</a:t>
            </a:r>
            <a:r>
              <a:rPr lang="it-IT" dirty="0" smtClean="0"/>
              <a:t> includono tale sistema di protezione. Dato che le cache dati sono solo una copia della RAM, se vi si trova un errore, può essere cancellata e ricaricata. </a:t>
            </a:r>
          </a:p>
          <a:p>
            <a:r>
              <a:rPr lang="it-IT" dirty="0" smtClean="0"/>
              <a:t>Si usa nei dischi RAID 3</a:t>
            </a:r>
          </a:p>
          <a:p>
            <a:r>
              <a:rPr lang="it-IT" dirty="0" smtClean="0"/>
              <a:t>Nelle trasmissioni seriali dei dati, viene usato comunemente un formato di 7 bit, con un bit di parità pari e uno o due bit di stop. Questo formato può essere utilizzato per i 7 bit del codice </a:t>
            </a:r>
            <a:r>
              <a:rPr lang="it-IT" dirty="0" smtClean="0">
                <a:hlinkClick r:id="rId6" tooltip="ASCII"/>
              </a:rPr>
              <a:t>ASCII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9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Codici a 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3978" y="984056"/>
            <a:ext cx="8075240" cy="5616624"/>
          </a:xfrm>
        </p:spPr>
        <p:txBody>
          <a:bodyPr/>
          <a:lstStyle/>
          <a:p>
            <a:r>
              <a:rPr lang="it-IT" dirty="0" smtClean="0"/>
              <a:t>N=</a:t>
            </a:r>
            <a:r>
              <a:rPr lang="it-IT" dirty="0" err="1" smtClean="0"/>
              <a:t>m+r</a:t>
            </a:r>
            <a:r>
              <a:rPr lang="it-IT" dirty="0" smtClean="0"/>
              <a:t>       n&gt;&gt;m </a:t>
            </a: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067944" y="1052736"/>
            <a:ext cx="331236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648814" y="1957028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957442" y="1565571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308848" y="210209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915431" y="2952933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6451208" y="2380888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5057982" y="276083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741758" y="3065160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270966" y="254611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753631" y="255141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6129980" y="297305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5236840" y="260004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390008" y="1772816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6342974" y="1664755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129990" y="191788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864968" y="264865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5236840" y="2952933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5958063" y="1800805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5487706" y="1957028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46" y="3580933"/>
            <a:ext cx="5112568" cy="2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Codice di </a:t>
            </a:r>
            <a:r>
              <a:rPr lang="it-IT" dirty="0" err="1" smtClean="0"/>
              <a:t>hamming</a:t>
            </a:r>
            <a:r>
              <a:rPr lang="it-IT" dirty="0" smtClean="0"/>
              <a:t> correttivo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238932"/>
                <a:ext cx="8229600" cy="5286412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Il </a:t>
                </a:r>
                <a:r>
                  <a:rPr lang="it-IT" b="1" dirty="0" smtClean="0"/>
                  <a:t>codice di </a:t>
                </a:r>
                <a:r>
                  <a:rPr lang="it-IT" b="1" dirty="0" err="1" smtClean="0"/>
                  <a:t>Hamming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fornisce un algoritmo per generare codici ridondanti </a:t>
                </a:r>
                <a:r>
                  <a:rPr lang="it-IT" b="1" dirty="0" smtClean="0"/>
                  <a:t>correttivi</a:t>
                </a:r>
                <a:r>
                  <a:rPr lang="it-IT" dirty="0" smtClean="0"/>
                  <a:t>, tali che sia palese l’indicazione degli eventuali bit errati nella parola codice. </a:t>
                </a:r>
              </a:p>
              <a:p>
                <a:r>
                  <a:rPr lang="it-IT" dirty="0" smtClean="0"/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𝜇</m:t>
                    </m:r>
                    <m:r>
                      <a:rPr lang="it-IT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]</m:t>
                    </m:r>
                  </m:oMath>
                </a14:m>
                <a:r>
                  <a:rPr lang="it-IT" dirty="0"/>
                  <a:t> la parola originaria codificata come 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𝑐</m:t>
                    </m:r>
                    <m:r>
                      <a:rPr lang="it-IT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]</m:t>
                    </m:r>
                  </m:oMath>
                </a14:m>
                <a:r>
                  <a:rPr lang="it-IT" dirty="0"/>
                  <a:t>,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+</m:t>
                    </m:r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. </a:t>
                </a:r>
                <a:endParaRPr lang="it-IT" dirty="0" smtClean="0"/>
              </a:p>
              <a:p>
                <a:r>
                  <a:rPr lang="it-IT" dirty="0" smtClean="0"/>
                  <a:t>Si </a:t>
                </a:r>
                <a:r>
                  <a:rPr lang="it-IT" dirty="0"/>
                  <a:t>vuole che per ogni parola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 </m:t>
                    </m:r>
                  </m:oMath>
                </a14:m>
                <a:r>
                  <a:rPr lang="it-IT" i="1" dirty="0"/>
                  <a:t>c</a:t>
                </a:r>
                <a:r>
                  <a:rPr lang="it-IT" dirty="0"/>
                  <a:t> legale (in totale </a:t>
                </a:r>
                <a:r>
                  <a:rPr lang="it-IT" dirty="0" smtClean="0"/>
                  <a:t>sono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dirty="0"/>
                  <a:t>) ce ne siano altre </a:t>
                </a:r>
                <a:r>
                  <a:rPr lang="it-IT" i="1" dirty="0"/>
                  <a:t>n</a:t>
                </a:r>
                <a:r>
                  <a:rPr lang="it-IT" dirty="0"/>
                  <a:t> a distanza 1 non legali, in modo che avendo una di queste </a:t>
                </a:r>
                <a:r>
                  <a:rPr lang="it-IT" i="1" dirty="0"/>
                  <a:t>n</a:t>
                </a:r>
                <a:r>
                  <a:rPr lang="it-IT" dirty="0"/>
                  <a:t> parola si sappia che:</a:t>
                </a:r>
              </a:p>
              <a:p>
                <a:pPr lvl="0"/>
                <a:r>
                  <a:rPr lang="it-IT" dirty="0" smtClean="0"/>
                  <a:t>- c’è </a:t>
                </a:r>
                <a:r>
                  <a:rPr lang="it-IT" dirty="0"/>
                  <a:t>stato un errore </a:t>
                </a:r>
                <a:r>
                  <a:rPr lang="it-IT" dirty="0" err="1"/>
                  <a:t>perchè</a:t>
                </a:r>
                <a:r>
                  <a:rPr lang="it-IT" dirty="0"/>
                  <a:t> non è legale;</a:t>
                </a:r>
              </a:p>
              <a:p>
                <a:pPr lvl="0"/>
                <a:r>
                  <a:rPr lang="it-IT" dirty="0" smtClean="0"/>
                  <a:t>- che </a:t>
                </a:r>
                <a:r>
                  <a:rPr lang="it-IT" dirty="0"/>
                  <a:t>la parola di origine è </a:t>
                </a:r>
                <a:r>
                  <a:rPr lang="it-IT" i="1" dirty="0"/>
                  <a:t>c</a:t>
                </a:r>
                <a:r>
                  <a:rPr lang="it-IT" dirty="0" smtClean="0"/>
                  <a:t>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238932"/>
                <a:ext cx="8229600" cy="5286412"/>
              </a:xfrm>
              <a:blipFill rotWithShape="0">
                <a:blip r:embed="rId2"/>
                <a:stretch>
                  <a:fillRect l="-741" t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Quanti bit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ognuna delle 2^m parole legali codificate con n bit  </a:t>
            </a:r>
            <a:r>
              <a:rPr lang="it-IT" dirty="0" err="1" smtClean="0"/>
              <a:t>e’</a:t>
            </a:r>
            <a:r>
              <a:rPr lang="it-IT" dirty="0" smtClean="0"/>
              <a:t> necessario che il numero di parole aia</a:t>
            </a:r>
          </a:p>
          <a:p>
            <a:r>
              <a:rPr lang="it-IT" dirty="0"/>
              <a:t>2^n ≥ 2^m (n + 1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Cosi’</a:t>
            </a:r>
            <a:r>
              <a:rPr lang="it-IT" dirty="0" smtClean="0"/>
              <a:t> per ognuna delle 2^m parole legali che usano n bit ha 1 parola giusta e n parole sbagliate ma vicine solo a quella legale ( con distanza di </a:t>
            </a:r>
            <a:r>
              <a:rPr lang="it-IT" dirty="0" err="1" smtClean="0"/>
              <a:t>hamming</a:t>
            </a:r>
            <a:r>
              <a:rPr lang="it-IT" dirty="0" smtClean="0"/>
              <a:t> pari a 1)</a:t>
            </a:r>
            <a:endParaRPr lang="it-IT" dirty="0"/>
          </a:p>
          <a:p>
            <a:r>
              <a:rPr lang="it-IT" dirty="0" smtClean="0"/>
              <a:t>2^m </a:t>
            </a:r>
            <a:r>
              <a:rPr lang="it-IT" dirty="0"/>
              <a:t>x 2^r≥   2^m (m + r + 1)</a:t>
            </a:r>
          </a:p>
          <a:p>
            <a:r>
              <a:rPr lang="it-IT" b="1" dirty="0"/>
              <a:t>2^r ≥  (m + r + 1)</a:t>
            </a:r>
          </a:p>
          <a:p>
            <a:endParaRPr lang="it-IT" dirty="0"/>
          </a:p>
        </p:txBody>
      </p:sp>
      <p:graphicFrame>
        <p:nvGraphicFramePr>
          <p:cNvPr id="13" name="Segnaposto contenut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882407"/>
              </p:ext>
            </p:extLst>
          </p:nvPr>
        </p:nvGraphicFramePr>
        <p:xfrm>
          <a:off x="3275856" y="4221088"/>
          <a:ext cx="3870200" cy="2183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550"/>
                <a:gridCol w="967550"/>
                <a:gridCol w="967550"/>
                <a:gridCol w="967550"/>
              </a:tblGrid>
              <a:tr h="3639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m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r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n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%overhead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75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8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12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50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16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5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21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31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32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6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38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19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64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71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11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</a:t>
            </a:r>
            <a:r>
              <a:rPr lang="it-IT" dirty="0" err="1" smtClean="0"/>
              <a:t>hamming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Pone i bit di ridondanza nelle posizioni delle potenze del 2</a:t>
            </a:r>
          </a:p>
          <a:p>
            <a:endParaRPr lang="it-IT" dirty="0"/>
          </a:p>
          <a:p>
            <a:r>
              <a:rPr lang="it-IT" dirty="0" smtClean="0"/>
              <a:t>Esempio con 4 bit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396797"/>
                  </p:ext>
                </p:extLst>
              </p:nvPr>
            </p:nvGraphicFramePr>
            <p:xfrm>
              <a:off x="457200" y="3312763"/>
              <a:ext cx="8229600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342900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396797"/>
                  </p:ext>
                </p:extLst>
              </p:nvPr>
            </p:nvGraphicFramePr>
            <p:xfrm>
              <a:off x="457200" y="3312763"/>
              <a:ext cx="8229600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342900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70" t="-2174" r="-1099115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679" t="-2174" r="-1008929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885" t="-2174" r="-900000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3571" t="-2174" r="-808036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2174" r="-700885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4464" t="-2174" r="-607143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99115" t="-2174" r="-501770" b="-215217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1770" t="-100000" r="-1099115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102679" t="-100000" r="-1008929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303571" t="-100000" r="-808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70" t="-204348" r="-1099115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679" t="-204348" r="-100892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885" t="-204348" r="-900000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3571" t="-204348" r="-808036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204348" r="-700885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4464" t="-204348" r="-607143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99115" t="-204348" r="-501770" b="-130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2" name="Immagine 31" descr="Multiplex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792961" cy="430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1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=8 </m:t>
                    </m:r>
                  </m:oMath>
                </a14:m>
                <a:r>
                  <a:rPr lang="it-IT" dirty="0"/>
                  <a:t>si devono avere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  <m:r>
                      <a:rPr lang="it-IT" i="1">
                        <a:latin typeface="Cambria Math"/>
                      </a:rPr>
                      <m:t>=4</m:t>
                    </m:r>
                  </m:oMath>
                </a14:m>
                <a:r>
                  <a:rPr lang="it-IT" dirty="0"/>
                  <a:t> bit di ridondanza. Si dispongono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della parola e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bit di ridondanza (o di controllo) in modo che i bit di controllo corrispondano alle potenze del 2. Le altre cifre del codice sono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di dati</a:t>
                </a:r>
                <a:r>
                  <a:rPr lang="it-IT" dirty="0" smtClean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b="1" i="1" dirty="0" smtClean="0"/>
                  <a:t>Es</a:t>
                </a:r>
                <a:r>
                  <a:rPr lang="it-IT" i="1" dirty="0" smtClean="0"/>
                  <a:t>: </a:t>
                </a:r>
                <a:r>
                  <a:rPr lang="it-IT" i="1" dirty="0"/>
                  <a:t>a 16 bit i bit di ridondanza occupano le posizioni 1, 2, 4, 8, 16 mentre il dato si trova nelle posizioni: 3, 5, 6, 7, 9, 10, 11, 12, 13, 14, 15, 17, 18, 19, 20, 21. 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3312763"/>
              <a:ext cx="8229600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 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3312763"/>
              <a:ext cx="8229600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770" t="-2174" r="-1099115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2679" t="-2174" r="-1008929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85" t="-2174" r="-900000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3571" t="-2174" r="-808036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0000" t="-2174" r="-700885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4464" t="-2174" r="-607143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99115" t="-2174" r="-501770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05357" t="-2174" r="-406250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98230" t="-2174" r="-302655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06250" t="-2174" r="-205357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97345" t="-2174" r="-103540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07143" t="-2174" r="-4464" b="-210870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1770" t="-100000" r="-1099115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102679" t="-100000" r="-100892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303571" t="-100000" r="-808036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705357" t="-100000" r="-406250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 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770" t="-204348" r="-1099115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2679" t="-204348" r="-100892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85" t="-204348" r="-90000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3571" t="-204348" r="-808036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0000" t="-204348" r="-700885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4464" t="-204348" r="-607143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99115" t="-204348" r="-50177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05357" t="-204348" r="-40625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98230" t="-204348" r="-302655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06250" t="-204348" r="-205357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97345" t="-204348" r="-10354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07143" t="-204348" r="-4464" b="-86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58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dispongono gli m bit della parola e gli r bit di ridondanza (o di controllo) in modo </a:t>
            </a:r>
            <a:r>
              <a:rPr lang="it-IT" b="1" dirty="0" smtClean="0"/>
              <a:t>che i bit di controllo corrispondano alle potenze del 2 gli altri sono gli m bit di dati.</a:t>
            </a:r>
          </a:p>
          <a:p>
            <a:r>
              <a:rPr lang="it-IT" dirty="0" smtClean="0"/>
              <a:t>Ad esempio a 16 bit i bit di ridondanza occupano le posizioni 1,2,4,8,16</a:t>
            </a:r>
          </a:p>
          <a:p>
            <a:endParaRPr lang="it-IT" dirty="0" smtClean="0"/>
          </a:p>
          <a:p>
            <a:r>
              <a:rPr lang="it-IT" dirty="0" smtClean="0"/>
              <a:t>Ad ogni bit di controllo viene assegnato un valore di parità sulle sequenze di bit individuate come dalla seguente tabella ( per m=4 ) :</a:t>
            </a:r>
          </a:p>
          <a:p>
            <a:r>
              <a:rPr lang="it-IT" b="1" i="1" dirty="0" smtClean="0"/>
              <a:t>bit </a:t>
            </a:r>
            <a:r>
              <a:rPr lang="it-IT" b="1" dirty="0" smtClean="0"/>
              <a:t>1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1, 3, 5 e 7.</a:t>
            </a:r>
            <a:endParaRPr lang="it-IT" dirty="0" smtClean="0"/>
          </a:p>
          <a:p>
            <a:r>
              <a:rPr lang="it-IT" b="1" i="1" dirty="0" smtClean="0"/>
              <a:t>bit </a:t>
            </a:r>
            <a:r>
              <a:rPr lang="it-IT" b="1" dirty="0" smtClean="0"/>
              <a:t>2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2, 3, 6 e 7.</a:t>
            </a:r>
            <a:endParaRPr lang="it-IT" dirty="0" smtClean="0"/>
          </a:p>
          <a:p>
            <a:r>
              <a:rPr lang="it-IT" b="1" i="1" dirty="0" smtClean="0"/>
              <a:t>bit </a:t>
            </a:r>
            <a:r>
              <a:rPr lang="it-IT" b="1" dirty="0" smtClean="0"/>
              <a:t>4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4, 5, 6 e 7.</a:t>
            </a:r>
            <a:endParaRPr lang="it-IT" dirty="0" smtClean="0"/>
          </a:p>
          <a:p>
            <a:r>
              <a:rPr lang="it-IT" dirty="0" smtClean="0"/>
              <a:t> 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138345"/>
                  </p:ext>
                </p:extLst>
              </p:nvPr>
            </p:nvGraphicFramePr>
            <p:xfrm>
              <a:off x="6156176" y="3723954"/>
              <a:ext cx="2530624" cy="29620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2656"/>
                    <a:gridCol w="632656"/>
                    <a:gridCol w="632656"/>
                    <a:gridCol w="632656"/>
                  </a:tblGrid>
                  <a:tr h="3923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2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3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4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5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6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X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7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138345"/>
                  </p:ext>
                </p:extLst>
              </p:nvPr>
            </p:nvGraphicFramePr>
            <p:xfrm>
              <a:off x="6156176" y="3723954"/>
              <a:ext cx="2530624" cy="29620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2656"/>
                    <a:gridCol w="632656"/>
                    <a:gridCol w="632656"/>
                    <a:gridCol w="632656"/>
                  </a:tblGrid>
                  <a:tr h="3923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1538" r="-3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962" t="-1538" r="-2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962" t="-1538" r="-1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962" t="-1538" r="-4808" b="-652308"/>
                          </a:stretch>
                        </a:blipFill>
                      </a:tcPr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2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3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4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5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6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X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7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6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 rilevazione e correzione di un eventuale bit errato avviene controllando il valore di parità dei bit di controllo. Se il valore di parità del bit di controllo è corretto si pone a zero il valore nella tabella precedente; se non è corretto si pone a 1 il valore.</a:t>
                </a:r>
              </a:p>
              <a:p>
                <a:pPr>
                  <a:buNone/>
                </a:pPr>
                <a:endParaRPr lang="it-IT" dirty="0" smtClean="0"/>
              </a:p>
              <a:p>
                <a:pPr lvl="0">
                  <a:buNone/>
                </a:pPr>
                <a:r>
                  <a:rPr lang="it-IT" sz="2400" b="1" i="1" dirty="0">
                    <a:solidFill>
                      <a:schemeClr val="tx1"/>
                    </a:solidFill>
                    <a:latin typeface="Calibri" pitchFamily="34" charset="0"/>
                    <a:ea typeface="Times New Roman" pitchFamily="18" charset="0"/>
                  </a:rPr>
                  <a:t>Esempio</a:t>
                </a:r>
                <a:r>
                  <a:rPr lang="it-IT" sz="2400" i="1" dirty="0">
                    <a:solidFill>
                      <a:schemeClr val="tx1"/>
                    </a:solidFill>
                    <a:latin typeface="Calibri" pitchFamily="34" charset="0"/>
                    <a:ea typeface="Times New Roman" pitchFamily="18" charset="0"/>
                  </a:rPr>
                  <a:t>: Se si riscontra errata la parità nei bit </a:t>
                </a:r>
                <a:r>
                  <a:rPr lang="it-IT" sz="2400" i="1" dirty="0">
                    <a:solidFill>
                      <a:schemeClr val="tx1"/>
                    </a:solidFill>
                    <a:latin typeface="Cambria Math" pitchFamily="18" charset="0"/>
                    <a:ea typeface="Times New Roman" pitchFamily="18" charset="0"/>
                  </a:rPr>
                  <a:t>r1</a:t>
                </a:r>
                <a:r>
                  <a:rPr lang="it-IT" sz="2400" i="1" dirty="0">
                    <a:solidFill>
                      <a:schemeClr val="tx1"/>
                    </a:solidFill>
                    <a:latin typeface="Calibri" pitchFamily="34" charset="0"/>
                    <a:ea typeface="Times New Roman" pitchFamily="18" charset="0"/>
                  </a:rPr>
                  <a:t> e </a:t>
                </a:r>
                <a:r>
                  <a:rPr lang="it-IT" sz="2400" i="1" dirty="0">
                    <a:solidFill>
                      <a:schemeClr val="tx1"/>
                    </a:solidFill>
                    <a:latin typeface="Cambria Math" pitchFamily="18" charset="0"/>
                    <a:ea typeface="Times New Roman" pitchFamily="18" charset="0"/>
                  </a:rPr>
                  <a:t>r3</a:t>
                </a:r>
                <a:r>
                  <a:rPr lang="it-IT" sz="2400" i="1" dirty="0">
                    <a:solidFill>
                      <a:schemeClr val="tx1"/>
                    </a:solidFill>
                    <a:latin typeface="Calibri" pitchFamily="34" charset="0"/>
                    <a:ea typeface="Times New Roman" pitchFamily="18" charset="0"/>
                  </a:rPr>
                  <a:t>,  il bit errato è </a:t>
                </a:r>
                <a:r>
                  <a:rPr lang="it-IT" sz="2400" i="1" dirty="0">
                    <a:solidFill>
                      <a:schemeClr val="tx1"/>
                    </a:solidFill>
                    <a:latin typeface="Cambria Math" pitchFamily="18" charset="0"/>
                    <a:ea typeface="Times New Roman" pitchFamily="18" charset="0"/>
                  </a:rPr>
                  <a:t>b=5</a:t>
                </a:r>
                <a:r>
                  <a:rPr lang="it-IT" sz="2400" i="1" dirty="0">
                    <a:solidFill>
                      <a:schemeClr val="tx1"/>
                    </a:solidFill>
                    <a:latin typeface="Calibri" pitchFamily="34" charset="0"/>
                    <a:ea typeface="Times New Roman" pitchFamily="18" charset="0"/>
                  </a:rPr>
                  <a:t>. Infatti</a:t>
                </a:r>
                <a:r>
                  <a:rPr lang="it-IT" sz="2400" i="1" dirty="0" smtClean="0">
                    <a:solidFill>
                      <a:schemeClr val="tx1"/>
                    </a:solidFill>
                    <a:latin typeface="Calibri" pitchFamily="34" charset="0"/>
                    <a:ea typeface="Times New Roman" pitchFamily="18" charset="0"/>
                  </a:rPr>
                  <a:t>:</a:t>
                </a:r>
              </a:p>
              <a:p>
                <a:pPr lvl="0">
                  <a:buNone/>
                </a:pPr>
                <a:endParaRPr lang="it-IT" sz="2400" i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>
                  <a:buNone/>
                </a:pPr>
                <a:endParaRPr lang="it-IT" sz="2400" i="1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>
                  <a:buNone/>
                </a:pPr>
                <a:r>
                  <a:rPr lang="it-IT" sz="1100" i="1" dirty="0"/>
                  <a:t>Se si riscontra errata la parità nei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sz="11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100" i="1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sz="11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100" i="1" dirty="0"/>
                  <a:t>, il bit errato è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/>
                      </a:rPr>
                      <m:t>𝑏</m:t>
                    </m:r>
                    <m:r>
                      <a:rPr lang="it-IT" sz="1100" i="1">
                        <a:latin typeface="Cambria Math"/>
                      </a:rPr>
                      <m:t>=3</m:t>
                    </m:r>
                  </m:oMath>
                </a14:m>
                <a:r>
                  <a:rPr lang="it-IT" sz="1100" i="1" dirty="0"/>
                  <a:t>. Infatti:</a:t>
                </a:r>
                <a:endParaRPr lang="it-IT" sz="1100" dirty="0"/>
              </a:p>
              <a:p>
                <a:pPr lvl="0">
                  <a:buNone/>
                </a:pPr>
                <a:endParaRPr lang="it-IT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endParaRPr lang="it-IT" dirty="0" smtClean="0"/>
              </a:p>
              <a:p>
                <a:pPr>
                  <a:buNone/>
                </a:pPr>
                <a:endParaRPr lang="it-IT" dirty="0" smtClean="0"/>
              </a:p>
              <a:p>
                <a:pPr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2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1931" y="3840035"/>
              <a:ext cx="8229600" cy="4206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5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1931" y="3840035"/>
              <a:ext cx="8229600" cy="4206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21031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96" t="-2857" r="-300888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296" t="-2857" r="-200888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90" t="-2857" r="-10148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0000" t="-2857" r="-1183" b="-140000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5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461822"/>
            <a:ext cx="184731" cy="369332"/>
          </a:xfrm>
          <a:prstGeom prst="rect">
            <a:avLst/>
          </a:prstGeom>
          <a:solidFill>
            <a:srgbClr val="C6D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i="1" dirty="0"/>
                  <a:t>: Si determini il codice di </a:t>
                </a:r>
                <a:r>
                  <a:rPr lang="it-IT" i="1" dirty="0" err="1"/>
                  <a:t>Hamming</a:t>
                </a:r>
                <a:r>
                  <a:rPr lang="it-IT" i="1" dirty="0"/>
                  <a:t> per la parola su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=4</m:t>
                    </m:r>
                  </m:oMath>
                </a14:m>
                <a:r>
                  <a:rPr lang="it-IT" i="1" dirty="0"/>
                  <a:t> bit: 1 0 1 1.</a:t>
                </a:r>
                <a:endParaRPr lang="it-IT" dirty="0"/>
              </a:p>
              <a:p>
                <a:r>
                  <a:rPr lang="it-IT" i="1" dirty="0"/>
                  <a:t>Si mettono i bit assegnati nelle posizioni corrette</a:t>
                </a:r>
                <a:r>
                  <a:rPr lang="it-IT" i="1" dirty="0" smtClean="0"/>
                  <a:t>:</a:t>
                </a:r>
              </a:p>
              <a:p>
                <a:endParaRPr lang="it-IT" i="1" dirty="0"/>
              </a:p>
              <a:p>
                <a:endParaRPr lang="it-IT" i="1" dirty="0" smtClean="0"/>
              </a:p>
              <a:p>
                <a:endParaRPr lang="it-IT" i="1" dirty="0"/>
              </a:p>
              <a:p>
                <a:endParaRPr lang="it-IT" i="1" dirty="0" smtClean="0"/>
              </a:p>
              <a:p>
                <a:endParaRPr lang="it-IT" i="1" dirty="0"/>
              </a:p>
              <a:p>
                <a:r>
                  <a:rPr lang="it-IT" i="1" dirty="0"/>
                  <a:t>Si pone: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1, 3, 5, 7.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2, 3, 6, 7.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4, 5, 6, 7.</a:t>
                </a:r>
                <a:endParaRPr lang="it-IT" dirty="0"/>
              </a:p>
              <a:p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59631" y="2636912"/>
              <a:ext cx="7427168" cy="12932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024"/>
                    <a:gridCol w="1061024"/>
                    <a:gridCol w="1061024"/>
                    <a:gridCol w="1061024"/>
                    <a:gridCol w="1061024"/>
                    <a:gridCol w="1061024"/>
                    <a:gridCol w="1061024"/>
                  </a:tblGrid>
                  <a:tr h="4405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05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122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1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59631" y="2636912"/>
              <a:ext cx="7427168" cy="12932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024"/>
                    <a:gridCol w="1061024"/>
                    <a:gridCol w="1061024"/>
                    <a:gridCol w="1061024"/>
                    <a:gridCol w="1061024"/>
                    <a:gridCol w="1061024"/>
                    <a:gridCol w="1061024"/>
                  </a:tblGrid>
                  <a:tr h="44053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75" t="-1370" r="-603448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575" t="-1370" r="-503448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575" t="-1370" r="-403448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98857" t="-1370" r="-301143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1149" t="-1370" r="-202874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1149" t="-1370" r="-102874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01149" t="-1370" r="-2874" b="-210959"/>
                          </a:stretch>
                        </a:blipFill>
                      </a:tcPr>
                    </a:tc>
                  </a:tr>
                  <a:tr h="44053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75" t="-102778" r="-603448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575" t="-102778" r="-503448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575" t="-102778" r="-403448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98857" t="-102778" r="-30114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1149" t="-102778" r="-202874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1149" t="-102778" r="-102874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01149" t="-102778" r="-2874" b="-113889"/>
                          </a:stretch>
                        </a:blipFill>
                      </a:tcPr>
                    </a:tc>
                  </a:tr>
                  <a:tr h="4122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1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/>
          </p:nvPr>
        </p:nvGraphicFramePr>
        <p:xfrm>
          <a:off x="914401" y="5949280"/>
          <a:ext cx="8229599" cy="210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1</a:t>
                      </a:r>
                      <a:endParaRPr lang="it-IT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Questa sequenza </a:t>
            </a:r>
            <a:r>
              <a:rPr lang="it-IT" dirty="0" err="1" smtClean="0"/>
              <a:t>e’</a:t>
            </a:r>
            <a:r>
              <a:rPr lang="it-IT" dirty="0" smtClean="0"/>
              <a:t> corretta?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544" y="1844824"/>
              <a:ext cx="8229599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1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544" y="1844824"/>
              <a:ext cx="8229599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21031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18" t="-2857" r="-602073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518" t="-2857" r="-502073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18" t="-2857" r="-402073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518" t="-2857" r="-302073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518" t="-2857" r="-202073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0518" t="-2857" r="-102073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0518" t="-2857" r="-2073" b="-237143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18" t="-102857" r="-602073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518" t="-102857" r="-502073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18" t="-102857" r="-402073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518" t="-102857" r="-302073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518" t="-102857" r="-202073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0518" t="-102857" r="-102073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0518" t="-102857" r="-2073" b="-137143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0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1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827584" y="2996952"/>
                <a:ext cx="7560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 smtClean="0"/>
                  <a:t>SI </a:t>
                </a:r>
                <a:r>
                  <a:rPr lang="it-IT" i="1" dirty="0"/>
                  <a:t>verifica la correttezza di parità dei bit di controllo, e si individua univocamente l’eventuale bit errato:</a:t>
                </a:r>
                <a:endParaRPr lang="it-IT" dirty="0"/>
              </a:p>
              <a:p>
                <a:pPr lvl="0"/>
                <a:r>
                  <a:rPr lang="it-IT" i="1" dirty="0"/>
                  <a:t> La sequenza 1, 3, 5, 7 è dispari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/>
                  <a:t> errato).</a:t>
                </a:r>
                <a:endParaRPr lang="it-IT" dirty="0"/>
              </a:p>
              <a:p>
                <a:pPr lvl="0"/>
                <a:r>
                  <a:rPr lang="it-IT" i="1" dirty="0"/>
                  <a:t> La sequenza 2, 3, 6, 7 è dispari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i="1" dirty="0"/>
                  <a:t> errato).</a:t>
                </a:r>
                <a:endParaRPr lang="it-IT" dirty="0"/>
              </a:p>
              <a:p>
                <a:pPr lvl="0"/>
                <a:r>
                  <a:rPr lang="it-IT" i="1" dirty="0"/>
                  <a:t>La sequenza 4, 5, 6, 7 è 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i="1" dirty="0"/>
                  <a:t>  corretto</a:t>
                </a:r>
                <a:r>
                  <a:rPr lang="it-IT" i="1" dirty="0" smtClean="0"/>
                  <a:t>).</a:t>
                </a:r>
              </a:p>
              <a:p>
                <a:pPr lvl="0"/>
                <a:endParaRPr lang="it-IT" i="1" dirty="0"/>
              </a:p>
              <a:p>
                <a:pPr lvl="0"/>
                <a:endParaRPr lang="it-IT" i="1" dirty="0" smtClean="0"/>
              </a:p>
              <a:p>
                <a:pPr lvl="0"/>
                <a:r>
                  <a:rPr lang="it-IT" i="1" dirty="0" smtClean="0"/>
                  <a:t>011</a:t>
                </a:r>
                <a:r>
                  <a:rPr lang="it-IT" i="1" dirty="0" smtClean="0">
                    <a:sym typeface="Wingdings" pitchFamily="2" charset="2"/>
                  </a:rPr>
                  <a:t> bit 3!</a:t>
                </a:r>
                <a:endParaRPr lang="it-IT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96952"/>
                <a:ext cx="756084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26" t="-1587" b="-3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/>
          <p:cNvSpPr/>
          <p:nvPr/>
        </p:nvSpPr>
        <p:spPr bwMode="auto">
          <a:xfrm>
            <a:off x="179512" y="2996952"/>
            <a:ext cx="8208912" cy="230832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ESEMPIO: </a:t>
            </a:r>
            <a:r>
              <a:rPr lang="it-IT" dirty="0" smtClean="0"/>
              <a:t>Si determini il codice di </a:t>
            </a:r>
            <a:r>
              <a:rPr lang="it-IT" dirty="0" err="1" smtClean="0"/>
              <a:t>Hamming</a:t>
            </a:r>
            <a:r>
              <a:rPr lang="it-IT" dirty="0" smtClean="0"/>
              <a:t> per la  parola su </a:t>
            </a:r>
            <a:r>
              <a:rPr lang="it-IT" i="1" dirty="0" smtClean="0"/>
              <a:t>m </a:t>
            </a:r>
            <a:r>
              <a:rPr lang="it-IT" dirty="0" smtClean="0"/>
              <a:t>= 4 bit: 1 0 01</a:t>
            </a:r>
          </a:p>
          <a:p>
            <a:r>
              <a:rPr lang="it-IT" dirty="0" smtClean="0"/>
              <a:t>Si mettano i bit assegnati nelle posizioni corrette:</a:t>
            </a:r>
          </a:p>
          <a:p>
            <a:r>
              <a:rPr lang="it-IT" i="1" dirty="0" smtClean="0"/>
              <a:t>r</a:t>
            </a:r>
            <a:r>
              <a:rPr lang="it-IT" dirty="0" smtClean="0"/>
              <a:t>1 	</a:t>
            </a:r>
            <a:r>
              <a:rPr lang="it-IT" i="1" dirty="0" smtClean="0"/>
              <a:t>r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1	 </a:t>
            </a:r>
            <a:r>
              <a:rPr lang="it-IT" i="1" dirty="0" smtClean="0"/>
              <a:t>r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r>
              <a:rPr lang="it-IT" dirty="0" smtClean="0"/>
              <a:t>1 	2	 3 	4	 5 	6 	7</a:t>
            </a:r>
          </a:p>
          <a:p>
            <a:pPr lvl="5"/>
            <a:r>
              <a:rPr lang="it-IT" dirty="0" smtClean="0"/>
              <a:t>1 		0 	0	1</a:t>
            </a:r>
          </a:p>
          <a:p>
            <a:endParaRPr lang="it-IT" i="1" dirty="0" smtClean="0"/>
          </a:p>
          <a:p>
            <a:r>
              <a:rPr lang="it-IT" i="1" dirty="0" smtClean="0"/>
              <a:t>¡ r</a:t>
            </a:r>
            <a:r>
              <a:rPr lang="it-IT" dirty="0" smtClean="0"/>
              <a:t>1 = controlla la sequenza 1, 3, 5, 7.</a:t>
            </a:r>
          </a:p>
          <a:p>
            <a:r>
              <a:rPr lang="it-IT" i="1" dirty="0" smtClean="0"/>
              <a:t>¡ r</a:t>
            </a:r>
            <a:r>
              <a:rPr lang="it-IT" dirty="0" smtClean="0"/>
              <a:t>2 controlla la sequenza 2, 3, 6, 7.</a:t>
            </a:r>
          </a:p>
          <a:p>
            <a:r>
              <a:rPr lang="it-IT" i="1" dirty="0" smtClean="0"/>
              <a:t>¡ r</a:t>
            </a:r>
            <a:r>
              <a:rPr lang="it-IT" dirty="0" smtClean="0"/>
              <a:t>3 controlla la sequenza 4, 5, 6, 7.</a:t>
            </a:r>
          </a:p>
          <a:p>
            <a:endParaRPr lang="it-IT" dirty="0" smtClean="0"/>
          </a:p>
          <a:p>
            <a:r>
              <a:rPr lang="it-IT" i="1" dirty="0" smtClean="0"/>
              <a:t> 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34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i="1" dirty="0" smtClean="0"/>
              <a:t>La parola di 4 bit </a:t>
            </a:r>
            <a:r>
              <a:rPr lang="it-IT" i="1" dirty="0" err="1" smtClean="0"/>
              <a:t>piu’</a:t>
            </a:r>
            <a:r>
              <a:rPr lang="it-IT" i="1" dirty="0" smtClean="0"/>
              <a:t> ridondanze </a:t>
            </a:r>
            <a:r>
              <a:rPr lang="it-IT" dirty="0" smtClean="0"/>
              <a:t>0 1 0 </a:t>
            </a:r>
            <a:r>
              <a:rPr lang="it-IT" dirty="0" err="1" smtClean="0"/>
              <a:t>0</a:t>
            </a:r>
            <a:r>
              <a:rPr lang="it-IT" dirty="0" smtClean="0"/>
              <a:t> 0 1 </a:t>
            </a:r>
            <a:r>
              <a:rPr lang="it-IT" dirty="0" err="1" smtClean="0"/>
              <a:t>1</a:t>
            </a:r>
            <a:r>
              <a:rPr lang="it-IT" dirty="0" smtClean="0"/>
              <a:t> e’ </a:t>
            </a:r>
            <a:r>
              <a:rPr lang="it-IT" i="1" dirty="0" smtClean="0"/>
              <a:t>corretta?</a:t>
            </a:r>
            <a:endParaRPr lang="it-IT" dirty="0" smtClean="0"/>
          </a:p>
          <a:p>
            <a:pPr>
              <a:buNone/>
            </a:pPr>
            <a:r>
              <a:rPr lang="it-IT" i="1" dirty="0" smtClean="0"/>
              <a:t>r</a:t>
            </a:r>
            <a:r>
              <a:rPr lang="it-IT" dirty="0" smtClean="0"/>
              <a:t>1 </a:t>
            </a:r>
            <a:r>
              <a:rPr lang="it-IT" i="1" dirty="0" smtClean="0"/>
              <a:t>r</a:t>
            </a:r>
            <a:r>
              <a:rPr lang="it-IT" dirty="0" smtClean="0"/>
              <a:t>2 </a:t>
            </a:r>
            <a:r>
              <a:rPr lang="it-IT" i="1" dirty="0" smtClean="0"/>
              <a:t>m</a:t>
            </a:r>
            <a:r>
              <a:rPr lang="it-IT" dirty="0" smtClean="0"/>
              <a:t>1 </a:t>
            </a:r>
            <a:r>
              <a:rPr lang="it-IT" i="1" dirty="0" smtClean="0"/>
              <a:t>r</a:t>
            </a:r>
            <a:r>
              <a:rPr lang="it-IT" dirty="0" smtClean="0"/>
              <a:t>3 </a:t>
            </a:r>
            <a:r>
              <a:rPr lang="it-IT" i="1" dirty="0" smtClean="0"/>
              <a:t>m</a:t>
            </a:r>
            <a:r>
              <a:rPr lang="it-IT" dirty="0" smtClean="0"/>
              <a:t>2 </a:t>
            </a:r>
            <a:r>
              <a:rPr lang="it-IT" i="1" dirty="0" smtClean="0"/>
              <a:t>m</a:t>
            </a:r>
            <a:r>
              <a:rPr lang="it-IT" dirty="0" smtClean="0"/>
              <a:t>3 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pPr>
              <a:buNone/>
            </a:pPr>
            <a:r>
              <a:rPr lang="it-IT" dirty="0" smtClean="0"/>
              <a:t>1   2   3    4   5   6   7</a:t>
            </a:r>
          </a:p>
          <a:p>
            <a:pPr>
              <a:buNone/>
            </a:pPr>
            <a:r>
              <a:rPr lang="it-IT" dirty="0" smtClean="0"/>
              <a:t>0   1  0    </a:t>
            </a:r>
            <a:r>
              <a:rPr lang="it-IT" dirty="0" err="1" smtClean="0"/>
              <a:t>0</a:t>
            </a:r>
            <a:r>
              <a:rPr lang="it-IT" dirty="0" smtClean="0"/>
              <a:t>   0    1    </a:t>
            </a:r>
            <a:r>
              <a:rPr lang="it-IT" dirty="0" err="1" smtClean="0"/>
              <a:t>1</a:t>
            </a:r>
            <a:endParaRPr lang="it-IT" dirty="0" smtClean="0"/>
          </a:p>
          <a:p>
            <a:pPr>
              <a:buNone/>
            </a:pPr>
            <a:endParaRPr lang="it-IT" i="1" dirty="0" smtClean="0"/>
          </a:p>
          <a:p>
            <a:pPr>
              <a:buNone/>
            </a:pPr>
            <a:r>
              <a:rPr lang="it-IT" i="1" dirty="0" smtClean="0"/>
              <a:t>r1(1 si1 no)</a:t>
            </a:r>
            <a:r>
              <a:rPr lang="it-IT" dirty="0" smtClean="0"/>
              <a:t>1, 3, 5 ,7  DISPARI      r1 errato              .</a:t>
            </a:r>
          </a:p>
          <a:p>
            <a:pPr>
              <a:buNone/>
            </a:pPr>
            <a:r>
              <a:rPr lang="it-IT" i="1" dirty="0" smtClean="0"/>
              <a:t>r2  ( due si due no) </a:t>
            </a:r>
            <a:r>
              <a:rPr lang="it-IT" dirty="0" smtClean="0"/>
              <a:t>2, 3, 6, 7 DISPARI </a:t>
            </a:r>
            <a:r>
              <a:rPr lang="it-IT" i="1" dirty="0" smtClean="0"/>
              <a:t>r</a:t>
            </a:r>
            <a:r>
              <a:rPr lang="it-IT" dirty="0" smtClean="0"/>
              <a:t>2 errato.</a:t>
            </a:r>
          </a:p>
          <a:p>
            <a:pPr>
              <a:buNone/>
            </a:pPr>
            <a:r>
              <a:rPr lang="it-IT" i="1" dirty="0" smtClean="0"/>
              <a:t>r3 (quattro si e quattro no) </a:t>
            </a:r>
            <a:r>
              <a:rPr lang="it-IT" dirty="0" smtClean="0"/>
              <a:t>4, 5, 6, 7 `e pari</a:t>
            </a:r>
            <a:r>
              <a:rPr lang="it-IT" i="1" dirty="0" smtClean="0"/>
              <a:t>r</a:t>
            </a:r>
            <a:r>
              <a:rPr lang="it-IT" dirty="0" smtClean="0"/>
              <a:t>3 corretto</a:t>
            </a:r>
          </a:p>
          <a:p>
            <a:pPr>
              <a:buNone/>
            </a:pPr>
            <a:r>
              <a:rPr lang="it-IT" dirty="0" smtClean="0"/>
              <a:t>R3 r2 r1 0 </a:t>
            </a:r>
            <a:r>
              <a:rPr lang="it-IT" dirty="0" err="1" smtClean="0"/>
              <a:t>0</a:t>
            </a:r>
            <a:r>
              <a:rPr lang="it-IT" dirty="0" smtClean="0"/>
              <a:t> 1  </a:t>
            </a:r>
            <a:r>
              <a:rPr lang="it-IT" dirty="0" smtClean="0">
                <a:sym typeface="Wingdings" pitchFamily="2" charset="2"/>
              </a:rPr>
              <a:t> bit sbagliato b3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51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56991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Altro esercizio 1100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r</a:t>
            </a:r>
            <a:r>
              <a:rPr lang="it-IT" dirty="0" smtClean="0"/>
              <a:t>1 	</a:t>
            </a:r>
            <a:r>
              <a:rPr lang="it-IT" i="1" dirty="0" smtClean="0"/>
              <a:t>r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1	 </a:t>
            </a:r>
            <a:r>
              <a:rPr lang="it-IT" i="1" dirty="0" smtClean="0"/>
              <a:t>r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r>
              <a:rPr lang="it-IT" dirty="0" smtClean="0"/>
              <a:t>1 	2	 3 	4	 5 	6 	7</a:t>
            </a:r>
          </a:p>
          <a:p>
            <a:pPr lvl="5"/>
            <a:r>
              <a:rPr lang="it-IT" dirty="0" smtClean="0"/>
              <a:t>1 		</a:t>
            </a:r>
            <a:r>
              <a:rPr lang="it-IT" dirty="0" err="1" smtClean="0"/>
              <a:t>1</a:t>
            </a:r>
            <a:r>
              <a:rPr lang="it-IT" dirty="0" smtClean="0"/>
              <a:t>	0	</a:t>
            </a:r>
            <a:r>
              <a:rPr lang="it-IT" dirty="0" err="1" smtClean="0"/>
              <a:t>0</a:t>
            </a:r>
            <a:endParaRPr lang="it-IT" dirty="0" smtClean="0"/>
          </a:p>
          <a:p>
            <a:pPr lvl="5"/>
            <a:endParaRPr lang="it-IT" dirty="0" smtClean="0"/>
          </a:p>
          <a:p>
            <a:r>
              <a:rPr lang="it-IT" dirty="0" smtClean="0"/>
              <a:t> r1 1,3,5,7 </a:t>
            </a:r>
            <a:r>
              <a:rPr lang="it-IT" dirty="0" smtClean="0">
                <a:sym typeface="Wingdings" pitchFamily="2" charset="2"/>
              </a:rPr>
              <a:t>0</a:t>
            </a:r>
          </a:p>
          <a:p>
            <a:r>
              <a:rPr lang="it-IT" dirty="0" smtClean="0">
                <a:sym typeface="Wingdings" pitchFamily="2" charset="2"/>
              </a:rPr>
              <a:t>r2  2,3,6,7 1</a:t>
            </a:r>
          </a:p>
          <a:p>
            <a:r>
              <a:rPr lang="it-IT" dirty="0" smtClean="0">
                <a:sym typeface="Wingdings" pitchFamily="2" charset="2"/>
              </a:rPr>
              <a:t> r3 4,5,6,7  1</a:t>
            </a:r>
          </a:p>
          <a:p>
            <a:endParaRPr lang="it-IT" dirty="0" smtClean="0">
              <a:sym typeface="Wingdings" pitchFamily="2" charset="2"/>
            </a:endParaRPr>
          </a:p>
          <a:p>
            <a:endParaRPr lang="it-IT" dirty="0" smtClean="0">
              <a:sym typeface="Wingdings" pitchFamily="2" charset="2"/>
            </a:endParaRPr>
          </a:p>
          <a:p>
            <a:r>
              <a:rPr lang="it-IT" dirty="0" smtClean="0">
                <a:sym typeface="Wingdings" pitchFamily="2" charset="2"/>
              </a:rPr>
              <a:t>Parola giusta 0 1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0 </a:t>
            </a:r>
            <a:r>
              <a:rPr lang="it-IT" dirty="0" err="1" smtClean="0">
                <a:sym typeface="Wingdings" pitchFamily="2" charset="2"/>
              </a:rPr>
              <a:t>0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 bwMode="auto">
          <a:xfrm>
            <a:off x="457200" y="2492896"/>
            <a:ext cx="5328592" cy="316835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Memorie ECC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Attualmente sul mercato</a:t>
            </a:r>
          </a:p>
          <a:p>
            <a:r>
              <a:rPr lang="it-IT" dirty="0"/>
              <a:t> </a:t>
            </a:r>
            <a:r>
              <a:rPr lang="it-IT" dirty="0" smtClean="0"/>
              <a:t>MEMORIE SEC (single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correcting</a:t>
            </a:r>
            <a:r>
              <a:rPr lang="it-IT" dirty="0" smtClean="0"/>
              <a:t> :codice di </a:t>
            </a:r>
            <a:r>
              <a:rPr lang="it-IT" dirty="0" err="1" smtClean="0"/>
              <a:t>Hamming</a:t>
            </a:r>
            <a:r>
              <a:rPr lang="it-IT" dirty="0" smtClean="0"/>
              <a:t>)</a:t>
            </a:r>
          </a:p>
          <a:p>
            <a:r>
              <a:rPr lang="it-IT" dirty="0" smtClean="0"/>
              <a:t>MEMORIE SEC_DEC </a:t>
            </a:r>
            <a:r>
              <a:rPr lang="it-IT" dirty="0"/>
              <a:t>(single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 smtClean="0"/>
              <a:t>correcting</a:t>
            </a:r>
            <a:r>
              <a:rPr lang="it-IT" dirty="0" smtClean="0"/>
              <a:t>, double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detecing</a:t>
            </a:r>
            <a:r>
              <a:rPr lang="it-IT" dirty="0" smtClean="0"/>
              <a:t>: codice </a:t>
            </a:r>
            <a:r>
              <a:rPr lang="it-IT" dirty="0"/>
              <a:t>di </a:t>
            </a:r>
            <a:r>
              <a:rPr lang="it-IT" smtClean="0"/>
              <a:t>Hsiao)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17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8" name="Gruppo 47"/>
          <p:cNvGrpSpPr/>
          <p:nvPr/>
        </p:nvGrpSpPr>
        <p:grpSpPr>
          <a:xfrm>
            <a:off x="899592" y="1988840"/>
            <a:ext cx="7995179" cy="3251460"/>
            <a:chOff x="899592" y="1988840"/>
            <a:chExt cx="7995179" cy="3251460"/>
          </a:xfrm>
        </p:grpSpPr>
        <p:sp>
          <p:nvSpPr>
            <p:cNvPr id="3" name="Rettangolo 2"/>
            <p:cNvSpPr/>
            <p:nvPr/>
          </p:nvSpPr>
          <p:spPr>
            <a:xfrm>
              <a:off x="899592" y="1988840"/>
              <a:ext cx="4625533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3"/>
            <p:cNvSpPr/>
            <p:nvPr/>
          </p:nvSpPr>
          <p:spPr>
            <a:xfrm>
              <a:off x="899592" y="1988840"/>
              <a:ext cx="1152128" cy="1512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3203848" y="1988840"/>
              <a:ext cx="1152128" cy="1512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99592" y="2996952"/>
              <a:ext cx="1152128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042229" y="2985463"/>
              <a:ext cx="1152128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184865" y="2996952"/>
              <a:ext cx="1152128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4372997" y="3002400"/>
              <a:ext cx="1152128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290826" y="2459722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M3</a:t>
              </a:r>
              <a:endParaRPr lang="it-IT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508294" y="2459722"/>
              <a:ext cx="505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 smtClean="0"/>
                <a:t>M1</a:t>
              </a:r>
              <a:endParaRPr lang="it-IT" dirty="0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2436455" y="2459722"/>
              <a:ext cx="505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 smtClean="0"/>
                <a:t>M2</a:t>
              </a:r>
              <a:endParaRPr lang="it-IT" dirty="0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4712941" y="2459722"/>
              <a:ext cx="505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 smtClean="0"/>
                <a:t>M0</a:t>
              </a:r>
              <a:endParaRPr lang="it-IT" dirty="0"/>
            </a:p>
          </p:txBody>
        </p:sp>
        <p:sp>
          <p:nvSpPr>
            <p:cNvPr id="14" name="Freccia in giù 13"/>
            <p:cNvSpPr/>
            <p:nvPr/>
          </p:nvSpPr>
          <p:spPr>
            <a:xfrm>
              <a:off x="1290826" y="3501008"/>
              <a:ext cx="32884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Freccia in giù 14"/>
            <p:cNvSpPr/>
            <p:nvPr/>
          </p:nvSpPr>
          <p:spPr>
            <a:xfrm>
              <a:off x="3615489" y="3494425"/>
              <a:ext cx="32884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reccia in giù 15"/>
            <p:cNvSpPr/>
            <p:nvPr/>
          </p:nvSpPr>
          <p:spPr>
            <a:xfrm>
              <a:off x="4767617" y="3501008"/>
              <a:ext cx="32884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reccia in giù 16"/>
            <p:cNvSpPr/>
            <p:nvPr/>
          </p:nvSpPr>
          <p:spPr>
            <a:xfrm>
              <a:off x="2378382" y="3494425"/>
              <a:ext cx="32884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1 18"/>
            <p:cNvCxnSpPr/>
            <p:nvPr/>
          </p:nvCxnSpPr>
          <p:spPr>
            <a:xfrm flipV="1">
              <a:off x="1273805" y="3573016"/>
              <a:ext cx="429754" cy="209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1633428" y="35903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118254" y="292424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Ai</a:t>
              </a:r>
              <a:endParaRPr lang="it-IT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862732" y="29306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Ai+1</a:t>
              </a:r>
              <a:endParaRPr lang="it-IT" dirty="0"/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2643416" y="29088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Ai+2</a:t>
              </a:r>
              <a:endParaRPr lang="it-IT" dirty="0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1474267" y="290644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Ai+3</a:t>
              </a:r>
              <a:endParaRPr lang="it-IT" dirty="0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899592" y="4077072"/>
              <a:ext cx="46085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2689089" y="4209599"/>
              <a:ext cx="154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Mux</a:t>
              </a:r>
              <a:r>
                <a:rPr lang="it-IT" dirty="0" smtClean="0"/>
                <a:t> 4:1 x 8</a:t>
              </a:r>
              <a:endParaRPr lang="it-IT" dirty="0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3020442" y="4664236"/>
              <a:ext cx="32884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5786228" y="2755032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  <a:r>
                <a:rPr lang="it-IT" dirty="0" smtClean="0"/>
                <a:t>n-1, an-2……        a2,a1,a0</a:t>
              </a:r>
              <a:endParaRPr lang="it-IT" dirty="0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156176" y="3114256"/>
              <a:ext cx="2448272" cy="242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148680" y="3122640"/>
              <a:ext cx="224408" cy="234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373088" y="3122640"/>
              <a:ext cx="224408" cy="234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913561" y="3122640"/>
              <a:ext cx="224408" cy="234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8144781" y="3123367"/>
              <a:ext cx="224408" cy="234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8387536" y="3114256"/>
              <a:ext cx="224408" cy="234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8099181" y="303689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1,0</a:t>
              </a:r>
              <a:endParaRPr lang="it-IT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5525126" y="4209599"/>
              <a:ext cx="28440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/>
            <p:cNvCxnSpPr/>
            <p:nvPr/>
          </p:nvCxnSpPr>
          <p:spPr>
            <a:xfrm flipH="1" flipV="1">
              <a:off x="5525126" y="4365104"/>
              <a:ext cx="3012309" cy="29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>
              <a:stCxn id="36" idx="2"/>
            </p:cNvCxnSpPr>
            <p:nvPr/>
          </p:nvCxnSpPr>
          <p:spPr>
            <a:xfrm flipH="1">
              <a:off x="8351814" y="3406229"/>
              <a:ext cx="1" cy="803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8527296" y="3387355"/>
              <a:ext cx="10139" cy="1006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45"/>
            <p:cNvSpPr txBox="1"/>
            <p:nvPr/>
          </p:nvSpPr>
          <p:spPr>
            <a:xfrm>
              <a:off x="5652120" y="4077072"/>
              <a:ext cx="5052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  <a:r>
                <a:rPr lang="it-IT" dirty="0" smtClean="0"/>
                <a:t>1,</a:t>
              </a:r>
            </a:p>
            <a:p>
              <a:r>
                <a:rPr lang="it-IT" dirty="0" smtClean="0"/>
                <a:t>a0</a:t>
              </a:r>
            </a:p>
            <a:p>
              <a:endParaRPr lang="it-IT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5786228" y="4815736"/>
              <a:ext cx="1992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Mov</a:t>
              </a:r>
              <a:r>
                <a:rPr lang="it-IT" dirty="0" smtClean="0"/>
                <a:t> AL, [F00..06]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62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7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143380"/>
            <a:ext cx="41433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6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Decoder-</a:t>
            </a:r>
            <a:r>
              <a:rPr lang="it-IT" dirty="0" err="1" smtClean="0"/>
              <a:t>demultiplexer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contrario del multiplexer e’ il </a:t>
            </a:r>
            <a:r>
              <a:rPr lang="it-IT" b="1" dirty="0" err="1" smtClean="0"/>
              <a:t>demultiplexer</a:t>
            </a:r>
            <a:r>
              <a:rPr lang="it-IT" dirty="0" smtClean="0"/>
              <a:t> che accetta un segnale in serie e lo trasferisce in una delle possibili n uscite a seconda dei </a:t>
            </a:r>
            <a:r>
              <a:rPr lang="it-IT" dirty="0" err="1" smtClean="0"/>
              <a:t>logn</a:t>
            </a:r>
            <a:r>
              <a:rPr lang="it-IT" dirty="0" smtClean="0"/>
              <a:t> ingressi di selezione</a:t>
            </a:r>
          </a:p>
          <a:p>
            <a:endParaRPr lang="it-IT" dirty="0" smtClean="0"/>
          </a:p>
          <a:p>
            <a:r>
              <a:rPr lang="it-IT" dirty="0" smtClean="0"/>
              <a:t>Il decoder e’ la rete logica che asserisce un valore 1 a una sola delle possibili 2^n uscite in base agli n ingressi. E’ come il de multiplexer con ingresso fisso a 1.</a:t>
            </a:r>
          </a:p>
          <a:p>
            <a:endParaRPr lang="it-IT" dirty="0" smtClean="0"/>
          </a:p>
          <a:p>
            <a:r>
              <a:rPr lang="it-IT" dirty="0" smtClean="0"/>
              <a:t>Si dice anche decoder in quanto viene usato per decodificare un segnale binario in codice 1/n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1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Decoder</a:t>
            </a:r>
            <a:endParaRPr lang="it-IT"/>
          </a:p>
        </p:txBody>
      </p:sp>
      <p:grpSp>
        <p:nvGrpSpPr>
          <p:cNvPr id="14" name="Group 13"/>
          <p:cNvGrpSpPr/>
          <p:nvPr/>
        </p:nvGrpSpPr>
        <p:grpSpPr>
          <a:xfrm>
            <a:off x="357158" y="1928802"/>
            <a:ext cx="2371725" cy="1406525"/>
            <a:chOff x="3386137" y="2725738"/>
            <a:chExt cx="2371725" cy="1406525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4095749" y="3013075"/>
              <a:ext cx="1027113" cy="11191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3386137" y="3340100"/>
              <a:ext cx="709612" cy="15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122862" y="3341688"/>
              <a:ext cx="635000" cy="15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476624" y="3797300"/>
              <a:ext cx="635000" cy="15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76624" y="4040188"/>
              <a:ext cx="635000" cy="15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095749" y="3062288"/>
              <a:ext cx="439738" cy="1069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600"/>
                <a:t>EN</a:t>
              </a:r>
            </a:p>
            <a:p>
              <a:endParaRPr lang="it-IT" sz="1600"/>
            </a:p>
            <a:p>
              <a:r>
                <a:rPr lang="it-IT" sz="1600"/>
                <a:t>A0</a:t>
              </a:r>
            </a:p>
            <a:p>
              <a:r>
                <a:rPr lang="it-IT" sz="1600"/>
                <a:t>A1</a:t>
              </a:r>
              <a:endParaRPr lang="it-IT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56087" y="2725738"/>
              <a:ext cx="145097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600"/>
                <a:t>DECODER 2:4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99012" y="3098800"/>
              <a:ext cx="396875" cy="942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it-IT" sz="1400"/>
                <a:t>O0</a:t>
              </a:r>
            </a:p>
            <a:p>
              <a:r>
                <a:rPr lang="it-IT" sz="1400"/>
                <a:t>O1</a:t>
              </a:r>
            </a:p>
            <a:p>
              <a:r>
                <a:rPr lang="it-IT" sz="1400"/>
                <a:t>O2</a:t>
              </a:r>
            </a:p>
            <a:p>
              <a:r>
                <a:rPr lang="it-IT" sz="1400"/>
                <a:t>O3</a:t>
              </a:r>
              <a:endParaRPr lang="it-IT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122862" y="3494088"/>
              <a:ext cx="635000" cy="15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122862" y="3646488"/>
              <a:ext cx="635000" cy="15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122862" y="3798888"/>
              <a:ext cx="635000" cy="15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</p:grpSp>
      <p:pic>
        <p:nvPicPr>
          <p:cNvPr id="15" name="Immagine 7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124744"/>
            <a:ext cx="4818836" cy="460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06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Personalizzato 2">
      <a:dk1>
        <a:sysClr val="windowText" lastClr="000000"/>
      </a:dk1>
      <a:lt1>
        <a:sysClr val="window" lastClr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ravatta ner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69681</TotalTime>
  <Words>2343</Words>
  <Application>Microsoft Office PowerPoint</Application>
  <PresentationFormat>Presentazione su schermo (4:3)</PresentationFormat>
  <Paragraphs>603</Paragraphs>
  <Slides>58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 Math</vt:lpstr>
      <vt:lpstr>Garamond</vt:lpstr>
      <vt:lpstr>Times New Roman</vt:lpstr>
      <vt:lpstr>Wingdings</vt:lpstr>
      <vt:lpstr>Essenziale</vt:lpstr>
      <vt:lpstr>Document</vt:lpstr>
      <vt:lpstr>Calcolatori Elettronici e Lab a.a. 2015-2016  RTL</vt:lpstr>
      <vt:lpstr>Multiplexer</vt:lpstr>
      <vt:lpstr>Multiplexer</vt:lpstr>
      <vt:lpstr>Reti logiche e  multiplexer</vt:lpstr>
      <vt:lpstr>Presentazione standard di PowerPoint</vt:lpstr>
      <vt:lpstr>Presentazione standard di PowerPoint</vt:lpstr>
      <vt:lpstr>Presentazione standard di PowerPoint</vt:lpstr>
      <vt:lpstr>Decoder-demultiplexer</vt:lpstr>
      <vt:lpstr>Decoder</vt:lpstr>
      <vt:lpstr>Il calcolatore</vt:lpstr>
      <vt:lpstr>Uso del decoder</vt:lpstr>
      <vt:lpstr>Presentazione standard di PowerPoint</vt:lpstr>
      <vt:lpstr>esempio</vt:lpstr>
      <vt:lpstr>Presentazione standard di PowerPoint</vt:lpstr>
      <vt:lpstr>Amplificatore Tristate</vt:lpstr>
      <vt:lpstr>Comparatore</vt:lpstr>
      <vt:lpstr>Presentazione standard di PowerPoint</vt:lpstr>
      <vt:lpstr>datasheet</vt:lpstr>
      <vt:lpstr>Dispositivi programmabili - PAL</vt:lpstr>
      <vt:lpstr>Presentazione standard di PowerPoint</vt:lpstr>
      <vt:lpstr>USO DI PLA</vt:lpstr>
      <vt:lpstr>Pla for adder</vt:lpstr>
      <vt:lpstr>Dispositivi programmabili - CPLD</vt:lpstr>
      <vt:lpstr>Dispositivi programmabili - FPGA</vt:lpstr>
      <vt:lpstr>Sintesi FPGA</vt:lpstr>
      <vt:lpstr>Sintesi CAD</vt:lpstr>
      <vt:lpstr>ALU</vt:lpstr>
      <vt:lpstr>AND e OR</vt:lpstr>
      <vt:lpstr>Half Adder</vt:lpstr>
      <vt:lpstr>Full Adder</vt:lpstr>
      <vt:lpstr>Sommatore a propagazione di riporto</vt:lpstr>
      <vt:lpstr>Una semplice ALU</vt:lpstr>
      <vt:lpstr>ALU a 1 bit</vt:lpstr>
      <vt:lpstr>ALU a 8 bit</vt:lpstr>
      <vt:lpstr>Rete per il controllo degli errori</vt:lpstr>
      <vt:lpstr>Gestione degli errori</vt:lpstr>
      <vt:lpstr>Codice a rilevazione di errore</vt:lpstr>
      <vt:lpstr>Esempio di reti logiche nel calcolatore</vt:lpstr>
      <vt:lpstr>Codifica di Hamming</vt:lpstr>
      <vt:lpstr>Distanza di hamming di un codice</vt:lpstr>
      <vt:lpstr>codici di rilevazione o codici di correzione</vt:lpstr>
      <vt:lpstr>Codice di parità</vt:lpstr>
      <vt:lpstr>Presentazione standard di PowerPoint</vt:lpstr>
      <vt:lpstr>Presentazione standard di PowerPoint</vt:lpstr>
      <vt:lpstr>parità</vt:lpstr>
      <vt:lpstr>Codici a correzione</vt:lpstr>
      <vt:lpstr>Codice di hamming correttivo</vt:lpstr>
      <vt:lpstr>Quanti bit</vt:lpstr>
      <vt:lpstr>Codice di hamming</vt:lpstr>
      <vt:lpstr>Presentazione standard di PowerPoint</vt:lpstr>
      <vt:lpstr>Algoritmo</vt:lpstr>
      <vt:lpstr>Presentazione standard di PowerPoint</vt:lpstr>
      <vt:lpstr>Presentazione standard di PowerPoint</vt:lpstr>
      <vt:lpstr>Presentazione standard di PowerPoint</vt:lpstr>
      <vt:lpstr> </vt:lpstr>
      <vt:lpstr>esempio</vt:lpstr>
      <vt:lpstr>Altro esercizio 1100</vt:lpstr>
      <vt:lpstr>Memorie ECC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with Sakbot</dc:title>
  <dc:creator>Cucchiara</dc:creator>
  <cp:lastModifiedBy>rita</cp:lastModifiedBy>
  <cp:revision>696</cp:revision>
  <dcterms:created xsi:type="dcterms:W3CDTF">2003-05-19T12:23:41Z</dcterms:created>
  <dcterms:modified xsi:type="dcterms:W3CDTF">2015-10-20T11:59:09Z</dcterms:modified>
</cp:coreProperties>
</file>