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3" r:id="rId3"/>
    <p:sldId id="280" r:id="rId4"/>
    <p:sldId id="315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16" r:id="rId14"/>
    <p:sldId id="293" r:id="rId15"/>
    <p:sldId id="317" r:id="rId16"/>
    <p:sldId id="318" r:id="rId17"/>
    <p:sldId id="295" r:id="rId18"/>
    <p:sldId id="296" r:id="rId19"/>
    <p:sldId id="297" r:id="rId20"/>
    <p:sldId id="298" r:id="rId21"/>
    <p:sldId id="320" r:id="rId22"/>
    <p:sldId id="321" r:id="rId23"/>
    <p:sldId id="322" r:id="rId24"/>
    <p:sldId id="323" r:id="rId25"/>
    <p:sldId id="324" r:id="rId26"/>
    <p:sldId id="299" r:id="rId27"/>
    <p:sldId id="300" r:id="rId28"/>
    <p:sldId id="301" r:id="rId29"/>
    <p:sldId id="302" r:id="rId30"/>
    <p:sldId id="319" r:id="rId31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Sezione predefinita" id="{A961AEC8-A6E4-4452-AB4F-104445B21901}">
          <p14:sldIdLst>
            <p14:sldId id="256"/>
            <p14:sldId id="313"/>
            <p14:sldId id="280"/>
            <p14:sldId id="31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16"/>
            <p14:sldId id="293"/>
            <p14:sldId id="317"/>
            <p14:sldId id="318"/>
            <p14:sldId id="295"/>
            <p14:sldId id="296"/>
            <p14:sldId id="297"/>
            <p14:sldId id="298"/>
            <p14:sldId id="320"/>
            <p14:sldId id="321"/>
            <p14:sldId id="322"/>
            <p14:sldId id="323"/>
            <p14:sldId id="324"/>
            <p14:sldId id="299"/>
            <p14:sldId id="300"/>
            <p14:sldId id="301"/>
            <p14:sldId id="30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FF66"/>
    <a:srgbClr val="AEBFDE"/>
    <a:srgbClr val="A1B7EF"/>
    <a:srgbClr val="B5B2DA"/>
    <a:srgbClr val="CC6600"/>
    <a:srgbClr val="99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 autoAdjust="0"/>
    <p:restoredTop sz="91047" autoAdjust="0"/>
  </p:normalViewPr>
  <p:slideViewPr>
    <p:cSldViewPr>
      <p:cViewPr varScale="1">
        <p:scale>
          <a:sx n="106" d="100"/>
          <a:sy n="106" d="100"/>
        </p:scale>
        <p:origin x="1092" y="10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12C7958-2C3E-429E-8B0A-B71110CE3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D094680-745A-48A5-94A2-36C6D2A21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/>
            <a:fld id="{DCB918C2-3E1D-4BE6-9762-47ED43E75007}" type="slidenum">
              <a:rPr lang="en-US" smtClean="0">
                <a:cs typeface="Times New Roman" pitchFamily="18" charset="0"/>
              </a:rPr>
              <a:pPr defTabSz="957263"/>
              <a:t>1</a:t>
            </a:fld>
            <a:endParaRPr lang="en-US" smtClean="0">
              <a:cs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29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CD5F4-0963-4E61-9E51-5A54F36991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zione Image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CC916A-B1F5-464A-8D16-06C0FE2B93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5791200" cy="756002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075240" cy="5616624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lo stile del </a:t>
            </a:r>
            <a:r>
              <a:rPr lang="en-US" noProof="0" dirty="0" err="1" smtClean="0"/>
              <a:t>titolo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6" descr="SigilloUNIMOR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7988" y="115888"/>
            <a:ext cx="7921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Peripheral_Component_Interconnect" TargetMode="External"/><Relationship Id="rId2" Type="http://schemas.openxmlformats.org/officeDocument/2006/relationships/hyperlink" Target="http://it.wikipedia.org/wiki/SC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.wikipedia.org/wiki/ASCII" TargetMode="External"/><Relationship Id="rId5" Type="http://schemas.openxmlformats.org/officeDocument/2006/relationships/hyperlink" Target="http://it.wikipedia.org/wiki/Microprocessore" TargetMode="External"/><Relationship Id="rId4" Type="http://schemas.openxmlformats.org/officeDocument/2006/relationships/hyperlink" Target="http://it.wikipedia.org/wiki/CPU_cach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504" y="2662984"/>
            <a:ext cx="8281376" cy="984250"/>
          </a:xfrm>
        </p:spPr>
        <p:txBody>
          <a:bodyPr>
            <a:noAutofit/>
          </a:bodyPr>
          <a:lstStyle/>
          <a:p>
            <a:r>
              <a:rPr lang="en-US" b="1" cap="none" dirty="0" err="1" smtClean="0"/>
              <a:t>Calcolatori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Elettronici</a:t>
            </a:r>
            <a:r>
              <a:rPr lang="en-US" b="1" cap="none" dirty="0" smtClean="0"/>
              <a:t> e Lab</a:t>
            </a:r>
            <a:br>
              <a:rPr lang="en-US" b="1" cap="none" dirty="0" smtClean="0"/>
            </a:br>
            <a:r>
              <a:rPr lang="en-US" b="1" cap="none" dirty="0" err="1" smtClean="0"/>
              <a:t>a.a</a:t>
            </a:r>
            <a:r>
              <a:rPr lang="en-US" b="1" cap="none" dirty="0" smtClean="0"/>
              <a:t>. 2015-2016</a:t>
            </a:r>
            <a:br>
              <a:rPr lang="en-US" b="1" cap="none" dirty="0" smtClean="0"/>
            </a:br>
            <a:r>
              <a:rPr lang="it-IT" b="1" cap="none" dirty="0" smtClean="0"/>
              <a:t> </a:t>
            </a:r>
            <a:r>
              <a:rPr lang="it-IT" b="1" cap="none" dirty="0" smtClean="0"/>
              <a:t>Codici di Controllo e HAMMING</a:t>
            </a:r>
            <a:endParaRPr lang="it-IT" b="1" cap="none" dirty="0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00049" y="4245130"/>
            <a:ext cx="76702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sz="2400" b="1" dirty="0" smtClean="0">
                <a:latin typeface="+mj-lt"/>
              </a:rPr>
              <a:t>Calderara Simone</a:t>
            </a:r>
            <a:endParaRPr lang="it-IT" sz="2400" b="1" dirty="0" smtClean="0">
              <a:latin typeface="+mj-lt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b="1" dirty="0" smtClean="0">
                <a:latin typeface="+mj-lt"/>
              </a:rPr>
              <a:t>DIPARTIMENTO DI INGEGNERIA Enzo Ferrari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i="1" dirty="0" smtClean="0">
                <a:latin typeface="+mj-lt"/>
              </a:rPr>
              <a:t>Università </a:t>
            </a:r>
            <a:r>
              <a:rPr lang="it-IT" i="1" dirty="0">
                <a:latin typeface="+mj-lt"/>
              </a:rPr>
              <a:t>di Modena e Reggio Emilia, Italia</a:t>
            </a:r>
          </a:p>
        </p:txBody>
      </p:sp>
      <p:pic>
        <p:nvPicPr>
          <p:cNvPr id="5" name="Picture 15" descr="logo_Image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5" y="6077373"/>
            <a:ext cx="976745" cy="780627"/>
          </a:xfrm>
          <a:prstGeom prst="rect">
            <a:avLst/>
          </a:prstGeom>
          <a:noFill/>
        </p:spPr>
      </p:pic>
      <p:pic>
        <p:nvPicPr>
          <p:cNvPr id="6" name="Picture 16" descr="unimo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5183793"/>
            <a:ext cx="7620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3116" y="5346419"/>
            <a:ext cx="1223764" cy="67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/>
          <p:cNvSpPr txBox="1"/>
          <p:nvPr/>
        </p:nvSpPr>
        <p:spPr>
          <a:xfrm>
            <a:off x="971600" y="6412686"/>
            <a:ext cx="34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http://www.imagelab.ing.unimore.it</a:t>
            </a:r>
            <a:endParaRPr lang="it-IT" dirty="0">
              <a:latin typeface="+mj-lt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33" y="-49285"/>
            <a:ext cx="2408800" cy="164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4.bp.blogspot.com/-QtJyDBd41H4/UCTssbpG5YI/AAAAAAAAAMY/DHUr6_FK1zQ/s1600/tablet-spiaggia_Fotolia_25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5218"/>
            <a:ext cx="1937902" cy="16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ata:image/jpeg;base64,/9j/4AAQSkZJRgABAQAAAQABAAD/2wBDAAoHBwgHBgoICAgLCgoLDhgQDg0NDh0VFhEYIx8lJCIfIiEmKzcvJik0KSEiMEExNDk7Pj4+JS5ESUM8SDc9Pjv/2wBDAQoLCw4NDhwQEBw7KCIoOzs7Ozs7Ozs7Ozs7Ozs7Ozs7Ozs7Ozs7Ozs7Ozs7Ozs7Ozs7Ozs7Ozs7Ozs7Ozs7Ozv/wAARCAFLAQQDASIAAhEBAxEB/8QAGwAAAQUBAQAAAAAAAAAAAAAABgACAwQFAQf/xABSEAABAwIEAwIKBgQLBgQHAAABAAIDBBEFEiExBhNBUXEUIjIzYYGRobHRI0JSU3LBBxUWkiQ0RWJzg5OUsuHwJTVDRGOCVaLC8RcmVGSEpLP/xAAZAQADAQEBAAAAAAAAAAAAAAAAAQIDBAX/xAAjEQACAgEDBQEBAQAAAAAAAAAAAQIREgMhMRMyQVFhIkJx/9oADAMBAAIRAxEAPwAolllE0gEjwA428b0pj64U9jNO5oO1yegufcCnTefk/Efiqta6lipjJVEBjep9II/Mrnvc7UlQ9+M07n3bUuAO3lD6wb8SArHOl+9d+8sCknwfmthjjfGZbBmcOAdY3FvXqrP7Q0JkdGDKXtNiBGSQpckNRNbnS/eP/eKQmk+8f+8VlOx6iZT89xlEecsvyzo4C9ko8foJJWR5nsMnkl7CAexLL6PFejW50n3jvaV3myfeO9qzH4xSxVwo3CTnE2Ay7pk2PUcUzomCWdzPK5TM1kZDxXo1ufJ9t3tS50n3jvasxuN0UlG+qY5zmR+WA3VveE6PFqeSgfWsbIYWHU5dUZfQxRpc2T7bvalzZPvHe1ZUmOUjIoXWkc+cXjja27iO2ylosTgrZHxMbJHLH5TJG2IRkGKL/Nk+8d7SlzZfvHe1Va6uiw+n504dkva7ReyojiOgJZn5sbX+S50ZAKLoMV6Njmy/eO9qXNk+8d7SsqXHqOKpdTubK6Rp2ay9+unqUtJjFFWMkfHLl5Qu8PFi0dqWQYr0aPNk+272pc2T7x37yx/2koNXATOjBsZBGcquPxKjjoxWOnbyTs4dfQnkGK9FsSyfeO9pThJJ9t3tWRFxBQyOZm5sbXmzXvjIafWpJ8coqaqdTSGTmj6oYSjIMV6NQySfbd7VzmSD/iO9qp0mKUle9zIJbvb5TC2xCirMZoaGfk1EuV9gbAE2RkFI0ebJ9t3tXeZJ9t3tVaaojggdO930bRckC+iqtxzD3075xOMjCA7Q7nbRFhSNLmybZ3e1c5kn3jvaqcWJUs1I+qjkJhZfM7KdFGzGaCSGSZtQMkVsxsdL7IsKRe5sn3j/AN4pc2T7x37xVEYvRPpX1LZSYmGznBh09yj/AF5h/IFQZnCIuy5uW61/YlkGK9GlzZfvHfvFcMsv3j/3is92N4eKds/PvG52UENJ17FyqxmipJRFJITIRfI1pJRl9Cl6NHnS/eP/AHikZZfvHfvFVKPEKauzch93M8ppBBHqVlOxUi9Ruc6Elzi45upSSovMn8XySXRHg5J9zKUo+nk/EfisbiQU7qBrJ5HMu8ZSBfX0+1bkotJIT9oqCSOOVhbIxr2no4XWLR1x4BKOSqo8RpIo6qKtaCA0N8bKNvVooqNzXYvWvNcKUOL7Saa+Mi6KkpoHXhgjZfctaAl4FSg/xaL9wKMS7QN41UQS4BDHDKJXMnDXPtYvIabn07jVVcrxiGHtxF+anEbTG5osLW+e6L/BKewHIjsNhkCcYIXBodEwhuwLRohxDJAzXkS8WM5cjb5Q0OvoDlNl3h2ogw51VFWOEMmnl9bXRL4PBmzclgN73yhKSmp5jeSGN5HVzQUYhaA+jp5ZKXFKiON3Kewhum/jA+4BWaSupmcMTUrpAJ3BwDLam6Kg1rG5WgAdgCYKemD84hjDu0NCMQyTBaqpoHSUEcs0lJOynaDIRZo7B37q3w/UVTsTnhdN4TCBrNbc9Nd0QSRxSgCRjHj+cAV2NkcYyxta0djRYJY7haMnimwwV4vqXtsPWs6hwmfF6Cj500baeEEBrNXHXW/YrruJ6KWrnohQ1c8tO60jWQh2Wxt2rv7T4eySOnp6aolmkZzDBDFdzB/OHQqsLZKmjKqmyDitzaJ7WSNFoydRcR2t+SgpITPQYiwZvDnWLm/aaHAkD0rWfxXgkdF+sDG8gS8t4EQzsdvqPUfYrWH45h1biRpGU8sFXk5gE0WUuHaCk9Nj6kWZlLXUjOEpqZ8jRPle3IdySTb8lnyUFYeHopSxxjbM52W2wIAv7QfaijFaigw7JNPQOmfITYxQhx0FySqkPGGHT0z6iOnq+SxjnF5is0gWvY39KWDYOaT3KWJ42zkUfghhezQujey5jcLWUde6U8Uw8qZglLWAPI0zZVem4hwaKgpq+Skk5NU4tjPJbcketPkx/C48TkoRQzyVUIu5sdOHEDTXQ9yeDDOJW4dexmKVUla/JWa3B0FuqpVEU+JxV1bHA18ZkzCRzrFoaNrdxCKqU0uIU7KttOBzAfOx2d2a+xTNpoGxujbDGGO8puUWKWPgdoHYsRE3CMrXOHMibyiL6nYD3fBU24BVGoysv4K+PPnJ0vlv8dEV+A0dreCw2J1GQaqXlsEfKDG5LWy20t2WRjYWgUwqsy8M4hETYtBtfscLJseB1D54WNDvBJo2OkeDpfLc+9FAoKPKR4LCAd/EClbHGyIRMY1rLWygaWSxCwQwmb/YWJ0rnC7Wlw130t+QTWOa/g9zSRdlRa3rv+aKxh9G2+WlhFxY2YNV3wGly5fBost72yDdGIWgRxjCXYaWVFO+9LI8G19j071NTPbhvE881acrJcxjkIuDc3BRS6mgfG2N0LHMb5LS0EBddDC5gYYmFo2aWiwRiGSB/BMQkqMaqIi6HKQXF7GWMlrAH80RqNkEEbrxxMY7tDQCpLJpUIvUXmXfi/IJJUXmT+L5JLph2o4tTuZUm88/8R+KG+JsIxXE305w6rEAjDs95HNve1tvWiObzz/xFZON4lU4bEyaKKN8ZNnFxNweiycqdnXWSoFDwhxKf5Tb/eH/ACSdwdxG43/WTAP6d/yRJg+L1uKSPJhhbHGPGNze/RUJeKK6GofA6nhzscWm19x60dUXSRkfsVxCd8Sj/tn/ACS/YfHjviUR75X/ACW3VcQ4rQuYKqijZn2Bvrb1rWpcSdiGFOqqYNZIARZ+wIR1Q6UQPPA2NuGtfBf+kf8AJc/YLGj/AChD++/5LSbxbW3BMUNu4/NXsX4kkpJ42UjWOa6MPJcO3Ue5Lqh0Y+jA/YDF7a18H77vkuf/AA/xX/6+D953yRLgmLVuJx1Ej2RfRt8VrQQS7p6tFqUbpnZuaCBfQkWTWo2HSj6AY/o9xS38fg9rvkiXhbAajAqeojqJ2SmZwcMt9LD0reQ7jeOV2F13JayFzHNzMuDe22uvoRKbrcqOmk9inRcNTz8QYrPX08kdNVF3Keyax1PUA9nbdTfqyvwriyqxaCmdWU9VGQWsc0OYdO0jqFx+PY1HRNrHUsXIds+3pt2rRwXH2YlnjmYI5GNzaHQjtU9QOmkCdXwji89DVzeDt8JrKoS8kSNtG0Zjqb7+MtjBcExDDOIzUzxOqoZYWtE8kgL4dPJ326aehT1XE809WKbDIg8k5Q5wvm7kybGsZwqWPw+GN0cm1h+YT6olpLkI6trnUUzWML3OjcA0WFzbbVC+G4NiNPwRV4XLSkVL84Y3O2zr263RVTTNqaeOZgIa9oIDhYrIx2eWWqpcMppXMkmfmeWmxa3/AFf2JZUinG3YMVHCdecAw6KKjkNZFKXTNdOMoFzsC6w3GyuVOB1svFdXXy4bPNSTQ8scqdrHXs0faGmhRbVmphpCaNjZJGgWa87j5oZHF9ZzAx1PC03sb30TepXJPSRtyQVdfw9JTuj8FqZInMa1z75OjTceixQf+xHEg2xWP+3f8kRV3EFXT4kaOGCGYkjLlJJNwpMQxjEqI0sXgsTp5wbsBJ1voAktSuBvTT5Bn9iuJh/KrP7w/wCSX7GcUD+Vm/3h/wAlrTcV4hTzOhlpYmPabEG+nvVyjx3EJMSp6WqpGRCfUHXUW3GqfVF0Yg9+xvFH/irf7w/5Lv7G8UbHFGf3h/yRvUVL6SCaecN5UbC7TcnoFU4f578P8JqZHvfO4uGY7Dpb3p9Ri6UQS/YziY/yoz+8P+S4eCeJTvikZ/r3/JE2O49LhlTHBTsY9zm5nZgdOz81HgnEcuIVvg1RGxpc27Sy+46JdXeg6UeaBz9huITvicX9s/5Jp4Bxx3lYlD/av+SI6rF8W/WFVBSQRvZT6kkbD2qjT8TYtVVDaeGKB0j75Rl369qOqx9FeiPAuC8RwvF4K2etikZGTdoLiTcEdQjNY2D4hXV0lVDUtZFLCWiwbbtv8FrxiRrAJHBzr7gKXLLcaio7I0KLzJ/F8kkqLzJ/EkuiHajj1O5lOXzz/wARWDxYbYUz0zD4Fb8o+mf+IrB4jpa2uijp6amzsBzl+Yb6i3vWMjsj4K3CA+iqiO1v5rCr8zsYqcu/hDrfvIh4fpa/DmzsmpDlc3MDnGpGw9ay5MGxaSrfUeCWc6Qvtmb237Vm06Rp5GY7+szJCcTDQNcmS1vT+S2KSppG8MVBpA5oYxwcHb5iFSraDHcVewVMDWhl7WIAF/WrMmB1lLg5o6dglfO8OldcANtsBdJJh4MGShLMLhrBfx5HMPqtb806GidUYZVVjw48nI1p7dbfBFeFYc79VNo6+lbaNxsCb31Jv7yn4jh5ZhUlJQUzPpT4wBtb0+5PHyFmNwa+1RUx/aYHew/5osQzguE4lh1e2V0LRG4ZX+MNv9BE1lUboT5Eg7jD/ecP9AP8RRkQhjHcJxHEsQ5scDcjGhjTnGo1N/elLdAuSg7E31WBxYVTU8j32s9wF/rX0UsGD1NBg9XVygskdFlawbgXFyfUiDA4Kmmw9sFTE1jo9AWm9xur72NkY5jxdrhYg9UlG+R2BXChjGMWkIzGNwZ3/wDtdF1VQU1a6I1EYfynZmg7XQ5WcMVdNUc/DnZgDdovZzU6dvE1ZFyHxcsdXAtF/XdJWtge4VaNb2ALBwQOxHFKvFZG+Jflw93/ALW9pUuNTy0eBMgGZ08rGxeLrrbX/XpWhhtE2goIadv1W+N6XHU+9U+RFlBHFcVLHiYMB+keLytGwPRGNdJURUznUsPOl2a0kD1ocwnCa5mLOqMRpDIHtdd7ng2J6269iJehr2VOE30wxF3P88W/RE7en1oxMbHOa5zGlzdiRsgh+A4o2qdLBRujAfmYOY27ddOqL8OkrJaUeHQcqZuh1BzenRKO2wMCeIRbHar0uHwCOaWNj6Wne5jS4RtsSNRohXEsExWuxGWp8FDc50AeOgt+SKcO57aGJtREIpGNylodfbrdCW4S4MviOR9QabC4XWfUvGb0NH+vctqONsMTI2gBrGhoHYAsTDGuxDHqrEHt+jh+iiv7L/67VqYkKp9DIyjy81wyguNrX3PemvYgOkxOB3EUlbUMMkTXENaOoAsPms+GoFNXtqIMzQyTM2+9r7Is4fwmqoHytqoYi14BDr3Nx096q43gVbX4gZaeCNsYaACDa/eox2L+BA58dRQOmisWyx3BHW4QJgLsuO0nZzLe0EfmirDKbFKXCpKWSOLOwWhJde997rIpeGcTpaqOoYYC6NwcAXHX3Ju2JcBeAAbgaldK4L2F9+q6qILlF5k/i+SSVF5k/iSXTHtRw6ncyrMPpX/iKYpZfLf+IoU4gm4mjxHLhMZdTZBrladeu6zq2dV0rCVdQIKrjq/mHEfgYuio47P/AASP+2NGIup8DwLo2QIJuPL+bPsjT+bxz9g+yNGP0M36DgLvoKCM/HBGx9kaRPHPQf8A808R5v0GySCD+3P+uWusHHJcLnS+vm0sfoZv0Gy5osXiqGqnwljKRkjpecw/RgkgdduiwqygxaSLE2mOaSR9VEY3MYWgtF8xaL6BJRsbk14DjRLQIQkwioq5KSKnFXSlhmc6fIWNz2aWXFzYaEW9BVOTC8Ynp6INpn81tNNzeYCBnLnEevs9Saj9Bya8B2kEJvwysdPhYYKrl1ELYq0OBu0NLTe/Qm1r9iI8SjkdhdRHBnDzE5rOX5QNunpUtUUmyzoexLRAL8OxUYZVwx09RI4mHlyBjmOLh5WhPZe56q1i+EYxWy11ZRyzQwuLmmDUOdlDcpaPSQqx+kZv0Gl+iV9dEEjCcUxPEjpPSNdTQnmvzDI8AZgBsT3pMoMajxiZ9O2dzpDOeZM0t5ZLSG+MDZwvaw6JY/R5v0GqVwgQUGKcinFNT1ccraSUVpkzESPI8W3ac3Z6FqYBhuI0GN2qJZ56XwP6J0l/EJcDlPp3Q4/QUm3wE6SEMWpuM34nUOw6cNpS76MZmCw9eqp+B8fn/mgP+9iMfoOb9B0ABoBZdQJ4Dx8f+bH77Pkl+r+PTvWj+0b8kY/RZv0He6VkCfqvjtw1xAA/0o+Sb+peOnHXFAP68/JGP0M5eg8XUBfqHjd2+L//ALDvkl+zfGbt8ZI//Jf8kYr2Gb9B6lZAX7KcXO3xt395k+SO4mubExrjdwaLntKmSoqLb5Rdo/NH8SS7SeaP4klvDtRx6ncyvL5x/wCIqO3RSS6yO/EVlY9WS0GFyVEDgHhwAJF9yoZ2LgvkJBAY4qxbrM31MCgbxdjJ5n07LNcQPox8kYMWaPRNkr6Lz9vFWMFlzUN/s2/JKm4qxeWK7qgXBP1G/JLBhmeg3SugeLiPEngl040/mD5KR/EGJ5C4TW/qx8ksWPINEroCdxHjIBPP07eWPknQcSYq6kje+o8dwN/EHb3J4MWYd3SQQeIMV5ZcJ+l/IHyVODiXHJKcPM7iba/Rj5IUGDmkeiJX1QHFxFjBgeXzkOG12D5KJ/EmM5LipIJH2G/JGLHkehXSuvN4uKcbfVcs1R8nYRjf2K6ziDFja9Qb9RkHyQ4sSmmHaV0CVXEOLRu8Sc2I6MG/sVaLibGnm5qTb8A+SMWwc0eiXSXnVRxPjQa7l1D7gXFmD5KabiHGGWy1Z1HRg+SMGGaD9cXnjuJMaDv408gjowae5Nl4gx8sPLqnl2lrMb8k+mxdRHot0l5+zF+JZG3bM/2NXH4nxQ4NEcz73HRiXTY80egri88mxniKJxa+eUW38VqpT8WYyB4tc/2D5J9Ni6iPUEl5T+1eN5owcQk1dbYfJTycS4w1mlfID6kdNgtRM9P6rq8il4mx4PaP1lNr2FRzcUY21xAxKo07Ho6bJesj2FdXn/AeMYjiGNSRVdZNOzkOIa95Ivcar0BZyjTNISyVlqk80fxJLtL5s/iSW8O1HHqdzKkgPOkub+MbC2yw+LiBgT7jd7Qt+QHmONvrFD/F9v1LqbfSt/NR5Ov+QFbGTmsq0FhG+/V7lZdKGt9KrxXfAXW3cT71sY+SfRsQIFu1R0hAgAF9bke1TWa+Hxgb26KvSNJpmken4pFNbovQ+LE83sbbokggaYYyd8o+CEpn5GCIHXcosoyXU0R/6bfgkEvRM6FpNyEw0zCT4oVjrqlZISK5po9soSFOy1soViyQBQBWNJGRYtHsXPA2Fti0WGwsrdrdF3Qi2yLFRTNDFvkbfuT20zQNgnNpHBoHhMrrW3t8lBPTVNrQzv8AKDvGd7ttkxEvgrCNgmGjj+7b7FEKOsNS0mocIQbkZ9T7lO+izyZhUzt9AegBgpGC/iAdFzwOF27B7FbyZGAXJsNydU21iiwK4pIh9QexcMMbTcNCncT1UJuUAcJaBsoXy2OgUmUndRlguboAoVb38t5B1sUKa37kXVbfonaIPZ5Z71SERlx8Jjads11dldsqUjbTscD9YK1Lo7dDCPkgnNns71BJrcnqp5xdzSNRmURF32TJfIS/o+fk4lYz7UL/AMj+S9SXlHA7rcXU57WvH/lK9YXPqcnRo8Fml82e9JKm82e9Jax4ObU7mQSXEju8od4y/wBzt/pm/Aojktnd3oZ42flwiL+nH+FyjydX8gBK677DZdhH8GaRuS74pgBLrnZOhcRTMG2p37ytGZrksxG0RPqUVG4NpYr7FPiBNO/W4UMN/A4rdl0h+RznF05Hp0RnR/xaG33bfgg58LiQ63RGdEzLTQjsjb8EeBSLFk4DRIC2y7qAkScLRZdDUj2LtjdFDOEJli1xN/cpSCmOuRa6BWNN73Cda6cGnKEiCLXQBG8HLoogHfzlM5rj9aw7lHlOa+buQMc0G2vvSITsp7Vwt9KYhr2iyic0DopiDlCjLSUARBuZMe3tU4bYKvPogCjWD6Jwt0QZHa7u9GdSLsd43RBbNMxPamheRSgXZ+IKaZuYEdVXmdYs6eME8vMklgmO+RStyRMA+0EwABzjfonVAcGMu7YjRM3a5Mnya/BjsvFdDfq5w9rSvXl4/wAJDLxJQvPWYD3WXsCw1eTbR4ZZpvNnvSSpvNnvSWkeDn1O5kMg+kd3lC3HRthUP9N/6SimTy3d5Qnx5rQ0zb/8Un3KFydX8gHKSxl27qSmBNLH22PxTZWh0djun07rUsY9C1ZmuSdtmwOB7E2kjDqOP8ITsv0DnO8mybTvDaOO5+qFJXktxsDm5DroiyFlo2DsaPgg+OYMs4aozpznhY627AfckEhwuF0bJ2S5XQz0pkDMwv8A5Jw11XSzVODdEgGhRFn0lwTcKwGprmA6piGgG664C4XQ2y6RdADHAFpUYbbyQpyEwtF0AR6gXTXOym2vqClyhIsTAizG2xXLKTIEsoSAicLBVJ3NuQb6K85oWdURgvce1AFSazmPsCgto8dzexxR02IGO9tT6EE8r+Eyt7JHD3pgVpxYgekKZgHMuOhTahliAd8wTnNyvB2VC8nKsXLdPrBNy2jPenTEvbmGwcNEhqwA9SkGzZoYD9Hj2HW+/Z7yF7EvHMHGXF6OTsnj/wAQXsax1DbT2LNP5s96SVP5s96S0jwc2p3sgkH0jj6UI8eX8FpB/Pd8AjGRl3E36oO48BMNG0faf+SlcnT/ACBTgDfSy5BYwRt/m6rrrlp209K7E20EY65QtCFyPmlPKLALC2hUMLvomA9GjRdlbdjr32KawgNaC36oR4D+iVrzfVHdD/FIf6NvwQPyS5mdoR1RD+CQ30PLb8ApY5IsBOskBYJ1kiRhGycAkdwnC6YjmVcLbqRL1IAiyi+y7bVPsulqAI8qaWaqbLomubrogCLLbokRonkH0LltEAR20Syp9tFwhAETmqB8bd7BWSq0xeDoBZFgQStAHwQQ9tq2qvpaV3xRtJci50JQXVnLX1Qv/wAQoQ1yUqgG48X6wTpvOW6BNncHP3uLhWhG1wcXjcqgq2ynMMseXtIXCbW9AU07Q5hva9wo3xhu6ZL2ZJR1OWtpyNMsrT7wvbF4UwZJmEtIIcDde6sN2g9ousdQ00m23ZZp/NnvSSp/NnvSVx4MNTuYyS+coM49cA2ivv49vcjaS10E8ej+JaX8v/0pLuOj+QLeA1mnZ1UsLbRMv9kKOYNazS+3VPjDjA02Ng1aMhckU7r3IuLCyZY2HcuzPJjIt0U0bQ6NhI37EgW7LNHdzC0o2pNaSG4/4bfggekdeW24OiO6Nv8ABoh/02/BR5LlwiYBdsU4Nt3pwuSmZkY1I7FJl0uF1w2sLLoQBwNunGPRcFwU+7rFADMoXbJ1r9Fy1igBpamluqkITXX0QMjITHAjb4KayaQeiAILJW1UuXRMOhQIjLdVXlDerbqw5wG5Ub3C1khlCV4vb2IGxEn9Y1AB3eUeT2sgKvdlxWcn7aaEykSbm/aFfZdzb7hUnkm47SrbAW3AKphDkimByHoQUnNLhr1T6kFtwewXT2We0s67hANW6IYmHVj9twva4DenjPa0fBeMHxcq9koTnw+nd2xNPuCy1DXTVMvU/kHvSSg82e9JXHg5tTuY6QXCDeN2cySjaW3tnNvYjWQWAQjxk0cymcbABrvyQuTe/wAgFUsN3DLa17qSIARNufqhOq3Dyje52spHNjFK1w3O991bRMHuVJ4g+F0mw2upAA2IAGx3CbMbU2g0sU3OTa/QWSGtpFmjYHSgAI9pQfBoid+W34IEpPEa6Qm5OgXoFOByI7bZB8FLKlwh4CcAugJ2VBA21zdKwXTouW1vdAjtl0jRIBOLRZAHLLhXbAJG1kwOLhGwTgNUi1IBmVcsE/KoapwigkeTbK0m6BmNjfElHg943fSz/djp3lCVXxvXytcIQyIE6WbcgLFxCeSuxCR7i52Z2hJVRzDrfcdFaRlKT8FifFq2oeXSVMrj6XlKmxSsp35453g/iVS3Xdctcp0Z2wswviQyEQVhBLjYPus6uZfEqi3V3tWKCQcwJBHVaUNWahzWyeXa2btUtGsJJ7MilBaLdytx2Egvt1Vep2N08vPS5ujlGi2Z2ocJHPI2vonRkN1tfuUEzSGa7p9yQLHRHgL/AETPuYyexevYQ7Pg9E7tp2H/AMoXkkR+j12K9YwQ3wOhP/27PgFlM1jya0HkHvSXIPIPekrjwcup3MtyN+jbYbtB1QRxw3OIPHsQ11h6wj6YAU8d/sA+5BPGToudA53Rh0tfqqS3Lb/AB1kMjQCXEhoAspHi7G2tqAlVyh5tYG4tftWjg1FHiGOwU0oPIEd3AHUmy0kRCVGbUx2pSL+K0XVd7Q1xA1BXpY4awnlOjNPo7e7ik3hnCRtTt9YussjS97POngsDGjQWJXodKR4JD0+jb8FlY5Lg2CvYyopInZhdv0Y+SzWcY4Sw2jo2i21mBLdjlJBYJGE2DwT3p1x2oRPHVKPN0xGttgPzVaT9IEma0dLp2kopk5L2HGYLui8/fx9WEnLA0Dv/AMlE7jrEDs1g9V06Ys0ei3XV5s7jfFHWs5g/7f8ANGeGVk9RNlkDspZcOJuD6kO0NSTNZcXei4TogYhZIrmYWXC4XSGOWRxKKt2CTikY58ltm726+5a4KoYzVzUOGTVMEIldGLlp7Ovu1QB5zhfD9fUVIbPRysjOpeW2sqeN0XgGIyRG4G4RdhOI4m6NjXxBxluRK91xa/QBVuJMGrK90U3iySAEECzQ35pZNS3Leknp7AOGOc7K0En0BIC2lkZ0eEtwylje5hkle8Zg06mw206LAx6GGPEbxMyBwuR6VanboyloOMMmZeYWsApKUkVLD6VG4dmgXY9JmkdqtmC5Ls5vmddS6XaOqjkBMbuzqpW6ODt1DOlckdS4ZHNtqkw+IO5SVkf0ZPTdRs8gAI8Da/RO12WJercOPz8PUJ7IgPZovI6h/La0Dfcr1Tg+Tm8LUTv5rh7HELKa2Li/1QRU/kHvSSp/NnvSVx4ObU7ma0ovSRafUHwQRxgzmPiY0XeWGzQPSjeTxoImk2+jHwQlxG9wrGR3aLxOs53Q9Fa5H/J51O4x52N1c03JtfVbXCQIxlshzAOjNrjc2VGohAkmItzSCXN+yrfCModi8IdfMI3WA1B31Wj4MV3B8Nb3Tr6aBNbtc9U5o6rlOg87/SNbwylG5yFBwiuL3PsRn+kRoNbS6fVWRhkTHUE7hEHSta5rXHppf3LfTWxhqPcx20oc0u1C6yiJBNibIkOdjc7aeENEdjqSNOug9B9q5VzTU/jPEfjt8kNNjpf8ytKRnkD4o29nqUEsPLstgVs5a4DK0G1wGhU6t7pG3cQTe+yVFWZ5bYr1DBTcQntjHwXmR1716ZgY+jp7nXlD4LORrBm1dMOqeUwt6qTQcBokdbLrALm/YuFIZ3oo5XNELi+2W2t+xPHpXCgLB/DYRDLKIpGSQtN4rG+UHopZySSC5aFTG5js7QMpGtt1k1T7OWTVM7YyTVjHP5cbiGNe47ZjayFcfw+WW07fHePKHb3Ine0mMHtUjcCqq2zi3lM+07f2JxdOxzUXCmea5CHAOFk+njzzg20CPqvhahFzNI92mp0AWFimH4fSGHwGS5sRI3Nm7itlKzzunUuTHnuIiB6ynkGwXKjSNwHVSyeKPUg1XI2YB0DiexNiy5W93VdmJ8FBA6WKjcbMZ3JDb3K8rs8jj6V6twMf/lSlHY54/wDMV5S9uWUnovUuAjfheIdkj/ipnwTpv9hbT+bPeklT+bPeknHgy1O5mtKB4PCRvkaPchbiJzBNchucx2F/Wid+bwePtDR8EE8YOkjnjewjRmovvqrXI/5BOtYYqrNJHYub41j6R81b4Wpi3F4ZiA27XC19TosqsnfNPI6U2INsu/TVa3CtVnxmNlw4ZHdLHb/NavgwXIdtItZSAjL1UMZO6eHX9NlynSef/pFF6ilI3y/NZ/DzMwewkbi9vTutP9IQvLTG3T2brO4dI5st9Ddug9a30uDn1eS3OyIUkf0Wb6O7QL2JtoTr6feqNVFIIgwRMijtYue5uu1tb+v1rQsZMOZZ72AReNt43ijTX1JklIH0jYQZSS0OAve2hI6doWhkmYLHBpIPuTXx8zppfqnuicySxLSLbtNwVxreY0N1OumXW6DQpSR8tw7N16PgXmqY3F+UPgvPHePmFr2v11R/gjrQUwdvym/BZSNNM3id1wi4TC8EaELpOlr+xQaDgUimN12JK7m0QMd0XCmZrJ18zfT0QAyZpfE5oNiRohutoK+MmQx8wX0ERJsiQ9qdEwyyBjSLlJqyozceCtw/QB9HHVVDDn1ytcLWt1sszH+NaahkdTULBUytNnPJ8QfNd4nxmofIMBwhrpJ3eLKWb/hH5lVsN/R+A3mYpOS4jzcRsB3nr6kKKW7IlNyYL11fVYpiN5qlz4gbkbNHcArTqF5iLm0hmFt2ya+whFMvCuGQAupA+ORuzi8uF/SDusbEopaePlzfRu+o5mg9StST2QsXywXqGZYX5xZ1tB1T3jxQR2JS1IZKW1bPCGX1N7Ot3pvOilzcoEAbA7oaLhNN7jpQBSkb2Cgy5omn0BPkf9E4AE6JRuDoGaW0SKe7GFgcPJXpPAmnDgHZM78l5y13jb6L0TgQ3wJ/oncPcFE+CorewupvNnvSSpvNnvSTjwc+p3M03PPIZcaZQvP+N35cSizEhhjAPtKOC7xASdLWQJxwC2rF23vC3XoNXK48lSVQAqqFruvc3ve/+u1bXBbTJjjXm+kZQ67M6S1tSiLg8huPMY25+ide60fBzrk9FacthsNibdUtADbdMbcXPanD0rmOkBv0gaupu75rCwecQiX+ERQl2oc/N0v0A1RBx+0udTDb/RQhG0umLWtuNlvp8GGpyaxq3CKSnfXWhDQ0PjhvnFhprY9BqoKV9I5j/CXVDzs0McBcem91nF9nkOGl9rrsD/G1uR2XsrshIs86lbA2Pwd3NB8aR0lwdey35roq4xK0NgbCBr4hJPvJUvhFMzxWYbG54vdz3udt6LgKtJM18we6NnTxYxYICiNzCZZQQb5ib23RXhENZ4bTOZMwRCNoLTvlDRdDQo6l7M8cMrgCRdrSUT4ThVRDWQVT5ngNjDSzubZTIuKCUd+qk5EzyMrT37BWqHI6K+QF43PVWhYdLqKNLKUdG4avksOwLstOzlkx6kaq2ddgm+vVIdmTfVK+qlqouVLtodlBmuDqkOx9wFmYjW1jKqCkwy3hcpJ1GjGWILj7b+pT19bHQUb6iTZuw7T0CZwjTS1EcuJVLRzat3insYOzs1+AT4Vib8GrhOFQYTS+I0Omk8aWUjV56+rsCkqZXWsTYX2HVXXi6yKiTNPcbN0CzkyoIrzTOcQ0aBUauJlZA+CQAgjQ9hVuZt/G6kWVa1mud0AUmp5/XUxZO6J41abd6qcsxPu0adqIsap88TJmjx9SfSFic1hbdx9a6U7RyyVMbK9vI00uFFE76No6psro7EN+KbGSAB6FNF5WSOOpA2Xov6PXZsDmHZUH/C1ecHTcL0H9HTv9mVbOyYH2t/yUT4Li/wBBzTebPeklTebPekiPBnqdzJi4AWQDxzPlxSNh35AIO/1ijmQa96CuL8LnrsUikicABCG695Ti/wBGkl+QHNuw5r+V2Ij4NeZMcu7flu1PqWdV4HUU1O+Vz85BFwASrHD1dDhWJCadr8mQhxA1BW3KObhnpAdfQJ43uVkU/EWHz5SyRzQermkK63EqR0d2zsv01WFM3tGLxXhzsSdC2NzWlupzetYkXDeTxzK0W9Gy2cQrWyzEtfmF8oy6rMnro2xWbmJG+llpC6M5pWUpcApS+8lQfVYXSZg+HRgElx9ZUMmJxjWw2+0FG7EiY+g00Gp0/wBFPcX5NSOkw1rjIIL6WuVJHNSRC0dMweoBYRr5Hs8TN3AbqWMV1QGhkEztfsn5IoLRsyYrIIy1gaBa6uYK6aaolklku2M5RfYrLwvC6x07XT0L7DW7za3tKIYy+I+NGGW2GYfkkxptl+lm5EuujToVqZrtvpZYAq25y1wOpWth84liMeuZu2nRIos26/FK1uqcAba9UizMd/YgCrVMEkRb1GoWWBv3rcEYB07VSraUAGWMW6uCBgfxZI57KWlbrncXW9OlvijTDaRtFRRwNNxEwMB7bIHxuVr+IKFua7Q5l/W9egCwZvoEpcIXkjqZeXC49SLBZDj2q3WSF59A2CpHW6wbtm8VSI3G4sq8mlK8+gqQn6RQk3hkHYTYJoCl4AKhgzDQCwQFWta2qmjjN42vIae0XXomKVTaHCZJmmziyze87LzuSNw1JGuq1hZjqELIs17bNFyutvcKeF7GwytINy3QrsbG5WgC/bdWZo6xodGjf9HRyw17L/WYf8XyQU0gSWuAD2Iy/R8bVGIsv0jP+JRPg3g90egU3mz3pJUvmz3pJR4M59zOu3Kx8Tc5tU0jbLqD3laz/KKxcXcRWN10yD4lJcmz7Sv9HICHxNPqTTh9BMLPg0PRNDvTqpGO7SrsypMkZhVE2MNY0AAbJwwWN7iWSANAvlIBHwunMfpoVap/Gc4Hq1KxUZNTg0VVFyPCREy9zy4td773VU8KUORrHzzPAdmOgF1ZxPEJaARuZCJM5IN3Wsr4dmAINwdlVuhNJsxncOYPSRvmkgdI2NpcS5xOg7lnyYtw/T2yYeXEDQ8sfmUUyMbJE9jvJe0tPrXmtSDJ4znkloynTa3RVHcmWxuDitkZApsOjj7Dm+QT2cVVr7hscLSGF2tza26G2McXZQL9FYZJaFwyix0vfc9SqpEZM05cYxd4bLz3MbILgNaBft6LOdW100rmSVUrj2FxWhRzk0YbKLFoIa4aZdPjqqYjcyo5jw9rjcOdbrZOkJtm9hJa2liI30J71tsqDE9rmFwNtwsXCYZHUkdmOsWDWyvcqvfY5GsN7Ab3Wfk1i9jeosVZUeJKMj+hI0K0LaoGkdWRukbm1aDfLZXcO4inpC2OpJlj6k+U1BVBbbRZeL4dNWMaYp3sy6Fg2I+arz8VUzdKeJ8pA66LDxniKtnpb0sroHB2oYNx3pVY4txdlDE8MMXEdFTse6TmZPG6+Vqj6Qki3Tqhfg6ilmdJilXI6WS5ZEXm9u0/l7UTy+K23UqZ+gTt2UKm11Ve6zSp53AvPoVSokDWuKySNivzhz3X6C6yP1vDFGM8oF3FxuUyvxAQwVbwfGIDG99kHPzXJzXWsY2ZSnXBs49jHh7Y4Yn3jbqbDqspkmUWNiOmijzPy5ToPSkQCLLVKjBu3uNJu0jod05t+SCXajRcIFlzVrLWuSkxoQecxRt+j15NVW+mNnxKCADnF27oz/R8/wDh9W3pyh8VnPg103uekUvmj+JJcpPNH8SSUeBT7mJ58YoexupijxFkb5GhxjBsT6St+Tyj3rzzj2OR+MQuZ0gHxclHuNZXjsbIcHagj0KRrhbdeeNkrYTdr3t7nFWocfr4T40ht2OF1piY5e0egRuPRXKJxLzfsQJT8XytP0sLXD+abFbeG8X0Gc88Pi07M3wSxY8kzSxB/LktkY7ctDhfUHX3KPwmQDIH+NqNB7PyUE+P4PM/mGqbobgFpuFA/iPCoWXYC89MrLfFNL4S/wDS5FO91Qxjc5zOGa+tgdfiD7UNT4DXPrJxHTvLOc6xtuL6LRfxc2w5FIT/ADnut7gq8XE+IzytaYmBhcNGtO1/SrVkuhUXCmIEXc1jNbHXX3K/FwTO5jY31LGtbdxs2+v/ALALewmtmq2yMqWMABu0DXRaT2tdHlaSwpOTDFGFBwhRRZBNUPeQL5RZt/8AVlpDCaBjQ8UzHuBPjSDU+1ddT1IBLX3zHdmmW23p12XI6h7H3eNA64voctkrZSiiZwaxo0AB7BdQyU7JYS3N42bXW+nwUclQ583k6Xtob2SLXtYXXGZuuiizdaexWkwsQvDx42bRx10HbZVThQkzFrcwvYudpY2/12rWFUwFxqJcrWjftVObGKGncTTx53lx2+arcyaxZR/Uk7XXa0E9h2PcVVqKGSCbkSts8k2A1urdRiuJ1bCImMiabG53U+HYRUTvZV1czgY3h4Lr69fYgrejcoqEUVFFTtsMjenbufem1D8rtTsFJJUuYCWsuFmVE75HEuba/Z0WbYRTIZHXJv1WbiMwip3OJtYK9I6wuhziGptThgPlOsURVsqTpA5VVbpiWu8nMTZVpLCxa211IWi+o7rqJ9yBY7Loo5W7GkBzcxO/auOBy6aj0J+UOba1yo3DSwFj70COXBFhoQmZyLC6cQQEwW2tdIo629+2yLP0dyXxaqafuf8A1BCjSWN30OiKP0dn/bdQO2nP+Jqifay4P9I9SpPNH8SSVJ5o/iSUR4HPuZyTRxQXxbFG/FYy7flDr6SjSQXcUH8UUVfPijJKalkmjEQBLRsblSuTpi6W4OmFt7XBSdh7DqRp3K/HheJHV1DMD6WqwKCvEeXwOUj8BV2XUWYrsMp3O0abJ0WCxvuWg3HpWy2gqxvRzfuFO5VZF5NDOf8AsKMmJxgYTsFbfW/tUowdunb8FoyCtAzeA1HYAIXfJQZ68f8AI1Vv6Ap5Mhx00cbQxtbYAaKIxkyabDZPe+vIuMPqfXGfkoA+uabjD5h3xu+SaslygkX6marmkD4i1pDGsBb6FNT4jjtMGhsxludBIL/FZ2euDR/BZW+jllSwmvmLWujkbbf6M+vorRi3DwEsHE7mQt8Ko3Zt3GN2wVuLGsPr4yxz7G1i17SChHkTGBzryb65mnZSU9NUGVzhC43dmLrelPFGebT2LtHWMjxcwsefBzfV1zYhb8jeQMrr3I8XushsQGWcubE92cE2y23/ANBa1NVSgxsmbm0LgezX/JS4+jTT1Xe5pQYY+rYX+Sz7ThcO9SbFw22N5Mkzcm5DW6rdgezwSNseoLRZV6ippmPMM0oa89CpquCnNtkEeD0sbmuLXOLTcAnZWHltspHepQ45WubZ2m4Kr1Mnjm7Tbe9khbso1EjWENYCQFSkOZxzCwU1fNDADlkJ9FljyYxFdzQRppqjEeVCxCoEUT7G1kI105qXtZuRqtTEqvOzKDfMVkMZlkBdqtIxoznKyoW2adAdNNVE8Xbq3VWpMpcQBbsCrP69VTM0Qi+bRSPdlAAAB631SAaAd9dkyXyfT70gI8wsL69qjO+gUt/E2UZJOqQxjj0A3RX+j42xyUEWzU7rH/uahM3I7kT8BTFvEAj+q6F2/Q6KZcMuPKPV6PzR/EkuUfmT+JJZx4Kn3Mc4G506qFxVstB3CbyYz9X3pOJotRIqbrqtcmP7PvS5Mf2feliyurEraLhVrkx/Z96XJj+z70sGLqRKm+i7psrXJj+z70uTH9n3owYdSJWAC6AFY5Mf2fekImD6qeLDqRIGtBOqkDNdN1IGNGwTgAE1ET1ERhoJsGhTtibq0NA7SmWsnZ3du6aRLmiZkTDcgW00KTIG3Nho0KNs8jdne4JeES2tm9wVE5FgMsRYaW7O9RmABxdYHv7VGaiV1ru220CXPkuTm39AQGRI5oDhpYWPRRPbuLdOi4ZXkWLtFwvcdykUpIikijcNY2nvCrOoqVxuaaI37WBXTqLFNLGncJUx5xM91BR31pYT/VhMOHUB3ooD/VhaXKYfq+9c5EZ+r70qY84+jKdhGGnU0FMf6pqY7BsLdvh9N/ZN+S2ORH9n3pciL7PvKWLDOHoxTguFf+H039k35LjsEwkj/dtN/ZBbfg8X2PeVzweL7HvKMWGcPRhfqHCAP92039kFw4BhB/k2m/swt/weI/V95XPBovse8pYsM4+jA/Z/CB/JtNr/ANIJ9PhWH0colpqOGKQC2ZjACtzwaH7HvKXgsP2PeUYMfUj6GUXmT+L5JKZkbY22YLC90laVIxk7d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Esempio</a:t>
            </a:r>
            <a:r>
              <a:rPr lang="it-IT" dirty="0" smtClean="0"/>
              <a:t>: progettare una rete che indichi se due ingressi binari sono entrambi uguali a zero, se il segnale d parità pari e’ corretto, altrimenti indichi errore</a:t>
            </a:r>
          </a:p>
          <a:p>
            <a:endParaRPr lang="it-IT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36642" y="2015877"/>
            <a:ext cx="1838325" cy="82232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449267" y="2117477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49267" y="2427039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49267" y="2708027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874967" y="2188914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874967" y="2493714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066679" y="1895227"/>
            <a:ext cx="42862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x1</a:t>
            </a:r>
          </a:p>
          <a:p>
            <a:r>
              <a:rPr lang="it-IT"/>
              <a:t>x2</a:t>
            </a:r>
          </a:p>
          <a:p>
            <a:r>
              <a:rPr lang="it-IT"/>
              <a:t>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2342" y="1895227"/>
            <a:ext cx="6667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Zero</a:t>
            </a:r>
          </a:p>
          <a:p>
            <a:r>
              <a:rPr lang="it-IT"/>
              <a:t>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07904" y="2996952"/>
            <a:ext cx="3787775" cy="3186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215000"/>
              </a:lnSpc>
            </a:pPr>
            <a:r>
              <a:rPr lang="it-IT"/>
              <a:t>x1	x2	P	Zero	E</a:t>
            </a:r>
          </a:p>
          <a:p>
            <a:r>
              <a:rPr lang="it-IT"/>
              <a:t>0	0	0	1	0</a:t>
            </a:r>
          </a:p>
          <a:p>
            <a:r>
              <a:rPr lang="it-IT"/>
              <a:t>0	0	1	-	1</a:t>
            </a:r>
          </a:p>
          <a:p>
            <a:r>
              <a:rPr lang="it-IT"/>
              <a:t>0	1	0	-	1</a:t>
            </a:r>
          </a:p>
          <a:p>
            <a:r>
              <a:rPr lang="it-IT"/>
              <a:t>0	1	1	0	0</a:t>
            </a:r>
          </a:p>
          <a:p>
            <a:r>
              <a:rPr lang="it-IT"/>
              <a:t>1	0	0	-	1</a:t>
            </a:r>
          </a:p>
          <a:p>
            <a:r>
              <a:rPr lang="it-IT"/>
              <a:t>1	0	1	0	0</a:t>
            </a:r>
          </a:p>
          <a:p>
            <a:r>
              <a:rPr lang="it-IT"/>
              <a:t>1	1	0	0	0</a:t>
            </a:r>
          </a:p>
          <a:p>
            <a:r>
              <a:rPr lang="it-IT"/>
              <a:t>1	1	1	-	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17717" y="3281114"/>
            <a:ext cx="0" cy="307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6142" y="3692277"/>
            <a:ext cx="475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 solito c’è un bit di parità per ogni byte di memoria. Nel Pentium ad esempio una memoria con parallelismo 64bit ha in realtà parallelismo di 72bit comprendendo la parità.</a:t>
            </a:r>
          </a:p>
          <a:p>
            <a:endParaRPr lang="it-IT" dirty="0"/>
          </a:p>
        </p:txBody>
      </p:sp>
      <p:grpSp>
        <p:nvGrpSpPr>
          <p:cNvPr id="4" name="Gruppo 3"/>
          <p:cNvGrpSpPr/>
          <p:nvPr/>
        </p:nvGrpSpPr>
        <p:grpSpPr>
          <a:xfrm>
            <a:off x="1115616" y="3182144"/>
            <a:ext cx="6723063" cy="2551112"/>
            <a:chOff x="314325" y="3957638"/>
            <a:chExt cx="6723063" cy="2551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01775" y="4367213"/>
              <a:ext cx="668338" cy="9826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65588" y="4367213"/>
              <a:ext cx="668337" cy="9826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30563" y="4367213"/>
              <a:ext cx="668337" cy="9826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86013" y="4367213"/>
              <a:ext cx="668337" cy="98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30788" y="4367213"/>
              <a:ext cx="168275" cy="9826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46725" y="4367213"/>
              <a:ext cx="168275" cy="9826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210175" y="4367213"/>
              <a:ext cx="168275" cy="98266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78450" y="4367213"/>
              <a:ext cx="168275" cy="9826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801813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5330825" y="5349875"/>
              <a:ext cx="0" cy="792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389438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568700" y="534987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678113" y="5381625"/>
              <a:ext cx="127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282700" y="5718175"/>
              <a:ext cx="3106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11200" y="5381625"/>
              <a:ext cx="571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11200" y="5965825"/>
              <a:ext cx="571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982663" y="5749925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282700" y="6142038"/>
              <a:ext cx="4048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it-IT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411288" y="4149725"/>
              <a:ext cx="4265612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>
                  <a:latin typeface="Arial" charset="0"/>
                </a:rPr>
                <a:t>10000001 11001101 11110000 00001010    1 0 1  1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14325" y="3957638"/>
              <a:ext cx="1096963" cy="2551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rial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411288" y="5456238"/>
              <a:ext cx="1027112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charset="0"/>
                </a:rPr>
                <a:t>D[0:31]</a:t>
              </a:r>
            </a:p>
            <a:p>
              <a:r>
                <a:rPr lang="en-US" sz="2000">
                  <a:latin typeface="Arial" charset="0"/>
                </a:rPr>
                <a:t>DP[0:3]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586413" y="5672138"/>
              <a:ext cx="145097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>
              <a:spAutoFit/>
            </a:bodyPr>
            <a:lstStyle>
              <a:defPPr>
                <a:defRPr lang="it-I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charset="0"/>
                </a:rPr>
                <a:t>Bit di parità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la sua semplicità, la parità è usata in molti dispositivi  dove le operazioni possono essere ripetute in caso di difficoltà, o se è solo utile sapere che è avvenuto un errore. </a:t>
            </a:r>
          </a:p>
          <a:p>
            <a:r>
              <a:rPr lang="it-IT" dirty="0" smtClean="0"/>
              <a:t>Per esempio i bus </a:t>
            </a:r>
            <a:r>
              <a:rPr lang="it-IT" dirty="0" smtClean="0">
                <a:hlinkClick r:id="rId2" tooltip="SCSI"/>
              </a:rPr>
              <a:t>SCSI</a:t>
            </a:r>
            <a:r>
              <a:rPr lang="it-IT" dirty="0" smtClean="0"/>
              <a:t> e </a:t>
            </a:r>
            <a:r>
              <a:rPr lang="it-IT" dirty="0" smtClean="0">
                <a:hlinkClick r:id="rId3" tooltip="Peripheral Component Interconnect"/>
              </a:rPr>
              <a:t>PCI</a:t>
            </a:r>
            <a:r>
              <a:rPr lang="it-IT" dirty="0" smtClean="0"/>
              <a:t> usano la parità per trovare errori di trasmissione, </a:t>
            </a:r>
          </a:p>
          <a:p>
            <a:r>
              <a:rPr lang="it-IT" dirty="0" smtClean="0"/>
              <a:t>inoltre molte </a:t>
            </a:r>
            <a:r>
              <a:rPr lang="it-IT" dirty="0" smtClean="0">
                <a:hlinkClick r:id="rId4" tooltip="CPU cache"/>
              </a:rPr>
              <a:t>cache</a:t>
            </a:r>
            <a:r>
              <a:rPr lang="it-IT" dirty="0" smtClean="0"/>
              <a:t> di </a:t>
            </a:r>
            <a:r>
              <a:rPr lang="it-IT" dirty="0" smtClean="0">
                <a:hlinkClick r:id="rId5" tooltip="Microprocessore"/>
              </a:rPr>
              <a:t>microprocessori</a:t>
            </a:r>
            <a:r>
              <a:rPr lang="it-IT" dirty="0" smtClean="0"/>
              <a:t> includono tale sistema di protezione. Dato che le cache dati sono solo una copia della RAM, se vi si trova un errore, può essere cancellata e ricaricata. </a:t>
            </a:r>
          </a:p>
          <a:p>
            <a:r>
              <a:rPr lang="it-IT" dirty="0" smtClean="0"/>
              <a:t>Si usa nei dischi RAID 3</a:t>
            </a:r>
          </a:p>
          <a:p>
            <a:r>
              <a:rPr lang="it-IT" dirty="0" smtClean="0"/>
              <a:t>Nelle trasmissioni seriali dei dati, viene usato comunemente un formato di 7 bit, con un bit di parità pari e uno o due bit di stop. Questo formato può essere utilizzato per i 7 bit del codice </a:t>
            </a:r>
            <a:r>
              <a:rPr lang="it-IT" dirty="0" smtClean="0">
                <a:hlinkClick r:id="rId6" tooltip="ASCII"/>
              </a:rPr>
              <a:t>ASCII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9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Codici a correzione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3978" y="984056"/>
            <a:ext cx="8075240" cy="5616624"/>
          </a:xfrm>
        </p:spPr>
        <p:txBody>
          <a:bodyPr/>
          <a:lstStyle/>
          <a:p>
            <a:r>
              <a:rPr lang="it-IT" dirty="0" smtClean="0"/>
              <a:t>N=</a:t>
            </a:r>
            <a:r>
              <a:rPr lang="it-IT" dirty="0" err="1" smtClean="0"/>
              <a:t>m+r</a:t>
            </a:r>
            <a:r>
              <a:rPr lang="it-IT" dirty="0" smtClean="0"/>
              <a:t>       n&gt;&gt;m </a:t>
            </a: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067944" y="1052736"/>
            <a:ext cx="331236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648814" y="1957028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957442" y="1565571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308848" y="210209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915431" y="2952933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6451208" y="2380888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5057982" y="276083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741758" y="3065160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6270966" y="254611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6753631" y="255141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6129980" y="297305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5236840" y="260004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4390008" y="1772816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6342974" y="1664755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5129990" y="191788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864968" y="264865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5236840" y="2952933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5958063" y="1800805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5487706" y="1957028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46" y="3580933"/>
            <a:ext cx="5112568" cy="269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8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404664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Codice di </a:t>
            </a:r>
            <a:r>
              <a:rPr lang="it-IT" dirty="0" err="1" smtClean="0"/>
              <a:t>hamming</a:t>
            </a:r>
            <a:r>
              <a:rPr lang="it-IT" dirty="0" smtClean="0"/>
              <a:t> correttivo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238932"/>
                <a:ext cx="8229600" cy="5286412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Il </a:t>
                </a:r>
                <a:r>
                  <a:rPr lang="it-IT" b="1" dirty="0" smtClean="0"/>
                  <a:t>codice di </a:t>
                </a:r>
                <a:r>
                  <a:rPr lang="it-IT" b="1" dirty="0" err="1" smtClean="0"/>
                  <a:t>Hamming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fornisce un algoritmo per generare codici ridondanti </a:t>
                </a:r>
                <a:r>
                  <a:rPr lang="it-IT" b="1" dirty="0" smtClean="0"/>
                  <a:t>correttivi</a:t>
                </a:r>
                <a:r>
                  <a:rPr lang="it-IT" dirty="0" smtClean="0"/>
                  <a:t>, tali che sia palese l’indicazione degli eventuali bit errati nella parola codice. </a:t>
                </a:r>
              </a:p>
              <a:p>
                <a:r>
                  <a:rPr lang="it-IT" dirty="0" smtClean="0"/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𝜇</m:t>
                    </m:r>
                    <m:r>
                      <a:rPr lang="it-IT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]</m:t>
                    </m:r>
                  </m:oMath>
                </a14:m>
                <a:r>
                  <a:rPr lang="it-IT" dirty="0"/>
                  <a:t> la parola originaria codificata come </a:t>
                </a:r>
                <a:endParaRPr lang="it-IT" dirty="0" smtClean="0"/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𝑐</m:t>
                    </m:r>
                    <m:r>
                      <a:rPr lang="it-IT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]</m:t>
                    </m:r>
                  </m:oMath>
                </a14:m>
                <a:r>
                  <a:rPr lang="it-IT" dirty="0"/>
                  <a:t>,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+</m:t>
                    </m:r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. </a:t>
                </a:r>
                <a:endParaRPr lang="it-IT" dirty="0" smtClean="0"/>
              </a:p>
              <a:p>
                <a:r>
                  <a:rPr lang="it-IT" dirty="0" smtClean="0"/>
                  <a:t>Si </a:t>
                </a:r>
                <a:r>
                  <a:rPr lang="it-IT" dirty="0"/>
                  <a:t>vuole che per ogni parola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 </m:t>
                    </m:r>
                  </m:oMath>
                </a14:m>
                <a:r>
                  <a:rPr lang="it-IT" i="1" dirty="0"/>
                  <a:t>c</a:t>
                </a:r>
                <a:r>
                  <a:rPr lang="it-IT" dirty="0"/>
                  <a:t> legale (in totale </a:t>
                </a:r>
                <a:r>
                  <a:rPr lang="it-IT" dirty="0" smtClean="0"/>
                  <a:t>sono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dirty="0"/>
                  <a:t>) ce ne siano altre </a:t>
                </a:r>
                <a:r>
                  <a:rPr lang="it-IT" i="1" dirty="0"/>
                  <a:t>n</a:t>
                </a:r>
                <a:r>
                  <a:rPr lang="it-IT" dirty="0"/>
                  <a:t> a distanza 1 non legali, in modo che avendo una di queste </a:t>
                </a:r>
                <a:r>
                  <a:rPr lang="it-IT" i="1" dirty="0"/>
                  <a:t>n</a:t>
                </a:r>
                <a:r>
                  <a:rPr lang="it-IT" dirty="0"/>
                  <a:t> </a:t>
                </a:r>
                <a:r>
                  <a:rPr lang="it-IT" dirty="0" smtClean="0"/>
                  <a:t>parole </a:t>
                </a:r>
                <a:r>
                  <a:rPr lang="it-IT" dirty="0"/>
                  <a:t>si sappia che:</a:t>
                </a:r>
              </a:p>
              <a:p>
                <a:pPr lvl="0"/>
                <a:r>
                  <a:rPr lang="it-IT" dirty="0" smtClean="0"/>
                  <a:t>- c’è </a:t>
                </a:r>
                <a:r>
                  <a:rPr lang="it-IT" dirty="0"/>
                  <a:t>stato un errore </a:t>
                </a:r>
                <a:r>
                  <a:rPr lang="it-IT" dirty="0" err="1"/>
                  <a:t>perchè</a:t>
                </a:r>
                <a:r>
                  <a:rPr lang="it-IT" dirty="0"/>
                  <a:t> non è legale;</a:t>
                </a:r>
              </a:p>
              <a:p>
                <a:pPr lvl="0"/>
                <a:r>
                  <a:rPr lang="it-IT" dirty="0" smtClean="0"/>
                  <a:t>- che </a:t>
                </a:r>
                <a:r>
                  <a:rPr lang="it-IT" dirty="0"/>
                  <a:t>la parola di origine è </a:t>
                </a:r>
                <a:r>
                  <a:rPr lang="it-IT" i="1" dirty="0"/>
                  <a:t>c</a:t>
                </a:r>
                <a:r>
                  <a:rPr lang="it-IT" dirty="0" smtClean="0"/>
                  <a:t>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238932"/>
                <a:ext cx="8229600" cy="5286412"/>
              </a:xfrm>
              <a:blipFill rotWithShape="0">
                <a:blip r:embed="rId2"/>
                <a:stretch>
                  <a:fillRect l="-741" t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Quanti bit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ognuna delle 2^m parole legali codificate con n bit  </a:t>
            </a:r>
            <a:r>
              <a:rPr lang="it-IT" dirty="0" err="1" smtClean="0"/>
              <a:t>e’</a:t>
            </a:r>
            <a:r>
              <a:rPr lang="it-IT" dirty="0" smtClean="0"/>
              <a:t> necessario che il numero di parole aia</a:t>
            </a:r>
          </a:p>
          <a:p>
            <a:r>
              <a:rPr lang="it-IT" dirty="0"/>
              <a:t>2^n ≥ 2^m (n + 1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Cosi’</a:t>
            </a:r>
            <a:r>
              <a:rPr lang="it-IT" dirty="0" smtClean="0"/>
              <a:t> per ognuna delle 2^m parole legali che usano n bit ha 1 parola giusta e n parole sbagliate ma vicine solo a quella legale ( con distanza di </a:t>
            </a:r>
            <a:r>
              <a:rPr lang="it-IT" dirty="0" err="1" smtClean="0"/>
              <a:t>hamming</a:t>
            </a:r>
            <a:r>
              <a:rPr lang="it-IT" dirty="0" smtClean="0"/>
              <a:t> pari a 1)</a:t>
            </a:r>
            <a:endParaRPr lang="it-IT" dirty="0"/>
          </a:p>
          <a:p>
            <a:r>
              <a:rPr lang="it-IT" dirty="0" smtClean="0"/>
              <a:t>2^m </a:t>
            </a:r>
            <a:r>
              <a:rPr lang="it-IT" dirty="0"/>
              <a:t>x 2^r≥   2^m (m + r + 1)</a:t>
            </a:r>
          </a:p>
          <a:p>
            <a:r>
              <a:rPr lang="it-IT" b="1" dirty="0"/>
              <a:t>2^r ≥  (m + r + 1)</a:t>
            </a:r>
          </a:p>
          <a:p>
            <a:endParaRPr lang="it-IT" dirty="0"/>
          </a:p>
        </p:txBody>
      </p:sp>
      <p:graphicFrame>
        <p:nvGraphicFramePr>
          <p:cNvPr id="13" name="Segnaposto contenut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31838"/>
              </p:ext>
            </p:extLst>
          </p:nvPr>
        </p:nvGraphicFramePr>
        <p:xfrm>
          <a:off x="3275856" y="4221088"/>
          <a:ext cx="3870200" cy="218387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7550"/>
                <a:gridCol w="967550"/>
                <a:gridCol w="967550"/>
                <a:gridCol w="967550"/>
              </a:tblGrid>
              <a:tr h="3639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m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r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n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%overhead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3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75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8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12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50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16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5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21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31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32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6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38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19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64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71</a:t>
                      </a:r>
                      <a:endParaRPr lang="it-IT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11</a:t>
                      </a:r>
                      <a:endParaRPr lang="it-IT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</a:t>
            </a:r>
            <a:r>
              <a:rPr lang="it-IT" dirty="0" err="1" smtClean="0"/>
              <a:t>hamming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Pone i bit di ridondanza nelle posizioni delle potenze del 2</a:t>
            </a:r>
          </a:p>
          <a:p>
            <a:endParaRPr lang="it-IT" dirty="0"/>
          </a:p>
          <a:p>
            <a:r>
              <a:rPr lang="it-IT" dirty="0" smtClean="0"/>
              <a:t>Esempio con 4 bit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788931"/>
                  </p:ext>
                </p:extLst>
              </p:nvPr>
            </p:nvGraphicFramePr>
            <p:xfrm>
              <a:off x="457200" y="3312763"/>
              <a:ext cx="7987856" cy="86709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444056"/>
                    <a:gridCol w="342900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788931"/>
                  </p:ext>
                </p:extLst>
              </p:nvPr>
            </p:nvGraphicFramePr>
            <p:xfrm>
              <a:off x="457200" y="3312763"/>
              <a:ext cx="7987856" cy="86709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444056"/>
                    <a:gridCol w="342900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70" t="-2174" r="-1063717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679" t="-2174" r="-973214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885" t="-2174" r="-864602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3571" t="-2174" r="-772321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000" t="-2174" r="-665487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4464" t="-2174" r="-571429" b="-22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27397" t="-2174" r="-776712" b="-22391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0626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1770" t="-92157" r="-1063717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102679" t="-92157" r="-973214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2"/>
                          <a:stretch>
                            <a:fillRect l="-303571" t="-92157" r="-772321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70" t="-213043" r="-1063717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2679" t="-213043" r="-973214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885" t="-213043" r="-864602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3571" t="-213043" r="-772321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000" t="-213043" r="-665487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4464" t="-213043" r="-571429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27397" t="-213043" r="-776712" b="-1304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0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Hamming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=8 </m:t>
                    </m:r>
                  </m:oMath>
                </a14:m>
                <a:r>
                  <a:rPr lang="it-IT" dirty="0"/>
                  <a:t>si devono avere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  <m:r>
                      <a:rPr lang="it-IT" i="1">
                        <a:latin typeface="Cambria Math"/>
                      </a:rPr>
                      <m:t>=4</m:t>
                    </m:r>
                  </m:oMath>
                </a14:m>
                <a:r>
                  <a:rPr lang="it-IT" dirty="0"/>
                  <a:t> bit di ridondanza. Si dispongono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della parola e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bit di ridondanza (o di controllo) in modo che i bit di controllo corrispondano alle potenze del 2. Le altre cifre del codice sono gli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di dati</a:t>
                </a:r>
                <a:r>
                  <a:rPr lang="it-IT" dirty="0" smtClean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b="1" i="1" dirty="0" smtClean="0"/>
                  <a:t>Es</a:t>
                </a:r>
                <a:r>
                  <a:rPr lang="it-IT" i="1" dirty="0" smtClean="0"/>
                  <a:t>: </a:t>
                </a:r>
                <a:r>
                  <a:rPr lang="it-IT" i="1" dirty="0"/>
                  <a:t>a 16 bit i bit di ridondanza occupano le posizioni 1, 2, 4, 8, 16 mentre il dato si trova nelle posizioni: 3, 5, 6, 7, 9, 10, 11, 12, 13, 14, 15, 17, 18, 19, 20, 21. </a:t>
                </a: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948063"/>
                  </p:ext>
                </p:extLst>
              </p:nvPr>
            </p:nvGraphicFramePr>
            <p:xfrm>
              <a:off x="457200" y="3312763"/>
              <a:ext cx="8229600" cy="86709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 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948063"/>
                  </p:ext>
                </p:extLst>
              </p:nvPr>
            </p:nvGraphicFramePr>
            <p:xfrm>
              <a:off x="457200" y="3312763"/>
              <a:ext cx="8229600" cy="86709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  <a:gridCol w="68580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770" t="-2174" r="-1099115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2679" t="-2174" r="-1008929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885" t="-2174" r="-90000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3571" t="-2174" r="-808036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0000" t="-2174" r="-700885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4464" t="-2174" r="-607143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99115" t="-2174" r="-50177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05357" t="-2174" r="-40625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98230" t="-2174" r="-302655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06250" t="-2174" r="-205357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97345" t="-2174" r="-103540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07143" t="-2174" r="-4464" b="-221739"/>
                          </a:stretch>
                        </a:blipFill>
                      </a:tcPr>
                    </a:tc>
                  </a:tr>
                  <a:tr h="30626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1770" t="-92157" r="-10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102679" t="-92157" r="-10089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303571" t="-92157" r="-80803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 anchor="b">
                        <a:blipFill rotWithShape="0">
                          <a:blip r:embed="rId3"/>
                          <a:stretch>
                            <a:fillRect l="-705357" t="-92157" r="-40625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 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770" t="-213043" r="-1099115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2679" t="-213043" r="-1008929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885" t="-213043" r="-90000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3571" t="-213043" r="-808036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0000" t="-213043" r="-700885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04464" t="-213043" r="-607143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99115" t="-213043" r="-50177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05357" t="-213043" r="-40625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798230" t="-213043" r="-302655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06250" t="-213043" r="-205357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97345" t="-213043" r="-103540" b="-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07143" t="-213043" r="-4464" b="-108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58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dispongono gli m bit della parola e gli r bit di ridondanza (o di controllo) in modo </a:t>
            </a:r>
            <a:r>
              <a:rPr lang="it-IT" b="1" dirty="0" smtClean="0"/>
              <a:t>che i bit di controllo corrispondano alle potenze del 2 gli altri sono gli m bit di dati.</a:t>
            </a:r>
          </a:p>
          <a:p>
            <a:r>
              <a:rPr lang="it-IT" dirty="0" smtClean="0"/>
              <a:t>Ad esempio a 16 bit i bit di ridondanza occupano le posizioni 1,2,4,8,16</a:t>
            </a:r>
          </a:p>
          <a:p>
            <a:endParaRPr lang="it-IT" dirty="0" smtClean="0"/>
          </a:p>
          <a:p>
            <a:r>
              <a:rPr lang="it-IT" dirty="0" smtClean="0"/>
              <a:t>Ad ogni bit di controllo viene assegnato un valore di parità sulle sequenze di bit individuate come dalla seguente tabella ( per m=4 ) :</a:t>
            </a:r>
          </a:p>
          <a:p>
            <a:r>
              <a:rPr lang="it-IT" b="1" i="1" dirty="0" smtClean="0"/>
              <a:t>bit </a:t>
            </a:r>
            <a:r>
              <a:rPr lang="it-IT" b="1" dirty="0" smtClean="0"/>
              <a:t>1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1, 3, 5 e 7.</a:t>
            </a:r>
            <a:endParaRPr lang="it-IT" dirty="0" smtClean="0"/>
          </a:p>
          <a:p>
            <a:r>
              <a:rPr lang="it-IT" b="1" i="1" dirty="0" smtClean="0"/>
              <a:t>bit </a:t>
            </a:r>
            <a:r>
              <a:rPr lang="it-IT" b="1" dirty="0" smtClean="0"/>
              <a:t>2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2, 3, 6 e 7.</a:t>
            </a:r>
            <a:endParaRPr lang="it-IT" dirty="0" smtClean="0"/>
          </a:p>
          <a:p>
            <a:r>
              <a:rPr lang="it-IT" b="1" i="1" dirty="0" smtClean="0"/>
              <a:t>bit </a:t>
            </a:r>
            <a:r>
              <a:rPr lang="it-IT" b="1" dirty="0" smtClean="0"/>
              <a:t>4 </a:t>
            </a:r>
            <a:r>
              <a:rPr lang="it-IT" b="1" i="1" dirty="0" smtClean="0"/>
              <a:t> </a:t>
            </a:r>
            <a:r>
              <a:rPr lang="it-IT" b="1" dirty="0" smtClean="0"/>
              <a:t>controlla la </a:t>
            </a:r>
            <a:r>
              <a:rPr lang="it-IT" b="1" dirty="0" err="1" smtClean="0"/>
              <a:t>parita’</a:t>
            </a:r>
            <a:r>
              <a:rPr lang="it-IT" b="1" dirty="0" smtClean="0"/>
              <a:t> sui bit 4, 5, 6 e 7.</a:t>
            </a:r>
            <a:endParaRPr lang="it-IT" dirty="0" smtClean="0"/>
          </a:p>
          <a:p>
            <a:r>
              <a:rPr lang="it-IT" dirty="0" smtClean="0"/>
              <a:t> 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398483"/>
                  </p:ext>
                </p:extLst>
              </p:nvPr>
            </p:nvGraphicFramePr>
            <p:xfrm>
              <a:off x="6156176" y="3723954"/>
              <a:ext cx="2530624" cy="296203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32656"/>
                    <a:gridCol w="632656"/>
                    <a:gridCol w="632656"/>
                    <a:gridCol w="632656"/>
                  </a:tblGrid>
                  <a:tr h="3923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2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200">
                                    <a:effectLst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2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3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4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5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6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X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7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398483"/>
                  </p:ext>
                </p:extLst>
              </p:nvPr>
            </p:nvGraphicFramePr>
            <p:xfrm>
              <a:off x="6156176" y="3723954"/>
              <a:ext cx="2530624" cy="296203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32656"/>
                    <a:gridCol w="632656"/>
                    <a:gridCol w="632656"/>
                    <a:gridCol w="632656"/>
                  </a:tblGrid>
                  <a:tr h="39233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962" t="-1538" r="-3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962" t="-1538" r="-2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962" t="-1538" r="-104808" b="-6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962" t="-1538" r="-4808" b="-652308"/>
                          </a:stretch>
                        </a:blipFill>
                      </a:tcPr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1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2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3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4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5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 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6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671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>
                              <a:effectLst/>
                            </a:rPr>
                            <a:t>X</a:t>
                          </a:r>
                          <a:endParaRPr lang="it-IT" sz="12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X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200" dirty="0">
                              <a:effectLst/>
                            </a:rPr>
                            <a:t>7</a:t>
                          </a:r>
                          <a:endParaRPr lang="it-IT" sz="12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67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rilevazione e correzione di un eventuale bit errato avviene controllando il valore di parità dei bit di controllo. Se il valore di parità del bit di controllo è corretto si pone a zero il valore nella tabella precedente; se non è corretto si pone a 1 il valore.</a:t>
            </a:r>
          </a:p>
          <a:p>
            <a:pPr>
              <a:buNone/>
            </a:pPr>
            <a:endParaRPr lang="it-IT" dirty="0" smtClean="0"/>
          </a:p>
          <a:p>
            <a:pPr lvl="0">
              <a:buNone/>
            </a:pPr>
            <a:r>
              <a:rPr lang="it-IT" sz="2400" b="1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Esempio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: Se si riscontra errata la parità nei bit </a:t>
            </a:r>
            <a:r>
              <a:rPr lang="it-IT" sz="2400" i="1" dirty="0">
                <a:solidFill>
                  <a:schemeClr val="tx1"/>
                </a:solidFill>
                <a:latin typeface="Cambria Math" pitchFamily="18" charset="0"/>
                <a:ea typeface="Times New Roman" pitchFamily="18" charset="0"/>
              </a:rPr>
              <a:t>r1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 e </a:t>
            </a:r>
            <a:r>
              <a:rPr lang="it-IT" sz="2400" i="1" dirty="0">
                <a:solidFill>
                  <a:schemeClr val="tx1"/>
                </a:solidFill>
                <a:latin typeface="Cambria Math" pitchFamily="18" charset="0"/>
                <a:ea typeface="Times New Roman" pitchFamily="18" charset="0"/>
              </a:rPr>
              <a:t>r3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,  il bit errato è </a:t>
            </a:r>
            <a:r>
              <a:rPr lang="it-IT" sz="2400" i="1" dirty="0">
                <a:solidFill>
                  <a:schemeClr val="tx1"/>
                </a:solidFill>
                <a:latin typeface="Cambria Math" pitchFamily="18" charset="0"/>
                <a:ea typeface="Times New Roman" pitchFamily="18" charset="0"/>
              </a:rPr>
              <a:t>b=5</a:t>
            </a:r>
            <a:r>
              <a:rPr lang="it-IT" sz="2400" i="1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. Infatti</a:t>
            </a:r>
            <a:r>
              <a:rPr lang="it-IT" sz="2400" i="1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</a:rPr>
              <a:t>:</a:t>
            </a:r>
          </a:p>
          <a:p>
            <a:pPr lvl="0">
              <a:buNone/>
            </a:pPr>
            <a:endParaRPr lang="it-IT" sz="2400" i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lvl="0">
              <a:buNone/>
            </a:pPr>
            <a:endParaRPr lang="it-IT" sz="2400" i="1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lvl="0">
              <a:buNone/>
            </a:pPr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022472"/>
                  </p:ext>
                </p:extLst>
              </p:nvPr>
            </p:nvGraphicFramePr>
            <p:xfrm>
              <a:off x="641931" y="3840034"/>
              <a:ext cx="7530468" cy="1605189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882617"/>
                    <a:gridCol w="1882617"/>
                    <a:gridCol w="1882617"/>
                    <a:gridCol w="1882617"/>
                  </a:tblGrid>
                  <a:tr h="8228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8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>
                                    <a:effectLst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it-IT" sz="18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8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>
                              <a:effectLst/>
                            </a:rPr>
                            <a:t>1</a:t>
                          </a:r>
                          <a:endParaRPr lang="it-IT" sz="18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0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1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5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022472"/>
                  </p:ext>
                </p:extLst>
              </p:nvPr>
            </p:nvGraphicFramePr>
            <p:xfrm>
              <a:off x="641931" y="3840034"/>
              <a:ext cx="7530468" cy="1605189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882617"/>
                    <a:gridCol w="1882617"/>
                    <a:gridCol w="1882617"/>
                    <a:gridCol w="1882617"/>
                  </a:tblGrid>
                  <a:tr h="82284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24" t="-735" r="-301294" b="-96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324" t="-735" r="-201294" b="-96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324" t="-735" r="-101294" b="-96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324" t="-735" r="-1294" b="-96324"/>
                          </a:stretch>
                        </a:blipFill>
                      </a:tcPr>
                    </a:tc>
                  </a:tr>
                  <a:tr h="78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>
                              <a:effectLst/>
                            </a:rPr>
                            <a:t>1</a:t>
                          </a:r>
                          <a:endParaRPr lang="it-IT" sz="18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0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1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800" dirty="0">
                              <a:effectLst/>
                            </a:rPr>
                            <a:t>5</a:t>
                          </a:r>
                          <a:endParaRPr lang="it-IT" sz="18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2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15483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Rete per il controllo degli errori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74340" y="1219424"/>
            <a:ext cx="8075240" cy="5616624"/>
          </a:xfrm>
        </p:spPr>
        <p:txBody>
          <a:bodyPr/>
          <a:lstStyle/>
          <a:p>
            <a:r>
              <a:rPr lang="it-IT" dirty="0" smtClean="0"/>
              <a:t>Pe </a:t>
            </a:r>
            <a:r>
              <a:rPr lang="it-IT" dirty="0" smtClean="0"/>
              <a:t>il </a:t>
            </a:r>
            <a:r>
              <a:rPr lang="it-IT" dirty="0" smtClean="0"/>
              <a:t>controllo degli errori si usa la codifica della parola con bit di ridondanza</a:t>
            </a:r>
          </a:p>
          <a:p>
            <a:r>
              <a:rPr lang="it-IT" dirty="0" smtClean="0"/>
              <a:t>n=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Una rete capace di rilevare la presenza degli errori nel codice usa </a:t>
            </a:r>
            <a:r>
              <a:rPr lang="it-IT" dirty="0" err="1" smtClean="0"/>
              <a:t>usa</a:t>
            </a:r>
            <a:r>
              <a:rPr lang="it-IT" dirty="0" smtClean="0"/>
              <a:t> una CODIFICA A RILEVAZIONE DI ERRORI</a:t>
            </a:r>
            <a:endParaRPr lang="it-IT" dirty="0"/>
          </a:p>
        </p:txBody>
      </p:sp>
      <p:sp>
        <p:nvSpPr>
          <p:cNvPr id="5" name="Freccia a destra 4"/>
          <p:cNvSpPr/>
          <p:nvPr/>
        </p:nvSpPr>
        <p:spPr>
          <a:xfrm>
            <a:off x="1907704" y="2708920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sp>
        <p:nvSpPr>
          <p:cNvPr id="6" name="Rettangolo 5"/>
          <p:cNvSpPr/>
          <p:nvPr/>
        </p:nvSpPr>
        <p:spPr>
          <a:xfrm>
            <a:off x="3131840" y="2348880"/>
            <a:ext cx="108012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</a:t>
            </a:r>
            <a:endParaRPr lang="it-IT" dirty="0"/>
          </a:p>
        </p:txBody>
      </p:sp>
      <p:sp>
        <p:nvSpPr>
          <p:cNvPr id="7" name="Freccia a destra 6"/>
          <p:cNvSpPr/>
          <p:nvPr/>
        </p:nvSpPr>
        <p:spPr>
          <a:xfrm>
            <a:off x="4282211" y="2690229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  <a:r>
              <a:rPr lang="it-IT" dirty="0" smtClean="0"/>
              <a:t>=</a:t>
            </a:r>
            <a:r>
              <a:rPr lang="it-IT" dirty="0" err="1" smtClean="0"/>
              <a:t>m+r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 flipH="1">
            <a:off x="2195736" y="2564904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4411688" y="2549860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5436096" y="5085184"/>
            <a:ext cx="108012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CODEC</a:t>
            </a:r>
            <a:endParaRPr lang="it-IT" dirty="0"/>
          </a:p>
        </p:txBody>
      </p:sp>
      <p:sp>
        <p:nvSpPr>
          <p:cNvPr id="12" name="Freccia a destra 11"/>
          <p:cNvSpPr/>
          <p:nvPr/>
        </p:nvSpPr>
        <p:spPr>
          <a:xfrm>
            <a:off x="4303676" y="551723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</a:t>
            </a:r>
            <a:r>
              <a:rPr lang="it-IT" dirty="0" smtClean="0"/>
              <a:t>=</a:t>
            </a:r>
            <a:r>
              <a:rPr lang="it-IT" dirty="0" err="1" smtClean="0"/>
              <a:t>m+r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>
            <a:off x="6516216" y="5517232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</a:t>
            </a:r>
          </a:p>
        </p:txBody>
      </p:sp>
      <p:cxnSp>
        <p:nvCxnSpPr>
          <p:cNvPr id="15" name="Connettore 2 14"/>
          <p:cNvCxnSpPr/>
          <p:nvPr/>
        </p:nvCxnSpPr>
        <p:spPr>
          <a:xfrm>
            <a:off x="6516216" y="63813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190577" y="63093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776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i="1" dirty="0"/>
                  <a:t>: Si determini il codice di </a:t>
                </a:r>
                <a:r>
                  <a:rPr lang="it-IT" i="1" dirty="0" err="1"/>
                  <a:t>Hamming</a:t>
                </a:r>
                <a:r>
                  <a:rPr lang="it-IT" i="1" dirty="0"/>
                  <a:t> per la parola su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=4</m:t>
                    </m:r>
                  </m:oMath>
                </a14:m>
                <a:r>
                  <a:rPr lang="it-IT" i="1" dirty="0"/>
                  <a:t> bit: 1 0 1 1.</a:t>
                </a:r>
                <a:endParaRPr lang="it-IT" dirty="0"/>
              </a:p>
              <a:p>
                <a:r>
                  <a:rPr lang="it-IT" i="1" dirty="0"/>
                  <a:t>Si mettono i bit assegnati nelle posizioni corrette</a:t>
                </a:r>
                <a:r>
                  <a:rPr lang="it-IT" i="1" dirty="0" smtClean="0"/>
                  <a:t>:</a:t>
                </a:r>
              </a:p>
              <a:p>
                <a:endParaRPr lang="it-IT" i="1" dirty="0"/>
              </a:p>
              <a:p>
                <a:endParaRPr lang="it-IT" i="1" dirty="0" smtClean="0"/>
              </a:p>
              <a:p>
                <a:endParaRPr lang="it-IT" i="1" dirty="0"/>
              </a:p>
              <a:p>
                <a:endParaRPr lang="it-IT" i="1" dirty="0" smtClean="0"/>
              </a:p>
              <a:p>
                <a:endParaRPr lang="it-IT" i="1" dirty="0"/>
              </a:p>
              <a:p>
                <a:r>
                  <a:rPr lang="it-IT" i="1" dirty="0"/>
                  <a:t>Si pone: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1, 3, 5, 7.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=1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2, 3, 6, 7.</a:t>
                </a:r>
                <a:endParaRPr lang="it-I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=0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i="1" dirty="0" err="1"/>
                  <a:t>perchè</a:t>
                </a:r>
                <a:r>
                  <a:rPr lang="it-IT" i="1" dirty="0"/>
                  <a:t> sia pari la sequenza 4, 5, 6, 7.</a:t>
                </a:r>
                <a:endParaRPr lang="it-IT" dirty="0"/>
              </a:p>
              <a:p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1795"/>
                  </p:ext>
                </p:extLst>
              </p:nvPr>
            </p:nvGraphicFramePr>
            <p:xfrm>
              <a:off x="914398" y="2060847"/>
              <a:ext cx="7772401" cy="186932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10343"/>
                    <a:gridCol w="1110343"/>
                    <a:gridCol w="1110343"/>
                    <a:gridCol w="1110343"/>
                    <a:gridCol w="1110343"/>
                    <a:gridCol w="1110343"/>
                    <a:gridCol w="1110343"/>
                  </a:tblGrid>
                  <a:tr h="6367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6367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1795"/>
                  </p:ext>
                </p:extLst>
              </p:nvPr>
            </p:nvGraphicFramePr>
            <p:xfrm>
              <a:off x="914398" y="2060847"/>
              <a:ext cx="7772401" cy="186932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10343"/>
                    <a:gridCol w="1110343"/>
                    <a:gridCol w="1110343"/>
                    <a:gridCol w="1110343"/>
                    <a:gridCol w="1110343"/>
                    <a:gridCol w="1110343"/>
                    <a:gridCol w="1110343"/>
                  </a:tblGrid>
                  <a:tr h="63675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49" t="-952" r="-603846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000" t="-952" r="-500546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1099" t="-952" r="-403297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1099" t="-952" r="-303297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1099" t="-952" r="-203297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98361" t="-952" r="-102186" b="-2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01648" t="-952" r="-2747" b="-212381"/>
                          </a:stretch>
                        </a:blipFill>
                      </a:tcPr>
                    </a:tc>
                  </a:tr>
                  <a:tr h="63675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549" t="-101923" r="-603846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000" t="-101923" r="-500546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1099" t="-101923" r="-403297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1099" t="-101923" r="-303297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01099" t="-101923" r="-203297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98361" t="-101923" r="-102186" b="-1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01648" t="-101923" r="-2747" b="-114423"/>
                          </a:stretch>
                        </a:blipFill>
                      </a:tcPr>
                    </a:tc>
                  </a:tr>
                  <a:tr h="595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 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94027"/>
              </p:ext>
            </p:extLst>
          </p:nvPr>
        </p:nvGraphicFramePr>
        <p:xfrm>
          <a:off x="457198" y="6165304"/>
          <a:ext cx="8075242" cy="5040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3606"/>
                <a:gridCol w="1153606"/>
                <a:gridCol w="1153606"/>
                <a:gridCol w="1153606"/>
                <a:gridCol w="1153606"/>
                <a:gridCol w="1153606"/>
                <a:gridCol w="1153606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1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a Matrice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Matrici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Encoding 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Deconding 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 smtClean="0"/>
                  <a:t>Codice 7 4 : Codeword n=7 r=3 m=4</a:t>
                </a:r>
              </a:p>
              <a:p>
                <a:endParaRPr lang="it-IT" dirty="0"/>
              </a:p>
              <a:p>
                <a:r>
                  <a:rPr lang="it-IT" dirty="0" smtClean="0"/>
                  <a:t>H Rappresentazione a matrice per colonne dei numeri da 1 a n con r bit</a:t>
                </a:r>
              </a:p>
              <a:p>
                <a:r>
                  <a:rPr lang="it-IT" dirty="0" smtClean="0"/>
                  <a:t>r x n</a:t>
                </a:r>
              </a:p>
              <a:p>
                <a:r>
                  <a:rPr lang="it-IT" dirty="0" smtClean="0"/>
                  <a:t>H=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it-IT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7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a Matrice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Codice 7 4 : Codeword n=7 r=3 m=4</a:t>
                </a:r>
              </a:p>
              <a:p>
                <a:endParaRPr lang="it-IT" dirty="0"/>
              </a:p>
              <a:p>
                <a:r>
                  <a:rPr lang="it-IT" dirty="0" smtClean="0"/>
                  <a:t>G Rappresentazione a matrice per righe cancellando da H le colonne in posizione r ovvero le potenze del 2</a:t>
                </a:r>
              </a:p>
              <a:p>
                <a:r>
                  <a:rPr lang="it-IT" dirty="0" smtClean="0"/>
                  <a:t>r x n</a:t>
                </a:r>
              </a:p>
              <a:p>
                <a:r>
                  <a:rPr lang="it-IT" dirty="0" smtClean="0"/>
                  <a:t>H=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it-IT" dirty="0" smtClean="0"/>
              </a:p>
              <a:p>
                <a:r>
                  <a:rPr lang="it-IT" dirty="0" smtClean="0"/>
                  <a:t>Per ogni colonna cancellata si inserisce per righe quello che resta in H</a:t>
                </a:r>
              </a:p>
              <a:p>
                <a:r>
                  <a:rPr lang="it-IT" dirty="0" smtClean="0"/>
                  <a:t>Per ogni colonna non cancellata si inserisce una riga con un 1 nella posizione del bit di m da rappresentare ovvero m=1 m=2 m=3 m=4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71600" y="335699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648" y="335699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95736" y="335699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6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a Matrice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it-IT" dirty="0" smtClean="0"/>
                  <a:t>Codice 7 4 : Codeword n=7 r=3 m=4</a:t>
                </a:r>
              </a:p>
              <a:p>
                <a:endParaRPr lang="it-IT" dirty="0"/>
              </a:p>
              <a:p>
                <a:r>
                  <a:rPr lang="it-IT" dirty="0" smtClean="0"/>
                  <a:t>G Rappresentazione a matrice per righe cancellando da H le colonne in posizione r ovvero le potenze del 2</a:t>
                </a:r>
              </a:p>
              <a:p>
                <a:r>
                  <a:rPr lang="it-IT" dirty="0" smtClean="0"/>
                  <a:t>r x n					</a:t>
                </a:r>
              </a:p>
              <a:p>
                <a:r>
                  <a:rPr lang="it-IT" dirty="0" smtClean="0"/>
                  <a:t>H=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it-IT" dirty="0" smtClean="0"/>
                  <a:t> 		G=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it-IT" dirty="0" smtClean="0"/>
                  <a:t>		</a:t>
                </a:r>
              </a:p>
              <a:p>
                <a:endParaRPr lang="it-IT" dirty="0"/>
              </a:p>
              <a:p>
                <a:r>
                  <a:rPr lang="it-IT" dirty="0" smtClean="0"/>
                  <a:t>Per ogni colonna cancellata si inserisce per righe quello che resta in H</a:t>
                </a:r>
              </a:p>
              <a:p>
                <a:r>
                  <a:rPr lang="it-IT" dirty="0" smtClean="0"/>
                  <a:t>Per ogni colonna non cancellata si inserisce una riga con un 1 nella posizione del bit di m da rappresentare ovvero m=1 m=2 m=3 m=4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9" t="-977" r="-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71600" y="371703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31640" y="3784258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3717032"/>
            <a:ext cx="0" cy="64807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13342" y="3573016"/>
            <a:ext cx="1944216" cy="4001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Arrow Connector 9"/>
          <p:cNvCxnSpPr>
            <a:stCxn id="4" idx="7"/>
          </p:cNvCxnSpPr>
          <p:nvPr/>
        </p:nvCxnSpPr>
        <p:spPr>
          <a:xfrm flipV="1">
            <a:off x="3172834" y="3212976"/>
            <a:ext cx="2263262" cy="418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59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6" y="548680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/>
              <a:t>Versione a </a:t>
            </a:r>
            <a:r>
              <a:rPr lang="it-IT" dirty="0" smtClean="0"/>
              <a:t>Matrice </a:t>
            </a:r>
            <a:r>
              <a:rPr lang="it-IT" dirty="0"/>
              <a:t>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Dato un nuovo messaggio da codificare </a:t>
                </a:r>
              </a:p>
              <a:p>
                <a:r>
                  <a:rPr lang="it-IT" dirty="0"/>
                  <a:t>m</a:t>
                </a:r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it-IT" dirty="0"/>
              </a:p>
              <a:p>
                <a:r>
                  <a:rPr lang="it-IT" dirty="0" smtClean="0"/>
                  <a:t>La codifica è </a:t>
                </a:r>
                <a:r>
                  <a:rPr lang="it-IT" sz="2400" b="1" dirty="0" smtClean="0"/>
                  <a:t>G * m</a:t>
                </a:r>
                <a:r>
                  <a:rPr lang="it-IT" dirty="0" smtClean="0"/>
                  <a:t> il prodotto riga per colonna tra G e m in modulo </a:t>
                </a:r>
                <a:r>
                  <a:rPr lang="it-IT" sz="2400" b="1" dirty="0" smtClean="0"/>
                  <a:t>2</a:t>
                </a:r>
                <a:endParaRPr lang="it-IT" b="1" dirty="0" smtClean="0"/>
              </a:p>
              <a:p>
                <a:r>
                  <a:rPr lang="it-IT" dirty="0" smtClean="0"/>
                  <a:t>G*m=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2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it-IT" dirty="0" smtClean="0"/>
                  <a:t>  messaggio codificato</a:t>
                </a:r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3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6" y="548680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/>
              <a:t>Versione a </a:t>
            </a:r>
            <a:r>
              <a:rPr lang="it-IT" dirty="0" smtClean="0"/>
              <a:t>Matrice controllo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it-IT" dirty="0" smtClean="0"/>
              </a:p>
              <a:p>
                <a:r>
                  <a:rPr lang="it-IT" dirty="0" smtClean="0"/>
                  <a:t>Dato un nuovo messaggio CODIFICATO</a:t>
                </a:r>
              </a:p>
              <a:p>
                <a:r>
                  <a:rPr lang="it-IT" dirty="0" smtClean="0"/>
                  <a:t>N=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it-IT" dirty="0"/>
              </a:p>
              <a:p>
                <a:r>
                  <a:rPr lang="it-IT" dirty="0" smtClean="0"/>
                  <a:t>Il controllo è </a:t>
                </a:r>
                <a:r>
                  <a:rPr lang="it-IT" sz="2400" b="1" dirty="0" smtClean="0"/>
                  <a:t>H * N</a:t>
                </a:r>
                <a:r>
                  <a:rPr lang="it-IT" dirty="0" smtClean="0"/>
                  <a:t> il prodotto riga per colonna tra H e N in modulo </a:t>
                </a:r>
                <a:r>
                  <a:rPr lang="it-IT" sz="2400" b="1" dirty="0" smtClean="0"/>
                  <a:t>2</a:t>
                </a:r>
                <a:endParaRPr lang="it-IT" b="1" dirty="0" smtClean="0"/>
              </a:p>
              <a:p>
                <a:r>
                  <a:rPr lang="it-IT" dirty="0" smtClean="0"/>
                  <a:t>H*N=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2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it-IT" dirty="0" smtClean="0"/>
                  <a:t>  bit trasmesso in modo errato cioè bit 3</a:t>
                </a:r>
                <a:endParaRPr lang="it-I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23627" y="2850253"/>
            <a:ext cx="36004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640" y="299620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2809603"/>
            <a:ext cx="234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Cambiato da 1 a 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469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Questa sequenza </a:t>
            </a:r>
            <a:r>
              <a:rPr lang="it-IT" dirty="0" err="1" smtClean="0"/>
              <a:t>e’</a:t>
            </a:r>
            <a:r>
              <a:rPr lang="it-IT" dirty="0" smtClean="0"/>
              <a:t> corretta?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211910"/>
                  </p:ext>
                </p:extLst>
              </p:nvPr>
            </p:nvGraphicFramePr>
            <p:xfrm>
              <a:off x="467544" y="1844824"/>
              <a:ext cx="8229599" cy="827405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1600">
                                        <a:effectLst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211910"/>
                  </p:ext>
                </p:extLst>
              </p:nvPr>
            </p:nvGraphicFramePr>
            <p:xfrm>
              <a:off x="467544" y="1844824"/>
              <a:ext cx="8229599" cy="827405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  <a:gridCol w="1175657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18" t="-2174" r="-6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518" t="-2174" r="-5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518" t="-2174" r="-4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518" t="-2174" r="-3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518" t="-2174" r="-2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0518" t="-2174" r="-102073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0518" t="-2174" r="-2073" b="-243478"/>
                          </a:stretch>
                        </a:blipFill>
                      </a:tcPr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18" t="-100000" r="-6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518" t="-100000" r="-5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518" t="-100000" r="-4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518" t="-100000" r="-3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0518" t="-100000" r="-2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00518" t="-100000" r="-102073" b="-138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00518" t="-100000" r="-2073" b="-138298"/>
                          </a:stretch>
                        </a:blipFill>
                      </a:tcPr>
                    </a:tc>
                  </a:tr>
                  <a:tr h="2665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0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>
                              <a:effectLst/>
                            </a:rPr>
                            <a:t>1</a:t>
                          </a:r>
                          <a:endParaRPr lang="it-IT" sz="160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it-IT" sz="1600" dirty="0">
                              <a:effectLst/>
                            </a:rPr>
                            <a:t>1</a:t>
                          </a:r>
                          <a:endParaRPr lang="it-IT" sz="1600" dirty="0">
                            <a:effectLst/>
                            <a:latin typeface="Calibri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827584" y="2996952"/>
                <a:ext cx="75608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 smtClean="0"/>
                  <a:t>SI </a:t>
                </a:r>
                <a:r>
                  <a:rPr lang="it-IT" i="1" dirty="0"/>
                  <a:t>verifica la correttezza di parità dei bit di controllo, e si individua univocamente l’eventuale bit errato:</a:t>
                </a:r>
                <a:endParaRPr lang="it-IT" dirty="0"/>
              </a:p>
              <a:p>
                <a:pPr lvl="0"/>
                <a:r>
                  <a:rPr lang="it-IT" i="1" dirty="0"/>
                  <a:t> La sequenza 1, 3, 5, 7 è dispari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/>
                  <a:t> errato).</a:t>
                </a:r>
                <a:endParaRPr lang="it-IT" dirty="0"/>
              </a:p>
              <a:p>
                <a:pPr lvl="0"/>
                <a:r>
                  <a:rPr lang="it-IT" i="1" dirty="0"/>
                  <a:t> La sequenza 2, 3, 6, 7 è dispari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i="1" dirty="0"/>
                  <a:t> errato).</a:t>
                </a:r>
                <a:endParaRPr lang="it-IT" dirty="0"/>
              </a:p>
              <a:p>
                <a:pPr lvl="0"/>
                <a:r>
                  <a:rPr lang="it-IT" i="1" dirty="0"/>
                  <a:t>La sequenza 4, 5, 6, 7 è pari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i="1" dirty="0"/>
                  <a:t>  corretto</a:t>
                </a:r>
                <a:r>
                  <a:rPr lang="it-IT" i="1" dirty="0" smtClean="0"/>
                  <a:t>).</a:t>
                </a:r>
              </a:p>
              <a:p>
                <a:pPr lvl="0"/>
                <a:endParaRPr lang="it-IT" i="1" dirty="0"/>
              </a:p>
              <a:p>
                <a:pPr lvl="0"/>
                <a:endParaRPr lang="it-IT" i="1" dirty="0" smtClean="0"/>
              </a:p>
              <a:p>
                <a:pPr lvl="0"/>
                <a:r>
                  <a:rPr lang="it-IT" i="1" dirty="0" smtClean="0"/>
                  <a:t>011</a:t>
                </a:r>
                <a:r>
                  <a:rPr lang="it-IT" i="1" dirty="0" smtClean="0">
                    <a:sym typeface="Wingdings" pitchFamily="2" charset="2"/>
                  </a:rPr>
                  <a:t> bit 3!</a:t>
                </a:r>
                <a:endParaRPr lang="it-IT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96952"/>
                <a:ext cx="756084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26" t="-1587" b="-3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ESEMPIO: </a:t>
            </a:r>
            <a:r>
              <a:rPr lang="it-IT" dirty="0" smtClean="0"/>
              <a:t>Si determini il codice di </a:t>
            </a:r>
            <a:r>
              <a:rPr lang="it-IT" dirty="0" err="1" smtClean="0"/>
              <a:t>Hamming</a:t>
            </a:r>
            <a:r>
              <a:rPr lang="it-IT" dirty="0" smtClean="0"/>
              <a:t> per la  parola su </a:t>
            </a:r>
            <a:r>
              <a:rPr lang="it-IT" i="1" dirty="0" smtClean="0"/>
              <a:t>m </a:t>
            </a:r>
            <a:r>
              <a:rPr lang="it-IT" dirty="0" smtClean="0"/>
              <a:t>= 4 bit: 1 0 01</a:t>
            </a:r>
          </a:p>
          <a:p>
            <a:r>
              <a:rPr lang="it-IT" dirty="0" smtClean="0"/>
              <a:t>Si mettano i bit assegnati nelle posizioni corrette:</a:t>
            </a:r>
          </a:p>
          <a:p>
            <a:r>
              <a:rPr lang="it-IT" i="1" dirty="0" smtClean="0"/>
              <a:t>r</a:t>
            </a:r>
            <a:r>
              <a:rPr lang="it-IT" dirty="0" smtClean="0"/>
              <a:t>1 	</a:t>
            </a:r>
            <a:r>
              <a:rPr lang="it-IT" i="1" dirty="0" smtClean="0"/>
              <a:t>r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1	 </a:t>
            </a:r>
            <a:r>
              <a:rPr lang="it-IT" i="1" dirty="0" smtClean="0"/>
              <a:t>r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r>
              <a:rPr lang="it-IT" dirty="0" smtClean="0"/>
              <a:t>1 	2	 3 	4	 5 	6 	7</a:t>
            </a:r>
          </a:p>
          <a:p>
            <a:pPr lvl="5"/>
            <a:r>
              <a:rPr lang="it-IT" dirty="0" smtClean="0"/>
              <a:t>1 		0 	0	1</a:t>
            </a:r>
          </a:p>
          <a:p>
            <a:endParaRPr lang="it-IT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smtClean="0"/>
              <a:t>r</a:t>
            </a:r>
            <a:r>
              <a:rPr lang="it-IT" dirty="0" smtClean="0"/>
              <a:t>1 </a:t>
            </a:r>
            <a:r>
              <a:rPr lang="it-IT" dirty="0" smtClean="0"/>
              <a:t>= controlla la sequenza 1, 3, 5, 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smtClean="0"/>
              <a:t>r</a:t>
            </a:r>
            <a:r>
              <a:rPr lang="it-IT" dirty="0" smtClean="0"/>
              <a:t>2 </a:t>
            </a:r>
            <a:r>
              <a:rPr lang="it-IT" dirty="0" smtClean="0"/>
              <a:t>controlla la sequenza 2, 3, 6, 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i="1" dirty="0" smtClean="0"/>
              <a:t>r</a:t>
            </a:r>
            <a:r>
              <a:rPr lang="it-IT" dirty="0" smtClean="0"/>
              <a:t>3 </a:t>
            </a:r>
            <a:r>
              <a:rPr lang="it-IT" dirty="0" smtClean="0"/>
              <a:t>controlla la sequenza 4, 5, 6, 7.</a:t>
            </a:r>
          </a:p>
          <a:p>
            <a:endParaRPr lang="it-IT" dirty="0" smtClean="0"/>
          </a:p>
          <a:p>
            <a:r>
              <a:rPr lang="it-IT" i="1" dirty="0" smtClean="0"/>
              <a:t> 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34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i="1" dirty="0" smtClean="0"/>
              <a:t>La parola di 4 bit </a:t>
            </a:r>
            <a:r>
              <a:rPr lang="it-IT" i="1" dirty="0" err="1" smtClean="0"/>
              <a:t>piu’</a:t>
            </a:r>
            <a:r>
              <a:rPr lang="it-IT" i="1" dirty="0" smtClean="0"/>
              <a:t> ridondanze </a:t>
            </a:r>
            <a:r>
              <a:rPr lang="it-IT" dirty="0" smtClean="0"/>
              <a:t>0 1 0 </a:t>
            </a:r>
            <a:r>
              <a:rPr lang="it-IT" dirty="0" err="1" smtClean="0"/>
              <a:t>0</a:t>
            </a:r>
            <a:r>
              <a:rPr lang="it-IT" dirty="0" smtClean="0"/>
              <a:t> 0 1 </a:t>
            </a:r>
            <a:r>
              <a:rPr lang="it-IT" dirty="0" err="1" smtClean="0"/>
              <a:t>1</a:t>
            </a:r>
            <a:r>
              <a:rPr lang="it-IT" dirty="0" smtClean="0"/>
              <a:t> e’ </a:t>
            </a:r>
            <a:r>
              <a:rPr lang="it-IT" i="1" dirty="0" smtClean="0"/>
              <a:t>corretta?</a:t>
            </a:r>
            <a:endParaRPr lang="it-IT" dirty="0" smtClean="0"/>
          </a:p>
          <a:p>
            <a:pPr>
              <a:buNone/>
            </a:pPr>
            <a:r>
              <a:rPr lang="it-IT" i="1" dirty="0" smtClean="0"/>
              <a:t>r</a:t>
            </a:r>
            <a:r>
              <a:rPr lang="it-IT" dirty="0" smtClean="0"/>
              <a:t>1 </a:t>
            </a:r>
            <a:r>
              <a:rPr lang="it-IT" i="1" dirty="0" smtClean="0"/>
              <a:t>r</a:t>
            </a:r>
            <a:r>
              <a:rPr lang="it-IT" dirty="0" smtClean="0"/>
              <a:t>2 </a:t>
            </a:r>
            <a:r>
              <a:rPr lang="it-IT" i="1" dirty="0" smtClean="0"/>
              <a:t>m</a:t>
            </a:r>
            <a:r>
              <a:rPr lang="it-IT" dirty="0" smtClean="0"/>
              <a:t>1 </a:t>
            </a:r>
            <a:r>
              <a:rPr lang="it-IT" i="1" dirty="0" smtClean="0"/>
              <a:t>r</a:t>
            </a:r>
            <a:r>
              <a:rPr lang="it-IT" dirty="0" smtClean="0"/>
              <a:t>3 </a:t>
            </a:r>
            <a:r>
              <a:rPr lang="it-IT" i="1" dirty="0" smtClean="0"/>
              <a:t>m</a:t>
            </a:r>
            <a:r>
              <a:rPr lang="it-IT" dirty="0" smtClean="0"/>
              <a:t>2 </a:t>
            </a:r>
            <a:r>
              <a:rPr lang="it-IT" i="1" dirty="0" smtClean="0"/>
              <a:t>m</a:t>
            </a:r>
            <a:r>
              <a:rPr lang="it-IT" dirty="0" smtClean="0"/>
              <a:t>3 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pPr>
              <a:buNone/>
            </a:pPr>
            <a:r>
              <a:rPr lang="it-IT" dirty="0" smtClean="0"/>
              <a:t>1   2   3    4   5   6   7</a:t>
            </a:r>
          </a:p>
          <a:p>
            <a:pPr>
              <a:buNone/>
            </a:pPr>
            <a:r>
              <a:rPr lang="it-IT" dirty="0" smtClean="0"/>
              <a:t>0   1  0    </a:t>
            </a:r>
            <a:r>
              <a:rPr lang="it-IT" dirty="0" err="1" smtClean="0"/>
              <a:t>0</a:t>
            </a:r>
            <a:r>
              <a:rPr lang="it-IT" dirty="0" smtClean="0"/>
              <a:t>   0    1    </a:t>
            </a:r>
            <a:r>
              <a:rPr lang="it-IT" dirty="0" err="1" smtClean="0"/>
              <a:t>1</a:t>
            </a:r>
            <a:endParaRPr lang="it-IT" dirty="0" smtClean="0"/>
          </a:p>
          <a:p>
            <a:pPr>
              <a:buNone/>
            </a:pPr>
            <a:endParaRPr lang="it-IT" i="1" dirty="0" smtClean="0"/>
          </a:p>
          <a:p>
            <a:pPr>
              <a:buNone/>
            </a:pPr>
            <a:r>
              <a:rPr lang="it-IT" i="1" dirty="0" smtClean="0"/>
              <a:t>r1(1 </a:t>
            </a:r>
            <a:r>
              <a:rPr lang="it-IT" i="1" dirty="0" smtClean="0"/>
              <a:t>si 1 </a:t>
            </a:r>
            <a:r>
              <a:rPr lang="it-IT" i="1" dirty="0" smtClean="0"/>
              <a:t>no)</a:t>
            </a:r>
            <a:r>
              <a:rPr lang="it-IT" dirty="0" smtClean="0"/>
              <a:t>1, 3, 5 ,7  DISPARI      r1 errato              .</a:t>
            </a:r>
          </a:p>
          <a:p>
            <a:pPr>
              <a:buNone/>
            </a:pPr>
            <a:r>
              <a:rPr lang="it-IT" i="1" dirty="0" smtClean="0"/>
              <a:t>r2  ( due si due no) </a:t>
            </a:r>
            <a:r>
              <a:rPr lang="it-IT" dirty="0" smtClean="0"/>
              <a:t>2, 3, 6, 7 DISPARI </a:t>
            </a:r>
            <a:r>
              <a:rPr lang="it-IT" i="1" dirty="0" smtClean="0"/>
              <a:t>r</a:t>
            </a:r>
            <a:r>
              <a:rPr lang="it-IT" dirty="0" smtClean="0"/>
              <a:t>2 errato.</a:t>
            </a:r>
          </a:p>
          <a:p>
            <a:pPr>
              <a:buNone/>
            </a:pPr>
            <a:r>
              <a:rPr lang="it-IT" i="1" dirty="0" smtClean="0"/>
              <a:t>r3 (quattro si e quattro no) </a:t>
            </a:r>
            <a:r>
              <a:rPr lang="it-IT" dirty="0" smtClean="0"/>
              <a:t>4, 5, 6, 7 `e pari</a:t>
            </a:r>
            <a:r>
              <a:rPr lang="it-IT" i="1" dirty="0" smtClean="0"/>
              <a:t>r</a:t>
            </a:r>
            <a:r>
              <a:rPr lang="it-IT" dirty="0" smtClean="0"/>
              <a:t>3 corretto</a:t>
            </a:r>
          </a:p>
          <a:p>
            <a:pPr>
              <a:buNone/>
            </a:pPr>
            <a:r>
              <a:rPr lang="it-IT" dirty="0" smtClean="0"/>
              <a:t>R3 r2 r1 0 </a:t>
            </a:r>
            <a:r>
              <a:rPr lang="it-IT" dirty="0" err="1" smtClean="0"/>
              <a:t>0</a:t>
            </a:r>
            <a:r>
              <a:rPr lang="it-IT" dirty="0" smtClean="0"/>
              <a:t> 1  </a:t>
            </a:r>
            <a:r>
              <a:rPr lang="it-IT" dirty="0" smtClean="0">
                <a:sym typeface="Wingdings" pitchFamily="2" charset="2"/>
              </a:rPr>
              <a:t> bit sbagliato b3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651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56991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Altro esercizio 1100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smtClean="0"/>
              <a:t>r</a:t>
            </a:r>
            <a:r>
              <a:rPr lang="it-IT" dirty="0" smtClean="0"/>
              <a:t>1 	</a:t>
            </a:r>
            <a:r>
              <a:rPr lang="it-IT" i="1" dirty="0" smtClean="0"/>
              <a:t>r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1	 </a:t>
            </a:r>
            <a:r>
              <a:rPr lang="it-IT" i="1" dirty="0" smtClean="0"/>
              <a:t>r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2	 </a:t>
            </a:r>
            <a:r>
              <a:rPr lang="it-IT" i="1" dirty="0" smtClean="0"/>
              <a:t>m</a:t>
            </a:r>
            <a:r>
              <a:rPr lang="it-IT" dirty="0" smtClean="0"/>
              <a:t>3 	</a:t>
            </a:r>
            <a:r>
              <a:rPr lang="it-IT" i="1" dirty="0" smtClean="0"/>
              <a:t>m</a:t>
            </a:r>
            <a:r>
              <a:rPr lang="it-IT" dirty="0" smtClean="0"/>
              <a:t>4</a:t>
            </a:r>
          </a:p>
          <a:p>
            <a:r>
              <a:rPr lang="it-IT" dirty="0" smtClean="0"/>
              <a:t>1 	2	 3 	4	 5 	6 	7</a:t>
            </a:r>
          </a:p>
          <a:p>
            <a:pPr lvl="5"/>
            <a:r>
              <a:rPr lang="it-IT" dirty="0" smtClean="0"/>
              <a:t>1 		</a:t>
            </a:r>
            <a:r>
              <a:rPr lang="it-IT" dirty="0" err="1" smtClean="0"/>
              <a:t>1</a:t>
            </a:r>
            <a:r>
              <a:rPr lang="it-IT" dirty="0" smtClean="0"/>
              <a:t>	0	</a:t>
            </a:r>
            <a:r>
              <a:rPr lang="it-IT" dirty="0" err="1" smtClean="0"/>
              <a:t>0</a:t>
            </a:r>
            <a:endParaRPr lang="it-IT" dirty="0" smtClean="0"/>
          </a:p>
          <a:p>
            <a:pPr lvl="5"/>
            <a:endParaRPr lang="it-IT" dirty="0" smtClean="0"/>
          </a:p>
          <a:p>
            <a:r>
              <a:rPr lang="it-IT" dirty="0" smtClean="0"/>
              <a:t> r1 1,3,5,7 </a:t>
            </a:r>
            <a:r>
              <a:rPr lang="it-IT" dirty="0" smtClean="0">
                <a:sym typeface="Wingdings" pitchFamily="2" charset="2"/>
              </a:rPr>
              <a:t>0</a:t>
            </a:r>
          </a:p>
          <a:p>
            <a:r>
              <a:rPr lang="it-IT" dirty="0" smtClean="0">
                <a:sym typeface="Wingdings" pitchFamily="2" charset="2"/>
              </a:rPr>
              <a:t>r2  2,3,6,7 1</a:t>
            </a:r>
          </a:p>
          <a:p>
            <a:r>
              <a:rPr lang="it-IT" dirty="0" smtClean="0">
                <a:sym typeface="Wingdings" pitchFamily="2" charset="2"/>
              </a:rPr>
              <a:t> r3 4,5,6,7  1</a:t>
            </a:r>
          </a:p>
          <a:p>
            <a:endParaRPr lang="it-IT" dirty="0" smtClean="0">
              <a:sym typeface="Wingdings" pitchFamily="2" charset="2"/>
            </a:endParaRPr>
          </a:p>
          <a:p>
            <a:endParaRPr lang="it-IT" dirty="0" smtClean="0">
              <a:sym typeface="Wingdings" pitchFamily="2" charset="2"/>
            </a:endParaRPr>
          </a:p>
          <a:p>
            <a:r>
              <a:rPr lang="it-IT" dirty="0" smtClean="0">
                <a:sym typeface="Wingdings" pitchFamily="2" charset="2"/>
              </a:rPr>
              <a:t>Parola giusta 0 1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1</a:t>
            </a:r>
            <a:r>
              <a:rPr lang="it-IT" dirty="0" smtClean="0">
                <a:sym typeface="Wingdings" pitchFamily="2" charset="2"/>
              </a:rPr>
              <a:t> 0 </a:t>
            </a:r>
            <a:r>
              <a:rPr lang="it-IT" dirty="0" err="1" smtClean="0">
                <a:sym typeface="Wingdings" pitchFamily="2" charset="2"/>
              </a:rPr>
              <a:t>0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degli errori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b="1" dirty="0" smtClean="0"/>
                  <a:t>Bit di ridondanza </a:t>
                </a:r>
              </a:p>
              <a:p>
                <a:r>
                  <a:rPr lang="it-IT" dirty="0"/>
                  <a:t>la parola che viene memorizzata sul registro o sulla memoria inizialmente 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</m:oMath>
                </a14:m>
                <a:r>
                  <a:rPr lang="it-IT" dirty="0"/>
                  <a:t> bit diventa una parola di codice (</a:t>
                </a:r>
                <a:r>
                  <a:rPr lang="it-IT" b="1" dirty="0" err="1"/>
                  <a:t>codeword</a:t>
                </a:r>
                <a:r>
                  <a:rPr lang="it-IT" dirty="0"/>
                  <a:t>)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</m:oMath>
                </a14:m>
                <a:r>
                  <a:rPr lang="it-IT" dirty="0"/>
                  <a:t> bit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+</m:t>
                    </m:r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essendo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𝑟</m:t>
                    </m:r>
                  </m:oMath>
                </a14:m>
                <a:r>
                  <a:rPr lang="it-IT" dirty="0"/>
                  <a:t> i bit di </a:t>
                </a:r>
                <a:r>
                  <a:rPr lang="it-IT" dirty="0" smtClean="0"/>
                  <a:t>ridondanza</a:t>
                </a:r>
              </a:p>
              <a:p>
                <a:endParaRPr lang="it-IT" dirty="0"/>
              </a:p>
              <a:p>
                <a:r>
                  <a:rPr lang="it-IT" dirty="0" smtClean="0"/>
                  <a:t>(x1..xn) </a:t>
                </a:r>
                <a:r>
                  <a:rPr lang="it-IT" dirty="0" smtClean="0">
                    <a:sym typeface="Wingdings" pitchFamily="2" charset="2"/>
                  </a:rPr>
                  <a:t> (y1..yn) =  (x1..xm)+(r1..rr)</a:t>
                </a:r>
              </a:p>
              <a:p>
                <a:endParaRPr lang="it-IT" dirty="0">
                  <a:sym typeface="Wingdings" pitchFamily="2" charset="2"/>
                </a:endParaRPr>
              </a:p>
              <a:p>
                <a:r>
                  <a:rPr lang="it-IT" dirty="0" err="1">
                    <a:sym typeface="Wingdings" pitchFamily="2" charset="2"/>
                  </a:rPr>
                  <a:t>r</a:t>
                </a:r>
                <a:r>
                  <a:rPr lang="it-IT" dirty="0" err="1" smtClean="0">
                    <a:sym typeface="Wingdings" pitchFamily="2" charset="2"/>
                  </a:rPr>
                  <a:t>j</a:t>
                </a:r>
                <a:r>
                  <a:rPr lang="it-IT" dirty="0" smtClean="0">
                    <a:sym typeface="Wingdings" pitchFamily="2" charset="2"/>
                  </a:rPr>
                  <a:t>=</a:t>
                </a:r>
                <a:r>
                  <a:rPr lang="it-IT" dirty="0" err="1" smtClean="0">
                    <a:sym typeface="Wingdings" pitchFamily="2" charset="2"/>
                  </a:rPr>
                  <a:t>fj</a:t>
                </a:r>
                <a:r>
                  <a:rPr lang="it-IT" dirty="0" smtClean="0">
                    <a:sym typeface="Wingdings" pitchFamily="2" charset="2"/>
                  </a:rPr>
                  <a:t>(x1..xm)    </a:t>
                </a:r>
              </a:p>
              <a:p>
                <a:endParaRPr lang="it-IT" dirty="0" smtClean="0">
                  <a:sym typeface="Wingdings" pitchFamily="2" charset="2"/>
                </a:endParaRPr>
              </a:p>
              <a:p>
                <a:r>
                  <a:rPr lang="it-IT" dirty="0"/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𝐶</m:t>
                    </m:r>
                    <m:r>
                      <a:rPr lang="it-IT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 ,</m:t>
                    </m:r>
                    <m:r>
                      <a:rPr lang="it-IT" i="1">
                        <a:latin typeface="Cambria Math"/>
                      </a:rPr>
                      <m:t>𝑖</m:t>
                    </m:r>
                    <m:r>
                      <a:rPr lang="it-IT" i="1">
                        <a:latin typeface="Cambria Math"/>
                      </a:rPr>
                      <m:t>=1, …,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it-IT" i="1">
                        <a:latin typeface="Cambria Math"/>
                      </a:rPr>
                      <m:t>}</m:t>
                    </m:r>
                  </m:oMath>
                </a14:m>
                <a:r>
                  <a:rPr lang="it-IT" dirty="0"/>
                  <a:t> l’insieme delle parole di codice, </a:t>
                </a:r>
                <a:endParaRPr lang="it-IT" dirty="0" smtClean="0"/>
              </a:p>
              <a:p>
                <a:r>
                  <a:rPr lang="it-IT" dirty="0" smtClean="0"/>
                  <a:t> </a:t>
                </a:r>
                <a:r>
                  <a:rPr lang="it-IT" dirty="0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, </m:t>
                    </m:r>
                    <m:r>
                      <a:rPr lang="it-IT" i="1">
                        <a:latin typeface="Cambria Math"/>
                      </a:rPr>
                      <m:t>𝑘</m:t>
                    </m:r>
                    <m:r>
                      <a:rPr lang="it-IT" i="1">
                        <a:latin typeface="Cambria Math"/>
                      </a:rPr>
                      <m:t>=1,…,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it-IT" i="1">
                        <a:latin typeface="Cambria Math"/>
                      </a:rPr>
                      <m:t>}</m:t>
                    </m:r>
                  </m:oMath>
                </a14:m>
                <a:r>
                  <a:rPr lang="it-IT" dirty="0"/>
                  <a:t> l’insieme delle parole legali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 </a:t>
                </a:r>
                <a:r>
                  <a:rPr lang="it-IT" dirty="0"/>
                  <a:t>Se si verifica una parola  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it-IT" i="1">
                        <a:latin typeface="Cambria Math"/>
                      </a:rPr>
                      <m:t>∈(</m:t>
                    </m:r>
                    <m:r>
                      <a:rPr lang="it-IT" i="1">
                        <a:latin typeface="Cambria Math"/>
                      </a:rPr>
                      <m:t>𝐶</m:t>
                    </m:r>
                    <m:r>
                      <a:rPr lang="it-IT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)</m:t>
                    </m:r>
                  </m:oMath>
                </a14:m>
                <a:r>
                  <a:rPr lang="it-IT" dirty="0"/>
                  <a:t>, allora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it-IT" dirty="0"/>
                  <a:t> non è legale e </a:t>
                </a:r>
                <a:r>
                  <a:rPr lang="it-IT" dirty="0" smtClean="0"/>
                  <a:t>si capisce </a:t>
                </a:r>
                <a:r>
                  <a:rPr lang="it-IT" dirty="0"/>
                  <a:t>che si è verificato un errore.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5" t="-651" r="-1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3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Memorie ECC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Attualmente sul mercato</a:t>
            </a:r>
          </a:p>
          <a:p>
            <a:r>
              <a:rPr lang="it-IT" dirty="0"/>
              <a:t> </a:t>
            </a:r>
            <a:r>
              <a:rPr lang="it-IT" dirty="0" smtClean="0"/>
              <a:t>MEMORIE SEC (single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correcting</a:t>
            </a:r>
            <a:r>
              <a:rPr lang="it-IT" dirty="0" smtClean="0"/>
              <a:t> :codice di </a:t>
            </a:r>
            <a:r>
              <a:rPr lang="it-IT" dirty="0" err="1" smtClean="0"/>
              <a:t>Hamming</a:t>
            </a:r>
            <a:r>
              <a:rPr lang="it-IT" dirty="0" smtClean="0"/>
              <a:t>)</a:t>
            </a:r>
          </a:p>
          <a:p>
            <a:r>
              <a:rPr lang="it-IT" dirty="0" smtClean="0"/>
              <a:t>MEMORIE SEC_DEC </a:t>
            </a:r>
            <a:r>
              <a:rPr lang="it-IT" dirty="0"/>
              <a:t>(single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 smtClean="0"/>
              <a:t>correcting</a:t>
            </a:r>
            <a:r>
              <a:rPr lang="it-IT" dirty="0" smtClean="0"/>
              <a:t>, double </a:t>
            </a:r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detecing</a:t>
            </a:r>
            <a:r>
              <a:rPr lang="it-IT" dirty="0" smtClean="0"/>
              <a:t>: codice </a:t>
            </a:r>
            <a:r>
              <a:rPr lang="it-IT" dirty="0"/>
              <a:t>di </a:t>
            </a:r>
            <a:r>
              <a:rPr lang="it-IT" smtClean="0"/>
              <a:t>Hsiao)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17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854" y="230250"/>
            <a:ext cx="6419056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Codice a rilevazione di errore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Mamma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r>
              <a:rPr lang="it-IT" dirty="0" err="1" smtClean="0">
                <a:sym typeface="Wingdings" panose="05000000000000000000" pitchFamily="2" charset="2"/>
              </a:rPr>
              <a:t>mmaammmmaa</a:t>
            </a:r>
            <a:r>
              <a:rPr lang="it-IT" dirty="0" smtClean="0">
                <a:sym typeface="Wingdings" panose="05000000000000000000" pitchFamily="2" charset="2"/>
              </a:rPr>
              <a:t>  mamma</a:t>
            </a:r>
          </a:p>
          <a:p>
            <a:r>
              <a:rPr lang="it-IT" dirty="0" err="1" smtClean="0">
                <a:sym typeface="Wingdings" panose="05000000000000000000" pitchFamily="2" charset="2"/>
              </a:rPr>
              <a:t>Aallbbaaalba</a:t>
            </a:r>
            <a:endParaRPr lang="it-IT" dirty="0" smtClean="0">
              <a:sym typeface="Wingdings" panose="05000000000000000000" pitchFamily="2" charset="2"/>
            </a:endParaRPr>
          </a:p>
          <a:p>
            <a:r>
              <a:rPr lang="it-IT" dirty="0" err="1" smtClean="0">
                <a:sym typeface="Wingdings" panose="05000000000000000000" pitchFamily="2" charset="2"/>
              </a:rPr>
              <a:t>Aalnbbaa</a:t>
            </a:r>
            <a:r>
              <a:rPr lang="it-IT" dirty="0" smtClean="0">
                <a:sym typeface="Wingdings" panose="05000000000000000000" pitchFamily="2" charset="2"/>
              </a:rPr>
              <a:t>   errore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 smtClean="0">
                <a:sym typeface="Wingdings" panose="05000000000000000000" pitchFamily="2" charset="2"/>
              </a:rPr>
              <a:t>Adaadaf</a:t>
            </a:r>
            <a:endParaRPr lang="it-IT" dirty="0" smtClean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Ade </a:t>
            </a:r>
            <a:r>
              <a:rPr lang="it-IT" dirty="0" err="1" smtClean="0">
                <a:sym typeface="Wingdings" panose="05000000000000000000" pitchFamily="2" charset="2"/>
              </a:rPr>
              <a:t>adel</a:t>
            </a:r>
            <a:endParaRPr lang="it-IT" dirty="0" smtClean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In binario </a:t>
            </a:r>
            <a:r>
              <a:rPr lang="it-IT" dirty="0" err="1" smtClean="0">
                <a:sym typeface="Wingdings" panose="05000000000000000000" pitchFamily="2" charset="2"/>
              </a:rPr>
              <a:t>e’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piu’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compelsso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83768" y="2060848"/>
            <a:ext cx="331236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059832" y="2780928"/>
            <a:ext cx="1503784" cy="1232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419872" y="321297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3572272" y="3365376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700382" y="3616072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10608" y="327327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4116524" y="3425670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852782" y="3768472"/>
            <a:ext cx="144016" cy="1842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157582" y="4073272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4686790" y="363343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5169455" y="3559526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4695174" y="3999269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814754" y="2348860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2805832" y="2780928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4758798" y="2672867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963852" y="3001184"/>
            <a:ext cx="144016" cy="184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1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4271" y="219046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Esempio di reti logiche nel calcolatore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86412"/>
          </a:xfrm>
        </p:spPr>
        <p:txBody>
          <a:bodyPr/>
          <a:lstStyle/>
          <a:p>
            <a:r>
              <a:rPr lang="it-IT" dirty="0" smtClean="0"/>
              <a:t>Gestione della ridondanza e ECC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558008" y="1988840"/>
            <a:ext cx="5904656" cy="3816424"/>
            <a:chOff x="1763688" y="1484784"/>
            <a:chExt cx="5904656" cy="3816424"/>
          </a:xfrm>
        </p:grpSpPr>
        <p:sp>
          <p:nvSpPr>
            <p:cNvPr id="4" name="Rettangolo 3"/>
            <p:cNvSpPr/>
            <p:nvPr/>
          </p:nvSpPr>
          <p:spPr bwMode="auto">
            <a:xfrm>
              <a:off x="1763688" y="1484784"/>
              <a:ext cx="1656184" cy="381642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2267744" y="213285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CPU</a:t>
              </a:r>
              <a:endParaRPr lang="it-IT" dirty="0"/>
            </a:p>
          </p:txBody>
        </p:sp>
        <p:sp>
          <p:nvSpPr>
            <p:cNvPr id="6" name="Rettangolo 5"/>
            <p:cNvSpPr/>
            <p:nvPr/>
          </p:nvSpPr>
          <p:spPr bwMode="auto">
            <a:xfrm>
              <a:off x="2843808" y="3933056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" name="Rettangolo 6"/>
            <p:cNvSpPr/>
            <p:nvPr/>
          </p:nvSpPr>
          <p:spPr bwMode="auto">
            <a:xfrm>
              <a:off x="2843808" y="2996952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Rettangolo 7"/>
            <p:cNvSpPr/>
            <p:nvPr/>
          </p:nvSpPr>
          <p:spPr bwMode="auto">
            <a:xfrm>
              <a:off x="2843808" y="4725144"/>
              <a:ext cx="504056" cy="576064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Freccia a destra 8"/>
            <p:cNvSpPr/>
            <p:nvPr/>
          </p:nvSpPr>
          <p:spPr bwMode="auto">
            <a:xfrm>
              <a:off x="3347864" y="3068960"/>
              <a:ext cx="2376264" cy="360040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Rettangolo 9"/>
            <p:cNvSpPr/>
            <p:nvPr/>
          </p:nvSpPr>
          <p:spPr bwMode="auto">
            <a:xfrm>
              <a:off x="5724128" y="1556792"/>
              <a:ext cx="1944216" cy="223224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Freccia in giù 10"/>
            <p:cNvSpPr/>
            <p:nvPr/>
          </p:nvSpPr>
          <p:spPr bwMode="auto">
            <a:xfrm>
              <a:off x="2987824" y="3645024"/>
              <a:ext cx="216024" cy="288032"/>
            </a:xfrm>
            <a:prstGeom prst="down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Freccia a destra 11"/>
            <p:cNvSpPr/>
            <p:nvPr/>
          </p:nvSpPr>
          <p:spPr bwMode="auto">
            <a:xfrm>
              <a:off x="3419872" y="4149080"/>
              <a:ext cx="2304256" cy="216024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Rettangolo 12"/>
            <p:cNvSpPr/>
            <p:nvPr/>
          </p:nvSpPr>
          <p:spPr bwMode="auto">
            <a:xfrm>
              <a:off x="5724128" y="3789040"/>
              <a:ext cx="1944216" cy="1152128"/>
            </a:xfrm>
            <a:prstGeom prst="rect">
              <a:avLst/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4067944" y="278092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Dato (m)</a:t>
              </a:r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3563888" y="3861048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Bit di ridondanza(r)</a:t>
              </a:r>
              <a:endParaRPr lang="it-IT" dirty="0"/>
            </a:p>
          </p:txBody>
        </p:sp>
        <p:sp>
          <p:nvSpPr>
            <p:cNvPr id="16" name="Rettangolo 15"/>
            <p:cNvSpPr/>
            <p:nvPr/>
          </p:nvSpPr>
          <p:spPr bwMode="auto">
            <a:xfrm>
              <a:off x="6012160" y="1556792"/>
              <a:ext cx="144016" cy="3384376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940152" y="2204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</a:t>
              </a:r>
              <a:endParaRPr lang="it-IT" dirty="0"/>
            </a:p>
          </p:txBody>
        </p:sp>
        <p:sp>
          <p:nvSpPr>
            <p:cNvPr id="18" name="Freccia a destra 17"/>
            <p:cNvSpPr/>
            <p:nvPr/>
          </p:nvSpPr>
          <p:spPr bwMode="auto">
            <a:xfrm rot="10800000">
              <a:off x="3419872" y="3356992"/>
              <a:ext cx="2304256" cy="360040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Freccia a destra 18"/>
            <p:cNvSpPr/>
            <p:nvPr/>
          </p:nvSpPr>
          <p:spPr bwMode="auto">
            <a:xfrm rot="10800000">
              <a:off x="3419872" y="4797152"/>
              <a:ext cx="2304256" cy="216024"/>
            </a:xfrm>
            <a:prstGeom prst="rightArrow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35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1835696" y="422108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/>
                <a:t>Calcolo della ridondanza</a:t>
              </a:r>
              <a:endParaRPr lang="it-IT" sz="1200" dirty="0"/>
            </a:p>
          </p:txBody>
        </p:sp>
        <p:sp>
          <p:nvSpPr>
            <p:cNvPr id="22" name="Freccia bidirezionale verticale 21"/>
            <p:cNvSpPr/>
            <p:nvPr/>
          </p:nvSpPr>
          <p:spPr bwMode="auto">
            <a:xfrm>
              <a:off x="2987824" y="4437112"/>
              <a:ext cx="216024" cy="432048"/>
            </a:xfrm>
            <a:prstGeom prst="upDown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6516216" y="350100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Memoria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9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Codifica di </a:t>
            </a:r>
            <a:r>
              <a:rPr lang="it-IT" dirty="0" err="1" smtClean="0"/>
              <a:t>Hamming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Misura di diversità tra due parole</a:t>
                </a:r>
              </a:p>
              <a:p>
                <a:r>
                  <a:rPr lang="it-IT" dirty="0" smtClean="0"/>
                  <a:t>la </a:t>
                </a:r>
                <a:r>
                  <a:rPr lang="it-IT" b="1" dirty="0" smtClean="0"/>
                  <a:t>Distanza di </a:t>
                </a:r>
                <a:r>
                  <a:rPr lang="it-IT" b="1" dirty="0" err="1" smtClean="0"/>
                  <a:t>Hamming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tra due variabili binarie</a:t>
                </a:r>
                <a:r>
                  <a:rPr lang="it-IT" dirty="0" smtClean="0"/>
                  <a:t>  a e </a:t>
                </a:r>
                <a:r>
                  <a:rPr lang="it-IT" dirty="0" err="1" smtClean="0"/>
                  <a:t>a’</a:t>
                </a:r>
                <a:r>
                  <a:rPr lang="it-IT" dirty="0" smtClean="0"/>
                  <a:t> di n bit vale d ( </a:t>
                </a:r>
                <a:r>
                  <a:rPr lang="it-IT" dirty="0" err="1" smtClean="0"/>
                  <a:t>umero</a:t>
                </a:r>
                <a:r>
                  <a:rPr lang="it-IT" dirty="0" smtClean="0"/>
                  <a:t> intero tra 0 e n) </a:t>
                </a:r>
                <a:r>
                  <a:rPr lang="it-IT" b="1" dirty="0" smtClean="0"/>
                  <a:t>se d e’ il numero di cifre binarie diverse tra le due variabili.</a:t>
                </a:r>
              </a:p>
              <a:p>
                <a:r>
                  <a:rPr lang="it-IT" dirty="0" smtClean="0"/>
                  <a:t>a=00110010 e a’=01110100 hanno distanza di </a:t>
                </a:r>
                <a:r>
                  <a:rPr lang="it-IT" dirty="0" err="1" smtClean="0"/>
                  <a:t>Hamming</a:t>
                </a:r>
                <a:r>
                  <a:rPr lang="it-IT" dirty="0" smtClean="0"/>
                  <a:t> pari a 3.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Come si calcola la distanza di </a:t>
                </a:r>
                <a:r>
                  <a:rPr lang="it-IT" dirty="0" err="1" smtClean="0"/>
                  <a:t>Hamming</a:t>
                </a:r>
                <a:r>
                  <a:rPr lang="it-IT" dirty="0" smtClean="0"/>
                  <a:t>? 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Con una rete logica combinatoria EXOR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𝑑</m:t>
                    </m:r>
                    <m:r>
                      <a:rPr lang="it-IT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/>
                          </a:rPr>
                          <m:t>𝑖</m:t>
                        </m:r>
                        <m:r>
                          <a:rPr lang="it-IT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it-IT" i="1">
                            <a:latin typeface="Cambria Math"/>
                          </a:rPr>
                          <m:t>𝑛</m:t>
                        </m:r>
                        <m:r>
                          <a:rPr lang="it-IT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.</a:t>
                </a:r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endParaRPr lang="it-IT" dirty="0" smtClean="0"/>
              </a:p>
              <a:p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5" t="-6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55665"/>
              </p:ext>
            </p:extLst>
          </p:nvPr>
        </p:nvGraphicFramePr>
        <p:xfrm>
          <a:off x="457200" y="4797153"/>
          <a:ext cx="8229600" cy="134504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2787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a</a:t>
                      </a:r>
                      <a:r>
                        <a:rPr lang="it-IT" sz="1600" baseline="-25000" dirty="0">
                          <a:effectLst/>
                        </a:rPr>
                        <a:t>i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a’</a:t>
                      </a:r>
                      <a:r>
                        <a:rPr lang="it-IT" sz="1600" baseline="-25000">
                          <a:effectLst/>
                        </a:rPr>
                        <a:t>i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h</a:t>
                      </a:r>
                      <a:r>
                        <a:rPr lang="it-IT" sz="1600" baseline="-25000">
                          <a:effectLst/>
                        </a:rPr>
                        <a:t>i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0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83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>
                          <a:effectLst/>
                        </a:rPr>
                        <a:t>1</a:t>
                      </a:r>
                      <a:endParaRPr lang="it-IT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0</a:t>
                      </a:r>
                      <a:endParaRPr lang="it-IT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2947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Distanza di </a:t>
            </a:r>
            <a:r>
              <a:rPr lang="it-IT" dirty="0" err="1" smtClean="0"/>
              <a:t>hamming</a:t>
            </a:r>
            <a:r>
              <a:rPr lang="it-IT" dirty="0" smtClean="0"/>
              <a:t> di un codice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 si definisce un codice di n bit, </a:t>
            </a:r>
          </a:p>
          <a:p>
            <a:r>
              <a:rPr lang="it-IT" dirty="0" smtClean="0"/>
              <a:t>n=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endParaRPr lang="it-IT" dirty="0" smtClean="0"/>
          </a:p>
          <a:p>
            <a:r>
              <a:rPr lang="it-IT" dirty="0" smtClean="0"/>
              <a:t>conoscendo l’algoritmo o la funzione con cui si calcola la ridondanza si </a:t>
            </a:r>
            <a:r>
              <a:rPr lang="it-IT" dirty="0" err="1" smtClean="0"/>
              <a:t>puo’</a:t>
            </a:r>
            <a:r>
              <a:rPr lang="it-IT" dirty="0" smtClean="0"/>
              <a:t> fare la lista delle 2^m parole lecite tra le 2^n possibili e se ne calcola la distanza di </a:t>
            </a:r>
            <a:r>
              <a:rPr lang="it-IT" dirty="0" err="1" smtClean="0"/>
              <a:t>Hamming</a:t>
            </a:r>
            <a:r>
              <a:rPr lang="it-IT" dirty="0" smtClean="0"/>
              <a:t>. </a:t>
            </a:r>
          </a:p>
          <a:p>
            <a:endParaRPr lang="it-IT" dirty="0" smtClean="0"/>
          </a:p>
          <a:p>
            <a:r>
              <a:rPr lang="it-IT" dirty="0" smtClean="0"/>
              <a:t>Questa e’ la </a:t>
            </a:r>
            <a:r>
              <a:rPr lang="it-IT" b="1" dirty="0" smtClean="0"/>
              <a:t>distanza di </a:t>
            </a:r>
            <a:r>
              <a:rPr lang="it-IT" b="1" dirty="0" err="1" smtClean="0"/>
              <a:t>Hamming</a:t>
            </a:r>
            <a:r>
              <a:rPr lang="it-IT" b="1" dirty="0" smtClean="0"/>
              <a:t> del codice </a:t>
            </a:r>
            <a:r>
              <a:rPr lang="it-IT" b="1" dirty="0" err="1" smtClean="0"/>
              <a:t>realizzato</a:t>
            </a:r>
            <a:r>
              <a:rPr lang="it-IT" dirty="0" err="1" smtClean="0"/>
              <a:t>.la</a:t>
            </a:r>
            <a:r>
              <a:rPr lang="it-IT" dirty="0" smtClean="0"/>
              <a:t> minima distanza tra due parole lecite nel codice realizzato</a:t>
            </a:r>
          </a:p>
          <a:p>
            <a:r>
              <a:rPr lang="it-IT" dirty="0" smtClean="0"/>
              <a:t>Se n </a:t>
            </a:r>
            <a:r>
              <a:rPr lang="it-IT" dirty="0" err="1" smtClean="0"/>
              <a:t>e’</a:t>
            </a:r>
            <a:r>
              <a:rPr lang="it-IT" dirty="0" smtClean="0"/>
              <a:t> grande le parole lecite possono essere molto distanti tra loro</a:t>
            </a:r>
          </a:p>
          <a:p>
            <a:endParaRPr lang="it-IT" dirty="0"/>
          </a:p>
          <a:p>
            <a:r>
              <a:rPr lang="it-IT" dirty="0"/>
              <a:t>Il caso più semplice è la rilevazione di errori singoli (che sono anche di gran lunga i più frequenti). Alcuni codici sono in grado di rilevare gli errori (ossia di capire che errore c’è stato senza sapere in che bit), e altri in grado di correggere gli errori (</a:t>
            </a:r>
            <a:r>
              <a:rPr lang="it-IT" b="1" dirty="0"/>
              <a:t>codici di rilevazione o codici di correzione</a:t>
            </a:r>
            <a:r>
              <a:rPr lang="it-IT" dirty="0"/>
              <a:t>).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01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1054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codici di rilevazione o codici di correzione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( </a:t>
            </a:r>
            <a:r>
              <a:rPr lang="it-IT" b="1" dirty="0" smtClean="0"/>
              <a:t>codici di rilevazione o codici di correzione</a:t>
            </a:r>
            <a:r>
              <a:rPr lang="it-IT" dirty="0" smtClean="0"/>
              <a:t>).  </a:t>
            </a:r>
          </a:p>
          <a:p>
            <a:r>
              <a:rPr lang="it-IT" dirty="0" smtClean="0"/>
              <a:t>se si vogliono </a:t>
            </a:r>
            <a:r>
              <a:rPr lang="it-IT" b="1" dirty="0" smtClean="0"/>
              <a:t>rilevare  k errori singoli e’ necessaria una parola con distanza d=k+1</a:t>
            </a:r>
            <a:r>
              <a:rPr lang="it-IT" dirty="0" smtClean="0"/>
              <a:t>, </a:t>
            </a:r>
            <a:r>
              <a:rPr lang="it-IT" dirty="0" err="1" smtClean="0"/>
              <a:t>perche</a:t>
            </a:r>
            <a:r>
              <a:rPr lang="it-IT" dirty="0" smtClean="0"/>
              <a:t>’ con un codice di distanza k+1 non esiste modo che k errori singoli trasformino una parola valida in una altra parola valida.</a:t>
            </a:r>
          </a:p>
          <a:p>
            <a:endParaRPr lang="it-IT" dirty="0" smtClean="0"/>
          </a:p>
          <a:p>
            <a:r>
              <a:rPr lang="it-IT" dirty="0" smtClean="0"/>
              <a:t>Se si vogliono </a:t>
            </a:r>
            <a:r>
              <a:rPr lang="it-IT" b="1" dirty="0" smtClean="0"/>
              <a:t>correggere k errori singoli e’ necessaria una parola con distanza d=2k+1</a:t>
            </a:r>
            <a:r>
              <a:rPr lang="it-IT" dirty="0" smtClean="0"/>
              <a:t>, </a:t>
            </a:r>
            <a:r>
              <a:rPr lang="it-IT" dirty="0" err="1" smtClean="0"/>
              <a:t>perche</a:t>
            </a:r>
            <a:r>
              <a:rPr lang="it-IT" dirty="0" smtClean="0"/>
              <a:t>’ in questo modo pur cambiando k bit la parola in codice (</a:t>
            </a:r>
            <a:r>
              <a:rPr lang="it-IT" dirty="0" err="1"/>
              <a:t>m</a:t>
            </a:r>
            <a:r>
              <a:rPr lang="it-IT" dirty="0" err="1" smtClean="0"/>
              <a:t>+r</a:t>
            </a:r>
            <a:r>
              <a:rPr lang="it-IT" dirty="0" smtClean="0"/>
              <a:t>) sarà comunque </a:t>
            </a:r>
            <a:r>
              <a:rPr lang="it-IT" dirty="0" err="1" smtClean="0"/>
              <a:t>piu’</a:t>
            </a:r>
            <a:r>
              <a:rPr lang="it-IT" dirty="0" smtClean="0"/>
              <a:t> vicina alla parola originaria che a tutte le altre e quindi si </a:t>
            </a:r>
            <a:r>
              <a:rPr lang="it-IT" dirty="0" err="1" smtClean="0"/>
              <a:t>puo’</a:t>
            </a:r>
            <a:r>
              <a:rPr lang="it-IT" dirty="0" smtClean="0"/>
              <a:t> risalire alla parola originaria.</a:t>
            </a:r>
          </a:p>
          <a:p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se si vuole rilevare errori di d=1 bit basta avere codici con distanza di almeno 2 mentre per correggerli si necessitano codici con distanza almeno 3.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01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parità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codice più semplice e’ </a:t>
            </a:r>
            <a:r>
              <a:rPr lang="it-IT" b="1" dirty="0" smtClean="0"/>
              <a:t>il bit di parità (pari) che aggiunge 1 bit per fare in modo che il numero degli 1 nella parola sia un numero pari. </a:t>
            </a:r>
          </a:p>
          <a:p>
            <a:r>
              <a:rPr lang="it-IT" b="1" dirty="0" smtClean="0"/>
              <a:t>Ha una distanza d=2 e quindi rileva solo 1 solo errore</a:t>
            </a:r>
          </a:p>
          <a:p>
            <a:endParaRPr lang="it-IT" dirty="0" smtClean="0"/>
          </a:p>
          <a:p>
            <a:r>
              <a:rPr lang="it-IT" dirty="0" smtClean="0"/>
              <a:t>a= 10001010 con m=8 la </a:t>
            </a:r>
            <a:r>
              <a:rPr lang="it-IT" dirty="0" err="1" smtClean="0"/>
              <a:t>codeword</a:t>
            </a:r>
            <a:r>
              <a:rPr lang="it-IT" dirty="0" smtClean="0"/>
              <a:t> corrispondente di 9 bit (r=1) valida e’</a:t>
            </a:r>
          </a:p>
          <a:p>
            <a:r>
              <a:rPr lang="it-IT" dirty="0" smtClean="0"/>
              <a:t>(</a:t>
            </a:r>
            <a:r>
              <a:rPr lang="it-IT" dirty="0" err="1" smtClean="0"/>
              <a:t>a+P</a:t>
            </a:r>
            <a:r>
              <a:rPr lang="it-IT" dirty="0" smtClean="0"/>
              <a:t>)=  10001010 </a:t>
            </a:r>
            <a:r>
              <a:rPr lang="it-IT" b="1" dirty="0" smtClean="0"/>
              <a:t>1</a:t>
            </a:r>
            <a:r>
              <a:rPr lang="it-IT" dirty="0" smtClean="0"/>
              <a:t>  mentre la parola di 10001010 </a:t>
            </a:r>
            <a:r>
              <a:rPr lang="it-IT" b="1" dirty="0" smtClean="0"/>
              <a:t>0 </a:t>
            </a:r>
            <a:r>
              <a:rPr lang="it-IT" dirty="0" smtClean="0"/>
              <a:t>non e’ una parola valida (parità sbagliata)</a:t>
            </a:r>
          </a:p>
          <a:p>
            <a:r>
              <a:rPr lang="it-IT" dirty="0" smtClean="0"/>
              <a:t>quindi due qualsiasi parole valide hanno distanza 2 </a:t>
            </a:r>
          </a:p>
          <a:p>
            <a:endParaRPr lang="it-IT" dirty="0" smtClean="0"/>
          </a:p>
          <a:p>
            <a:r>
              <a:rPr lang="it-IT" dirty="0" smtClean="0"/>
              <a:t>Attenzione che la parità rileva errori singoli o un numero dispari di errori ma se si verificassero un numero pari di errori non sarebbero rilevati!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iale">
  <a:themeElements>
    <a:clrScheme name="Personalizzato 2">
      <a:dk1>
        <a:sysClr val="windowText" lastClr="000000"/>
      </a:dk1>
      <a:lt1>
        <a:sysClr val="window" lastClr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ravatta ner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69733</TotalTime>
  <Words>1715</Words>
  <Application>Microsoft Office PowerPoint</Application>
  <PresentationFormat>On-screen Show (4:3)</PresentationFormat>
  <Paragraphs>447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Garamond</vt:lpstr>
      <vt:lpstr>Times New Roman</vt:lpstr>
      <vt:lpstr>Wingdings</vt:lpstr>
      <vt:lpstr>Essenziale</vt:lpstr>
      <vt:lpstr>Calcolatori Elettronici e Lab a.a. 2015-2016  Codici di Controllo e HAMMING</vt:lpstr>
      <vt:lpstr>Rete per il controllo degli errori</vt:lpstr>
      <vt:lpstr>Gestione degli errori</vt:lpstr>
      <vt:lpstr>Codice a rilevazione di errore</vt:lpstr>
      <vt:lpstr>Esempio di reti logiche nel calcolatore</vt:lpstr>
      <vt:lpstr>Codifica di Hamming</vt:lpstr>
      <vt:lpstr>Distanza di hamming di un codice</vt:lpstr>
      <vt:lpstr>codici di rilevazione o codici di correzione</vt:lpstr>
      <vt:lpstr>Codice di parità</vt:lpstr>
      <vt:lpstr>Esempio</vt:lpstr>
      <vt:lpstr>PowerPoint Presentation</vt:lpstr>
      <vt:lpstr>parità</vt:lpstr>
      <vt:lpstr>Codici a correzione</vt:lpstr>
      <vt:lpstr>Codice di hamming correttivo</vt:lpstr>
      <vt:lpstr>Quanti bit</vt:lpstr>
      <vt:lpstr>Codice di hamming</vt:lpstr>
      <vt:lpstr>Codice di Hamming</vt:lpstr>
      <vt:lpstr>Algoritmo</vt:lpstr>
      <vt:lpstr>CONTROLLO</vt:lpstr>
      <vt:lpstr>ESEMPIO</vt:lpstr>
      <vt:lpstr>Versione a Matrice</vt:lpstr>
      <vt:lpstr>Versione a Matrice</vt:lpstr>
      <vt:lpstr>Versione a Matrice</vt:lpstr>
      <vt:lpstr>Versione a Matrice Encoding</vt:lpstr>
      <vt:lpstr>Versione a Matrice controllo</vt:lpstr>
      <vt:lpstr>ESERCIZIO</vt:lpstr>
      <vt:lpstr> </vt:lpstr>
      <vt:lpstr>esempio</vt:lpstr>
      <vt:lpstr>Altro esercizio 1100</vt:lpstr>
      <vt:lpstr>Memorie ECC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with Sakbot</dc:title>
  <dc:creator>Cucchiara</dc:creator>
  <cp:lastModifiedBy>simone calderara</cp:lastModifiedBy>
  <cp:revision>703</cp:revision>
  <dcterms:created xsi:type="dcterms:W3CDTF">2003-05-19T12:23:41Z</dcterms:created>
  <dcterms:modified xsi:type="dcterms:W3CDTF">2015-10-28T09:28:05Z</dcterms:modified>
</cp:coreProperties>
</file>