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A961AEC8-A6E4-4452-AB4F-104445B2190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  <a:srgbClr val="AEBFDE"/>
    <a:srgbClr val="A1B7EF"/>
    <a:srgbClr val="B5B2DA"/>
    <a:srgbClr val="CC6600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1047" autoAdjust="0"/>
  </p:normalViewPr>
  <p:slideViewPr>
    <p:cSldViewPr>
      <p:cViewPr varScale="1">
        <p:scale>
          <a:sx n="80" d="100"/>
          <a:sy n="80" d="100"/>
        </p:scale>
        <p:origin x="108" y="65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12C7958-2C3E-429E-8B0A-B71110CE39C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D094680-745A-48A5-94A2-36C6D2A216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DCB918C2-3E1D-4BE6-9762-47ED43E75007}" type="slidenum">
              <a:rPr lang="en-US" smtClean="0">
                <a:cs typeface="Times New Roman" pitchFamily="18" charset="0"/>
              </a:rPr>
              <a:pPr defTabSz="957263"/>
              <a:t>1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9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zione Imag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C916A-B1F5-464A-8D16-06C0FE2B93F4}" type="slidenum">
              <a:rPr lang="en-US" altLang="en-US" smtClean="0"/>
              <a:pPr>
                <a:defRPr/>
              </a:pPr>
              <a:t>‹N›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5791200" cy="756002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5616624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noProof="0" smtClean="0"/>
              <a:pPr/>
              <a:t>‹N›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6" descr="SigilloUNIMOR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7988" y="115888"/>
            <a:ext cx="7921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Overflow" TargetMode="External"/><Relationship Id="rId7" Type="http://schemas.openxmlformats.org/officeDocument/2006/relationships/image" Target="../media/image15.emf"/><Relationship Id="rId2" Type="http://schemas.openxmlformats.org/officeDocument/2006/relationships/hyperlink" Target="http://it.wikipedia.org/w/index.php?title=Multi-tasking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Binary-coded_decimal" TargetMode="External"/><Relationship Id="rId5" Type="http://schemas.openxmlformats.org/officeDocument/2006/relationships/hyperlink" Target="http://it.wikipedia.org/w/index.php?title=Non_Maskable_Interrupt&amp;action=edit&amp;redlink=1" TargetMode="External"/><Relationship Id="rId4" Type="http://schemas.openxmlformats.org/officeDocument/2006/relationships/hyperlink" Target="http://it.wikipedia.org/w/index.php?title=Stringhe&amp;action=edit&amp;redlink=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4" y="2662984"/>
            <a:ext cx="8281376" cy="984250"/>
          </a:xfrm>
        </p:spPr>
        <p:txBody>
          <a:bodyPr>
            <a:noAutofit/>
          </a:bodyPr>
          <a:lstStyle/>
          <a:p>
            <a:r>
              <a:rPr lang="en-US" b="1" cap="none" dirty="0" err="1" smtClean="0"/>
              <a:t>Calcolatori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Elettronici</a:t>
            </a:r>
            <a:r>
              <a:rPr lang="en-US" b="1" cap="none" dirty="0" smtClean="0"/>
              <a:t> e Lab</a:t>
            </a:r>
            <a:br>
              <a:rPr lang="en-US" b="1" cap="none" dirty="0" smtClean="0"/>
            </a:br>
            <a:r>
              <a:rPr lang="en-US" b="1" cap="none" dirty="0" err="1" smtClean="0"/>
              <a:t>a.a</a:t>
            </a:r>
            <a:r>
              <a:rPr lang="en-US" b="1" cap="none" dirty="0" smtClean="0"/>
              <a:t>. 2015-2016</a:t>
            </a:r>
            <a:br>
              <a:rPr lang="en-US" b="1" cap="none" dirty="0" smtClean="0"/>
            </a:br>
            <a:r>
              <a:rPr lang="it-IT" b="1" cap="none" dirty="0" err="1" smtClean="0"/>
              <a:t>Istruction</a:t>
            </a:r>
            <a:r>
              <a:rPr lang="it-IT" b="1" cap="none" dirty="0" smtClean="0"/>
              <a:t> Set Architecture</a:t>
            </a:r>
            <a:endParaRPr lang="it-IT" b="1" cap="none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00049" y="4245130"/>
            <a:ext cx="767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sz="2400" b="1" dirty="0" smtClean="0">
                <a:latin typeface="+mj-lt"/>
              </a:rPr>
              <a:t>Calderara Simone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b="1" dirty="0" smtClean="0">
                <a:latin typeface="+mj-lt"/>
              </a:rPr>
              <a:t>DIPARTIMENTO DI INGEGNERIA Enzo Ferrari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i="1" dirty="0" smtClean="0">
                <a:latin typeface="+mj-lt"/>
              </a:rPr>
              <a:t>Università </a:t>
            </a:r>
            <a:r>
              <a:rPr lang="it-IT" i="1" dirty="0">
                <a:latin typeface="+mj-lt"/>
              </a:rPr>
              <a:t>di Modena e Reggio Emilia, Italia</a:t>
            </a:r>
          </a:p>
        </p:txBody>
      </p:sp>
      <p:pic>
        <p:nvPicPr>
          <p:cNvPr id="5" name="Picture 15" descr="logo_Image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5" y="6077373"/>
            <a:ext cx="976745" cy="780627"/>
          </a:xfrm>
          <a:prstGeom prst="rect">
            <a:avLst/>
          </a:prstGeom>
          <a:noFill/>
        </p:spPr>
      </p:pic>
      <p:pic>
        <p:nvPicPr>
          <p:cNvPr id="6" name="Picture 16" descr="unimo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5183793"/>
            <a:ext cx="7620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3116" y="5346419"/>
            <a:ext cx="1223764" cy="67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/>
          <p:cNvSpPr txBox="1"/>
          <p:nvPr/>
        </p:nvSpPr>
        <p:spPr>
          <a:xfrm>
            <a:off x="971600" y="6412686"/>
            <a:ext cx="34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http://www.imagelab.ing.unimore.it</a:t>
            </a:r>
            <a:endParaRPr lang="it-IT" dirty="0">
              <a:latin typeface="+mj-lt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3" y="-49285"/>
            <a:ext cx="2408800" cy="164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4.bp.blogspot.com/-QtJyDBd41H4/UCTssbpG5YI/AAAAAAAAAMY/DHUr6_FK1zQ/s1600/tablet-spiaggia_Fotolia_25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5218"/>
            <a:ext cx="1937902" cy="16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data:image/jpeg;base64,/9j/4AAQSkZJRgABAQAAAQABAAD/2wBDAAoHBwgHBgoICAgLCgoLDhgQDg0NDh0VFhEYIx8lJCIfIiEmKzcvJik0KSEiMEExNDk7Pj4+JS5ESUM8SDc9Pjv/2wBDAQoLCw4NDhwQEBw7KCIoOzs7Ozs7Ozs7Ozs7Ozs7Ozs7Ozs7Ozs7Ozs7Ozs7Ozs7Ozs7Ozs7Ozs7Ozs7Ozs7Ozv/wAARCAFLAQQDASIAAhEBAxEB/8QAGwAAAQUBAQAAAAAAAAAAAAAABgACAwQFAQf/xABSEAABAwIEAwIKBgQLBgQHAAABAAIDBBEFEiExBhNBUXEUIjIzYYGRobHRI0JSU3LBBxUWkiQ0RWJzg5OUsuHwJTVDRGOCVaLC8RcmVGSEpLP/xAAZAQADAQEBAAAAAAAAAAAAAAAAAQIDBAX/xAAjEQACAgEDBQEBAQAAAAAAAAAAAQIREgMhMRMyQVFhIkJx/9oADAMBAAIRAxEAPwAolllE0gEjwA428b0pj64U9jNO5oO1yegufcCnTefk/Efiqta6lipjJVEBjep9II/Mrnvc7UlQ9+M07n3bUuAO3lD6wb8SArHOl+9d+8sCknwfmthjjfGZbBmcOAdY3FvXqrP7Q0JkdGDKXtNiBGSQpckNRNbnS/eP/eKQmk+8f+8VlOx6iZT89xlEecsvyzo4C9ko8foJJWR5nsMnkl7CAexLL6PFejW50n3jvaV3myfeO9qzH4xSxVwo3CTnE2Ay7pk2PUcUzomCWdzPK5TM1kZDxXo1ufJ9t3tS50n3jvasxuN0UlG+qY5zmR+WA3VveE6PFqeSgfWsbIYWHU5dUZfQxRpc2T7bvalzZPvHe1ZUmOUjIoXWkc+cXjja27iO2ylosTgrZHxMbJHLH5TJG2IRkGKL/Nk+8d7SlzZfvHe1Va6uiw+n504dkva7ReyojiOgJZn5sbX+S50ZAKLoMV6Njmy/eO9qXNk+8d7SsqXHqOKpdTubK6Rp2ay9+unqUtJjFFWMkfHLl5Qu8PFi0dqWQYr0aPNk+272pc2T7x37yx/2koNXATOjBsZBGcquPxKjjoxWOnbyTs4dfQnkGK9FsSyfeO9pThJJ9t3tWRFxBQyOZm5sbXmzXvjIafWpJ8coqaqdTSGTmj6oYSjIMV6NQySfbd7VzmSD/iO9qp0mKUle9zIJbvb5TC2xCirMZoaGfk1EuV9gbAE2RkFI0ebJ9t3tXeZJ9t3tVaaojggdO930bRckC+iqtxzD3075xOMjCA7Q7nbRFhSNLmybZ3e1c5kn3jvaqcWJUs1I+qjkJhZfM7KdFGzGaCSGSZtQMkVsxsdL7IsKRe5sn3j/AN4pc2T7x37xVEYvRPpX1LZSYmGznBh09yj/AF5h/IFQZnCIuy5uW61/YlkGK9GlzZfvHfvFcMsv3j/3is92N4eKds/PvG52UENJ17FyqxmipJRFJITIRfI1pJRl9Cl6NHnS/eP/AHikZZfvHfvFVKPEKauzch93M8ppBBHqVlOxUi9Ruc6Elzi45upSSovMn8XySXRHg5J9zKUo+nk/EfisbiQU7qBrJ5HMu8ZSBfX0+1bkotJIT9oqCSOOVhbIxr2no4XWLR1x4BKOSqo8RpIo6qKtaCA0N8bKNvVooqNzXYvWvNcKUOL7Saa+Mi6KkpoHXhgjZfctaAl4FSg/xaL9wKMS7QN41UQS4BDHDKJXMnDXPtYvIabn07jVVcrxiGHtxF+anEbTG5osLW+e6L/BKewHIjsNhkCcYIXBodEwhuwLRohxDJAzXkS8WM5cjb5Q0OvoDlNl3h2ogw51VFWOEMmnl9bXRL4PBmzclgN73yhKSmp5jeSGN5HVzQUYhaA+jp5ZKXFKiON3Kewhum/jA+4BWaSupmcMTUrpAJ3BwDLam6Kg1rG5WgAdgCYKemD84hjDu0NCMQyTBaqpoHSUEcs0lJOynaDIRZo7B37q3w/UVTsTnhdN4TCBrNbc9Nd0QSRxSgCRjHj+cAV2NkcYyxta0djRYJY7haMnimwwV4vqXtsPWs6hwmfF6Cj500baeEEBrNXHXW/YrruJ6KWrnohQ1c8tO60jWQh2Wxt2rv7T4eySOnp6aolmkZzDBDFdzB/OHQqsLZKmjKqmyDitzaJ7WSNFoydRcR2t+SgpITPQYiwZvDnWLm/aaHAkD0rWfxXgkdF+sDG8gS8t4EQzsdvqPUfYrWH45h1biRpGU8sFXk5gE0WUuHaCk9Nj6kWZlLXUjOEpqZ8jRPle3IdySTb8lnyUFYeHopSxxjbM52W2wIAv7QfaijFaigw7JNPQOmfITYxQhx0FySqkPGGHT0z6iOnq+SxjnF5is0gWvY39KWDYOaT3KWJ42zkUfghhezQujey5jcLWUde6U8Uw8qZglLWAPI0zZVem4hwaKgpq+Skk5NU4tjPJbcketPkx/C48TkoRQzyVUIu5sdOHEDTXQ9yeDDOJW4dexmKVUla/JWa3B0FuqpVEU+JxV1bHA18ZkzCRzrFoaNrdxCKqU0uIU7KttOBzAfOx2d2a+xTNpoGxujbDGGO8puUWKWPgdoHYsRE3CMrXOHMibyiL6nYD3fBU24BVGoysv4K+PPnJ0vlv8dEV+A0dreCw2J1GQaqXlsEfKDG5LWy20t2WRjYWgUwqsy8M4hETYtBtfscLJseB1D54WNDvBJo2OkeDpfLc+9FAoKPKR4LCAd/EClbHGyIRMY1rLWygaWSxCwQwmb/YWJ0rnC7Wlw130t+QTWOa/g9zSRdlRa3rv+aKxh9G2+WlhFxY2YNV3wGly5fBost72yDdGIWgRxjCXYaWVFO+9LI8G19j071NTPbhvE881acrJcxjkIuDc3BRS6mgfG2N0LHMb5LS0EBddDC5gYYmFo2aWiwRiGSB/BMQkqMaqIi6HKQXF7GWMlrAH80RqNkEEbrxxMY7tDQCpLJpUIvUXmXfi/IJJUXmT+L5JLph2o4tTuZUm88/8R+KG+JsIxXE305w6rEAjDs95HNve1tvWiObzz/xFZON4lU4bEyaKKN8ZNnFxNweiycqdnXWSoFDwhxKf5Tb/eH/ACSdwdxG43/WTAP6d/yRJg+L1uKSPJhhbHGPGNze/RUJeKK6GofA6nhzscWm19x60dUXSRkfsVxCd8Sj/tn/ACS/YfHjviUR75X/ACW3VcQ4rQuYKqijZn2Bvrb1rWpcSdiGFOqqYNZIARZ+wIR1Q6UQPPA2NuGtfBf+kf8AJc/YLGj/AChD++/5LSbxbW3BMUNu4/NXsX4kkpJ42UjWOa6MPJcO3Ue5Lqh0Y+jA/YDF7a18H77vkuf/AA/xX/6+D953yRLgmLVuJx1Ej2RfRt8VrQQS7p6tFqUbpnZuaCBfQkWTWo2HSj6AY/o9xS38fg9rvkiXhbAajAqeojqJ2SmZwcMt9LD0reQ7jeOV2F13JayFzHNzMuDe22uvoRKbrcqOmk9inRcNTz8QYrPX08kdNVF3Keyax1PUA9nbdTfqyvwriyqxaCmdWU9VGQWsc0OYdO0jqFx+PY1HRNrHUsXIds+3pt2rRwXH2YlnjmYI5GNzaHQjtU9QOmkCdXwji89DVzeDt8JrKoS8kSNtG0Zjqb7+MtjBcExDDOIzUzxOqoZYWtE8kgL4dPJ326aehT1XE809WKbDIg8k5Q5wvm7kybGsZwqWPw+GN0cm1h+YT6olpLkI6trnUUzWML3OjcA0WFzbbVC+G4NiNPwRV4XLSkVL84Y3O2zr263RVTTNqaeOZgIa9oIDhYrIx2eWWqpcMppXMkmfmeWmxa3/AFf2JZUinG3YMVHCdecAw6KKjkNZFKXTNdOMoFzsC6w3GyuVOB1svFdXXy4bPNSTQ8scqdrHXs0faGmhRbVmphpCaNjZJGgWa87j5oZHF9ZzAx1PC03sb30TepXJPSRtyQVdfw9JTuj8FqZInMa1z75OjTceixQf+xHEg2xWP+3f8kRV3EFXT4kaOGCGYkjLlJJNwpMQxjEqI0sXgsTp5wbsBJ1voAktSuBvTT5Bn9iuJh/KrP7w/wCSX7GcUD+Vm/3h/wAlrTcV4hTzOhlpYmPabEG+nvVyjx3EJMSp6WqpGRCfUHXUW3GqfVF0Yg9+xvFH/irf7w/5Lv7G8UbHFGf3h/yRvUVL6SCaecN5UbC7TcnoFU4f578P8JqZHvfO4uGY7Dpb3p9Ri6UQS/YziY/yoz+8P+S4eCeJTvikZ/r3/JE2O49LhlTHBTsY9zm5nZgdOz81HgnEcuIVvg1RGxpc27Sy+46JdXeg6UeaBz9huITvicX9s/5Jp4Bxx3lYlD/av+SI6rF8W/WFVBSQRvZT6kkbD2qjT8TYtVVDaeGKB0j75Rl369qOqx9FeiPAuC8RwvF4K2etikZGTdoLiTcEdQjNY2D4hXV0lVDUtZFLCWiwbbtv8FrxiRrAJHBzr7gKXLLcaio7I0KLzJ/F8kkqLzJ/EkuiHajj1O5lOXzz/wARWDxYbYUz0zD4Fb8o+mf+IrB4jpa2uijp6amzsBzl+Yb6i3vWMjsj4K3CA+iqiO1v5rCr8zsYqcu/hDrfvIh4fpa/DmzsmpDlc3MDnGpGw9ay5MGxaSrfUeCWc6Qvtmb237Vm06Rp5GY7+szJCcTDQNcmS1vT+S2KSppG8MVBpA5oYxwcHb5iFSraDHcVewVMDWhl7WIAF/WrMmB1lLg5o6dglfO8OldcANtsBdJJh4MGShLMLhrBfx5HMPqtb806GidUYZVVjw48nI1p7dbfBFeFYc79VNo6+lbaNxsCb31Jv7yn4jh5ZhUlJQUzPpT4wBtb0+5PHyFmNwa+1RUx/aYHew/5osQzguE4lh1e2V0LRG4ZX+MNv9BE1lUboT5Eg7jD/ecP9AP8RRkQhjHcJxHEsQ5scDcjGhjTnGo1N/elLdAuSg7E31WBxYVTU8j32s9wF/rX0UsGD1NBg9XVygskdFlawbgXFyfUiDA4Kmmw9sFTE1jo9AWm9xur72NkY5jxdrhYg9UlG+R2BXChjGMWkIzGNwZ3/wDtdF1VQU1a6I1EYfynZmg7XQ5WcMVdNUc/DnZgDdovZzU6dvE1ZFyHxcsdXAtF/XdJWtge4VaNb2ALBwQOxHFKvFZG+Jflw93/ALW9pUuNTy0eBMgGZ08rGxeLrrbX/XpWhhtE2goIadv1W+N6XHU+9U+RFlBHFcVLHiYMB+keLytGwPRGNdJURUznUsPOl2a0kD1ocwnCa5mLOqMRpDIHtdd7ng2J6269iJehr2VOE30wxF3P88W/RE7en1oxMbHOa5zGlzdiRsgh+A4o2qdLBRujAfmYOY27ddOqL8OkrJaUeHQcqZuh1BzenRKO2wMCeIRbHar0uHwCOaWNj6Wne5jS4RtsSNRohXEsExWuxGWp8FDc50AeOgt+SKcO57aGJtREIpGNylodfbrdCW4S4MviOR9QabC4XWfUvGb0NH+vctqONsMTI2gBrGhoHYAsTDGuxDHqrEHt+jh+iiv7L/67VqYkKp9DIyjy81wyguNrX3PemvYgOkxOB3EUlbUMMkTXENaOoAsPms+GoFNXtqIMzQyTM2+9r7Is4fwmqoHytqoYi14BDr3Nx096q43gVbX4gZaeCNsYaACDa/eox2L+BA58dRQOmisWyx3BHW4QJgLsuO0nZzLe0EfmirDKbFKXCpKWSOLOwWhJde997rIpeGcTpaqOoYYC6NwcAXHX3Ju2JcBeAAbgaldK4L2F9+q6qILlF5k/i+SSVF5k/iSXTHtRw6ncyrMPpX/iKYpZfLf+IoU4gm4mjxHLhMZdTZBrladeu6zq2dV0rCVdQIKrjq/mHEfgYuio47P/AASP+2NGIup8DwLo2QIJuPL+bPsjT+bxz9g+yNGP0M36DgLvoKCM/HBGx9kaRPHPQf8A808R5v0GySCD+3P+uWusHHJcLnS+vm0sfoZv0Gy5osXiqGqnwljKRkjpecw/RgkgdduiwqygxaSLE2mOaSR9VEY3MYWgtF8xaL6BJRsbk14DjRLQIQkwioq5KSKnFXSlhmc6fIWNz2aWXFzYaEW9BVOTC8Ynp6INpn81tNNzeYCBnLnEevs9Saj9Bya8B2kEJvwysdPhYYKrl1ELYq0OBu0NLTe/Qm1r9iI8SjkdhdRHBnDzE5rOX5QNunpUtUUmyzoexLRAL8OxUYZVwx09RI4mHlyBjmOLh5WhPZe56q1i+EYxWy11ZRyzQwuLmmDUOdlDcpaPSQqx+kZv0Gl+iV9dEEjCcUxPEjpPSNdTQnmvzDI8AZgBsT3pMoMajxiZ9O2dzpDOeZM0t5ZLSG+MDZwvaw6JY/R5v0GqVwgQUGKcinFNT1ccraSUVpkzESPI8W3ac3Z6FqYBhuI0GN2qJZ56XwP6J0l/EJcDlPp3Q4/QUm3wE6SEMWpuM34nUOw6cNpS76MZmCw9eqp+B8fn/mgP+9iMfoOb9B0ABoBZdQJ4Dx8f+bH77Pkl+r+PTvWj+0b8kY/RZv0He6VkCfqvjtw1xAA/0o+Sb+peOnHXFAP68/JGP0M5eg8XUBfqHjd2+L//ALDvkl+zfGbt8ZI//Jf8kYr2Gb9B6lZAX7KcXO3xt395k+SO4mubExrjdwaLntKmSoqLb5Rdo/NH8SS7SeaP4klvDtRx6ncyvL5x/wCIqO3RSS6yO/EVlY9WS0GFyVEDgHhwAJF9yoZ2LgvkJBAY4qxbrM31MCgbxdjJ5n07LNcQPox8kYMWaPRNkr6Lz9vFWMFlzUN/s2/JKm4qxeWK7qgXBP1G/JLBhmeg3SugeLiPEngl040/mD5KR/EGJ5C4TW/qx8ksWPINEroCdxHjIBPP07eWPknQcSYq6kje+o8dwN/EHb3J4MWYd3SQQeIMV5ZcJ+l/IHyVODiXHJKcPM7iba/Rj5IUGDmkeiJX1QHFxFjBgeXzkOG12D5KJ/EmM5LipIJH2G/JGLHkehXSuvN4uKcbfVcs1R8nYRjf2K6ziDFja9Qb9RkHyQ4sSmmHaV0CVXEOLRu8Sc2I6MG/sVaLibGnm5qTb8A+SMWwc0eiXSXnVRxPjQa7l1D7gXFmD5KabiHGGWy1Z1HRg+SMGGaD9cXnjuJMaDv408gjowae5Nl4gx8sPLqnl2lrMb8k+mxdRHot0l5+zF+JZG3bM/2NXH4nxQ4NEcz73HRiXTY80egri88mxniKJxa+eUW38VqpT8WYyB4tc/2D5J9Ni6iPUEl5T+1eN5owcQk1dbYfJTycS4w1mlfID6kdNgtRM9P6rq8il4mx4PaP1lNr2FRzcUY21xAxKo07Ho6bJesj2FdXn/AeMYjiGNSRVdZNOzkOIa95Ivcar0BZyjTNISyVlqk80fxJLtL5s/iSW8O1HHqdzKkgPOkub+MbC2yw+LiBgT7jd7Qt+QHmONvrFD/F9v1LqbfSt/NR5Ov+QFbGTmsq0FhG+/V7lZdKGt9KrxXfAXW3cT71sY+SfRsQIFu1R0hAgAF9bke1TWa+Hxgb26KvSNJpmken4pFNbovQ+LE83sbbokggaYYyd8o+CEpn5GCIHXcosoyXU0R/6bfgkEvRM6FpNyEw0zCT4oVjrqlZISK5po9soSFOy1soViyQBQBWNJGRYtHsXPA2Fti0WGwsrdrdF3Qi2yLFRTNDFvkbfuT20zQNgnNpHBoHhMrrW3t8lBPTVNrQzv8AKDvGd7ttkxEvgrCNgmGjj+7b7FEKOsNS0mocIQbkZ9T7lO+izyZhUzt9AegBgpGC/iAdFzwOF27B7FbyZGAXJsNydU21iiwK4pIh9QexcMMbTcNCncT1UJuUAcJaBsoXy2OgUmUndRlguboAoVb38t5B1sUKa37kXVbfonaIPZ5Z71SERlx8Jjads11dldsqUjbTscD9YK1Lo7dDCPkgnNns71BJrcnqp5xdzSNRmURF32TJfIS/o+fk4lYz7UL/AMj+S9SXlHA7rcXU57WvH/lK9YXPqcnRo8Fml82e9JKm82e9Jax4ObU7mQSXEju8od4y/wBzt/pm/Aojktnd3oZ42flwiL+nH+FyjydX8gBK677DZdhH8GaRuS74pgBLrnZOhcRTMG2p37ytGZrksxG0RPqUVG4NpYr7FPiBNO/W4UMN/A4rdl0h+RznF05Hp0RnR/xaG33bfgg58LiQ63RGdEzLTQjsjb8EeBSLFk4DRIC2y7qAkScLRZdDUj2LtjdFDOEJli1xN/cpSCmOuRa6BWNN73Cda6cGnKEiCLXQBG8HLoogHfzlM5rj9aw7lHlOa+buQMc0G2vvSITsp7Vwt9KYhr2iyic0DopiDlCjLSUARBuZMe3tU4bYKvPogCjWD6Jwt0QZHa7u9GdSLsd43RBbNMxPamheRSgXZ+IKaZuYEdVXmdYs6eME8vMklgmO+RStyRMA+0EwABzjfonVAcGMu7YjRM3a5Mnya/BjsvFdDfq5w9rSvXl4/wAJDLxJQvPWYD3WXsCw1eTbR4ZZpvNnvSSpvNnvSWkeDn1O5kMg+kd3lC3HRthUP9N/6SimTy3d5Qnx5rQ0zb/8Un3KFydX8gHKSxl27qSmBNLH22PxTZWh0djun07rUsY9C1ZmuSdtmwOB7E2kjDqOP8ITsv0DnO8mybTvDaOO5+qFJXktxsDm5DroiyFlo2DsaPgg+OYMs4aozpznhY627AfckEhwuF0bJ2S5XQz0pkDMwv8A5Jw11XSzVODdEgGhRFn0lwTcKwGprmA6piGgG664C4XQ2y6RdADHAFpUYbbyQpyEwtF0AR6gXTXOym2vqClyhIsTAizG2xXLKTIEsoSAicLBVJ3NuQb6K85oWdURgvce1AFSazmPsCgto8dzexxR02IGO9tT6EE8r+Eyt7JHD3pgVpxYgekKZgHMuOhTahliAd8wTnNyvB2VC8nKsXLdPrBNy2jPenTEvbmGwcNEhqwA9SkGzZoYD9Hj2HW+/Z7yF7EvHMHGXF6OTsnj/wAQXsax1DbT2LNP5s96SVP5s96S0jwc2p3sgkH0jj6UI8eX8FpB/Pd8AjGRl3E36oO48BMNG0faf+SlcnT/ACBTgDfSy5BYwRt/m6rrrlp209K7E20EY65QtCFyPmlPKLALC2hUMLvomA9GjRdlbdjr32KawgNaC36oR4D+iVrzfVHdD/FIf6NvwQPyS5mdoR1RD+CQ30PLb8ApY5IsBOskBYJ1kiRhGycAkdwnC6YjmVcLbqRL1IAiyi+y7bVPsulqAI8qaWaqbLomubrogCLLbokRonkH0LltEAR20Syp9tFwhAETmqB8bd7BWSq0xeDoBZFgQStAHwQQ9tq2qvpaV3xRtJci50JQXVnLX1Qv/wAQoQ1yUqgG48X6wTpvOW6BNncHP3uLhWhG1wcXjcqgq2ynMMseXtIXCbW9AU07Q5hva9wo3xhu6ZL2ZJR1OWtpyNMsrT7wvbF4UwZJmEtIIcDde6sN2g9ousdQ00m23ZZp/NnvSSp/NnvSVx4MNTuYyS+coM49cA2ivv49vcjaS10E8ej+JaX8v/0pLuOj+QLeA1mnZ1UsLbRMv9kKOYNazS+3VPjDjA02Ng1aMhckU7r3IuLCyZY2HcuzPJjIt0U0bQ6NhI37EgW7LNHdzC0o2pNaSG4/4bfggekdeW24OiO6Nv8ABoh/02/BR5LlwiYBdsU4Nt3pwuSmZkY1I7FJl0uF1w2sLLoQBwNunGPRcFwU+7rFADMoXbJ1r9Fy1igBpamluqkITXX0QMjITHAjb4KayaQeiAILJW1UuXRMOhQIjLdVXlDerbqw5wG5Ub3C1khlCV4vb2IGxEn9Y1AB3eUeT2sgKvdlxWcn7aaEykSbm/aFfZdzb7hUnkm47SrbAW3AKphDkimByHoQUnNLhr1T6kFtwewXT2We0s67hANW6IYmHVj9twva4DenjPa0fBeMHxcq9koTnw+nd2xNPuCy1DXTVMvU/kHvSSg82e9JXHg5tTuY6QXCDeN2cySjaW3tnNvYjWQWAQjxk0cymcbABrvyQuTe/wAgFUsN3DLa17qSIARNufqhOq3Dyje52spHNjFK1w3O991bRMHuVJ4g+F0mw2upAA2IAGx3CbMbU2g0sU3OTa/QWSGtpFmjYHSgAI9pQfBoid+W34IEpPEa6Qm5OgXoFOByI7bZB8FLKlwh4CcAugJ2VBA21zdKwXTouW1vdAjtl0jRIBOLRZAHLLhXbAJG1kwOLhGwTgNUi1IBmVcsE/KoapwigkeTbK0m6BmNjfElHg943fSz/djp3lCVXxvXytcIQyIE6WbcgLFxCeSuxCR7i52Z2hJVRzDrfcdFaRlKT8FifFq2oeXSVMrj6XlKmxSsp35453g/iVS3Xdctcp0Z2wswviQyEQVhBLjYPus6uZfEqi3V3tWKCQcwJBHVaUNWahzWyeXa2btUtGsJJ7MilBaLdytx2Egvt1Vep2N08vPS5ujlGi2Z2ocJHPI2vonRkN1tfuUEzSGa7p9yQLHRHgL/AETPuYyexevYQ7Pg9E7tp2H/AMoXkkR+j12K9YwQ3wOhP/27PgFlM1jya0HkHvSXIPIPekrjwcup3MtyN+jbYbtB1QRxw3OIPHsQ11h6wj6YAU8d/sA+5BPGToudA53Rh0tfqqS3Lb/AB1kMjQCXEhoAspHi7G2tqAlVyh5tYG4tftWjg1FHiGOwU0oPIEd3AHUmy0kRCVGbUx2pSL+K0XVd7Q1xA1BXpY4awnlOjNPo7e7ik3hnCRtTt9YussjS97POngsDGjQWJXodKR4JD0+jb8FlY5Lg2CvYyopInZhdv0Y+SzWcY4Sw2jo2i21mBLdjlJBYJGE2DwT3p1x2oRPHVKPN0xGttgPzVaT9IEma0dLp2kopk5L2HGYLui8/fx9WEnLA0Dv/AMlE7jrEDs1g9V06Ys0ei3XV5s7jfFHWs5g/7f8ANGeGVk9RNlkDspZcOJuD6kO0NSTNZcXei4TogYhZIrmYWXC4XSGOWRxKKt2CTikY58ltm726+5a4KoYzVzUOGTVMEIldGLlp7Ovu1QB5zhfD9fUVIbPRysjOpeW2sqeN0XgGIyRG4G4RdhOI4m6NjXxBxluRK91xa/QBVuJMGrK90U3iySAEECzQ35pZNS3Leknp7AOGOc7K0En0BIC2lkZ0eEtwylje5hkle8Zg06mw206LAx6GGPEbxMyBwuR6VanboyloOMMmZeYWsApKUkVLD6VG4dmgXY9JmkdqtmC5Ls5vmddS6XaOqjkBMbuzqpW6ODt1DOlckdS4ZHNtqkw+IO5SVkf0ZPTdRs8gAI8Da/RO12WJercOPz8PUJ7IgPZovI6h/La0Dfcr1Tg+Tm8LUTv5rh7HELKa2Li/1QRU/kHvSSp/NnvSVx4ObU7ma0ovSRafUHwQRxgzmPiY0XeWGzQPSjeTxoImk2+jHwQlxG9wrGR3aLxOs53Q9Fa5H/J51O4x52N1c03JtfVbXCQIxlshzAOjNrjc2VGohAkmItzSCXN+yrfCModi8IdfMI3WA1B31Wj4MV3B8Nb3Tr6aBNbtc9U5o6rlOg87/SNbwylG5yFBwiuL3PsRn+kRoNbS6fVWRhkTHUE7hEHSta5rXHppf3LfTWxhqPcx20oc0u1C6yiJBNibIkOdjc7aeENEdjqSNOug9B9q5VzTU/jPEfjt8kNNjpf8ytKRnkD4o29nqUEsPLstgVs5a4DK0G1wGhU6t7pG3cQTe+yVFWZ5bYr1DBTcQntjHwXmR1716ZgY+jp7nXlD4LORrBm1dMOqeUwt6qTQcBokdbLrALm/YuFIZ3oo5XNELi+2W2t+xPHpXCgLB/DYRDLKIpGSQtN4rG+UHopZySSC5aFTG5js7QMpGtt1k1T7OWTVM7YyTVjHP5cbiGNe47ZjayFcfw+WW07fHePKHb3Ine0mMHtUjcCqq2zi3lM+07f2JxdOxzUXCmea5CHAOFk+njzzg20CPqvhahFzNI92mp0AWFimH4fSGHwGS5sRI3Nm7itlKzzunUuTHnuIiB6ynkGwXKjSNwHVSyeKPUg1XI2YB0DiexNiy5W93VdmJ8FBA6WKjcbMZ3JDb3K8rs8jj6V6twMf/lSlHY54/wDMV5S9uWUnovUuAjfheIdkj/ipnwTpv9hbT+bPeklT+bPeknHgy1O5mtKB4PCRvkaPchbiJzBNchucx2F/Wid+bwePtDR8EE8YOkjnjewjRmovvqrXI/5BOtYYqrNJHYub41j6R81b4Wpi3F4ZiA27XC19TosqsnfNPI6U2INsu/TVa3CtVnxmNlw4ZHdLHb/NavgwXIdtItZSAjL1UMZO6eHX9NlynSef/pFF6ilI3y/NZ/DzMwewkbi9vTutP9IQvLTG3T2brO4dI5st9Ddug9a30uDn1eS3OyIUkf0Wb6O7QL2JtoTr6feqNVFIIgwRMijtYue5uu1tb+v1rQsZMOZZ72AReNt43ijTX1JklIH0jYQZSS0OAve2hI6doWhkmYLHBpIPuTXx8zppfqnuicySxLSLbtNwVxreY0N1OumXW6DQpSR8tw7N16PgXmqY3F+UPgvPHePmFr2v11R/gjrQUwdvym/BZSNNM3id1wi4TC8EaELpOlr+xQaDgUimN12JK7m0QMd0XCmZrJ18zfT0QAyZpfE5oNiRohutoK+MmQx8wX0ERJsiQ9qdEwyyBjSLlJqyozceCtw/QB9HHVVDDn1ytcLWt1sszH+NaahkdTULBUytNnPJ8QfNd4nxmofIMBwhrpJ3eLKWb/hH5lVsN/R+A3mYpOS4jzcRsB3nr6kKKW7IlNyYL11fVYpiN5qlz4gbkbNHcArTqF5iLm0hmFt2ya+whFMvCuGQAupA+ORuzi8uF/SDusbEopaePlzfRu+o5mg9StST2QsXywXqGZYX5xZ1tB1T3jxQR2JS1IZKW1bPCGX1N7Ot3pvOilzcoEAbA7oaLhNN7jpQBSkb2Cgy5omn0BPkf9E4AE6JRuDoGaW0SKe7GFgcPJXpPAmnDgHZM78l5y13jb6L0TgQ3wJ/oncPcFE+CorewupvNnvSSpvNnvSTjwc+p3M03PPIZcaZQvP+N35cSizEhhjAPtKOC7xASdLWQJxwC2rF23vC3XoNXK48lSVQAqqFruvc3ve/+u1bXBbTJjjXm+kZQ67M6S1tSiLg8huPMY25+ide60fBzrk9FacthsNibdUtADbdMbcXPanD0rmOkBv0gaupu75rCwecQiX+ERQl2oc/N0v0A1RBx+0udTDb/RQhG0umLWtuNlvp8GGpyaxq3CKSnfXWhDQ0PjhvnFhprY9BqoKV9I5j/CXVDzs0McBcem91nF9nkOGl9rrsD/G1uR2XsrshIs86lbA2Pwd3NB8aR0lwdey35roq4xK0NgbCBr4hJPvJUvhFMzxWYbG54vdz3udt6LgKtJM18we6NnTxYxYICiNzCZZQQb5ib23RXhENZ4bTOZMwRCNoLTvlDRdDQo6l7M8cMrgCRdrSUT4ThVRDWQVT5ngNjDSzubZTIuKCUd+qk5EzyMrT37BWqHI6K+QF43PVWhYdLqKNLKUdG4avksOwLstOzlkx6kaq2ddgm+vVIdmTfVK+qlqouVLtodlBmuDqkOx9wFmYjW1jKqCkwy3hcpJ1GjGWILj7b+pT19bHQUb6iTZuw7T0CZwjTS1EcuJVLRzat3insYOzs1+AT4Vib8GrhOFQYTS+I0Omk8aWUjV56+rsCkqZXWsTYX2HVXXi6yKiTNPcbN0CzkyoIrzTOcQ0aBUauJlZA+CQAgjQ9hVuZt/G6kWVa1mud0AUmp5/XUxZO6J41abd6qcsxPu0adqIsap88TJmjx9SfSFic1hbdx9a6U7RyyVMbK9vI00uFFE76No6psro7EN+KbGSAB6FNF5WSOOpA2Xov6PXZsDmHZUH/C1ecHTcL0H9HTv9mVbOyYH2t/yUT4Li/wBBzTebPeklTebPekiPBnqdzJi4AWQDxzPlxSNh35AIO/1ijmQa96CuL8LnrsUikicABCG695Ti/wBGkl+QHNuw5r+V2Ij4NeZMcu7flu1PqWdV4HUU1O+Vz85BFwASrHD1dDhWJCadr8mQhxA1BW3KObhnpAdfQJ43uVkU/EWHz5SyRzQermkK63EqR0d2zsv01WFM3tGLxXhzsSdC2NzWlupzetYkXDeTxzK0W9Gy2cQrWyzEtfmF8oy6rMnro2xWbmJG+llpC6M5pWUpcApS+8lQfVYXSZg+HRgElx9ZUMmJxjWw2+0FG7EiY+g00Gp0/wBFPcX5NSOkw1rjIIL6WuVJHNSRC0dMweoBYRr5Hs8TN3AbqWMV1QGhkEztfsn5IoLRsyYrIIy1gaBa6uYK6aaolklku2M5RfYrLwvC6x07XT0L7DW7za3tKIYy+I+NGGW2GYfkkxptl+lm5EuujToVqZrtvpZYAq25y1wOpWth84liMeuZu2nRIos26/FK1uqcAba9UizMd/YgCrVMEkRb1GoWWBv3rcEYB07VSraUAGWMW6uCBgfxZI57KWlbrncXW9OlvijTDaRtFRRwNNxEwMB7bIHxuVr+IKFua7Q5l/W9egCwZvoEpcIXkjqZeXC49SLBZDj2q3WSF59A2CpHW6wbtm8VSI3G4sq8mlK8+gqQn6RQk3hkHYTYJoCl4AKhgzDQCwQFWta2qmjjN42vIae0XXomKVTaHCZJmmziyze87LzuSNw1JGuq1hZjqELIs17bNFyutvcKeF7GwytINy3QrsbG5WgC/bdWZo6xodGjf9HRyw17L/WYf8XyQU0gSWuAD2Iy/R8bVGIsv0jP+JRPg3g90egU3mz3pJUvmz3pJR4M59zOu3Kx8Tc5tU0jbLqD3laz/KKxcXcRWN10yD4lJcmz7Sv9HICHxNPqTTh9BMLPg0PRNDvTqpGO7SrsypMkZhVE2MNY0AAbJwwWN7iWSANAvlIBHwunMfpoVap/Gc4Hq1KxUZNTg0VVFyPCREy9zy4td773VU8KUORrHzzPAdmOgF1ZxPEJaARuZCJM5IN3Wsr4dmAINwdlVuhNJsxncOYPSRvmkgdI2NpcS5xOg7lnyYtw/T2yYeXEDQ8sfmUUyMbJE9jvJe0tPrXmtSDJ4znkloynTa3RVHcmWxuDitkZApsOjj7Dm+QT2cVVr7hscLSGF2tza26G2McXZQL9FYZJaFwyix0vfc9SqpEZM05cYxd4bLz3MbILgNaBft6LOdW100rmSVUrj2FxWhRzk0YbKLFoIa4aZdPjqqYjcyo5jw9rjcOdbrZOkJtm9hJa2liI30J71tsqDE9rmFwNtwsXCYZHUkdmOsWDWyvcqvfY5GsN7Ab3Wfk1i9jeosVZUeJKMj+hI0K0LaoGkdWRukbm1aDfLZXcO4inpC2OpJlj6k+U1BVBbbRZeL4dNWMaYp3sy6Fg2I+arz8VUzdKeJ8pA66LDxniKtnpb0sroHB2oYNx3pVY4txdlDE8MMXEdFTse6TmZPG6+Vqj6Qki3Tqhfg6ilmdJilXI6WS5ZEXm9u0/l7UTy+K23UqZ+gTt2UKm11Ve6zSp53AvPoVSokDWuKySNivzhz3X6C6yP1vDFGM8oF3FxuUyvxAQwVbwfGIDG99kHPzXJzXWsY2ZSnXBs49jHh7Y4Yn3jbqbDqspkmUWNiOmijzPy5ToPSkQCLLVKjBu3uNJu0jod05t+SCXajRcIFlzVrLWuSkxoQecxRt+j15NVW+mNnxKCADnF27oz/R8/wDh9W3pyh8VnPg103uekUvmj+JJcpPNH8SSUeBT7mJ58YoexupijxFkb5GhxjBsT6St+Tyj3rzzj2OR+MQuZ0gHxclHuNZXjsbIcHagj0KRrhbdeeNkrYTdr3t7nFWocfr4T40ht2OF1piY5e0egRuPRXKJxLzfsQJT8XytP0sLXD+abFbeG8X0Gc88Pi07M3wSxY8kzSxB/LktkY7ctDhfUHX3KPwmQDIH+NqNB7PyUE+P4PM/mGqbobgFpuFA/iPCoWXYC89MrLfFNL4S/wDS5FO91Qxjc5zOGa+tgdfiD7UNT4DXPrJxHTvLOc6xtuL6LRfxc2w5FIT/ADnut7gq8XE+IzytaYmBhcNGtO1/SrVkuhUXCmIEXc1jNbHXX3K/FwTO5jY31LGtbdxs2+v/ALALewmtmq2yMqWMABu0DXRaT2tdHlaSwpOTDFGFBwhRRZBNUPeQL5RZt/8AVlpDCaBjQ8UzHuBPjSDU+1ddT1IBLX3zHdmmW23p12XI6h7H3eNA64voctkrZSiiZwaxo0AB7BdQyU7JYS3N42bXW+nwUclQ583k6Xtob2SLXtYXXGZuuiizdaexWkwsQvDx42bRx10HbZVThQkzFrcwvYudpY2/12rWFUwFxqJcrWjftVObGKGncTTx53lx2+arcyaxZR/Uk7XXa0E9h2PcVVqKGSCbkSts8k2A1urdRiuJ1bCImMiabG53U+HYRUTvZV1czgY3h4Lr69fYgrejcoqEUVFFTtsMjenbufem1D8rtTsFJJUuYCWsuFmVE75HEuba/Z0WbYRTIZHXJv1WbiMwip3OJtYK9I6wuhziGptThgPlOsURVsqTpA5VVbpiWu8nMTZVpLCxa211IWi+o7rqJ9yBY7Loo5W7GkBzcxO/auOBy6aj0J+UOba1yo3DSwFj70COXBFhoQmZyLC6cQQEwW2tdIo629+2yLP0dyXxaqafuf8A1BCjSWN30OiKP0dn/bdQO2nP+Jqifay4P9I9SpPNH8SSVJ5o/iSUR4HPuZyTRxQXxbFG/FYy7flDr6SjSQXcUH8UUVfPijJKalkmjEQBLRsblSuTpi6W4OmFt7XBSdh7DqRp3K/HheJHV1DMD6WqwKCvEeXwOUj8BV2XUWYrsMp3O0abJ0WCxvuWg3HpWy2gqxvRzfuFO5VZF5NDOf8AsKMmJxgYTsFbfW/tUowdunb8FoyCtAzeA1HYAIXfJQZ68f8AI1Vv6Ap5Mhx00cbQxtbYAaKIxkyabDZPe+vIuMPqfXGfkoA+uabjD5h3xu+SaslygkX6marmkD4i1pDGsBb6FNT4jjtMGhsxludBIL/FZ2euDR/BZW+jllSwmvmLWujkbbf6M+vorRi3DwEsHE7mQt8Ko3Zt3GN2wVuLGsPr4yxz7G1i17SChHkTGBzryb65mnZSU9NUGVzhC43dmLrelPFGebT2LtHWMjxcwsefBzfV1zYhb8jeQMrr3I8XushsQGWcubE92cE2y23/ANBa1NVSgxsmbm0LgezX/JS4+jTT1Xe5pQYY+rYX+Sz7ThcO9SbFw22N5Mkzcm5DW6rdgezwSNseoLRZV6ippmPMM0oa89CpquCnNtkEeD0sbmuLXOLTcAnZWHltspHepQ45WubZ2m4Kr1Mnjm7Tbe9khbso1EjWENYCQFSkOZxzCwU1fNDADlkJ9FljyYxFdzQRppqjEeVCxCoEUT7G1kI105qXtZuRqtTEqvOzKDfMVkMZlkBdqtIxoznKyoW2adAdNNVE8Xbq3VWpMpcQBbsCrP69VTM0Qi+bRSPdlAAAB631SAaAd9dkyXyfT70gI8wsL69qjO+gUt/E2UZJOqQxjj0A3RX+j42xyUEWzU7rH/uahM3I7kT8BTFvEAj+q6F2/Q6KZcMuPKPV6PzR/EkuUfmT+JJZx4Kn3Mc4G506qFxVstB3CbyYz9X3pOJotRIqbrqtcmP7PvS5Mf2feliyurEraLhVrkx/Z96XJj+z70sGLqRKm+i7psrXJj+z70uTH9n3owYdSJWAC6AFY5Mf2fekImD6qeLDqRIGtBOqkDNdN1IGNGwTgAE1ET1ERhoJsGhTtibq0NA7SmWsnZ3du6aRLmiZkTDcgW00KTIG3Nho0KNs8jdne4JeES2tm9wVE5FgMsRYaW7O9RmABxdYHv7VGaiV1ru220CXPkuTm39AQGRI5oDhpYWPRRPbuLdOi4ZXkWLtFwvcdykUpIikijcNY2nvCrOoqVxuaaI37WBXTqLFNLGncJUx5xM91BR31pYT/VhMOHUB3ooD/VhaXKYfq+9c5EZ+r70qY84+jKdhGGnU0FMf6pqY7BsLdvh9N/ZN+S2ORH9n3pciL7PvKWLDOHoxTguFf+H039k35LjsEwkj/dtN/ZBbfg8X2PeVzweL7HvKMWGcPRhfqHCAP92039kFw4BhB/k2m/swt/weI/V95XPBovse8pYsM4+jA/Z/CB/JtNr/ANIJ9PhWH0colpqOGKQC2ZjACtzwaH7HvKXgsP2PeUYMfUj6GUXmT+L5JKZkbY22YLC90laVIxk7d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3027834"/>
            <a:ext cx="86671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 esempio l’istruzione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OR EAX, [ECX + EDX*2 + 406080A0h]: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400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Oppure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AND SI, 0420h: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Formato Intel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3121"/>
              </p:ext>
            </p:extLst>
          </p:nvPr>
        </p:nvGraphicFramePr>
        <p:xfrm>
          <a:off x="1403648" y="1268760"/>
          <a:ext cx="5571489" cy="1399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163"/>
                <a:gridCol w="1857163"/>
                <a:gridCol w="1857163"/>
              </a:tblGrid>
              <a:tr h="240665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 dirty="0">
                          <a:effectLst/>
                        </a:rPr>
                        <a:t>Byte Mode R/M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Mode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Reg/Opcode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R/M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2 bit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3 bit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3 bit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Byte SIB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Scale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Index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Base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2bit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3bit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 dirty="0">
                          <a:effectLst/>
                        </a:rPr>
                        <a:t>3bit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457200" y="3497802"/>
          <a:ext cx="7620000" cy="864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 err="1">
                          <a:effectLst/>
                        </a:rPr>
                        <a:t>Opcode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ModR/M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>
                          <a:effectLst/>
                        </a:rPr>
                        <a:t>SIB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Displacement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00001011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10 000 100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10 010 001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10100000 10000000 01100000 01000000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52434"/>
              </p:ext>
            </p:extLst>
          </p:nvPr>
        </p:nvGraphicFramePr>
        <p:xfrm>
          <a:off x="457200" y="5350269"/>
          <a:ext cx="7620000" cy="67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 err="1">
                          <a:effectLst/>
                        </a:rPr>
                        <a:t>Opcode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 err="1">
                          <a:effectLst/>
                        </a:rPr>
                        <a:t>ModR</a:t>
                      </a:r>
                      <a:r>
                        <a:rPr lang="it-IT" sz="1100" dirty="0">
                          <a:effectLst/>
                        </a:rPr>
                        <a:t>/M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>
                          <a:effectLst/>
                        </a:rPr>
                        <a:t>Immediate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10000001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>
                          <a:effectLst/>
                        </a:rPr>
                        <a:t>11 100 110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it-IT" sz="1100" dirty="0">
                          <a:effectLst/>
                        </a:rPr>
                        <a:t>00100000 00000100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Parallelismo e architettura della memoria </a:t>
            </a:r>
            <a:r>
              <a:rPr lang="it-IT" b="1" dirty="0" smtClean="0"/>
              <a:t>interna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23301"/>
            <a:ext cx="8075240" cy="5616624"/>
          </a:xfrm>
        </p:spPr>
        <p:txBody>
          <a:bodyPr/>
          <a:lstStyle/>
          <a:p>
            <a:r>
              <a:rPr lang="it-IT" dirty="0"/>
              <a:t>L’ISA definisce innanzitutto il </a:t>
            </a:r>
            <a:r>
              <a:rPr lang="it-IT" i="1" dirty="0"/>
              <a:t>parallelismo interno</a:t>
            </a:r>
            <a:r>
              <a:rPr lang="it-IT" dirty="0"/>
              <a:t> (il valore n degli operandi e dei dati che vengono elaborati) e la architettura della memoria temporanea che deve essere impiegata assieme alla ALU per elaborare i dati ossia i </a:t>
            </a:r>
            <a:r>
              <a:rPr lang="it-IT" b="1" dirty="0"/>
              <a:t>Registri</a:t>
            </a:r>
            <a:r>
              <a:rPr lang="it-IT" dirty="0"/>
              <a:t> 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Esistono </a:t>
            </a:r>
            <a:r>
              <a:rPr lang="it-IT" dirty="0"/>
              <a:t>tre soluzioni canoniche per la memorizzazione degli operandi: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b="1" dirty="0"/>
              <a:t>ARCHITETTURA AD ACCUMULATORE</a:t>
            </a:r>
            <a:endParaRPr lang="it-IT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b="1" dirty="0"/>
              <a:t>ARCHITETTURA A STACK</a:t>
            </a:r>
            <a:endParaRPr lang="it-IT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b="1" dirty="0"/>
              <a:t>ARCHITETTURA A SET DI REGISTRI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080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Parallelismo e architettura della memoria </a:t>
            </a:r>
            <a:r>
              <a:rPr lang="it-IT" b="1" dirty="0" smtClean="0"/>
              <a:t>interna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23301"/>
            <a:ext cx="8075240" cy="5616624"/>
          </a:xfrm>
        </p:spPr>
        <p:txBody>
          <a:bodyPr/>
          <a:lstStyle/>
          <a:p>
            <a:r>
              <a:rPr lang="it-IT" dirty="0"/>
              <a:t>Si supponga ad esempio di voler eseguire la somma   C = A+B. 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6768752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07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/>
          </a:bodyPr>
          <a:lstStyle/>
          <a:p>
            <a:r>
              <a:rPr lang="it-IT" b="1" dirty="0" smtClean="0"/>
              <a:t>Accumulatore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50825" y="1223963"/>
            <a:ext cx="8075613" cy="62324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b="1" dirty="0">
                <a:latin typeface="Calibri" panose="020F0502020204030204" pitchFamily="34" charset="0"/>
                <a:ea typeface="Times New Roman" panose="02020603050405020304" pitchFamily="18" charset="0"/>
              </a:rPr>
              <a:t>Le macchine solo ad accumulatore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 come l’architettura originale di Von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</a:rPr>
              <a:t>Neumann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 prevedevano </a:t>
            </a:r>
            <a:r>
              <a:rPr lang="it-IT" b="1" dirty="0">
                <a:latin typeface="Calibri" panose="020F0502020204030204" pitchFamily="34" charset="0"/>
                <a:ea typeface="Times New Roman" panose="02020603050405020304" pitchFamily="18" charset="0"/>
              </a:rPr>
              <a:t>un solo registro 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AC di ingresso per la ALU, semplice da caricare e da scaricare ma con architettura molto limitata</a:t>
            </a:r>
            <a:r>
              <a:rPr lang="it-IT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 smtClean="0"/>
              <a:t>per </a:t>
            </a:r>
            <a:r>
              <a:rPr lang="it-IT" dirty="0"/>
              <a:t>eseguire </a:t>
            </a:r>
            <a:r>
              <a:rPr lang="it-IT" dirty="0" smtClean="0"/>
              <a:t>A+B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dirty="0" smtClean="0"/>
              <a:t>viene </a:t>
            </a:r>
            <a:r>
              <a:rPr lang="it-IT" dirty="0"/>
              <a:t>prima caricato A (e posto </a:t>
            </a:r>
            <a:r>
              <a:rPr lang="it-IT" dirty="0" smtClean="0"/>
              <a:t>nell’accumulatore)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dirty="0"/>
              <a:t>poi ad esso viene sommato B (mettendo di nuovo il risultato nell’accumulatore</a:t>
            </a:r>
            <a:r>
              <a:rPr lang="it-IT" dirty="0" smtClean="0"/>
              <a:t>)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dirty="0"/>
              <a:t>e poi trasferito il risultato in C. </a:t>
            </a:r>
            <a:endParaRPr lang="it-IT" dirty="0" smtClean="0"/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 smtClean="0"/>
              <a:t>L’istruzione </a:t>
            </a:r>
            <a:r>
              <a:rPr lang="it-IT" dirty="0" err="1"/>
              <a:t>e’</a:t>
            </a:r>
            <a:r>
              <a:rPr lang="it-IT" dirty="0"/>
              <a:t> con un formato molto compatto ma molto limitata con solo una variabile temporanea memorizzata nella CPU. </a:t>
            </a:r>
            <a:r>
              <a:rPr lang="it-IT" dirty="0" smtClean="0"/>
              <a:t>La </a:t>
            </a:r>
            <a:r>
              <a:rPr lang="it-IT" dirty="0"/>
              <a:t>macchina di Von </a:t>
            </a:r>
            <a:r>
              <a:rPr lang="it-IT" dirty="0" err="1"/>
              <a:t>Neumann</a:t>
            </a:r>
            <a:r>
              <a:rPr lang="it-IT" dirty="0"/>
              <a:t> iniziale era realizzata in questo modo ma anche molti processori fino agli anni ’80 sono stati realizzati </a:t>
            </a:r>
            <a:r>
              <a:rPr lang="it-IT" dirty="0" err="1"/>
              <a:t>cosi’</a:t>
            </a:r>
            <a:r>
              <a:rPr lang="it-IT" dirty="0"/>
              <a:t> (es Z80).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it-IT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557661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29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/>
          </a:bodyPr>
          <a:lstStyle/>
          <a:p>
            <a:r>
              <a:rPr lang="it-IT" b="1" dirty="0" smtClean="0"/>
              <a:t>STACK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50825" y="1223963"/>
            <a:ext cx="80756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/>
              <a:t>Le macchine a </a:t>
            </a:r>
            <a:r>
              <a:rPr lang="it-IT" b="1" dirty="0" err="1"/>
              <a:t>stack</a:t>
            </a:r>
            <a:r>
              <a:rPr lang="it-IT" dirty="0"/>
              <a:t> sono quelle in cui la memoria temporanea interna alla CPU è composta da </a:t>
            </a:r>
            <a:r>
              <a:rPr lang="it-IT" dirty="0" err="1"/>
              <a:t>piu’</a:t>
            </a:r>
            <a:r>
              <a:rPr lang="it-IT" dirty="0"/>
              <a:t> registri in pila organizzata come uno </a:t>
            </a:r>
            <a:r>
              <a:rPr lang="it-IT" dirty="0" err="1"/>
              <a:t>stack</a:t>
            </a:r>
            <a:r>
              <a:rPr lang="it-IT" dirty="0"/>
              <a:t> ossia con una politica LIFO last in first out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 smtClean="0"/>
              <a:t>Push</a:t>
            </a:r>
            <a:r>
              <a:rPr lang="it-IT" dirty="0" smtClean="0"/>
              <a:t> </a:t>
            </a:r>
            <a:r>
              <a:rPr lang="it-IT" dirty="0"/>
              <a:t>inserisce in cima alla pila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b="1" dirty="0"/>
              <a:t>Pop</a:t>
            </a:r>
            <a:r>
              <a:rPr lang="it-IT" dirty="0"/>
              <a:t> preleva dalla Pila</a:t>
            </a:r>
          </a:p>
          <a:p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/>
              <a:t>Java Virtual Machine, la architettura virtuale di riferimento per JAVA , funziona a </a:t>
            </a:r>
            <a:r>
              <a:rPr lang="it-IT" dirty="0" err="1"/>
              <a:t>stack</a:t>
            </a:r>
            <a:r>
              <a:rPr lang="it-IT" dirty="0"/>
              <a:t> per poter essere implementata su una qualsiasi architettura fisica. </a:t>
            </a:r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/>
              <a:t>alcune architetture anche a set di registri si usa comunque una parte della memoria centrale  esterna alla CPU per realizzare un modello a </a:t>
            </a:r>
            <a:r>
              <a:rPr lang="it-IT" dirty="0" err="1"/>
              <a:t>stack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-&gt;passaggio </a:t>
            </a:r>
            <a:r>
              <a:rPr lang="it-IT" dirty="0"/>
              <a:t>dei parametri ad una procedura o </a:t>
            </a:r>
            <a:r>
              <a:rPr lang="it-IT" dirty="0" smtClean="0"/>
              <a:t>funzione</a:t>
            </a:r>
            <a:endParaRPr lang="it-IT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Immagine 6" descr="File:Data stack.sv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132856"/>
            <a:ext cx="15841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059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/>
          </a:bodyPr>
          <a:lstStyle/>
          <a:p>
            <a:r>
              <a:rPr lang="it-IT" b="1" dirty="0" smtClean="0"/>
              <a:t>Registri IA 32</a:t>
            </a:r>
            <a:endParaRPr lang="it-IT" dirty="0"/>
          </a:p>
        </p:txBody>
      </p:sp>
      <p:pic>
        <p:nvPicPr>
          <p:cNvPr id="6" name="Segnaposto contenut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744416" cy="21978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tangolo 2"/>
          <p:cNvSpPr/>
          <p:nvPr/>
        </p:nvSpPr>
        <p:spPr>
          <a:xfrm>
            <a:off x="755576" y="4941168"/>
            <a:ext cx="4572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I registri di dato EAX…EDX </a:t>
            </a:r>
            <a:r>
              <a:rPr lang="it-IT" b="1" dirty="0">
                <a:latin typeface="Calibri" panose="020F0502020204030204" pitchFamily="34" charset="0"/>
                <a:ea typeface="Times New Roman" panose="02020603050405020304" pitchFamily="18" charset="0"/>
              </a:rPr>
              <a:t>non sono ortogonali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</a:rPr>
              <a:t> e possono essere impiegati solo per alcune operazioni.</a:t>
            </a:r>
            <a:endParaRPr lang="it-IT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744416" cy="2197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69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1052736"/>
            <a:ext cx="4114800" cy="5616624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Significato dei </a:t>
            </a:r>
            <a:r>
              <a:rPr lang="it-IT" dirty="0" err="1"/>
              <a:t>flags</a:t>
            </a:r>
            <a:r>
              <a:rPr lang="it-IT" dirty="0"/>
              <a:t> nell’IA-32: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V8 - Virtual 86 mode (se impostato indica che si è in modalità Virtual-8086)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RF - </a:t>
            </a:r>
            <a:r>
              <a:rPr lang="it-IT" dirty="0" err="1"/>
              <a:t>Resume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abilita le eccezioni in modo </a:t>
            </a:r>
            <a:r>
              <a:rPr lang="it-IT" dirty="0" err="1"/>
              <a:t>debug</a:t>
            </a:r>
            <a:r>
              <a:rPr lang="it-IT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NT - </a:t>
            </a:r>
            <a:r>
              <a:rPr lang="it-IT" dirty="0" err="1"/>
              <a:t>Nested</a:t>
            </a:r>
            <a:r>
              <a:rPr lang="it-IT" dirty="0"/>
              <a:t> Task </a:t>
            </a:r>
            <a:r>
              <a:rPr lang="it-IT" dirty="0" err="1"/>
              <a:t>Flag</a:t>
            </a:r>
            <a:r>
              <a:rPr lang="it-IT" dirty="0"/>
              <a:t> (se impostato indica che il codice in esecuzione non deve essere interrotto dal </a:t>
            </a:r>
            <a:r>
              <a:rPr lang="it-IT" dirty="0">
                <a:hlinkClick r:id="rId2" tooltip="Multi-tasking (pagina inesistente)"/>
              </a:rPr>
              <a:t>multi-</a:t>
            </a:r>
            <a:r>
              <a:rPr lang="it-IT" dirty="0" err="1">
                <a:hlinkClick r:id="rId2" tooltip="Multi-tasking (pagina inesistente)"/>
              </a:rPr>
              <a:t>tasking</a:t>
            </a:r>
            <a:r>
              <a:rPr lang="it-IT" dirty="0"/>
              <a:t> in quanto routine di un servizio di interrupt)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PL - </a:t>
            </a:r>
            <a:r>
              <a:rPr lang="it-IT" dirty="0" err="1"/>
              <a:t>Priviledged</a:t>
            </a:r>
            <a:r>
              <a:rPr lang="it-IT" dirty="0"/>
              <a:t> Level </a:t>
            </a:r>
            <a:r>
              <a:rPr lang="it-IT" dirty="0" err="1"/>
              <a:t>Flag</a:t>
            </a:r>
            <a:r>
              <a:rPr lang="it-IT" dirty="0"/>
              <a:t> (2 bits) (se impostato permette di eseguire istruzioni di I/O, in caso è resettato, l'esecuzione di istruzioni di I/O genera un'eccezione di protezione).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OF - </a:t>
            </a:r>
            <a:r>
              <a:rPr lang="it-IT" dirty="0" err="1"/>
              <a:t>Overflow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indica che l'ultima operazione aritmetica ha generato un </a:t>
            </a:r>
            <a:r>
              <a:rPr lang="it-IT" dirty="0" err="1">
                <a:hlinkClick r:id="rId3" tooltip="Overflow"/>
              </a:rPr>
              <a:t>overflow</a:t>
            </a:r>
            <a:r>
              <a:rPr lang="it-IT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DF - 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(indica alla </a:t>
            </a:r>
            <a:r>
              <a:rPr lang="it-IT" dirty="0" err="1"/>
              <a:t>cpu</a:t>
            </a:r>
            <a:r>
              <a:rPr lang="it-IT" dirty="0"/>
              <a:t> quale direzione utilizzare negli incrementi automatici delle </a:t>
            </a:r>
            <a:r>
              <a:rPr lang="it-IT" dirty="0" err="1"/>
              <a:t>istuzioni</a:t>
            </a:r>
            <a:r>
              <a:rPr lang="it-IT" dirty="0"/>
              <a:t> che operano su </a:t>
            </a:r>
            <a:r>
              <a:rPr lang="it-IT" dirty="0">
                <a:hlinkClick r:id="rId4" tooltip="Stringhe (pagina inesistente)"/>
              </a:rPr>
              <a:t>stringhe</a:t>
            </a:r>
            <a:r>
              <a:rPr lang="it-IT" dirty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IF - Interrupt </a:t>
            </a:r>
            <a:r>
              <a:rPr lang="it-IT" dirty="0" err="1"/>
              <a:t>Flag</a:t>
            </a:r>
            <a:r>
              <a:rPr lang="it-IT" dirty="0"/>
              <a:t> (se impostato indica alla </a:t>
            </a:r>
            <a:r>
              <a:rPr lang="it-IT" dirty="0" err="1"/>
              <a:t>cpu</a:t>
            </a:r>
            <a:r>
              <a:rPr lang="it-IT" dirty="0"/>
              <a:t> di rispondere agli interrupt. L'NMI-</a:t>
            </a:r>
            <a:r>
              <a:rPr lang="it-IT" dirty="0">
                <a:hlinkClick r:id="rId5" tooltip="Non Maskable Interrupt (pagina inesistente)"/>
              </a:rPr>
              <a:t>Non </a:t>
            </a:r>
            <a:r>
              <a:rPr lang="it-IT" dirty="0" err="1">
                <a:hlinkClick r:id="rId5" tooltip="Non Maskable Interrupt (pagina inesistente)"/>
              </a:rPr>
              <a:t>Maskable</a:t>
            </a:r>
            <a:r>
              <a:rPr lang="it-IT" dirty="0">
                <a:hlinkClick r:id="rId5" tooltip="Non Maskable Interrupt (pagina inesistente)"/>
              </a:rPr>
              <a:t> Interrupt</a:t>
            </a:r>
            <a:r>
              <a:rPr lang="it-IT" dirty="0"/>
              <a:t> non viene influenzato da questo </a:t>
            </a:r>
            <a:r>
              <a:rPr lang="it-IT" dirty="0" err="1"/>
              <a:t>flag</a:t>
            </a:r>
            <a:r>
              <a:rPr lang="it-IT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TF - Trap </a:t>
            </a:r>
            <a:r>
              <a:rPr lang="it-IT" dirty="0" err="1"/>
              <a:t>Flag</a:t>
            </a:r>
            <a:r>
              <a:rPr lang="it-IT" dirty="0"/>
              <a:t> (se impostato indica alla </a:t>
            </a:r>
            <a:r>
              <a:rPr lang="it-IT" dirty="0" err="1"/>
              <a:t>cpu</a:t>
            </a:r>
            <a:r>
              <a:rPr lang="it-IT" dirty="0"/>
              <a:t> di generare una INT 0 dopo ogni istruzione)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SF - </a:t>
            </a:r>
            <a:r>
              <a:rPr lang="it-IT" dirty="0" err="1"/>
              <a:t>Sign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indica che l'ultima istruzione aritmetica ha generato un numero negativo).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ZF - Zero </a:t>
            </a:r>
            <a:r>
              <a:rPr lang="it-IT" dirty="0" err="1"/>
              <a:t>Flag</a:t>
            </a:r>
            <a:r>
              <a:rPr lang="it-IT" dirty="0"/>
              <a:t> (se impostato indica che l'ultima operazione logico/aritmetica ha generato uno 0)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AF - </a:t>
            </a:r>
            <a:r>
              <a:rPr lang="it-IT" dirty="0" err="1"/>
              <a:t>Auxiliary</a:t>
            </a:r>
            <a:r>
              <a:rPr lang="it-IT" dirty="0"/>
              <a:t> </a:t>
            </a:r>
            <a:r>
              <a:rPr lang="it-IT" dirty="0" err="1"/>
              <a:t>Carry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indica che l'ultima operazione aritmetica ha generato un riporto sui 4 bit inferiori di AL, usato nell'aritmetica </a:t>
            </a:r>
            <a:r>
              <a:rPr lang="it-IT" dirty="0">
                <a:hlinkClick r:id="rId6" tooltip="Binary-coded decimal"/>
              </a:rPr>
              <a:t>BCD</a:t>
            </a:r>
            <a:r>
              <a:rPr lang="it-IT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PF - 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indica che l'ultima operazione aritmetica ha generato un risultato formato da un numero dispari di bit posti ad 1)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CF - </a:t>
            </a:r>
            <a:r>
              <a:rPr lang="it-IT" dirty="0" err="1"/>
              <a:t>Carry</a:t>
            </a:r>
            <a:r>
              <a:rPr lang="it-IT" dirty="0"/>
              <a:t> </a:t>
            </a:r>
            <a:r>
              <a:rPr lang="it-IT" dirty="0" err="1"/>
              <a:t>Flag</a:t>
            </a:r>
            <a:r>
              <a:rPr lang="it-IT" dirty="0"/>
              <a:t> (se impostato indica che l'ultima operazione aritmetica ha generato un riporto)</a:t>
            </a:r>
          </a:p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/>
          </a:bodyPr>
          <a:lstStyle/>
          <a:p>
            <a:r>
              <a:rPr lang="it-IT" b="1" dirty="0" smtClean="0"/>
              <a:t>FLAGS IA 32</a:t>
            </a:r>
            <a:endParaRPr lang="it-IT" dirty="0"/>
          </a:p>
        </p:txBody>
      </p:sp>
      <p:pic>
        <p:nvPicPr>
          <p:cNvPr id="7" name="Immagin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65" y="1078069"/>
            <a:ext cx="3686175" cy="242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21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8075240" cy="756002"/>
          </a:xfrm>
        </p:spPr>
        <p:txBody>
          <a:bodyPr>
            <a:normAutofit/>
          </a:bodyPr>
          <a:lstStyle/>
          <a:p>
            <a:r>
              <a:rPr lang="it-IT" b="1" dirty="0" smtClean="0"/>
              <a:t>Set di Registri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50825" y="1223963"/>
            <a:ext cx="8075613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dirty="0"/>
              <a:t>Nelle architettura a set di registri</a:t>
            </a:r>
            <a:r>
              <a:rPr lang="it-IT" dirty="0"/>
              <a:t>, o con </a:t>
            </a:r>
            <a:r>
              <a:rPr lang="it-IT" dirty="0" err="1"/>
              <a:t>register</a:t>
            </a:r>
            <a:r>
              <a:rPr lang="it-IT" dirty="0"/>
              <a:t> file come indicato precedentemente, all’interno della CPU sono previste </a:t>
            </a:r>
            <a:r>
              <a:rPr lang="it-IT" dirty="0" err="1"/>
              <a:t>piu’</a:t>
            </a:r>
            <a:r>
              <a:rPr lang="it-IT" dirty="0"/>
              <a:t> locazioni di memoria temporanea per gli operandi, i registri appunto, che possono essere letti e scritti indipendentemente l’uno dall’altro in </a:t>
            </a:r>
            <a:r>
              <a:rPr lang="it-IT" dirty="0" smtClean="0"/>
              <a:t>qualsiasi</a:t>
            </a:r>
            <a:endParaRPr lang="it-IT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Praticamente </a:t>
            </a:r>
            <a:r>
              <a:rPr lang="it-IT" dirty="0"/>
              <a:t>tutte le architetture di CPU lavorano con set di registri di uso generale (GP</a:t>
            </a:r>
            <a:r>
              <a:rPr lang="it-IT" b="1" dirty="0"/>
              <a:t> general </a:t>
            </a:r>
            <a:r>
              <a:rPr lang="it-IT" b="1" dirty="0" err="1"/>
              <a:t>purpose</a:t>
            </a:r>
            <a:r>
              <a:rPr lang="it-IT" b="1" dirty="0"/>
              <a:t> </a:t>
            </a:r>
            <a:r>
              <a:rPr lang="it-IT" b="1" dirty="0" err="1"/>
              <a:t>register</a:t>
            </a:r>
            <a:r>
              <a:rPr lang="it-IT" b="1" dirty="0"/>
              <a:t>) </a:t>
            </a:r>
            <a:endParaRPr lang="it-IT" b="1" dirty="0" smtClean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I </a:t>
            </a:r>
            <a:r>
              <a:rPr lang="it-IT" dirty="0"/>
              <a:t>registri si dicono </a:t>
            </a:r>
            <a:r>
              <a:rPr lang="it-IT" b="1" dirty="0"/>
              <a:t>ortogonali</a:t>
            </a:r>
            <a:r>
              <a:rPr lang="it-IT" dirty="0"/>
              <a:t> se tutti possono essere impiegati, indifferentemente, in ogni istruzione prevista dall’ISA ossia sono simmetrici e intercambiabili</a:t>
            </a:r>
            <a:r>
              <a:rPr lang="it-IT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INTEL Registri NON ORTOGONALI</a:t>
            </a:r>
          </a:p>
        </p:txBody>
      </p:sp>
    </p:spTree>
    <p:extLst>
      <p:ext uri="{BB962C8B-B14F-4D97-AF65-F5344CB8AC3E}">
        <p14:creationId xmlns:p14="http://schemas.microsoft.com/office/powerpoint/2010/main" val="222366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Discussione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Vantaggi e svantaggi: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u="sng" dirty="0"/>
              <a:t>ACCUMULATORE</a:t>
            </a:r>
            <a:r>
              <a:rPr lang="it-IT" dirty="0"/>
              <a:t>: gestione più semplice, ma l’accumulatore è il collo di bottiglia (architettura ormai obsoleta)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u="sng" dirty="0"/>
              <a:t>STACK</a:t>
            </a:r>
            <a:r>
              <a:rPr lang="it-IT" dirty="0"/>
              <a:t>: difficoltà di accesso, collo di bottiglia. </a:t>
            </a:r>
            <a:r>
              <a:rPr lang="it-IT" i="1" dirty="0"/>
              <a:t>Vantaggi</a:t>
            </a:r>
            <a:r>
              <a:rPr lang="it-IT" dirty="0"/>
              <a:t>: indipendenza dal numero e dimensione di un </a:t>
            </a:r>
            <a:r>
              <a:rPr lang="it-IT" dirty="0" err="1"/>
              <a:t>register</a:t>
            </a:r>
            <a:r>
              <a:rPr lang="it-IT" dirty="0"/>
              <a:t> set che invece dipende dalle disponibilità dell’hardware e dal progetto implementato. Il modello </a:t>
            </a:r>
            <a:r>
              <a:rPr lang="it-IT" dirty="0" err="1"/>
              <a:t>e’</a:t>
            </a:r>
            <a:r>
              <a:rPr lang="it-IT" dirty="0"/>
              <a:t> indipendente dal numero di registri che l’implementazione hardware prevede </a:t>
            </a:r>
            <a:r>
              <a:rPr lang="it-IT" i="1" dirty="0"/>
              <a:t>Esempi</a:t>
            </a:r>
            <a:r>
              <a:rPr lang="it-IT" dirty="0"/>
              <a:t>: Java Virtual Machine; unità </a:t>
            </a:r>
            <a:r>
              <a:rPr lang="it-IT" dirty="0" err="1"/>
              <a:t>floating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dei processori Intel x86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u="sng" dirty="0"/>
              <a:t>SET DI REGISTRI</a:t>
            </a:r>
            <a:r>
              <a:rPr lang="it-IT" dirty="0"/>
              <a:t>: molto generale e flessibile, tutti gli operandi sono espliciti ( due o tre operandi a seconda dell’ISA), codice più lungo ma in compenso molto efficiente perché può essere preso ogni operando senza dover seguire politiche di lettura e scrittura sequenziali come nello </a:t>
            </a:r>
            <a:r>
              <a:rPr lang="it-IT" dirty="0" err="1"/>
              <a:t>stack</a:t>
            </a:r>
            <a:r>
              <a:rPr lang="it-IT" dirty="0"/>
              <a:t>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143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Modalità di accesso alla memoria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Le istruzioni e i dati sono composti da </a:t>
            </a:r>
            <a:r>
              <a:rPr lang="it-IT" dirty="0" err="1"/>
              <a:t>piu’</a:t>
            </a:r>
            <a:r>
              <a:rPr lang="it-IT" dirty="0"/>
              <a:t> byte che si trovano in memoria centrale e se necessario sono spostati nei registri </a:t>
            </a:r>
            <a:r>
              <a:rPr lang="it-IT" dirty="0" smtClean="0"/>
              <a:t>interni</a:t>
            </a:r>
            <a:r>
              <a:rPr lang="it-IT" dirty="0"/>
              <a:t>. </a:t>
            </a:r>
            <a:r>
              <a:rPr lang="it-IT" b="1" dirty="0"/>
              <a:t>L’indirizzamento </a:t>
            </a:r>
            <a:r>
              <a:rPr lang="it-IT" b="1" dirty="0" err="1"/>
              <a:t>pero’</a:t>
            </a:r>
            <a:r>
              <a:rPr lang="it-IT" b="1" dirty="0"/>
              <a:t> si riferisce sempre al byte</a:t>
            </a:r>
            <a:r>
              <a:rPr lang="it-IT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L’unita’</a:t>
            </a:r>
            <a:r>
              <a:rPr lang="it-IT" dirty="0"/>
              <a:t> logica del dato </a:t>
            </a:r>
            <a:r>
              <a:rPr lang="it-IT" dirty="0" err="1"/>
              <a:t>e’</a:t>
            </a:r>
            <a:r>
              <a:rPr lang="it-IT" dirty="0"/>
              <a:t> la parola che </a:t>
            </a:r>
            <a:r>
              <a:rPr lang="it-IT" dirty="0" err="1"/>
              <a:t>e’</a:t>
            </a:r>
            <a:r>
              <a:rPr lang="it-IT" dirty="0"/>
              <a:t> composta da n byte. Viene acceduta </a:t>
            </a:r>
            <a:r>
              <a:rPr lang="it-IT" dirty="0" err="1"/>
              <a:t>pero’</a:t>
            </a:r>
            <a:r>
              <a:rPr lang="it-IT" dirty="0"/>
              <a:t> indicando un solo indirizzo, il primo degli n byte. Ad esempio una parola a 32 bit (4 byte) occupa 4 indirizzi ma se ne indica uno solo.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4130425"/>
            <a:ext cx="1618905" cy="176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Ordinamento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endian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endian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Immagine 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30425"/>
            <a:ext cx="54959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ISA</a:t>
            </a:r>
            <a:r>
              <a:rPr lang="it-IT" dirty="0"/>
              <a:t> </a:t>
            </a:r>
            <a:r>
              <a:rPr lang="it-IT" b="1" dirty="0" err="1"/>
              <a:t>Instruction</a:t>
            </a:r>
            <a:r>
              <a:rPr lang="it-IT" b="1" dirty="0"/>
              <a:t> Set Architecture</a:t>
            </a:r>
            <a:r>
              <a:rPr lang="it-IT" dirty="0"/>
              <a:t>  </a:t>
            </a:r>
            <a:r>
              <a:rPr lang="it-IT" dirty="0" err="1"/>
              <a:t>e’</a:t>
            </a:r>
            <a:r>
              <a:rPr lang="it-IT" dirty="0"/>
              <a:t> il modello della CPU che definisce come la macchina </a:t>
            </a:r>
            <a:r>
              <a:rPr lang="it-IT" dirty="0" err="1"/>
              <a:t>e’</a:t>
            </a:r>
            <a:r>
              <a:rPr lang="it-IT" dirty="0"/>
              <a:t> vista dal </a:t>
            </a:r>
            <a:r>
              <a:rPr lang="it-IT" i="1" dirty="0"/>
              <a:t>programmatore di basso livello</a:t>
            </a:r>
            <a:r>
              <a:rPr lang="it-IT" dirty="0"/>
              <a:t> o meglio come la macchina </a:t>
            </a:r>
            <a:r>
              <a:rPr lang="it-IT" dirty="0" err="1"/>
              <a:t>e’</a:t>
            </a:r>
            <a:r>
              <a:rPr lang="it-IT" dirty="0"/>
              <a:t> vista dal </a:t>
            </a:r>
            <a:r>
              <a:rPr lang="it-IT" i="1" dirty="0"/>
              <a:t>compilatore, </a:t>
            </a:r>
            <a:r>
              <a:rPr lang="it-IT" dirty="0"/>
              <a:t>che deve poter sfruttare al meglio tutte le risorse della CPU e del calcolatore nel tradurre un codice sorgente in codice eseguibile. </a:t>
            </a:r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Untitled-1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34" y="3103870"/>
            <a:ext cx="2695845" cy="151435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548100" y="2564904"/>
            <a:ext cx="5400600" cy="3222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L’ISA definisce: 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Il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formato delle istruzioni.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Il parallelismo e l’architettura delle memoria interna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 ossia la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dimensione delle parole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, ossia dei dati che vengono elaborati e scambiati con la memoria e l’I/O e delle istruzioni, la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dimensione dei registri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, il loro numero e la funzione.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Le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modalità  di accesso alla memoria e all’I/O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, come sono gestite dalla CPU; se le memorie e l’I/O nel calcolatore non rispondono a queste specifiche sarà compito del bus controller esterno renderle compatibili con le specifiche dell’ISA.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Le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modalità di indirizzamento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, della memoria e dell’I/O.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Il linguaggio macchina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 ossia Le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istruzioni consentite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  e i </a:t>
            </a:r>
            <a:r>
              <a:rPr lang="it-IT" sz="1050" b="1" dirty="0">
                <a:latin typeface="Calibri" panose="020F0502020204030204" pitchFamily="34" charset="0"/>
                <a:ea typeface="Times New Roman" panose="02020603050405020304" pitchFamily="18" charset="0"/>
              </a:rPr>
              <a:t>tipi</a:t>
            </a:r>
            <a:r>
              <a:rPr lang="it-IT" sz="1050" dirty="0">
                <a:latin typeface="Calibri" panose="020F0502020204030204" pitchFamily="34" charset="0"/>
                <a:ea typeface="Times New Roman" panose="02020603050405020304" pitchFamily="18" charset="0"/>
              </a:rPr>
              <a:t> di dato.</a:t>
            </a:r>
            <a:endParaRPr lang="it-IT" sz="1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Allineamento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smtClean="0"/>
              <a:t>allineamento</a:t>
            </a:r>
            <a:r>
              <a:rPr lang="it-IT" dirty="0" smtClean="0"/>
              <a:t> indica </a:t>
            </a:r>
            <a:r>
              <a:rPr lang="it-IT" dirty="0"/>
              <a:t>lo spiazzamento di una parola nello spazio degli indirizzi.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L’architettura di una CPU definisce se </a:t>
            </a:r>
            <a:r>
              <a:rPr lang="it-IT" dirty="0" err="1"/>
              <a:t>puo’</a:t>
            </a:r>
            <a:r>
              <a:rPr lang="it-IT" dirty="0"/>
              <a:t> essere interfacciata con una memoria con uno spazio di indirizzamento allineato o no. </a:t>
            </a:r>
          </a:p>
          <a:p>
            <a:r>
              <a:rPr lang="it-IT" dirty="0"/>
              <a:t>L’indirizzamento </a:t>
            </a:r>
            <a:r>
              <a:rPr lang="it-IT" dirty="0" err="1"/>
              <a:t>e’</a:t>
            </a:r>
            <a:r>
              <a:rPr lang="it-IT" dirty="0"/>
              <a:t> </a:t>
            </a:r>
            <a:r>
              <a:rPr lang="it-IT" b="1" dirty="0"/>
              <a:t>allineato</a:t>
            </a:r>
            <a:r>
              <a:rPr lang="it-IT" dirty="0"/>
              <a:t> se un dato può essere allocato solo in  indirizzi multipli della dimensione della parola trasferita o </a:t>
            </a:r>
            <a:r>
              <a:rPr lang="it-IT" b="1" dirty="0"/>
              <a:t>non allineato</a:t>
            </a:r>
            <a:r>
              <a:rPr lang="it-IT" dirty="0"/>
              <a:t> se si </a:t>
            </a:r>
            <a:r>
              <a:rPr lang="it-IT" dirty="0" err="1"/>
              <a:t>puo’</a:t>
            </a:r>
            <a:r>
              <a:rPr lang="it-IT" dirty="0"/>
              <a:t> usare un qualsiasi indirizzo. </a:t>
            </a:r>
            <a:endParaRPr lang="it-IT" dirty="0" smtClean="0"/>
          </a:p>
          <a:p>
            <a:r>
              <a:rPr lang="it-IT" b="1" dirty="0" smtClean="0"/>
              <a:t>Ad </a:t>
            </a:r>
            <a:r>
              <a:rPr lang="it-IT" b="1" dirty="0"/>
              <a:t>esempio un processore a 32 bit ( parole di 4 byte) ha un modo di indirizzamento allineato se </a:t>
            </a:r>
            <a:r>
              <a:rPr lang="it-IT" b="1" dirty="0" err="1"/>
              <a:t>puo’</a:t>
            </a:r>
            <a:r>
              <a:rPr lang="it-IT" b="1" dirty="0"/>
              <a:t> usare indirizzi solo multipli di 4.</a:t>
            </a:r>
          </a:p>
          <a:p>
            <a:r>
              <a:rPr lang="it-IT" i="1" dirty="0" smtClean="0"/>
              <a:t>Esercizio</a:t>
            </a:r>
            <a:r>
              <a:rPr lang="it-IT" i="1" dirty="0"/>
              <a:t>: Se un processore a 32 bit permette di leggere una parola all’indirizzo F000Ch, prevede un indirizzamento solo allineato o no? </a:t>
            </a:r>
            <a:endParaRPr lang="it-IT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Con </a:t>
            </a:r>
            <a:r>
              <a:rPr lang="it-IT" dirty="0"/>
              <a:t>l’indirizzamento non allineato si possono leggere anche dati con un </a:t>
            </a:r>
            <a:r>
              <a:rPr lang="it-IT" b="1" dirty="0"/>
              <a:t>numero minore di byte di quello di parola ed ad un indirizzo qualsiasi </a:t>
            </a:r>
            <a:r>
              <a:rPr lang="it-IT" b="1" dirty="0" smtClean="0"/>
              <a:t>MA accesso </a:t>
            </a:r>
            <a:r>
              <a:rPr lang="it-IT" b="1" dirty="0" err="1"/>
              <a:t>e’</a:t>
            </a:r>
            <a:r>
              <a:rPr lang="it-IT" b="1" dirty="0"/>
              <a:t> </a:t>
            </a:r>
            <a:r>
              <a:rPr lang="it-IT" b="1" dirty="0" err="1"/>
              <a:t>piu’</a:t>
            </a:r>
            <a:r>
              <a:rPr lang="it-IT" b="1" dirty="0"/>
              <a:t> lento e necessita di due cicli di lettura o di scrittura. Inoltre l’hardware e </a:t>
            </a:r>
            <a:r>
              <a:rPr lang="it-IT" b="1" dirty="0" err="1"/>
              <a:t>piu’</a:t>
            </a:r>
            <a:r>
              <a:rPr lang="it-IT" b="1" dirty="0"/>
              <a:t> complesso </a:t>
            </a:r>
            <a:r>
              <a:rPr lang="it-IT" b="1" dirty="0" err="1"/>
              <a:t>perche</a:t>
            </a:r>
            <a:r>
              <a:rPr lang="it-IT" b="1" dirty="0"/>
              <a:t>’ deve permettere il riordinamento dei byte. </a:t>
            </a:r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91739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Allineamento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dirty="0"/>
              <a:t>Ad esempio il Pentium 4 che ha 36 bit di indirizzamento  e una parola di 64 bit, ha in realtà solo 33 bit fisicamente di indirizzi ( non ha A0, A1 e A2) ma solo A[3:35]. In questo modo suppone che i 3 bit siano a 0 e di default legge e scrive parole di 8 byte a partire da indirizzi multipli di 8 ossia  (</a:t>
            </a:r>
            <a:r>
              <a:rPr lang="it-IT" dirty="0" err="1"/>
              <a:t>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xxxx000). Sempre per retro compatibilità </a:t>
            </a:r>
            <a:r>
              <a:rPr lang="it-IT" dirty="0" err="1"/>
              <a:t>pero’</a:t>
            </a:r>
            <a:r>
              <a:rPr lang="it-IT" dirty="0"/>
              <a:t> </a:t>
            </a:r>
            <a:r>
              <a:rPr lang="it-IT" dirty="0" err="1"/>
              <a:t>l’assembler</a:t>
            </a:r>
            <a:r>
              <a:rPr lang="it-IT" dirty="0"/>
              <a:t> permette anche un indirizzamento non allineato e questo avviene con dispendio di tempo leggendo parte di parola ad un indirizzo e parte ad un altro multipli di 8 ( esegue due accessi). Per questo esistono 8 segnali aggiuntivi Byte </a:t>
            </a:r>
            <a:r>
              <a:rPr lang="it-IT" dirty="0" err="1"/>
              <a:t>Enable</a:t>
            </a:r>
            <a:r>
              <a:rPr lang="it-IT" dirty="0"/>
              <a:t> (BE0#, BE1#...BE7#) attivi bassi che indicano all’esterno quali </a:t>
            </a:r>
            <a:r>
              <a:rPr lang="it-IT" dirty="0" err="1"/>
              <a:t>dispotivi</a:t>
            </a:r>
            <a:r>
              <a:rPr lang="it-IT" dirty="0"/>
              <a:t> di memoria tra gli 8 devono essere abilitati</a:t>
            </a:r>
          </a:p>
          <a:p>
            <a:endParaRPr lang="it-IT" i="1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21" y="4365104"/>
            <a:ext cx="74888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84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Allineamento 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cap="all" dirty="0"/>
              <a:t>Esercizio</a:t>
            </a:r>
            <a:r>
              <a:rPr lang="it-IT" dirty="0"/>
              <a:t>: se il Pentium 4 volesse eseguire l’istruzione (supponiamo gli indirizzi </a:t>
            </a:r>
            <a:r>
              <a:rPr lang="it-IT" dirty="0" err="1"/>
              <a:t>piu’</a:t>
            </a:r>
            <a:r>
              <a:rPr lang="it-IT" dirty="0"/>
              <a:t> alti a 00000000000:</a:t>
            </a:r>
          </a:p>
          <a:p>
            <a:r>
              <a:rPr lang="en-US" dirty="0"/>
              <a:t>MOV </a:t>
            </a:r>
            <a:r>
              <a:rPr lang="en-US" dirty="0" err="1"/>
              <a:t>EAX,dword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[AF13h]</a:t>
            </a:r>
            <a:endParaRPr lang="it-IT" dirty="0"/>
          </a:p>
          <a:p>
            <a:r>
              <a:rPr lang="en-US" dirty="0"/>
              <a:t> </a:t>
            </a:r>
            <a:r>
              <a:rPr lang="it-IT" dirty="0"/>
              <a:t>Come devono essere posti i BE e a che indirizzo si effettua la operazione in memoria?</a:t>
            </a:r>
          </a:p>
          <a:p>
            <a:endParaRPr lang="it-IT" i="1" dirty="0"/>
          </a:p>
        </p:txBody>
      </p:sp>
      <p:sp>
        <p:nvSpPr>
          <p:cNvPr id="5" name="Rettangolo 4"/>
          <p:cNvSpPr/>
          <p:nvPr/>
        </p:nvSpPr>
        <p:spPr>
          <a:xfrm>
            <a:off x="439543" y="3356992"/>
            <a:ext cx="10638928" cy="271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Risposta: L’operazione </a:t>
            </a:r>
            <a:r>
              <a:rPr lang="it-IT" sz="12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e’</a:t>
            </a: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 una lettura di 32 bit ossia 4 byte a partire dall’indirizzo 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0000 0000 0000 0000 0000 1010 1111 0001 0 (011) ossia 3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Non allineato. Viene fatto in questo caso solo 1 accesso di 8 byte all’indirizzo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0000 0000 0000 0000 0000 1010 1111 0001 0 (</a:t>
            </a:r>
            <a:r>
              <a:rPr lang="it-IT" sz="1200" b="1" dirty="0">
                <a:latin typeface="Calibri" panose="020F0502020204030204" pitchFamily="34" charset="0"/>
                <a:ea typeface="Times New Roman" panose="02020603050405020304" pitchFamily="18" charset="0"/>
              </a:rPr>
              <a:t>000)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Ma dovendo leggere  4 byte degli indirizzi 3,4,5,6  e non i byte 0,1,2, ne’ il byte 7, i segnali BE sono abilitati bassi come segue: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BE7#,… BE0# = 10000111.</a:t>
            </a:r>
            <a:endParaRPr lang="it-IT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0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Modalità di Indirizzamento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pPr lvl="0"/>
            <a:r>
              <a:rPr lang="it-IT" b="1" dirty="0"/>
              <a:t>Accesso all’operando tramite REGISTRO</a:t>
            </a:r>
            <a:r>
              <a:rPr lang="it-IT" dirty="0"/>
              <a:t>: l’operando si trova in un registro (non </a:t>
            </a:r>
            <a:r>
              <a:rPr lang="it-IT" dirty="0" err="1"/>
              <a:t>e’</a:t>
            </a:r>
            <a:r>
              <a:rPr lang="it-IT" dirty="0"/>
              <a:t> un vero metodo di indirizzamento in memoria, ma solo nella memoria interna) come MOV EAX, EBX</a:t>
            </a:r>
          </a:p>
          <a:p>
            <a:pPr lvl="0"/>
            <a:r>
              <a:rPr lang="it-IT" b="1" dirty="0"/>
              <a:t>Accesso all’operando come IMMEDIATO</a:t>
            </a:r>
            <a:r>
              <a:rPr lang="it-IT" dirty="0"/>
              <a:t>: l’operando </a:t>
            </a:r>
            <a:r>
              <a:rPr lang="it-IT" dirty="0" err="1"/>
              <a:t>e’</a:t>
            </a:r>
            <a:r>
              <a:rPr lang="it-IT" dirty="0"/>
              <a:t> nella istruzione (non </a:t>
            </a:r>
            <a:r>
              <a:rPr lang="it-IT" dirty="0" err="1"/>
              <a:t>e’</a:t>
            </a:r>
            <a:r>
              <a:rPr lang="it-IT" dirty="0"/>
              <a:t> un vero metodo di indirizzamento in memoria, ma solo nel registro della istruzione) come MOV EAX,5</a:t>
            </a:r>
          </a:p>
          <a:p>
            <a:pPr lvl="0"/>
            <a:r>
              <a:rPr lang="it-IT" b="1" dirty="0"/>
              <a:t>Accesso all’operando in MEMORIA</a:t>
            </a:r>
            <a:r>
              <a:rPr lang="it-IT" dirty="0"/>
              <a:t>: se </a:t>
            </a:r>
            <a:r>
              <a:rPr lang="it-IT" dirty="0" err="1"/>
              <a:t>e’</a:t>
            </a:r>
            <a:r>
              <a:rPr lang="it-IT" dirty="0"/>
              <a:t> in memoria, ci sono diversi modi di calcolare l’indirizzo; alcune CPU prevedono molte </a:t>
            </a:r>
            <a:r>
              <a:rPr lang="it-IT" dirty="0" err="1"/>
              <a:t>modalita’</a:t>
            </a:r>
            <a:r>
              <a:rPr lang="it-IT" dirty="0"/>
              <a:t> con indirizzamento diretto o </a:t>
            </a:r>
            <a:r>
              <a:rPr lang="it-IT" dirty="0" err="1"/>
              <a:t>indirietto</a:t>
            </a:r>
            <a:r>
              <a:rPr lang="it-IT" dirty="0"/>
              <a:t>, indiretto con scostamento, indiretto con base ed indice etc..</a:t>
            </a:r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0055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Modalità di Indirizzamento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pPr lvl="0"/>
            <a:r>
              <a:rPr lang="it-IT" b="1" dirty="0"/>
              <a:t>Indirizzamento Diretto</a:t>
            </a:r>
            <a:r>
              <a:rPr lang="it-IT" dirty="0"/>
              <a:t>: viene direttamente indicato nell’istruzione</a:t>
            </a:r>
            <a:endParaRPr lang="it-IT" sz="2400" dirty="0"/>
          </a:p>
          <a:p>
            <a:pPr lvl="1"/>
            <a:r>
              <a:rPr lang="it-IT" dirty="0"/>
              <a:t>es </a:t>
            </a:r>
            <a:r>
              <a:rPr lang="it-IT" dirty="0" err="1"/>
              <a:t>ld</a:t>
            </a:r>
            <a:r>
              <a:rPr lang="it-IT" dirty="0"/>
              <a:t> var1,r1 sintassi </a:t>
            </a:r>
            <a:r>
              <a:rPr lang="it-IT" dirty="0" err="1"/>
              <a:t>sorg,dest</a:t>
            </a:r>
            <a:r>
              <a:rPr lang="it-IT" dirty="0"/>
              <a:t> r1</a:t>
            </a:r>
            <a:r>
              <a:rPr lang="it-IT" dirty="0">
                <a:sym typeface="Wingdings" panose="05000000000000000000" pitchFamily="2" charset="2"/>
              </a:rPr>
              <a:t></a:t>
            </a:r>
            <a:r>
              <a:rPr lang="it-IT" dirty="0"/>
              <a:t>M[var1] o in IA32 con sintassi </a:t>
            </a:r>
            <a:r>
              <a:rPr lang="it-IT" dirty="0" err="1" smtClean="0"/>
              <a:t>dest,sorg</a:t>
            </a:r>
            <a:endParaRPr lang="it-IT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r>
              <a:rPr lang="it-IT" sz="2400" b="1" dirty="0"/>
              <a:t>Indirizzamento indiretto (con </a:t>
            </a:r>
            <a:r>
              <a:rPr lang="it-IT" sz="2400" b="1" dirty="0" err="1"/>
              <a:t>displacement</a:t>
            </a:r>
            <a:r>
              <a:rPr lang="it-IT" sz="2400" b="1" dirty="0"/>
              <a:t>):</a:t>
            </a:r>
            <a:r>
              <a:rPr lang="it-IT" sz="2400" dirty="0"/>
              <a:t> E’ il caso più frequente in cui l’indirizzo </a:t>
            </a:r>
            <a:r>
              <a:rPr lang="it-IT" sz="2400" dirty="0" err="1"/>
              <a:t>e’</a:t>
            </a:r>
            <a:r>
              <a:rPr lang="it-IT" sz="2400" dirty="0"/>
              <a:t> uno </a:t>
            </a:r>
            <a:r>
              <a:rPr lang="it-IT" sz="2400" b="1" dirty="0"/>
              <a:t>scostamento</a:t>
            </a:r>
            <a:r>
              <a:rPr lang="it-IT" sz="2400" dirty="0"/>
              <a:t> (</a:t>
            </a:r>
            <a:r>
              <a:rPr lang="it-IT" sz="2400" dirty="0" err="1"/>
              <a:t>displacement</a:t>
            </a:r>
            <a:r>
              <a:rPr lang="it-IT" sz="2400" dirty="0"/>
              <a:t>) rispetto ad una base, che </a:t>
            </a:r>
            <a:r>
              <a:rPr lang="it-IT" sz="2400" dirty="0" err="1"/>
              <a:t>e’</a:t>
            </a:r>
            <a:r>
              <a:rPr lang="it-IT" sz="2400" dirty="0"/>
              <a:t> un registro interno alla CPU</a:t>
            </a:r>
          </a:p>
          <a:p>
            <a:pPr lvl="1"/>
            <a:endParaRPr lang="it-IT" sz="2400" dirty="0"/>
          </a:p>
          <a:p>
            <a:endParaRPr lang="it-IT" i="1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763688" y="2060848"/>
            <a:ext cx="5270773" cy="1425307"/>
            <a:chOff x="4365625" y="1539874"/>
            <a:chExt cx="4060825" cy="551995"/>
          </a:xfrm>
        </p:grpSpPr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4365625" y="1539874"/>
              <a:ext cx="1008063" cy="344413"/>
            </a:xfrm>
            <a:prstGeom prst="rect">
              <a:avLst/>
            </a:prstGeom>
            <a:noFill/>
            <a:ln w="111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</a:pPr>
              <a:r>
                <a:rPr lang="it-I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Mov</a:t>
              </a: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5373688" y="1539875"/>
              <a:ext cx="1012825" cy="344488"/>
            </a:xfrm>
            <a:prstGeom prst="rect">
              <a:avLst/>
            </a:prstGeom>
            <a:noFill/>
            <a:ln w="1111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</a:pPr>
              <a:r>
                <a:rPr lang="it-I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</a:p>
          </p:txBody>
        </p:sp>
        <p:sp>
          <p:nvSpPr>
            <p:cNvPr id="15" name="Rectangle 51"/>
            <p:cNvSpPr>
              <a:spLocks noChangeArrowheads="1"/>
            </p:cNvSpPr>
            <p:nvPr/>
          </p:nvSpPr>
          <p:spPr bwMode="auto">
            <a:xfrm>
              <a:off x="6399213" y="1539875"/>
              <a:ext cx="2027237" cy="344488"/>
            </a:xfrm>
            <a:prstGeom prst="rect">
              <a:avLst/>
            </a:prstGeom>
            <a:solidFill>
              <a:srgbClr val="CCFFFF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</a:pPr>
              <a:r>
                <a:rPr lang="it-IT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dword ptr [FFFFFh]</a:t>
              </a: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4418013" y="1614350"/>
              <a:ext cx="99059" cy="477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it-IT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922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Indirizzamento indiretto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b="1" dirty="0"/>
              <a:t>Nelle macchine Intel</a:t>
            </a:r>
            <a:r>
              <a:rPr lang="it-IT" dirty="0"/>
              <a:t> è possibile accedere agli operandi nella  memoria in </a:t>
            </a:r>
            <a:r>
              <a:rPr lang="it-IT" b="1" dirty="0"/>
              <a:t>17</a:t>
            </a:r>
            <a:r>
              <a:rPr lang="it-IT" dirty="0"/>
              <a:t> modi di indirizzamento (8086) per specificare un indirizzo di memoria. Questi possono essere raggruppati in 3 categorie(oltre all’indirizzo immediato, vedi sotto):</a:t>
            </a:r>
          </a:p>
          <a:p>
            <a:pPr lvl="0"/>
            <a:r>
              <a:rPr lang="it-IT" b="1" dirty="0"/>
              <a:t>Indirizzamento diretto</a:t>
            </a:r>
            <a:r>
              <a:rPr lang="it-IT" dirty="0"/>
              <a:t>: si specifica l’indirizzo di memoria tramite un valore numerico detto </a:t>
            </a:r>
            <a:r>
              <a:rPr lang="it-IT" dirty="0" err="1"/>
              <a:t>displacement</a:t>
            </a:r>
            <a:r>
              <a:rPr lang="it-IT" dirty="0"/>
              <a:t>, cioè spostamento.</a:t>
            </a:r>
          </a:p>
          <a:p>
            <a:pPr lvl="0"/>
            <a:r>
              <a:rPr lang="it-IT" b="1" dirty="0"/>
              <a:t>Indirizzamento indiretto tramite registro base</a:t>
            </a:r>
            <a:r>
              <a:rPr lang="it-IT" dirty="0"/>
              <a:t>: si specifica l’indirizzo di memoria tramite il valore contenuto in uno tra i registri base BX o BP. </a:t>
            </a:r>
          </a:p>
          <a:p>
            <a:pPr lvl="0"/>
            <a:r>
              <a:rPr lang="it-IT" b="1" dirty="0"/>
              <a:t>Indirizzamento indiretto tramite registro indice</a:t>
            </a:r>
            <a:r>
              <a:rPr lang="it-IT" dirty="0"/>
              <a:t>: si specifica l’indirizzo di memoria tramite il valore contenuto in uno tra i registri indice SI o DI.</a:t>
            </a:r>
          </a:p>
        </p:txBody>
      </p:sp>
    </p:spTree>
    <p:extLst>
      <p:ext uri="{BB962C8B-B14F-4D97-AF65-F5344CB8AC3E}">
        <p14:creationId xmlns:p14="http://schemas.microsoft.com/office/powerpoint/2010/main" val="3332782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Indirizzamento indiretto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 fontScale="25000" lnSpcReduction="20000"/>
          </a:bodyPr>
          <a:lstStyle/>
          <a:p>
            <a:r>
              <a:rPr lang="it-IT" sz="5600" dirty="0"/>
              <a:t>1)  </a:t>
            </a:r>
            <a:r>
              <a:rPr lang="it-IT" sz="5600" b="1" dirty="0"/>
              <a:t>Indirizzamento immediato:</a:t>
            </a:r>
            <a:r>
              <a:rPr lang="it-IT" sz="5600" dirty="0"/>
              <a:t> non </a:t>
            </a:r>
            <a:r>
              <a:rPr lang="it-IT" sz="5600" dirty="0" err="1"/>
              <a:t>e’</a:t>
            </a:r>
            <a:r>
              <a:rPr lang="it-IT" sz="5600" dirty="0"/>
              <a:t> un vero e proprio metodo di indirizzamento in memoria in quanto l'operando contiene direttamente un valore costante (e non un indirizzo di memoria); la lunghezza del valore (1, 2, o 4 byte) dipende dal tipo di operazione e dai registri coinvolti.</a:t>
            </a:r>
          </a:p>
          <a:p>
            <a:r>
              <a:rPr lang="it-IT" sz="5600" dirty="0"/>
              <a:t>MOV AL,10 		// carica il numero 10 in AL</a:t>
            </a:r>
          </a:p>
          <a:p>
            <a:r>
              <a:rPr lang="it-IT" sz="5600" dirty="0" smtClean="0"/>
              <a:t>MOV </a:t>
            </a:r>
            <a:r>
              <a:rPr lang="it-IT" sz="5600" dirty="0"/>
              <a:t>EAX,104ed3c5h // carica il numero </a:t>
            </a:r>
            <a:r>
              <a:rPr lang="it-IT" sz="5600" dirty="0" err="1"/>
              <a:t>esad</a:t>
            </a:r>
            <a:r>
              <a:rPr lang="it-IT" sz="5600" dirty="0"/>
              <a:t>. 104ed3c5 in EAX</a:t>
            </a:r>
          </a:p>
          <a:p>
            <a:r>
              <a:rPr lang="it-IT" sz="5600" dirty="0"/>
              <a:t>MOV AX,d3c5001ah 	// ERRORE </a:t>
            </a:r>
            <a:r>
              <a:rPr lang="it-IT" sz="5600" dirty="0" smtClean="0"/>
              <a:t>!!!</a:t>
            </a:r>
            <a:r>
              <a:rPr lang="it-IT" sz="5600" dirty="0"/>
              <a:t> </a:t>
            </a:r>
          </a:p>
          <a:p>
            <a:r>
              <a:rPr lang="it-IT" sz="5600" dirty="0"/>
              <a:t>2) </a:t>
            </a:r>
            <a:r>
              <a:rPr lang="it-IT" sz="5600" b="1" dirty="0"/>
              <a:t>Indirizzamento diretto (assoluto): </a:t>
            </a:r>
            <a:r>
              <a:rPr lang="it-IT" sz="5600" dirty="0"/>
              <a:t>l'operando specifica un indirizzo di memoria; grazie all'assemblatore è possibile utilizzare nomi simbolici.</a:t>
            </a:r>
          </a:p>
          <a:p>
            <a:r>
              <a:rPr lang="it-IT" sz="5600" dirty="0"/>
              <a:t>MOV </a:t>
            </a:r>
            <a:r>
              <a:rPr lang="it-IT" sz="5600" dirty="0" err="1"/>
              <a:t>AL,byte</a:t>
            </a:r>
            <a:r>
              <a:rPr lang="it-IT" sz="5600" dirty="0"/>
              <a:t> </a:t>
            </a:r>
            <a:r>
              <a:rPr lang="it-IT" sz="5600" dirty="0" err="1"/>
              <a:t>ptr</a:t>
            </a:r>
            <a:r>
              <a:rPr lang="it-IT" sz="5600" dirty="0"/>
              <a:t> [104532a0h] 	// carica in AL il byte alla locazione 104532a0</a:t>
            </a:r>
          </a:p>
          <a:p>
            <a:r>
              <a:rPr lang="it-IT" sz="5600" dirty="0"/>
              <a:t>MOV </a:t>
            </a:r>
            <a:r>
              <a:rPr lang="it-IT" sz="5600" dirty="0" err="1"/>
              <a:t>EAX,dword</a:t>
            </a:r>
            <a:r>
              <a:rPr lang="it-IT" sz="5600" dirty="0"/>
              <a:t> </a:t>
            </a:r>
            <a:r>
              <a:rPr lang="it-IT" sz="5600" dirty="0" err="1"/>
              <a:t>ptr</a:t>
            </a:r>
            <a:r>
              <a:rPr lang="it-IT" sz="5600" dirty="0"/>
              <a:t> [104ed3c5h] 	// carica in EAX la double word alla </a:t>
            </a:r>
            <a:r>
              <a:rPr lang="it-IT" sz="5600" dirty="0" err="1"/>
              <a:t>loc</a:t>
            </a:r>
            <a:r>
              <a:rPr lang="it-IT" sz="5600" dirty="0"/>
              <a:t>. 104ed3c5</a:t>
            </a:r>
          </a:p>
          <a:p>
            <a:r>
              <a:rPr lang="it-IT" sz="5600" dirty="0" smtClean="0"/>
              <a:t>3)</a:t>
            </a:r>
            <a:r>
              <a:rPr lang="it-IT" sz="5600" b="1" dirty="0" smtClean="0"/>
              <a:t>Indirizzamento </a:t>
            </a:r>
            <a:r>
              <a:rPr lang="it-IT" sz="5600" b="1" dirty="0"/>
              <a:t>indiretto con registri:</a:t>
            </a:r>
            <a:r>
              <a:rPr lang="it-IT" sz="5600" dirty="0"/>
              <a:t> l'operando che viene specificato viene caricato o salvato in memoria, ma l'indirizzo di memoria non è cablato nell'istruzione ma specificato da un registro.</a:t>
            </a:r>
          </a:p>
          <a:p>
            <a:r>
              <a:rPr lang="it-IT" sz="5600" dirty="0"/>
              <a:t>MOV </a:t>
            </a:r>
            <a:r>
              <a:rPr lang="it-IT" sz="5600" dirty="0" err="1"/>
              <a:t>EAX,dword</a:t>
            </a:r>
            <a:r>
              <a:rPr lang="it-IT" sz="5600" dirty="0"/>
              <a:t> </a:t>
            </a:r>
            <a:r>
              <a:rPr lang="it-IT" sz="5600" dirty="0" err="1"/>
              <a:t>ptr</a:t>
            </a:r>
            <a:r>
              <a:rPr lang="it-IT" sz="5600" dirty="0"/>
              <a:t> [ECX] 	// carica in EAX la double word alla locazione di memoria </a:t>
            </a:r>
          </a:p>
          <a:p>
            <a:r>
              <a:rPr lang="it-IT" sz="5600" dirty="0" smtClean="0"/>
              <a:t>4)</a:t>
            </a:r>
            <a:r>
              <a:rPr lang="it-IT" sz="5600" b="1" dirty="0" smtClean="0"/>
              <a:t>Indirizzamento </a:t>
            </a:r>
            <a:r>
              <a:rPr lang="it-IT" sz="5600" b="1" dirty="0"/>
              <a:t>indiretto con registri e spiazzamento (Indice)</a:t>
            </a:r>
            <a:r>
              <a:rPr lang="it-IT" sz="5600" dirty="0"/>
              <a:t>: l'indirizzo di memoria è determinato a partire da un valore assoluto (esempio indirizzo iniziale di un vettore) a cui viene sommato il contenuto di un registro usato come indice.</a:t>
            </a:r>
          </a:p>
          <a:p>
            <a:r>
              <a:rPr lang="it-IT" sz="5600" dirty="0"/>
              <a:t>MOV EAX,[EBX(base)+ECX]		 // carica in EAX la double word alla locazione di</a:t>
            </a:r>
          </a:p>
          <a:p>
            <a:r>
              <a:rPr lang="it-IT" sz="5600" b="1" dirty="0" smtClean="0"/>
              <a:t>EBX </a:t>
            </a:r>
            <a:r>
              <a:rPr lang="it-IT" sz="5600" b="1" dirty="0" err="1"/>
              <a:t>e’</a:t>
            </a:r>
            <a:r>
              <a:rPr lang="it-IT" sz="5600" b="1" dirty="0"/>
              <a:t> per esempio l’indirizzo al primo elemento di un vettore </a:t>
            </a:r>
            <a:r>
              <a:rPr lang="it-IT" sz="5600" b="1" dirty="0" err="1"/>
              <a:t>int</a:t>
            </a:r>
            <a:r>
              <a:rPr lang="it-IT" sz="5600" b="1" dirty="0"/>
              <a:t> a[10] in memoria </a:t>
            </a:r>
            <a:r>
              <a:rPr lang="it-IT" sz="5600" b="1" dirty="0" err="1"/>
              <a:t>e’</a:t>
            </a:r>
            <a:r>
              <a:rPr lang="it-IT" sz="5600" b="1" dirty="0"/>
              <a:t> all’indirizzo contenuto nel registro EBX</a:t>
            </a:r>
            <a:endParaRPr lang="it-IT" sz="5600" dirty="0"/>
          </a:p>
          <a:p>
            <a:r>
              <a:rPr lang="it-IT" sz="5600" dirty="0" smtClean="0"/>
              <a:t>4)</a:t>
            </a:r>
            <a:r>
              <a:rPr lang="it-IT" sz="5600" b="1" dirty="0" smtClean="0"/>
              <a:t>Indirizzamento </a:t>
            </a:r>
            <a:r>
              <a:rPr lang="it-IT" sz="5600" b="1" dirty="0"/>
              <a:t>indiretto con registri, scala e spiazzamento (Indice)</a:t>
            </a:r>
            <a:r>
              <a:rPr lang="it-IT" sz="5600" dirty="0"/>
              <a:t>: l’operando </a:t>
            </a:r>
            <a:r>
              <a:rPr lang="it-IT" sz="5600" dirty="0" err="1"/>
              <a:t>e’</a:t>
            </a:r>
            <a:r>
              <a:rPr lang="it-IT" sz="5600" dirty="0"/>
              <a:t> caricato o salvato in memoria, l'indirizzo di memoria non è cablato nell'istruzione ma determinato durante il funzionamento sulla base di un offset calcolato nel modo seguente:</a:t>
            </a:r>
          </a:p>
          <a:p>
            <a:r>
              <a:rPr lang="it-IT" sz="5600" b="1" dirty="0"/>
              <a:t>Offset = Base + (Indice × Scala ) + Spiazzamento</a:t>
            </a:r>
            <a:endParaRPr lang="it-IT" sz="5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36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Indirizzamento di 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dirty="0"/>
              <a:t>Per il calcolo di un indirizzo di codice: </a:t>
            </a:r>
            <a:r>
              <a:rPr lang="it-IT" b="1" dirty="0"/>
              <a:t>L’indirizzamento del codice </a:t>
            </a:r>
            <a:r>
              <a:rPr lang="it-IT" b="1" dirty="0" err="1"/>
              <a:t>e’</a:t>
            </a:r>
            <a:r>
              <a:rPr lang="it-IT" b="1" dirty="0"/>
              <a:t> indicato dal </a:t>
            </a:r>
            <a:r>
              <a:rPr lang="it-IT" b="1" dirty="0" err="1"/>
              <a:t>program</a:t>
            </a:r>
            <a:r>
              <a:rPr lang="it-IT" b="1" dirty="0"/>
              <a:t> </a:t>
            </a:r>
            <a:r>
              <a:rPr lang="it-IT" b="1" dirty="0" err="1"/>
              <a:t>counter</a:t>
            </a:r>
            <a:r>
              <a:rPr lang="it-IT" b="1" dirty="0"/>
              <a:t> PC</a:t>
            </a:r>
            <a:r>
              <a:rPr lang="it-IT" dirty="0"/>
              <a:t> (che in famiglia Intel si chiama EIP </a:t>
            </a:r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pointer</a:t>
            </a:r>
            <a:r>
              <a:rPr lang="it-IT" dirty="0"/>
              <a:t>).</a:t>
            </a:r>
          </a:p>
          <a:p>
            <a:r>
              <a:rPr lang="it-IT" dirty="0"/>
              <a:t>In caso di istruzione di salto l’indirizzamento diretto indicato nell’istruzione </a:t>
            </a:r>
            <a:r>
              <a:rPr lang="it-IT" dirty="0" err="1"/>
              <a:t>puo’</a:t>
            </a:r>
            <a:r>
              <a:rPr lang="it-IT" dirty="0"/>
              <a:t> essere </a:t>
            </a:r>
            <a:r>
              <a:rPr lang="it-IT" b="1" dirty="0"/>
              <a:t>assoluto</a:t>
            </a:r>
            <a:r>
              <a:rPr lang="it-IT" dirty="0"/>
              <a:t> o </a:t>
            </a:r>
            <a:r>
              <a:rPr lang="it-IT" b="1" dirty="0"/>
              <a:t>relativo a EIP</a:t>
            </a:r>
            <a:endParaRPr lang="it-IT" dirty="0"/>
          </a:p>
          <a:p>
            <a:r>
              <a:rPr lang="it-IT" dirty="0"/>
              <a:t>Es. </a:t>
            </a:r>
          </a:p>
          <a:p>
            <a:r>
              <a:rPr lang="it-IT" dirty="0"/>
              <a:t>JMP 10 (salta a EIP+10) EIP=EIP+10</a:t>
            </a:r>
          </a:p>
          <a:p>
            <a:r>
              <a:rPr lang="it-IT" dirty="0"/>
              <a:t>JMP 12FFFF2h salata all’istruzione in memoria all’indirizzo 12FFFF2h </a:t>
            </a:r>
            <a:r>
              <a:rPr lang="it-IT" b="1" dirty="0"/>
              <a:t>mette in EIP il valore 12FFFF2h.</a:t>
            </a:r>
            <a:r>
              <a:rPr lang="it-IT" dirty="0"/>
              <a:t> EIP=12FFFF2h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7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Indirizzamento di 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“</a:t>
            </a:r>
            <a:r>
              <a:rPr lang="it-IT" b="1" dirty="0"/>
              <a:t>MEMORY MAPPED I/O”</a:t>
            </a:r>
            <a:r>
              <a:rPr lang="it-IT" dirty="0"/>
              <a:t> .Per leggere o scrivere su periferiche si usano le stesse istruzioni per leggere o scrivere in memoria a particolari indirizzi RISERVATI dal S.O. all’I/O.</a:t>
            </a:r>
          </a:p>
          <a:p>
            <a:r>
              <a:rPr lang="it-IT" dirty="0" smtClean="0"/>
              <a:t>Ha </a:t>
            </a:r>
            <a:r>
              <a:rPr lang="it-IT" dirty="0"/>
              <a:t>come vantaggi l’essere </a:t>
            </a:r>
            <a:r>
              <a:rPr lang="it-IT" b="1" dirty="0"/>
              <a:t>semplice dal punto di vista dell’architettura e tipico delle macchine RISC</a:t>
            </a:r>
            <a:r>
              <a:rPr lang="it-IT" dirty="0"/>
              <a:t> 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 smtClean="0"/>
              <a:t>Isolated</a:t>
            </a:r>
            <a:r>
              <a:rPr lang="it-IT" b="1" dirty="0" smtClean="0"/>
              <a:t> I/O: </a:t>
            </a:r>
            <a:r>
              <a:rPr lang="it-IT" dirty="0" smtClean="0"/>
              <a:t>ha </a:t>
            </a:r>
            <a:r>
              <a:rPr lang="it-IT" dirty="0"/>
              <a:t>uno spazio di indirizzamento specifico per l’I/O ed istruzioni specifiche(es. IN e OUT per le architetture X86) </a:t>
            </a:r>
            <a:endParaRPr lang="it-IT" dirty="0"/>
          </a:p>
          <a:p>
            <a:r>
              <a:rPr lang="it-IT" dirty="0"/>
              <a:t>INTEL ha uno spazio di indirizzamento specifico per l’I/O ed istruzioni specifiche</a:t>
            </a:r>
          </a:p>
          <a:p>
            <a:r>
              <a:rPr lang="it-IT" dirty="0"/>
              <a:t>1) </a:t>
            </a:r>
            <a:r>
              <a:rPr lang="it-IT" b="1" dirty="0"/>
              <a:t>indirizzamento DIRETTO,</a:t>
            </a:r>
            <a:endParaRPr lang="it-IT" dirty="0"/>
          </a:p>
          <a:p>
            <a:r>
              <a:rPr lang="it-IT" dirty="0"/>
              <a:t>Però indirizzo </a:t>
            </a:r>
            <a:r>
              <a:rPr lang="it-IT" dirty="0" err="1"/>
              <a:t>puo’</a:t>
            </a:r>
            <a:r>
              <a:rPr lang="it-IT" dirty="0"/>
              <a:t> essere solo a 8 bit nella istruzione (fino a 256 indirizzi diversi)</a:t>
            </a:r>
          </a:p>
          <a:p>
            <a:pPr lvl="0"/>
            <a:r>
              <a:rPr lang="it-IT" dirty="0"/>
              <a:t>in AL,PORTA1           AL</a:t>
            </a:r>
            <a:r>
              <a:rPr lang="it-IT" dirty="0">
                <a:sym typeface="Wingdings" panose="05000000000000000000" pitchFamily="2" charset="2"/>
              </a:rPr>
              <a:t></a:t>
            </a:r>
            <a:r>
              <a:rPr lang="it-IT" dirty="0"/>
              <a:t> I/O[PORTA1]</a:t>
            </a:r>
          </a:p>
          <a:p>
            <a:pPr lvl="0"/>
            <a:r>
              <a:rPr lang="it-IT" dirty="0"/>
              <a:t>Out PORTA2, AL 	I/O[PORTA2]</a:t>
            </a:r>
            <a:r>
              <a:rPr lang="it-IT" dirty="0">
                <a:sym typeface="Wingdings" panose="05000000000000000000" pitchFamily="2" charset="2"/>
              </a:rPr>
              <a:t></a:t>
            </a:r>
            <a:r>
              <a:rPr lang="it-IT" dirty="0"/>
              <a:t>AL	</a:t>
            </a:r>
          </a:p>
          <a:p>
            <a:r>
              <a:rPr lang="it-IT" dirty="0"/>
              <a:t>2) </a:t>
            </a:r>
            <a:r>
              <a:rPr lang="it-IT" b="1" dirty="0"/>
              <a:t>indirizzamento CON REGISTRO DX,</a:t>
            </a:r>
            <a:endParaRPr lang="it-IT" dirty="0"/>
          </a:p>
          <a:p>
            <a:r>
              <a:rPr lang="it-IT" dirty="0"/>
              <a:t>indirizzo </a:t>
            </a:r>
            <a:r>
              <a:rPr lang="it-IT" dirty="0" err="1"/>
              <a:t>e’</a:t>
            </a:r>
            <a:r>
              <a:rPr lang="it-IT" dirty="0"/>
              <a:t> a 16 bit nel registro DX</a:t>
            </a:r>
          </a:p>
          <a:p>
            <a:pPr lvl="0"/>
            <a:r>
              <a:rPr lang="it-IT" dirty="0"/>
              <a:t>in AL,DX           AL</a:t>
            </a:r>
            <a:r>
              <a:rPr lang="it-IT" dirty="0">
                <a:sym typeface="Wingdings" panose="05000000000000000000" pitchFamily="2" charset="2"/>
              </a:rPr>
              <a:t></a:t>
            </a:r>
            <a:r>
              <a:rPr lang="it-IT" dirty="0"/>
              <a:t> I/O[DX]</a:t>
            </a:r>
          </a:p>
          <a:p>
            <a:pPr lvl="0"/>
            <a:r>
              <a:rPr lang="it-IT" dirty="0"/>
              <a:t>Out DX, AL 	I/O[DX]</a:t>
            </a:r>
            <a:r>
              <a:rPr lang="it-IT" dirty="0">
                <a:sym typeface="Wingdings" panose="05000000000000000000" pitchFamily="2" charset="2"/>
              </a:rPr>
              <a:t></a:t>
            </a:r>
            <a:r>
              <a:rPr lang="it-IT" dirty="0"/>
              <a:t>AL	</a:t>
            </a:r>
          </a:p>
          <a:p>
            <a:r>
              <a:rPr lang="it-IT" dirty="0"/>
              <a:t>In questo modo </a:t>
            </a:r>
            <a:r>
              <a:rPr lang="it-IT" dirty="0" err="1"/>
              <a:t>e’</a:t>
            </a:r>
            <a:r>
              <a:rPr lang="it-IT" dirty="0"/>
              <a:t> come se ci fosse uno spazio di indirizzamento aggiuntivo a 16Kbyte per l’I/O. esso </a:t>
            </a:r>
            <a:r>
              <a:rPr lang="it-IT" dirty="0" err="1"/>
              <a:t>e’</a:t>
            </a:r>
            <a:r>
              <a:rPr lang="it-IT" dirty="0"/>
              <a:t> </a:t>
            </a:r>
            <a:r>
              <a:rPr lang="it-IT" dirty="0" err="1"/>
              <a:t>piu’</a:t>
            </a:r>
            <a:r>
              <a:rPr lang="it-IT" dirty="0"/>
              <a:t> che </a:t>
            </a:r>
            <a:r>
              <a:rPr lang="it-IT" dirty="0" err="1"/>
              <a:t>sufficiente,almeno</a:t>
            </a:r>
            <a:r>
              <a:rPr lang="it-IT" dirty="0"/>
              <a:t> per le periferiche standard</a:t>
            </a:r>
          </a:p>
        </p:txBody>
      </p:sp>
    </p:spTree>
    <p:extLst>
      <p:ext uri="{BB962C8B-B14F-4D97-AF65-F5344CB8AC3E}">
        <p14:creationId xmlns:p14="http://schemas.microsoft.com/office/powerpoint/2010/main" val="50309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Tipi di Dato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dirty="0"/>
              <a:t>L’ISA  definisce un certo numero di tipi di dato direttamente supportati dalle istruzioni</a:t>
            </a:r>
          </a:p>
          <a:p>
            <a:r>
              <a:rPr lang="it-IT" b="1" dirty="0"/>
              <a:t>tipi di dati numerici:</a:t>
            </a:r>
            <a:r>
              <a:rPr lang="it-IT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 i tipi di dati sono </a:t>
            </a:r>
            <a:r>
              <a:rPr lang="it-IT" b="1" dirty="0"/>
              <a:t>interi senza segno, interi con segno, interi in codifica binaria </a:t>
            </a:r>
            <a:r>
              <a:rPr lang="it-IT" dirty="0"/>
              <a:t>(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coded</a:t>
            </a:r>
            <a:r>
              <a:rPr lang="it-IT" dirty="0"/>
              <a:t> </a:t>
            </a:r>
            <a:r>
              <a:rPr lang="it-IT" dirty="0" err="1"/>
              <a:t>decimal</a:t>
            </a:r>
            <a:r>
              <a:rPr lang="it-IT" dirty="0"/>
              <a:t> BCD)</a:t>
            </a:r>
            <a:r>
              <a:rPr lang="it-IT" b="1" dirty="0"/>
              <a:t>, virgola mobile</a:t>
            </a:r>
            <a:r>
              <a:rPr lang="it-IT" b="1" dirty="0" smtClean="0"/>
              <a:t>.</a:t>
            </a:r>
          </a:p>
          <a:p>
            <a:endParaRPr lang="it-IT" dirty="0"/>
          </a:p>
          <a:p>
            <a:r>
              <a:rPr lang="it-IT" b="1" dirty="0"/>
              <a:t>tipi di dati non numerici;</a:t>
            </a:r>
            <a:r>
              <a:rPr lang="it-IT" dirty="0"/>
              <a:t> </a:t>
            </a:r>
          </a:p>
          <a:p>
            <a:pPr lvl="0"/>
            <a:r>
              <a:rPr lang="it-IT" i="1" dirty="0"/>
              <a:t>caratteri</a:t>
            </a:r>
            <a:r>
              <a:rPr lang="it-IT" dirty="0"/>
              <a:t> ASCII a 7 bit e UNICODE a 16 bit</a:t>
            </a:r>
          </a:p>
          <a:p>
            <a:pPr lvl="0"/>
            <a:r>
              <a:rPr lang="it-IT" dirty="0"/>
              <a:t>alcune ISA hanno istruzioni speciali per le </a:t>
            </a:r>
            <a:r>
              <a:rPr lang="it-IT" i="1" dirty="0"/>
              <a:t>stringhe per le</a:t>
            </a:r>
            <a:r>
              <a:rPr lang="it-IT" dirty="0"/>
              <a:t> mappe </a:t>
            </a:r>
            <a:r>
              <a:rPr lang="it-IT" i="1" dirty="0"/>
              <a:t>Booleane e per i </a:t>
            </a:r>
            <a:r>
              <a:rPr lang="it-IT" dirty="0"/>
              <a:t>dati </a:t>
            </a:r>
            <a:r>
              <a:rPr lang="it-IT" i="1" dirty="0"/>
              <a:t>multimediali</a:t>
            </a:r>
            <a:r>
              <a:rPr lang="it-IT" dirty="0"/>
              <a:t> a 8 bit in coppie da 16  di solito per l’audio o terne da 3x8 (contenute in 32 bit) per i colori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23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linguaggio macchina inoltre vengono distinte due</a:t>
            </a:r>
            <a:r>
              <a:rPr lang="it-IT" b="1" dirty="0"/>
              <a:t>  modalità di esecuzione </a:t>
            </a:r>
            <a:r>
              <a:rPr lang="it-IT" dirty="0"/>
              <a:t>ossia che tipo di privilegio devono avere gli utenti e che istruzioni possono essere eseguite in quel livello (ad esempio in </a:t>
            </a:r>
            <a:r>
              <a:rPr lang="it-IT" b="1" dirty="0"/>
              <a:t>modalità </a:t>
            </a:r>
            <a:r>
              <a:rPr lang="it-IT" b="1" dirty="0" err="1"/>
              <a:t>kernel</a:t>
            </a:r>
            <a:r>
              <a:rPr lang="it-IT" dirty="0"/>
              <a:t> per le istruzioni del sistema operativo e in </a:t>
            </a:r>
            <a:r>
              <a:rPr lang="it-IT" b="1" dirty="0"/>
              <a:t>modalità utente</a:t>
            </a:r>
            <a:r>
              <a:rPr lang="it-IT" dirty="0"/>
              <a:t>)</a:t>
            </a:r>
          </a:p>
          <a:p>
            <a:endParaRPr lang="it-IT" dirty="0" smtClean="0"/>
          </a:p>
          <a:p>
            <a:r>
              <a:rPr lang="it-IT" dirty="0" err="1"/>
              <a:t>Piu’</a:t>
            </a:r>
            <a:r>
              <a:rPr lang="it-IT" dirty="0"/>
              <a:t> l’ISA </a:t>
            </a:r>
            <a:r>
              <a:rPr lang="it-IT" dirty="0" err="1"/>
              <a:t>e’</a:t>
            </a:r>
            <a:r>
              <a:rPr lang="it-IT" dirty="0"/>
              <a:t> semplice (“vicino all’hardware”) composta da poche e semplici istruzioni e poche diverse modalità di indirizzamento maggior lavoro </a:t>
            </a:r>
            <a:r>
              <a:rPr lang="it-IT" dirty="0" err="1"/>
              <a:t>e’</a:t>
            </a:r>
            <a:r>
              <a:rPr lang="it-IT" dirty="0"/>
              <a:t> deputato al compilatore che conoscendo i dettagli dei primi 5 punti traduce il programma in linguaggio macchina ma più veloce e semplice </a:t>
            </a:r>
            <a:r>
              <a:rPr lang="it-IT" dirty="0" err="1"/>
              <a:t>e’</a:t>
            </a:r>
            <a:r>
              <a:rPr lang="it-IT" dirty="0"/>
              <a:t> la rete logica che la implementa. </a:t>
            </a:r>
            <a:endParaRPr lang="it-IT" dirty="0" smtClean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architetture </a:t>
            </a:r>
            <a:r>
              <a:rPr lang="it-IT" dirty="0"/>
              <a:t>RISC (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 set computer) 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architetture </a:t>
            </a:r>
            <a:r>
              <a:rPr lang="it-IT" dirty="0"/>
              <a:t>CISC (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 set computer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03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79296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Tipi di ISTRUZIONE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56" y="1052736"/>
            <a:ext cx="8075240" cy="5616624"/>
          </a:xfrm>
        </p:spPr>
        <p:txBody>
          <a:bodyPr>
            <a:normAutofit/>
          </a:bodyPr>
          <a:lstStyle/>
          <a:p>
            <a:r>
              <a:rPr lang="it-IT" dirty="0"/>
              <a:t>Esistono diversi tipi di istruzioni:</a:t>
            </a:r>
          </a:p>
          <a:p>
            <a:r>
              <a:rPr lang="it-IT" dirty="0"/>
              <a:t>1) </a:t>
            </a:r>
            <a:r>
              <a:rPr lang="it-IT" b="1" dirty="0"/>
              <a:t>aritmetiche e logiche</a:t>
            </a:r>
            <a:r>
              <a:rPr lang="it-IT" dirty="0"/>
              <a:t>	</a:t>
            </a:r>
            <a:r>
              <a:rPr lang="it-IT" dirty="0" err="1"/>
              <a:t>add</a:t>
            </a:r>
            <a:r>
              <a:rPr lang="it-IT" dirty="0"/>
              <a:t>, </a:t>
            </a:r>
            <a:r>
              <a:rPr lang="it-IT" dirty="0" err="1"/>
              <a:t>sub,and</a:t>
            </a:r>
            <a:r>
              <a:rPr lang="it-IT" dirty="0"/>
              <a:t>...</a:t>
            </a:r>
          </a:p>
          <a:p>
            <a:r>
              <a:rPr lang="it-IT" dirty="0"/>
              <a:t>2) di </a:t>
            </a:r>
            <a:r>
              <a:rPr lang="it-IT" b="1" dirty="0"/>
              <a:t>trasferimento dati</a:t>
            </a:r>
            <a:r>
              <a:rPr lang="it-IT" dirty="0"/>
              <a:t>		</a:t>
            </a:r>
            <a:r>
              <a:rPr lang="it-IT" dirty="0" err="1"/>
              <a:t>ld,st</a:t>
            </a:r>
            <a:r>
              <a:rPr lang="it-IT" dirty="0"/>
              <a:t>, </a:t>
            </a:r>
            <a:r>
              <a:rPr lang="it-IT" dirty="0" err="1"/>
              <a:t>mov</a:t>
            </a:r>
            <a:r>
              <a:rPr lang="it-IT" dirty="0"/>
              <a:t> </a:t>
            </a:r>
          </a:p>
          <a:p>
            <a:r>
              <a:rPr lang="it-IT" dirty="0"/>
              <a:t>3) </a:t>
            </a:r>
            <a:r>
              <a:rPr lang="it-IT" b="1" dirty="0"/>
              <a:t>di controllo	</a:t>
            </a:r>
            <a:r>
              <a:rPr lang="it-IT" dirty="0"/>
              <a:t>		</a:t>
            </a:r>
            <a:r>
              <a:rPr lang="it-IT" dirty="0" err="1"/>
              <a:t>br</a:t>
            </a:r>
            <a:r>
              <a:rPr lang="it-IT" dirty="0"/>
              <a:t>, </a:t>
            </a:r>
            <a:r>
              <a:rPr lang="it-IT" dirty="0" err="1"/>
              <a:t>jmp</a:t>
            </a:r>
            <a:r>
              <a:rPr lang="it-IT" dirty="0"/>
              <a:t>, call, </a:t>
            </a:r>
            <a:r>
              <a:rPr lang="it-IT" dirty="0" err="1"/>
              <a:t>ret</a:t>
            </a:r>
            <a:r>
              <a:rPr lang="it-IT" dirty="0"/>
              <a:t> </a:t>
            </a:r>
          </a:p>
          <a:p>
            <a:r>
              <a:rPr lang="it-IT" dirty="0"/>
              <a:t>4) </a:t>
            </a:r>
            <a:r>
              <a:rPr lang="it-IT" b="1" dirty="0"/>
              <a:t>di sistema</a:t>
            </a:r>
            <a:r>
              <a:rPr lang="it-IT" dirty="0"/>
              <a:t>		chiamate del SO, </a:t>
            </a:r>
            <a:r>
              <a:rPr lang="it-IT" dirty="0" err="1"/>
              <a:t>mem</a:t>
            </a:r>
            <a:r>
              <a:rPr lang="it-IT" dirty="0"/>
              <a:t> virtuale..</a:t>
            </a:r>
          </a:p>
          <a:p>
            <a:r>
              <a:rPr lang="it-IT" dirty="0"/>
              <a:t>5) </a:t>
            </a:r>
            <a:r>
              <a:rPr lang="it-IT" b="1" dirty="0" err="1"/>
              <a:t>floating</a:t>
            </a:r>
            <a:r>
              <a:rPr lang="it-IT" b="1" dirty="0"/>
              <a:t> </a:t>
            </a:r>
            <a:r>
              <a:rPr lang="it-IT" b="1" dirty="0" err="1"/>
              <a:t>point</a:t>
            </a:r>
            <a:r>
              <a:rPr lang="it-IT" dirty="0"/>
              <a:t>		</a:t>
            </a:r>
            <a:r>
              <a:rPr lang="it-IT" dirty="0" err="1"/>
              <a:t>fadd</a:t>
            </a:r>
            <a:r>
              <a:rPr lang="it-IT" dirty="0"/>
              <a:t>, </a:t>
            </a:r>
            <a:r>
              <a:rPr lang="it-IT" dirty="0" err="1"/>
              <a:t>fmul</a:t>
            </a:r>
            <a:r>
              <a:rPr lang="it-IT" dirty="0"/>
              <a:t>...</a:t>
            </a:r>
          </a:p>
          <a:p>
            <a:r>
              <a:rPr lang="it-IT" dirty="0"/>
              <a:t>6) </a:t>
            </a:r>
            <a:r>
              <a:rPr lang="it-IT" b="1" dirty="0"/>
              <a:t>decimali</a:t>
            </a:r>
            <a:r>
              <a:rPr lang="it-IT" dirty="0"/>
              <a:t>		</a:t>
            </a:r>
            <a:r>
              <a:rPr lang="it-IT" dirty="0" err="1"/>
              <a:t>bcd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, conversioni a caratteri</a:t>
            </a:r>
          </a:p>
          <a:p>
            <a:r>
              <a:rPr lang="it-IT" dirty="0"/>
              <a:t>7) </a:t>
            </a:r>
            <a:r>
              <a:rPr lang="it-IT" b="1" dirty="0"/>
              <a:t>stringhe</a:t>
            </a:r>
            <a:r>
              <a:rPr lang="it-IT" dirty="0"/>
              <a:t>		</a:t>
            </a:r>
            <a:r>
              <a:rPr lang="it-IT" dirty="0" err="1"/>
              <a:t>movs</a:t>
            </a:r>
            <a:r>
              <a:rPr lang="it-IT" dirty="0"/>
              <a:t>...</a:t>
            </a:r>
          </a:p>
          <a:p>
            <a:r>
              <a:rPr lang="it-IT" dirty="0"/>
              <a:t>8) </a:t>
            </a:r>
            <a:r>
              <a:rPr lang="it-IT" b="1" dirty="0"/>
              <a:t>SIMD grafiche-multimediali</a:t>
            </a:r>
            <a:r>
              <a:rPr lang="it-IT" dirty="0"/>
              <a:t>	</a:t>
            </a:r>
            <a:r>
              <a:rPr lang="it-IT" dirty="0" err="1"/>
              <a:t>compress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02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35080" cy="756002"/>
          </a:xfrm>
        </p:spPr>
        <p:txBody>
          <a:bodyPr>
            <a:normAutofit/>
          </a:bodyPr>
          <a:lstStyle/>
          <a:p>
            <a:r>
              <a:rPr lang="it-IT" dirty="0" smtClean="0"/>
              <a:t>Formato delle istruzioni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Le informazioni che devono essere desunte da una istruzione sono: </a:t>
            </a:r>
            <a:r>
              <a:rPr lang="it-IT" b="1" dirty="0"/>
              <a:t>il codice operativo</a:t>
            </a:r>
            <a:r>
              <a:rPr lang="it-IT" dirty="0"/>
              <a:t>, gli </a:t>
            </a:r>
            <a:r>
              <a:rPr lang="it-IT" b="1" dirty="0"/>
              <a:t>operandi</a:t>
            </a:r>
            <a:r>
              <a:rPr lang="it-IT" dirty="0"/>
              <a:t>, il </a:t>
            </a:r>
            <a:r>
              <a:rPr lang="it-IT" b="1" dirty="0"/>
              <a:t>risultato</a:t>
            </a:r>
            <a:r>
              <a:rPr lang="it-IT" dirty="0"/>
              <a:t> (o l’indirizzo degli operandi e del risultato) e </a:t>
            </a:r>
            <a:r>
              <a:rPr lang="it-IT" b="1" dirty="0"/>
              <a:t>l’indirizzo della prossima istruzione</a:t>
            </a:r>
            <a:r>
              <a:rPr lang="it-IT" dirty="0"/>
              <a:t>.  </a:t>
            </a:r>
            <a:endParaRPr lang="it-IT" dirty="0" smtClean="0"/>
          </a:p>
          <a:p>
            <a:r>
              <a:rPr lang="it-IT" dirty="0" smtClean="0"/>
              <a:t>ES </a:t>
            </a:r>
            <a:r>
              <a:rPr lang="it-IT" dirty="0" err="1" smtClean="0"/>
              <a:t>Add</a:t>
            </a:r>
            <a:r>
              <a:rPr lang="it-IT" dirty="0" smtClean="0"/>
              <a:t> [CX],[BX]-&gt;AX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/>
              <a:t>Nell’esempio indicato in  l’istruzione memorizzata all’indirizzo  A0 esegue un’operazione di ALU tra due operandi che risiedono in memoria con un indirizzo indicato a 16 bit e con una destinazione verso un registro (registro 1). L’istruzione seguente da eseguire si trova all’indirizzo A1. In questo esempio con 16 bit di indirizzo 16 x3 +8+4= 60 bit per ogni istruzione! Sarebbero necessari  troppi bit.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5509260" cy="1844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62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Formato delle istruzioni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questo il formato delle istruzioni </a:t>
            </a:r>
            <a:r>
              <a:rPr lang="it-IT" dirty="0" err="1"/>
              <a:t>e’</a:t>
            </a:r>
            <a:r>
              <a:rPr lang="it-IT" dirty="0"/>
              <a:t> sempre </a:t>
            </a:r>
            <a:r>
              <a:rPr lang="it-IT" dirty="0" err="1"/>
              <a:t>piu’</a:t>
            </a:r>
            <a:r>
              <a:rPr lang="it-IT" dirty="0"/>
              <a:t> compatto e diverso per ogni ISA. Le ISA si differenziano da quali campi si  indicano esplicitamente e quali invece in modo implicito: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b="1" dirty="0"/>
              <a:t>Tutte le ISA non indicano in modo esplicito l’indirizzo dell’istruzione seguente se questo </a:t>
            </a:r>
            <a:r>
              <a:rPr lang="it-IT" b="1" dirty="0" err="1"/>
              <a:t>e’</a:t>
            </a:r>
            <a:r>
              <a:rPr lang="it-IT" b="1" dirty="0"/>
              <a:t> un indirizzo consecutivo</a:t>
            </a:r>
            <a:r>
              <a:rPr lang="it-IT" dirty="0"/>
              <a:t> ( </a:t>
            </a:r>
            <a:r>
              <a:rPr lang="it-IT" dirty="0" err="1"/>
              <a:t>e’</a:t>
            </a:r>
            <a:r>
              <a:rPr lang="it-IT" dirty="0"/>
              <a:t> esplicito solo nelle istruzione di salto o di chiamate di funzioni</a:t>
            </a:r>
            <a:r>
              <a:rPr lang="it-IT" dirty="0" smtClean="0"/>
              <a:t>).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Alcune ISA mettono in esplicito tre operandi e altri indicano un operando necessariamente uguale alla destinazione. Esempio (Intel IA 32): </a:t>
            </a:r>
            <a:r>
              <a:rPr lang="it-IT" b="1" dirty="0"/>
              <a:t>ADD  EAX, EBX (operazione </a:t>
            </a:r>
            <a:r>
              <a:rPr lang="it-IT" b="1" dirty="0" err="1"/>
              <a:t>register-register</a:t>
            </a:r>
            <a:r>
              <a:rPr lang="it-IT" b="1" dirty="0"/>
              <a:t>)</a:t>
            </a:r>
            <a:r>
              <a:rPr lang="it-IT" dirty="0"/>
              <a:t>  oppure </a:t>
            </a:r>
            <a:r>
              <a:rPr lang="it-IT" b="1" dirty="0"/>
              <a:t>ADD </a:t>
            </a:r>
            <a:r>
              <a:rPr lang="it-IT" b="1" dirty="0" err="1"/>
              <a:t>dword</a:t>
            </a:r>
            <a:r>
              <a:rPr lang="it-IT" b="1" dirty="0"/>
              <a:t> </a:t>
            </a:r>
            <a:r>
              <a:rPr lang="it-IT" b="1" dirty="0" err="1"/>
              <a:t>ptr</a:t>
            </a:r>
            <a:r>
              <a:rPr lang="it-IT" b="1" dirty="0"/>
              <a:t> [EBP-4],EAX operazione (</a:t>
            </a:r>
            <a:r>
              <a:rPr lang="it-IT" b="1" dirty="0" err="1"/>
              <a:t>memory-register</a:t>
            </a:r>
            <a:r>
              <a:rPr lang="it-IT" b="1" dirty="0" smtClean="0"/>
              <a:t>)</a:t>
            </a:r>
            <a:r>
              <a:rPr lang="it-IT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Alcune ISA non indicano in modo esplicito tutto l’indirizzo in memoria  ma </a:t>
            </a:r>
            <a:r>
              <a:rPr lang="it-IT" b="1" dirty="0"/>
              <a:t>solo la parte di offset che si deve aggiungere ad una base memorizzata </a:t>
            </a:r>
            <a:r>
              <a:rPr lang="it-IT" dirty="0"/>
              <a:t>in un opportuno registro interno in questo modo si riescono ad occupare ad es. solo 16 bit mentre lo spazio di indirizzamento ne prevede 20 o 32.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9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91064" cy="7560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Formato delle istruzioni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b="1" dirty="0"/>
              <a:t>Tutto </a:t>
            </a:r>
            <a:r>
              <a:rPr lang="it-IT" b="1" dirty="0" err="1"/>
              <a:t>cio’</a:t>
            </a:r>
            <a:r>
              <a:rPr lang="it-IT" b="1" dirty="0"/>
              <a:t> che non </a:t>
            </a:r>
            <a:r>
              <a:rPr lang="it-IT" b="1" dirty="0" err="1"/>
              <a:t>e’</a:t>
            </a:r>
            <a:r>
              <a:rPr lang="it-IT" b="1" dirty="0"/>
              <a:t> esplicito nell’istruzione deve essere fornito dall’hardware .</a:t>
            </a:r>
            <a:endParaRPr lang="it-IT" sz="2400" dirty="0"/>
          </a:p>
          <a:p>
            <a:pPr lvl="0"/>
            <a:r>
              <a:rPr lang="it-IT" b="1" dirty="0"/>
              <a:t>Le istruzioni possono avere lunghezza variabile o fissa. </a:t>
            </a:r>
            <a:r>
              <a:rPr lang="it-IT" dirty="0"/>
              <a:t>Avere lunghezza variabile aumenta la flessibilità ma rende complicata l’unità di controllo e il reperimento delle istruzioni.</a:t>
            </a:r>
            <a:endParaRPr lang="it-IT" sz="2400" dirty="0"/>
          </a:p>
          <a:p>
            <a:pPr lvl="0"/>
            <a:r>
              <a:rPr lang="it-IT" dirty="0"/>
              <a:t>I </a:t>
            </a:r>
            <a:r>
              <a:rPr lang="it-IT" b="1" dirty="0"/>
              <a:t>campi possono essere a formato fisso o variabile</a:t>
            </a:r>
            <a:r>
              <a:rPr lang="it-IT" dirty="0"/>
              <a:t>.</a:t>
            </a:r>
            <a:endParaRPr lang="it-IT" sz="2400" dirty="0"/>
          </a:p>
          <a:p>
            <a:pPr lvl="1"/>
            <a:r>
              <a:rPr lang="it-IT" dirty="0"/>
              <a:t>Il campo OP Operating Code esiste sempre.</a:t>
            </a:r>
            <a:endParaRPr lang="it-IT" sz="2400" dirty="0"/>
          </a:p>
          <a:p>
            <a:pPr lvl="1"/>
            <a:r>
              <a:rPr lang="it-IT" dirty="0"/>
              <a:t>I campi dei registri sono a lunghezza fissa</a:t>
            </a:r>
            <a:endParaRPr lang="it-IT" sz="2400" dirty="0"/>
          </a:p>
          <a:p>
            <a:pPr lvl="1"/>
            <a:r>
              <a:rPr lang="it-IT" dirty="0"/>
              <a:t>I campi dell’accesso alla memoria se presenti sono a lunghezza fissa.</a:t>
            </a:r>
            <a:endParaRPr lang="it-IT" sz="2400" dirty="0"/>
          </a:p>
          <a:p>
            <a:pPr lvl="1"/>
            <a:r>
              <a:rPr lang="it-IT" dirty="0"/>
              <a:t>Il campo dell’indirizzo della prossima istruzione viene sostituito da un registro a parte (Program </a:t>
            </a:r>
            <a:r>
              <a:rPr lang="it-IT" dirty="0" err="1"/>
              <a:t>Counter</a:t>
            </a:r>
            <a:r>
              <a:rPr lang="it-IT" dirty="0"/>
              <a:t>, o </a:t>
            </a:r>
            <a:r>
              <a:rPr lang="it-IT" b="1" dirty="0"/>
              <a:t>EIP</a:t>
            </a:r>
            <a:r>
              <a:rPr lang="it-IT" dirty="0"/>
              <a:t>) dove </a:t>
            </a:r>
            <a:r>
              <a:rPr lang="it-IT" dirty="0" err="1"/>
              <a:t>e’</a:t>
            </a:r>
            <a:r>
              <a:rPr lang="it-IT" dirty="0"/>
              <a:t> indicato l’indirizzo successivo.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75040" cy="756002"/>
          </a:xfrm>
        </p:spPr>
        <p:txBody>
          <a:bodyPr>
            <a:normAutofit fontScale="90000"/>
          </a:bodyPr>
          <a:lstStyle/>
          <a:p>
            <a:r>
              <a:rPr lang="it-IT" dirty="0"/>
              <a:t>Formato delle istruzioni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Avere istruzioni in lunghezza fissa</a:t>
            </a:r>
            <a:r>
              <a:rPr lang="it-IT" dirty="0"/>
              <a:t> (come macchine RISC) ha molti vantaggi: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prelievo dell’istruzione </a:t>
            </a:r>
            <a:r>
              <a:rPr lang="it-IT" dirty="0" err="1"/>
              <a:t>e’</a:t>
            </a:r>
            <a:r>
              <a:rPr lang="it-IT" dirty="0"/>
              <a:t> </a:t>
            </a:r>
            <a:r>
              <a:rPr lang="it-IT" dirty="0" err="1"/>
              <a:t>piu’</a:t>
            </a:r>
            <a:r>
              <a:rPr lang="it-IT" dirty="0"/>
              <a:t> semplice e intrinsecamente più veloce 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la logica di controllo degli indirizzi </a:t>
            </a:r>
            <a:r>
              <a:rPr lang="it-IT" dirty="0" err="1"/>
              <a:t>e’</a:t>
            </a:r>
            <a:r>
              <a:rPr lang="it-IT" dirty="0"/>
              <a:t> più semplice con un incremento di un valore costante dell’registro PC che contiene l’indirizzo dell’istruzione successiva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dirty="0"/>
              <a:t>la decodifica dell’istruzione  </a:t>
            </a:r>
            <a:r>
              <a:rPr lang="it-IT" dirty="0" err="1"/>
              <a:t>e’</a:t>
            </a:r>
            <a:r>
              <a:rPr lang="it-IT" dirty="0"/>
              <a:t> semplice e molto più veloce se l’istruzione ha campi fissi e lunghezza </a:t>
            </a:r>
            <a:r>
              <a:rPr lang="it-IT" dirty="0" smtClean="0"/>
              <a:t>fissa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dirty="0" smtClean="0"/>
              <a:t>-&gt; </a:t>
            </a:r>
            <a:r>
              <a:rPr lang="it-IT" b="1" dirty="0" err="1" smtClean="0"/>
              <a:t>Pero</a:t>
            </a:r>
            <a:r>
              <a:rPr lang="it-IT" b="1" dirty="0" err="1"/>
              <a:t>’</a:t>
            </a:r>
            <a:r>
              <a:rPr lang="it-IT" b="1" dirty="0"/>
              <a:t> è meno flessibile.  Intel ha istruzioni di lunghezza </a:t>
            </a:r>
            <a:r>
              <a:rPr lang="it-IT" b="1" dirty="0" smtClean="0"/>
              <a:t>variabile trasformate in micro istruzioni di lunghezza fissa.</a:t>
            </a:r>
          </a:p>
          <a:p>
            <a:pPr lvl="0"/>
            <a:r>
              <a:rPr lang="it-IT" b="1" dirty="0"/>
              <a:t>	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104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Esempio: Se un’architettura a 32 bit di lunghezza fissa di istruzioni, con codice operativo a 6 bit e 5 bit per ogni registro con sintassi sia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 nel formato delle istruzioni del tipo dest,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sorg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che i bit non usati sono in fondo e a zero  deve codificare </a:t>
            </a:r>
            <a:r>
              <a:rPr lang="it-IT" dirty="0" err="1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dirty="0"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dirty="0"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sapendo che il codice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oprativo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001100, come deriva l’istruzione? </a:t>
            </a:r>
            <a:endParaRPr lang="it-IT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0011 00</a:t>
            </a:r>
            <a:r>
              <a:rPr lang="it-IT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00 011</a:t>
            </a:r>
            <a:r>
              <a:rPr lang="it-IT" dirty="0"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0 0010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0000 1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000 0000 0000 </a:t>
            </a:r>
            <a:endParaRPr lang="it-IT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nella stessa si deve eseguire un’operazione di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codice operativo 110101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r1,[123FC5h] sapendo che l’indirizzo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codificato a 16 bit solo nella parte di offset e che la base </a:t>
            </a:r>
            <a:r>
              <a:rPr lang="it-IT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120000h, come deriva l’istruzione? </a:t>
            </a:r>
            <a:endParaRPr lang="it-IT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it-IT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1101 01</a:t>
            </a:r>
            <a:r>
              <a:rPr lang="it-IT" dirty="0"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00 001</a:t>
            </a:r>
            <a:r>
              <a:rPr lang="it-IT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0 0111 1111 1000 101</a:t>
            </a: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0 0000</a:t>
            </a:r>
            <a:endParaRPr lang="it-IT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987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Formato Intel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Le </a:t>
            </a:r>
            <a:r>
              <a:rPr lang="it-IT" dirty="0"/>
              <a:t>istruzioni prevedono 1 o 2 byte di codice operativo, preceduti dai byte di </a:t>
            </a:r>
            <a:r>
              <a:rPr lang="it-IT" b="1" dirty="0"/>
              <a:t>prefisso</a:t>
            </a:r>
            <a:r>
              <a:rPr lang="it-IT" dirty="0"/>
              <a:t>. Se l’operazione richiede l’accesso in memoria </a:t>
            </a:r>
            <a:r>
              <a:rPr lang="it-IT" dirty="0" err="1"/>
              <a:t>puo’</a:t>
            </a:r>
            <a:r>
              <a:rPr lang="it-IT" dirty="0"/>
              <a:t> esistere un byte di modo (</a:t>
            </a:r>
            <a:r>
              <a:rPr lang="it-IT" b="1" dirty="0"/>
              <a:t>mode</a:t>
            </a:r>
            <a:r>
              <a:rPr lang="it-IT" dirty="0"/>
              <a:t>) che indica la modalità di indirizzamento e che tipo di registro usare a cui </a:t>
            </a:r>
            <a:r>
              <a:rPr lang="it-IT" dirty="0" err="1"/>
              <a:t>puo’</a:t>
            </a:r>
            <a:r>
              <a:rPr lang="it-IT" dirty="0"/>
              <a:t> essere aggiunto un bye </a:t>
            </a:r>
            <a:r>
              <a:rPr lang="it-IT" b="1" dirty="0"/>
              <a:t>SIB</a:t>
            </a:r>
            <a:r>
              <a:rPr lang="it-IT" dirty="0"/>
              <a:t> (Scale </a:t>
            </a:r>
            <a:r>
              <a:rPr lang="it-IT" dirty="0" err="1"/>
              <a:t>index</a:t>
            </a:r>
            <a:r>
              <a:rPr lang="it-IT" dirty="0"/>
              <a:t> base) per indicare la </a:t>
            </a:r>
            <a:r>
              <a:rPr lang="it-IT" dirty="0" smtClean="0"/>
              <a:t>memoria </a:t>
            </a:r>
            <a:r>
              <a:rPr lang="it-IT" dirty="0" err="1"/>
              <a:t>e’</a:t>
            </a:r>
            <a:r>
              <a:rPr lang="it-IT" dirty="0"/>
              <a:t> presente un insieme di byte per indicare il </a:t>
            </a:r>
            <a:r>
              <a:rPr lang="it-IT" dirty="0" err="1"/>
              <a:t>displacement</a:t>
            </a:r>
            <a:r>
              <a:rPr lang="it-IT" dirty="0"/>
              <a:t> oppure un insieme di byte per il dato immediato</a:t>
            </a:r>
            <a:r>
              <a:rPr lang="it-IT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 err="1"/>
              <a:t>Prefixes</a:t>
            </a:r>
            <a:r>
              <a:rPr lang="it-IT" sz="1000" b="1" dirty="0"/>
              <a:t>: 0-4 </a:t>
            </a:r>
            <a:r>
              <a:rPr lang="it-IT" sz="1000" b="1" dirty="0" err="1"/>
              <a:t>bytes</a:t>
            </a:r>
            <a:endParaRPr lang="it-IT" sz="10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 err="1"/>
              <a:t>Opcode</a:t>
            </a:r>
            <a:r>
              <a:rPr lang="it-IT" sz="1000" b="1" dirty="0"/>
              <a:t>: 1-2 </a:t>
            </a:r>
            <a:r>
              <a:rPr lang="it-IT" sz="1000" b="1" dirty="0" err="1"/>
              <a:t>bytes</a:t>
            </a:r>
            <a:endParaRPr lang="it-IT" sz="10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 err="1"/>
              <a:t>ModR</a:t>
            </a:r>
            <a:r>
              <a:rPr lang="it-IT" sz="1000" b="1" dirty="0"/>
              <a:t>/M: 1 byte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/>
              <a:t>SIB: 1 byte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 err="1"/>
              <a:t>Displacement</a:t>
            </a:r>
            <a:r>
              <a:rPr lang="it-IT" sz="1000" b="1" dirty="0"/>
              <a:t>: 1 byte or word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IT" sz="1000" b="1" dirty="0"/>
              <a:t>Immediate: 1 byte or </a:t>
            </a:r>
            <a:r>
              <a:rPr lang="it-IT" sz="1000" b="1" dirty="0" smtClean="0"/>
              <a:t>word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sz="1000" b="1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sz="10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it-IT" dirty="0"/>
              <a:t>Il byte </a:t>
            </a:r>
            <a:r>
              <a:rPr lang="it-IT" b="1" dirty="0"/>
              <a:t>Mode R/M </a:t>
            </a:r>
            <a:r>
              <a:rPr lang="it-IT" dirty="0"/>
              <a:t>specifica ulteriormente l'operando dell'istruzione e può contenere un supplemento di </a:t>
            </a:r>
            <a:r>
              <a:rPr lang="it-IT" dirty="0" err="1"/>
              <a:t>opcode</a:t>
            </a:r>
            <a:r>
              <a:rPr lang="it-IT" dirty="0"/>
              <a:t>, mentre il byte </a:t>
            </a:r>
            <a:r>
              <a:rPr lang="it-IT" b="1" dirty="0"/>
              <a:t>SIB </a:t>
            </a:r>
            <a:r>
              <a:rPr lang="it-IT" dirty="0"/>
              <a:t>(Scale Index Base) specifica sempre un registro a 32 bit (EAX, EBX ecc.) ed è caratteristico dei processori IA-32.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96760"/>
              </p:ext>
            </p:extLst>
          </p:nvPr>
        </p:nvGraphicFramePr>
        <p:xfrm>
          <a:off x="2555777" y="2980938"/>
          <a:ext cx="6120677" cy="176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125"/>
                <a:gridCol w="716125"/>
                <a:gridCol w="716125"/>
                <a:gridCol w="716125"/>
                <a:gridCol w="716125"/>
                <a:gridCol w="716125"/>
                <a:gridCol w="329594"/>
                <a:gridCol w="778208"/>
                <a:gridCol w="716125"/>
              </a:tblGrid>
              <a:tr h="326390"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 dirty="0">
                          <a:effectLst/>
                        </a:rPr>
                        <a:t>Prefissi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 dirty="0">
                          <a:effectLst/>
                        </a:rPr>
                        <a:t>Istruzione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Istruzione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Dimensione operando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Dimensione indirizzo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sostituzione segmento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Opcode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Mode R/M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SIB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Spostamento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Immediato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o 2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1, 2 o 4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1, 2 o 4 byte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  <a:tr h="434975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OBBLIGATORIO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>
                          <a:effectLst/>
                        </a:rPr>
                        <a:t>Opz.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it-IT" sz="1000" dirty="0" err="1">
                          <a:effectLst/>
                        </a:rPr>
                        <a:t>Opz</a:t>
                      </a:r>
                      <a:r>
                        <a:rPr lang="it-IT" sz="1000" dirty="0">
                          <a:effectLst/>
                        </a:rPr>
                        <a:t>.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19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Personalizzato 2">
      <a:dk1>
        <a:sysClr val="windowText" lastClr="000000"/>
      </a:dk1>
      <a:lt1>
        <a:sysClr val="window" lastClr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ravatta ner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74123</TotalTime>
  <Words>2961</Words>
  <Application>Microsoft Office PowerPoint</Application>
  <PresentationFormat>Presentazione su schermo (4:3)</PresentationFormat>
  <Paragraphs>290</Paragraphs>
  <Slides>30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Garamond</vt:lpstr>
      <vt:lpstr>Times New Roman</vt:lpstr>
      <vt:lpstr>Wingdings</vt:lpstr>
      <vt:lpstr>Essenziale</vt:lpstr>
      <vt:lpstr>Calcolatori Elettronici e Lab a.a. 2015-2016 Istruction Set Architecture</vt:lpstr>
      <vt:lpstr>ISA</vt:lpstr>
      <vt:lpstr>ISA</vt:lpstr>
      <vt:lpstr>Formato delle istruzioni</vt:lpstr>
      <vt:lpstr>Formato delle istruzioni</vt:lpstr>
      <vt:lpstr>Formato delle istruzioni</vt:lpstr>
      <vt:lpstr>Formato delle istruzioni</vt:lpstr>
      <vt:lpstr>Esercizio</vt:lpstr>
      <vt:lpstr>Formato Intel</vt:lpstr>
      <vt:lpstr>Formato Intel</vt:lpstr>
      <vt:lpstr>Parallelismo e architettura della memoria interna</vt:lpstr>
      <vt:lpstr>Parallelismo e architettura della memoria interna</vt:lpstr>
      <vt:lpstr>Accumulatore</vt:lpstr>
      <vt:lpstr>STACK</vt:lpstr>
      <vt:lpstr>Registri IA 32</vt:lpstr>
      <vt:lpstr>FLAGS IA 32</vt:lpstr>
      <vt:lpstr>Set di Registri</vt:lpstr>
      <vt:lpstr>Discussione</vt:lpstr>
      <vt:lpstr>Modalità di accesso alla memoria</vt:lpstr>
      <vt:lpstr>Allineamento</vt:lpstr>
      <vt:lpstr>Allineamento</vt:lpstr>
      <vt:lpstr>Allineamento esercizio</vt:lpstr>
      <vt:lpstr>Modalità di Indirizzamento</vt:lpstr>
      <vt:lpstr>Modalità di Indirizzamento</vt:lpstr>
      <vt:lpstr>Indirizzamento indiretto</vt:lpstr>
      <vt:lpstr>Indirizzamento indiretto</vt:lpstr>
      <vt:lpstr>Indirizzamento di codice</vt:lpstr>
      <vt:lpstr>Indirizzamento di IO</vt:lpstr>
      <vt:lpstr>Tipi di Dato</vt:lpstr>
      <vt:lpstr>Tipi di ISTRUZIONE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with Sakbot</dc:title>
  <dc:creator>Cucchiara</dc:creator>
  <cp:lastModifiedBy>simone calderara</cp:lastModifiedBy>
  <cp:revision>712</cp:revision>
  <dcterms:created xsi:type="dcterms:W3CDTF">2003-05-19T12:23:41Z</dcterms:created>
  <dcterms:modified xsi:type="dcterms:W3CDTF">2015-11-02T11:11:54Z</dcterms:modified>
</cp:coreProperties>
</file>