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pq0Kb2GmE3EM69bXXhltQHm6Zd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Neil Shah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2-16T23:02:38.699">
    <p:pos x="-903" y="1888"/>
    <p:text/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HeOthq8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244268c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b244268c4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djlofland/DS621_F2020_Group3/tree/master/Final%20Project" TargetMode="External"/><Relationship Id="rId4" Type="http://schemas.openxmlformats.org/officeDocument/2006/relationships/hyperlink" Target="https://www.canada.ca/content/dam/eccc/documents/pdf/climate-change/pricing-pollution/" TargetMode="External"/><Relationship Id="rId5" Type="http://schemas.openxmlformats.org/officeDocument/2006/relationships/hyperlink" Target="https://www.canada.ca/content/dam/eccc/documents/pdf/climate-change/pricing-pollution/" TargetMode="External"/><Relationship Id="rId6" Type="http://schemas.openxmlformats.org/officeDocument/2006/relationships/hyperlink" Target="https://www.canada.ca/content/dam/eccc/documents/pdf/climate-change/pricing-pollution/" TargetMode="External"/><Relationship Id="rId7" Type="http://schemas.openxmlformats.org/officeDocument/2006/relationships/hyperlink" Target="https://www.nrcan.gc.ca/science-data/data-analysis/energy-data-analysis/energy-facts/energy-and-economy/20062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bankofcanada.ca/2019/11/researching-economic-impacts-climate-change/" TargetMode="External"/><Relationship Id="rId4" Type="http://schemas.openxmlformats.org/officeDocument/2006/relationships/hyperlink" Target="https://www.nytimes.com/interactive/2020/02/20/climate/climate-change-polls.html" TargetMode="External"/><Relationship Id="rId5" Type="http://schemas.openxmlformats.org/officeDocument/2006/relationships/hyperlink" Target="https://globalnews.ca/news/6006868/climate-change-federal-election-issue-poll/" TargetMode="External"/><Relationship Id="rId6" Type="http://schemas.openxmlformats.org/officeDocument/2006/relationships/hyperlink" Target="https://www.nytimes.com/2018/04/02/climate/trump-auto-emissions-rul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4293155" y="457200"/>
            <a:ext cx="7898845" cy="5909113"/>
          </a:xfrm>
          <a:custGeom>
            <a:rect b="b" l="l" r="r" t="t"/>
            <a:pathLst>
              <a:path extrusionOk="0" h="5909113" w="7898845">
                <a:moveTo>
                  <a:pt x="3848214" y="0"/>
                </a:moveTo>
                <a:lnTo>
                  <a:pt x="7898845" y="0"/>
                </a:lnTo>
                <a:lnTo>
                  <a:pt x="7898845" y="5907437"/>
                </a:lnTo>
                <a:lnTo>
                  <a:pt x="7778213" y="5907437"/>
                </a:lnTo>
                <a:lnTo>
                  <a:pt x="7778213" y="5909093"/>
                </a:lnTo>
                <a:lnTo>
                  <a:pt x="7485321" y="5909093"/>
                </a:lnTo>
                <a:lnTo>
                  <a:pt x="7485321" y="5909094"/>
                </a:lnTo>
                <a:lnTo>
                  <a:pt x="4228895" y="5909094"/>
                </a:lnTo>
                <a:lnTo>
                  <a:pt x="4228895" y="5909112"/>
                </a:lnTo>
                <a:lnTo>
                  <a:pt x="3936003" y="5909112"/>
                </a:lnTo>
                <a:lnTo>
                  <a:pt x="3936003" y="5909113"/>
                </a:lnTo>
                <a:lnTo>
                  <a:pt x="0" y="5909113"/>
                </a:lnTo>
                <a:lnTo>
                  <a:pt x="2796838" y="1676"/>
                </a:lnTo>
                <a:lnTo>
                  <a:pt x="2916686" y="1676"/>
                </a:lnTo>
                <a:lnTo>
                  <a:pt x="2917470" y="20"/>
                </a:lnTo>
                <a:lnTo>
                  <a:pt x="3210362" y="20"/>
                </a:lnTo>
                <a:lnTo>
                  <a:pt x="3210362" y="19"/>
                </a:lnTo>
                <a:lnTo>
                  <a:pt x="3555322" y="19"/>
                </a:lnTo>
                <a:lnTo>
                  <a:pt x="3555322" y="1"/>
                </a:lnTo>
                <a:lnTo>
                  <a:pt x="3848214" y="1"/>
                </a:lnTo>
                <a:close/>
              </a:path>
            </a:pathLst>
          </a:custGeom>
          <a:solidFill>
            <a:srgbClr val="B4B4B4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0" y="458858"/>
            <a:ext cx="6769978" cy="5907437"/>
          </a:xfrm>
          <a:custGeom>
            <a:rect b="b" l="l" r="r" t="t"/>
            <a:pathLst>
              <a:path extrusionOk="0" h="5905761" w="6769978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>
            <p:ph type="ctrTitle"/>
          </p:nvPr>
        </p:nvSpPr>
        <p:spPr>
          <a:xfrm>
            <a:off x="311075" y="992100"/>
            <a:ext cx="4323300" cy="25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A Modern Approach to Predicting CO</a:t>
            </a:r>
            <a:r>
              <a:rPr b="1" baseline="-25000" lang="en-US" sz="2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 emissions in Canadian ICE (Internal Combustible Engines)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6921475" y="2934000"/>
            <a:ext cx="51723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DATA 621: Fall 2020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Group 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Zach Alexander, Sam Bellows, Donny Lofland, 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Joshua Registe, Neil Shah, and Aaron Zalki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" name="Google Shape;106;p2"/>
          <p:cNvGrpSpPr/>
          <p:nvPr/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07" name="Google Shape;107;p2"/>
            <p:cNvSpPr/>
            <p:nvPr/>
          </p:nvSpPr>
          <p:spPr>
            <a:xfrm>
              <a:off x="11223203" y="635716"/>
              <a:ext cx="328612" cy="1742360"/>
            </a:xfrm>
            <a:custGeom>
              <a:rect b="b" l="l" r="r" t="t"/>
              <a:pathLst>
                <a:path extrusionOk="0" h="1114" w="207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09710" y="1022350"/>
              <a:ext cx="709612" cy="2095501"/>
            </a:xfrm>
            <a:custGeom>
              <a:rect b="b" l="l" r="r" t="t"/>
              <a:pathLst>
                <a:path extrusionOk="0" h="1363" w="447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09710" y="837744"/>
              <a:ext cx="403225" cy="1705431"/>
            </a:xfrm>
            <a:custGeom>
              <a:rect b="b" l="l" r="r" t="t"/>
              <a:pathLst>
                <a:path extrusionOk="0" h="1109" w="254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44660" y="640894"/>
              <a:ext cx="168275" cy="1713195"/>
            </a:xfrm>
            <a:custGeom>
              <a:rect b="b" l="l" r="r" t="t"/>
              <a:pathLst>
                <a:path extrusionOk="0" h="1114" w="106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2"/>
          <p:cNvSpPr txBox="1"/>
          <p:nvPr>
            <p:ph type="title"/>
          </p:nvPr>
        </p:nvSpPr>
        <p:spPr>
          <a:xfrm>
            <a:off x="1047280" y="759805"/>
            <a:ext cx="103065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Introduction &amp; Motivation</a:t>
            </a:r>
            <a:endParaRPr/>
          </a:p>
        </p:txBody>
      </p:sp>
      <p:sp>
        <p:nvSpPr>
          <p:cNvPr id="113" name="Google Shape;113;p2"/>
          <p:cNvSpPr txBox="1"/>
          <p:nvPr>
            <p:ph idx="1" type="body"/>
          </p:nvPr>
        </p:nvSpPr>
        <p:spPr>
          <a:xfrm>
            <a:off x="1424904" y="2494450"/>
            <a:ext cx="4053545" cy="3563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Climate Change is a top priority in 2019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Economic damage projected 1.5-25% GDP through end of century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Supported by majority of Canadians</a:t>
            </a:r>
            <a:endParaRPr/>
          </a:p>
          <a:p>
            <a:pPr indent="-120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Canada dichotomous energy/climate change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10% GDP still fossil fuel related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Major exports are oil, gasoline and cars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-1206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-1206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</p:txBody>
      </p:sp>
      <p:pic>
        <p:nvPicPr>
          <p:cNvPr id="114" name="Google Shape;1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3501" y="2661528"/>
            <a:ext cx="4849702" cy="3427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" name="Google Shape;120;p3"/>
          <p:cNvGrpSpPr/>
          <p:nvPr/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1" name="Google Shape;121;p3"/>
            <p:cNvSpPr/>
            <p:nvPr/>
          </p:nvSpPr>
          <p:spPr>
            <a:xfrm>
              <a:off x="11223203" y="635716"/>
              <a:ext cx="328612" cy="1742360"/>
            </a:xfrm>
            <a:custGeom>
              <a:rect b="b" l="l" r="r" t="t"/>
              <a:pathLst>
                <a:path extrusionOk="0" h="1114" w="207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09710" y="1022350"/>
              <a:ext cx="709612" cy="2095501"/>
            </a:xfrm>
            <a:custGeom>
              <a:rect b="b" l="l" r="r" t="t"/>
              <a:pathLst>
                <a:path extrusionOk="0" h="1363" w="447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409710" y="837744"/>
              <a:ext cx="403225" cy="1705431"/>
            </a:xfrm>
            <a:custGeom>
              <a:rect b="b" l="l" r="r" t="t"/>
              <a:pathLst>
                <a:path extrusionOk="0" h="1109" w="254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644660" y="640894"/>
              <a:ext cx="168275" cy="1713195"/>
            </a:xfrm>
            <a:custGeom>
              <a:rect b="b" l="l" r="r" t="t"/>
              <a:pathLst>
                <a:path extrusionOk="0" h="1114" w="106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3"/>
          <p:cNvSpPr txBox="1"/>
          <p:nvPr>
            <p:ph type="title"/>
          </p:nvPr>
        </p:nvSpPr>
        <p:spPr>
          <a:xfrm>
            <a:off x="1047280" y="759805"/>
            <a:ext cx="103065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Introduction &amp; Motivation</a:t>
            </a:r>
            <a:endParaRPr/>
          </a:p>
        </p:txBody>
      </p:sp>
      <p:sp>
        <p:nvSpPr>
          <p:cNvPr id="127" name="Google Shape;127;p3"/>
          <p:cNvSpPr txBox="1"/>
          <p:nvPr>
            <p:ph idx="1" type="body"/>
          </p:nvPr>
        </p:nvSpPr>
        <p:spPr>
          <a:xfrm>
            <a:off x="1433378" y="2496340"/>
            <a:ext cx="4517909" cy="3514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 2019 Policy makers adopt Low Carbon Fuel Standard  (LCFS) for Canada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Modeled after California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Reduce CO2 emissions in vehicles by fuel source</a:t>
            </a:r>
            <a:endParaRPr/>
          </a:p>
        </p:txBody>
      </p:sp>
      <p:pic>
        <p:nvPicPr>
          <p:cNvPr descr="California to ban new gas-powered car sales by 2035: Q&amp;A - The San Diego  Union-Tribune" id="128" name="Google Shape;128;p3"/>
          <p:cNvPicPr preferRelativeResize="0"/>
          <p:nvPr/>
        </p:nvPicPr>
        <p:blipFill rotWithShape="1">
          <a:blip r:embed="rId4">
            <a:alphaModFix/>
          </a:blip>
          <a:srcRect b="-3" l="16952" r="12291" t="0"/>
          <a:stretch/>
        </p:blipFill>
        <p:spPr>
          <a:xfrm>
            <a:off x="6492575" y="2492375"/>
            <a:ext cx="4408725" cy="327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 txBox="1"/>
          <p:nvPr/>
        </p:nvSpPr>
        <p:spPr>
          <a:xfrm>
            <a:off x="721175" y="5532300"/>
            <a:ext cx="10746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one quantify and predict CO</a:t>
            </a:r>
            <a:r>
              <a:rPr b="1"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emissions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diverse automotive fleet such as Canada?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5" name="Google Shape;135;p4"/>
          <p:cNvGrpSpPr/>
          <p:nvPr/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6" name="Google Shape;136;p4"/>
            <p:cNvSpPr/>
            <p:nvPr/>
          </p:nvSpPr>
          <p:spPr>
            <a:xfrm>
              <a:off x="11223203" y="635716"/>
              <a:ext cx="328612" cy="1742360"/>
            </a:xfrm>
            <a:custGeom>
              <a:rect b="b" l="l" r="r" t="t"/>
              <a:pathLst>
                <a:path extrusionOk="0" h="1114" w="207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409710" y="1022350"/>
              <a:ext cx="709612" cy="2095501"/>
            </a:xfrm>
            <a:custGeom>
              <a:rect b="b" l="l" r="r" t="t"/>
              <a:pathLst>
                <a:path extrusionOk="0" h="1363" w="447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409710" y="837744"/>
              <a:ext cx="403225" cy="1705431"/>
            </a:xfrm>
            <a:custGeom>
              <a:rect b="b" l="l" r="r" t="t"/>
              <a:pathLst>
                <a:path extrusionOk="0" h="1109" w="254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644660" y="640894"/>
              <a:ext cx="168275" cy="1713195"/>
            </a:xfrm>
            <a:custGeom>
              <a:rect b="b" l="l" r="r" t="t"/>
              <a:pathLst>
                <a:path extrusionOk="0" h="1114" w="106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4"/>
          <p:cNvSpPr txBox="1"/>
          <p:nvPr>
            <p:ph type="title"/>
          </p:nvPr>
        </p:nvSpPr>
        <p:spPr>
          <a:xfrm>
            <a:off x="1047280" y="759805"/>
            <a:ext cx="103065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Literature Review</a:t>
            </a:r>
            <a:endParaRPr/>
          </a:p>
        </p:txBody>
      </p:sp>
      <p:sp>
        <p:nvSpPr>
          <p:cNvPr id="142" name="Google Shape;142;p4"/>
          <p:cNvSpPr txBox="1"/>
          <p:nvPr/>
        </p:nvSpPr>
        <p:spPr>
          <a:xfrm>
            <a:off x="1255575" y="2486025"/>
            <a:ext cx="3478500" cy="3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 research focused on different representations of vehicle carbon emissions</a:t>
            </a:r>
            <a:endParaRPr sz="1500"/>
          </a:p>
          <a:p>
            <a:pPr indent="8255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Theoretical Physical model of vehicle with rolling resistance, friction and other parameters (Fontaras &amp; Panagiota, 2011)</a:t>
            </a:r>
            <a:endParaRPr sz="1500"/>
          </a:p>
          <a:p>
            <a:pPr indent="-1460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model with factors such as mass, car type, engine or fuel (G. Mellios, 2011)</a:t>
            </a:r>
            <a:endParaRPr sz="1500"/>
          </a:p>
          <a:p>
            <a:pPr indent="-1460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Aggregate systems of traffic (multiple cars) as a stream (Kevin R. Gurney, 2012)</a:t>
            </a:r>
            <a:endParaRPr sz="1500"/>
          </a:p>
          <a:p>
            <a:pPr indent="-1460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Traffic dynamics involving changing population (Kii, 2020)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4"/>
          <p:cNvPicPr preferRelativeResize="0"/>
          <p:nvPr/>
        </p:nvPicPr>
        <p:blipFill rotWithShape="1">
          <a:blip r:embed="rId3">
            <a:alphaModFix/>
          </a:blip>
          <a:srcRect b="2" l="6005" r="31296" t="0"/>
          <a:stretch/>
        </p:blipFill>
        <p:spPr>
          <a:xfrm>
            <a:off x="4734066" y="2378076"/>
            <a:ext cx="3282335" cy="3220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4"/>
          <p:cNvPicPr preferRelativeResize="0"/>
          <p:nvPr/>
        </p:nvPicPr>
        <p:blipFill rotWithShape="1">
          <a:blip r:embed="rId4">
            <a:alphaModFix/>
          </a:blip>
          <a:srcRect b="-2" l="9426" r="28651" t="0"/>
          <a:stretch/>
        </p:blipFill>
        <p:spPr>
          <a:xfrm>
            <a:off x="8454847" y="2378075"/>
            <a:ext cx="2767293" cy="34125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4"/>
          <p:cNvCxnSpPr/>
          <p:nvPr/>
        </p:nvCxnSpPr>
        <p:spPr>
          <a:xfrm>
            <a:off x="8128605" y="2486034"/>
            <a:ext cx="0" cy="3410712"/>
          </a:xfrm>
          <a:prstGeom prst="straightConnector1">
            <a:avLst/>
          </a:prstGeom>
          <a:noFill/>
          <a:ln cap="flat" cmpd="sng" w="12700">
            <a:solidFill>
              <a:srgbClr val="FEFFF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1" name="Google Shape;151;p5"/>
          <p:cNvGrpSpPr/>
          <p:nvPr/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52" name="Google Shape;152;p5"/>
            <p:cNvSpPr/>
            <p:nvPr/>
          </p:nvSpPr>
          <p:spPr>
            <a:xfrm>
              <a:off x="11223203" y="635716"/>
              <a:ext cx="328612" cy="1742360"/>
            </a:xfrm>
            <a:custGeom>
              <a:rect b="b" l="l" r="r" t="t"/>
              <a:pathLst>
                <a:path extrusionOk="0" h="1114" w="207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409710" y="1022350"/>
              <a:ext cx="709612" cy="2095501"/>
            </a:xfrm>
            <a:custGeom>
              <a:rect b="b" l="l" r="r" t="t"/>
              <a:pathLst>
                <a:path extrusionOk="0" h="1363" w="447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409710" y="837744"/>
              <a:ext cx="403225" cy="1705431"/>
            </a:xfrm>
            <a:custGeom>
              <a:rect b="b" l="l" r="r" t="t"/>
              <a:pathLst>
                <a:path extrusionOk="0" h="1109" w="254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44660" y="640894"/>
              <a:ext cx="168275" cy="1713195"/>
            </a:xfrm>
            <a:custGeom>
              <a:rect b="b" l="l" r="r" t="t"/>
              <a:pathLst>
                <a:path extrusionOk="0" h="1114" w="106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" name="Google Shape;157;p5"/>
          <p:cNvSpPr txBox="1"/>
          <p:nvPr>
            <p:ph type="title"/>
          </p:nvPr>
        </p:nvSpPr>
        <p:spPr>
          <a:xfrm>
            <a:off x="1047280" y="759805"/>
            <a:ext cx="103065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Exploratory Data Analysis </a:t>
            </a:r>
            <a:endParaRPr/>
          </a:p>
        </p:txBody>
      </p:sp>
      <p:sp>
        <p:nvSpPr>
          <p:cNvPr id="158" name="Google Shape;158;p5"/>
          <p:cNvSpPr txBox="1"/>
          <p:nvPr/>
        </p:nvSpPr>
        <p:spPr>
          <a:xfrm>
            <a:off x="1317950" y="2534275"/>
            <a:ext cx="3385500" cy="37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603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Generated distribution on categorical and numerical features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indent="-2095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 Size [Displacement]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indent="-2095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Fuel Economy 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indent="-2095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of Vehicle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indent="-2095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of Vehicle [SUV, Compact Mid-Size, etc]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indent="-2095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of Transmission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indent="-2095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Cylinders</a:t>
            </a:r>
            <a:endParaRPr/>
          </a:p>
          <a:p>
            <a:pPr indent="-1206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639" y="2663332"/>
            <a:ext cx="2650372" cy="3074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2749" y="2486035"/>
            <a:ext cx="2265995" cy="162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3601" y="4272754"/>
            <a:ext cx="1667877" cy="1634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 </a:t>
            </a:r>
            <a:endParaRPr/>
          </a:p>
        </p:txBody>
      </p:sp>
      <p:sp>
        <p:nvSpPr>
          <p:cNvPr id="167" name="Google Shape;167;p6"/>
          <p:cNvSpPr txBox="1"/>
          <p:nvPr/>
        </p:nvSpPr>
        <p:spPr>
          <a:xfrm>
            <a:off x="838200" y="1281550"/>
            <a:ext cx="10515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GitHub Repo: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https://github.com/djlofland/DS621_F2020_Group3/tree/master/Final%20Project</a:t>
            </a:r>
            <a:endParaRPr/>
          </a:p>
        </p:txBody>
      </p:sp>
      <p:sp>
        <p:nvSpPr>
          <p:cNvPr id="168" name="Google Shape;168;p6"/>
          <p:cNvSpPr txBox="1"/>
          <p:nvPr>
            <p:ph idx="1" type="body"/>
          </p:nvPr>
        </p:nvSpPr>
        <p:spPr>
          <a:xfrm>
            <a:off x="235625" y="2289425"/>
            <a:ext cx="11813700" cy="44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(2019). </a:t>
            </a:r>
            <a:r>
              <a:rPr b="0" i="1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 Fuel Standard.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Environmental Change of Canada. Retrieved from </a:t>
            </a:r>
            <a:b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7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https://www.canada.ca/content/dam/eccc/documents/pdf/climate-change/pricing-pollution/</a:t>
            </a:r>
            <a:br>
              <a:rPr b="0" i="0" lang="en-US" sz="17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</a:br>
            <a:r>
              <a:rPr b="0" i="0" lang="en-US" sz="17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Clean-fuel-standard-proposed-regulatory-approach.pdf</a:t>
            </a:r>
            <a:endParaRPr sz="1700"/>
          </a:p>
          <a:p>
            <a:pPr indent="-33655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Fontaras, G., &amp; Panagiota, D. (2011). The evolution of European passenger car characteristics </a:t>
            </a:r>
            <a:b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2000–2010 and its effects on real-world CO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emissions and CO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reduction policy. </a:t>
            </a:r>
            <a:r>
              <a:rPr b="0" i="1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Energy Policy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/>
          </a:p>
          <a:p>
            <a:pPr indent="-33655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G. Mellios, S. H. (2011). Parameterisation of fuel consumption and CO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0" i="1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JRC Scientific and Technical Reports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/>
          </a:p>
          <a:p>
            <a:pPr indent="-33655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i="1" lang="en-US" sz="1700"/>
              <a:t>Gouvernement</a:t>
            </a:r>
            <a:r>
              <a:rPr b="0" i="1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du Canada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(n.d.). Retrieved from Energy and the economy: </a:t>
            </a:r>
            <a:b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7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https://www.nrcan.gc.ca/science-data/data-analysis/energy-data-analysis/energy-facts/energy-and-economy/20062</a:t>
            </a:r>
            <a:endParaRPr sz="1700"/>
          </a:p>
          <a:p>
            <a:pPr indent="-33655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Hope, C., &amp; Alberth, S. (2008). </a:t>
            </a:r>
            <a:r>
              <a:rPr b="0" i="1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Cost of Climate Change: What We’ll Pay if Global Warming.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NRDC.</a:t>
            </a:r>
            <a:endParaRPr sz="1700"/>
          </a:p>
          <a:p>
            <a:pPr indent="-33655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J.A. Paravantis *, D. G. (2006). Trends in energy consumption and carbon dioxide emissions. </a:t>
            </a:r>
            <a:b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in Forecasting and Societal Change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244268c43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 (cont) </a:t>
            </a:r>
            <a:endParaRPr/>
          </a:p>
        </p:txBody>
      </p:sp>
      <p:sp>
        <p:nvSpPr>
          <p:cNvPr id="174" name="Google Shape;174;gb244268c43_0_0"/>
          <p:cNvSpPr txBox="1"/>
          <p:nvPr>
            <p:ph idx="1" type="body"/>
          </p:nvPr>
        </p:nvSpPr>
        <p:spPr>
          <a:xfrm>
            <a:off x="258450" y="1531875"/>
            <a:ext cx="11933700" cy="51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7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Kevin R. Gurney, I. R. (2012). Quantification of Fossil Fuel CO2 Emissions on the Building/Street.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Environmental Science and Technology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7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Kii, M. (2020). Reductions in CO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Emissions from Passenger Cars in Japan under Population and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Technology.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Sustainability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7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Molico, M. (2019, November 19).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Researching the Economic Impacts of Climate Change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Retrieved from Bank of Canada: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https://www.bankofcanada.ca/2019/11/researching-economic-impacts-climate-change/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7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Nadia, P. (2020, Feb 20).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Climate Change Rises as a Public Priority. But It’s More Partisan Than Ever.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Retrieved from New York Times: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https://www.nytimes.com/interactive/2020/02/20/climate/climate-change-polls.html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7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Shah, M. (2019, October 9).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Climate change emerges as one of the top ballot-box issues among voters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Retrieved from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https://globalnews.ca/news/6006868/climate-change-federal-election-issue-poll/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7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Tabuci, H. (2018, April 2).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York Times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Retrieved from Calling Car Pollution Standards ‘Too High,’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E.P.A. Sets Up Fight With California: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https://www.nytimes.com/2018/04/02/climate/trump-auto-emissions-rules.html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7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Toshiko, N. (2003). Energy Modeling on Cleaner Vehicles in Japan.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Journal of Cleaner Production.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2020-12-16T23:04:01Z</dcterms:created>
  <dc:creator>Neil Shah</dc:creator>
</cp:coreProperties>
</file>