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Shah" initials="NS" lastIdx="1" clrIdx="0">
    <p:extLst>
      <p:ext uri="{19B8F6BF-5375-455C-9EA6-DF929625EA0E}">
        <p15:presenceInfo xmlns:p15="http://schemas.microsoft.com/office/powerpoint/2012/main" userId="1d37be75da74a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8:02:38.699" idx="1">
    <p:pos x="-903" y="188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7D56-AED4-4BE9-A1C4-4988C99C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6792-AFA4-4872-9C4C-2D1D67A4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E57F-E70B-4F19-A64A-2222EC0D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24F2-6936-4BEB-8932-B8A75C70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B2C-CCBB-4815-9513-A18BFD40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CE15-63CB-4260-B7E0-EB4E003B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DEAB2-F7CD-4182-94E7-5BBD0301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922B-8486-48A5-B138-775F6A5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A3F8-BA60-4DE0-8B58-425F791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298F-4FEF-4B9B-9776-A4F14734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E8C2-BAD9-411C-9F5A-7EADA27D5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0FBB-6BEB-4F09-839B-CBDE9E30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D8DB-7A2E-4D75-86C6-65D2F49A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DFE4-B67C-43D2-BFE5-081FD557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D0D7-151B-4A80-ACBA-9889F9CF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191A-726F-46C1-8AE4-166C703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2A51-83F1-4224-8CBF-65597933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3D93-D342-4CCD-A251-40C49F6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2F19-A09C-4399-8360-8029B214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3308-5211-4F91-A3E4-086BC31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B748-3AF3-4AAA-97F8-46C72D58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E334-B249-47C6-83E1-C9FFC548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0A9A-843D-4242-8226-C447D48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AF7F-F1DC-4B28-865A-3FA24F4A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4DD5-F500-4441-928A-1499A23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C816-0CA1-465A-81C3-DE12F9DB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49B8-8749-49D2-87B3-4851FA86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2637-E815-4B3E-B4F8-B6DA3972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078B-2EB6-48C1-896A-D359312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0032-B98C-44D5-BCE8-7076874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A38D-B5C5-4C69-85A9-2D053F1D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DADE-E3DE-4E2C-A88A-9A57350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CAC8-D199-4646-960F-02E1C0D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5308-312C-484F-BD74-D9376F05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C0EAC-7FFD-41CC-B905-1600D9EC3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276-7882-41B6-8C23-CA68CAD8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0B11-86B9-42BF-8CA8-6C2A098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FED4-7809-4979-A4AA-93EF07A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B8E41-2038-4250-ACA6-6D22544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9A07-FF51-4836-8BC6-8A92A70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12DA-A05B-4FE3-85F3-FE274EB1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31D1-04E6-418F-8C62-B4063DAC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2C5C-B02B-4058-9605-D164E900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7EDB3-B651-4F09-870A-C88F61E6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2BE0-AE8C-4850-844B-7201CF2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67AA-BE1E-4A5E-9785-74C93157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4E2B-8437-4A7A-9552-9C50C85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2F8B-854C-4316-ABA8-8E4841D1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A5B6-BADA-4C6C-B772-0F94F72D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0781-39DB-449F-83B4-4F17669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6A26-C8BE-4948-8775-0DC4DF5A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4343-9644-4548-AEEC-4EC80A43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2BE-4BAF-42BC-8C03-AF7DA6BB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41A5-4AF6-4E7A-AAD1-B0ED03B54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A50B-1BA5-4E61-9F25-7B18BFB3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17C-1313-4DBC-B4E7-F452B33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BAAA-19D3-4FA1-9A39-BA73DE1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F257-2520-49E0-A2CB-9AAFEBB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6021-9AD4-4802-8EEB-5A1D0365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02EF-DBA5-4CDD-9289-6048CCB5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4717-3C53-4249-9FEA-60D981D9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FBFA-1DBC-4FC0-BE33-FB842D6E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5AC5-0926-4BEA-AA28-7D83E672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1C73-2869-4BDB-9B5E-1301FD9B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85" y="992088"/>
            <a:ext cx="4804379" cy="3353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Modern Approach to Predicting CO2 emissions in Canadian ICE (Internal Combustible Engines)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75E9-0250-4F49-9F5B-14716948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978" y="1338724"/>
            <a:ext cx="4583821" cy="4415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DATA 621: Fall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Group 3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 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Zach Alexander, Sam Bellows, Donny Lofland, Joshua Registe, Neil Shah, Aaron Zalki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4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AE870D-D8B2-4E9E-B9BD-A06C5516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BE1B-E28B-4705-963E-CED68BAD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dirty="0"/>
              <a:t>Climate Change is a top priority in 2019 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1700" dirty="0"/>
              <a:t>Economic damage projected 1.5-25% GDP through end of century</a:t>
            </a:r>
          </a:p>
          <a:p>
            <a:pPr lvl="1"/>
            <a:r>
              <a:rPr lang="en-US" sz="1700" dirty="0"/>
              <a:t>Supported by majority of Canadians</a:t>
            </a:r>
          </a:p>
          <a:p>
            <a:endParaRPr lang="en-US" sz="1700" dirty="0"/>
          </a:p>
          <a:p>
            <a:r>
              <a:rPr lang="en-US" sz="1700" dirty="0"/>
              <a:t>Canada dichotomous energy/climate change</a:t>
            </a:r>
          </a:p>
          <a:p>
            <a:pPr lvl="1"/>
            <a:r>
              <a:rPr lang="en-US" sz="1700" dirty="0"/>
              <a:t>10% GDP still fossil fuel related</a:t>
            </a:r>
          </a:p>
          <a:p>
            <a:pPr lvl="1"/>
            <a:r>
              <a:rPr lang="en-US" sz="1700" dirty="0"/>
              <a:t>Major exports are oil, gasoline and cars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A5829-F052-4E60-8E31-147D5529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1" y="2661528"/>
            <a:ext cx="4849702" cy="342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A33B03A-A52D-4244-8EC4-0885CF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A931-081B-465D-9174-D70BB955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78" y="2496340"/>
            <a:ext cx="4517909" cy="351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2019 Policy makers adopt Low Carbon Fuel Standard  (LCFS) for Canada </a:t>
            </a:r>
          </a:p>
          <a:p>
            <a:r>
              <a:rPr lang="en-US" dirty="0"/>
              <a:t>Modeled after California</a:t>
            </a:r>
          </a:p>
          <a:p>
            <a:r>
              <a:rPr lang="en-US" dirty="0"/>
              <a:t>Reduce CO2 emissions in vehicles by fuel source</a:t>
            </a:r>
          </a:p>
        </p:txBody>
      </p:sp>
      <p:pic>
        <p:nvPicPr>
          <p:cNvPr id="2050" name="Picture 2" descr="California to ban new gas-powered car sales by 2035: Q&amp;A - The San Diego  Union-Tribune">
            <a:extLst>
              <a:ext uri="{FF2B5EF4-FFF2-40B4-BE49-F238E27FC236}">
                <a16:creationId xmlns:a16="http://schemas.microsoft.com/office/drawing/2014/main" id="{6DC835D9-BF7E-49CD-A669-0DDFA5E82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r="12291" b="-3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21F84-82CA-4212-9AD8-3F5546361978}"/>
              </a:ext>
            </a:extLst>
          </p:cNvPr>
          <p:cNvSpPr txBox="1"/>
          <p:nvPr/>
        </p:nvSpPr>
        <p:spPr>
          <a:xfrm>
            <a:off x="719830" y="5634321"/>
            <a:ext cx="107465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sz="2400" b="1" dirty="0"/>
              <a:t>How can one quantify  and predict CO2 emissions in a diverse automotive fleet such as Canada?</a:t>
            </a:r>
          </a:p>
          <a:p>
            <a:pPr>
              <a:spcAft>
                <a:spcPts val="600"/>
              </a:spcAft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59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B56BD-32F7-4C04-AA2A-F4A8A84C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2FFA-CF1E-44F7-9CC7-1FB7C44704D8}"/>
              </a:ext>
            </a:extLst>
          </p:cNvPr>
          <p:cNvSpPr txBox="1"/>
          <p:nvPr/>
        </p:nvSpPr>
        <p:spPr>
          <a:xfrm>
            <a:off x="1424905" y="2494450"/>
            <a:ext cx="3478400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Previous research focused on different representations of vehicle carbon emissions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Theoretical Physical model of vehicle with rolling resistance, friction and other parameters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Fontaras</a:t>
            </a:r>
            <a:r>
              <a:rPr lang="en-US" sz="1300" dirty="0">
                <a:effectLst/>
              </a:rPr>
              <a:t> &amp; </a:t>
            </a:r>
            <a:r>
              <a:rPr lang="en-US" sz="1300" dirty="0" err="1">
                <a:effectLst/>
              </a:rPr>
              <a:t>Panagiota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Linear model with factors such as mass, car type, engine or fuel </a:t>
            </a:r>
            <a:r>
              <a:rPr lang="en-US" sz="1300" dirty="0">
                <a:effectLst/>
              </a:rPr>
              <a:t>(G. </a:t>
            </a:r>
            <a:r>
              <a:rPr lang="en-US" sz="1300" dirty="0" err="1">
                <a:effectLst/>
              </a:rPr>
              <a:t>Mellios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Aggregate systems of traffic (multiple cars) as a stream </a:t>
            </a:r>
            <a:r>
              <a:rPr lang="en-US" sz="1300" dirty="0">
                <a:effectLst/>
              </a:rPr>
              <a:t>(Kevin R. Gurney, 2012)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Traffic dynamics involving changing population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Kii</a:t>
            </a:r>
            <a:r>
              <a:rPr lang="en-US" sz="1300" dirty="0">
                <a:effectLst/>
              </a:rPr>
              <a:t>, 2020) </a:t>
            </a:r>
            <a:endParaRPr lang="en-US" sz="13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E2CC-5BE4-4AFD-9A44-2261C3F1FC96}"/>
              </a:ext>
            </a:extLst>
          </p:cNvPr>
          <p:cNvPicPr/>
          <p:nvPr/>
        </p:nvPicPr>
        <p:blipFill rotWithShape="1">
          <a:blip r:embed="rId2"/>
          <a:srcRect l="6005" r="31296" b="2"/>
          <a:stretch/>
        </p:blipFill>
        <p:spPr>
          <a:xfrm>
            <a:off x="5289466" y="2378076"/>
            <a:ext cx="3282335" cy="3220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8E48-22D6-411C-B571-AC795A805307}"/>
              </a:ext>
            </a:extLst>
          </p:cNvPr>
          <p:cNvPicPr/>
          <p:nvPr/>
        </p:nvPicPr>
        <p:blipFill rotWithShape="1">
          <a:blip r:embed="rId3"/>
          <a:srcRect l="9426" r="28652" b="-2"/>
          <a:stretch/>
        </p:blipFill>
        <p:spPr>
          <a:xfrm>
            <a:off x="9014997" y="2494450"/>
            <a:ext cx="2767293" cy="341257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0F4AF-2B2A-4F86-99D7-E539F44D5906}"/>
              </a:ext>
            </a:extLst>
          </p:cNvPr>
          <p:cNvSpPr txBox="1"/>
          <p:nvPr/>
        </p:nvSpPr>
        <p:spPr>
          <a:xfrm>
            <a:off x="1424904" y="2543175"/>
            <a:ext cx="3385635" cy="336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Generated distribution on categorical and numerical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Engine Size [Displacement]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Fuel Economy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Make of Vehicle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Class of Vehicle [SUV, Compact Mid-Size, etc]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Type of Transmission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Number of Cylinders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A7CB8-8C8C-4476-B97B-FB4E5B86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39" y="2663332"/>
            <a:ext cx="2650372" cy="307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1C8EC-6F27-4414-BB2F-F5C04D8B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49" y="2486035"/>
            <a:ext cx="2265995" cy="162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DCFB-3E39-47E9-8E28-83E61312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601" y="4272754"/>
            <a:ext cx="1667877" cy="16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0F4AF-2B2A-4F86-99D7-E539F44D5906}"/>
              </a:ext>
            </a:extLst>
          </p:cNvPr>
          <p:cNvSpPr txBox="1"/>
          <p:nvPr/>
        </p:nvSpPr>
        <p:spPr>
          <a:xfrm>
            <a:off x="1424904" y="2543175"/>
            <a:ext cx="3385635" cy="336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Transformed numeric features to ensure near-normal distributions. Utilized the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boxcox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transformation to ensure constant variability in the features as well. </a:t>
            </a: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Transformed features include: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(emissions)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 Size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Fuel Consumption by type of road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B7CA-505A-43AC-9D80-300A0D60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62" y="2354089"/>
            <a:ext cx="5866654" cy="41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44D94-0BCE-4949-881B-5C169742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45" y="2257990"/>
            <a:ext cx="5591949" cy="686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FBF88-2C4C-4399-A113-FB67A04F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28" y="3025539"/>
            <a:ext cx="5304201" cy="3680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9DD8C-3F93-497D-BABE-DD51D56AD6FE}"/>
              </a:ext>
            </a:extLst>
          </p:cNvPr>
          <p:cNvSpPr txBox="1"/>
          <p:nvPr/>
        </p:nvSpPr>
        <p:spPr>
          <a:xfrm>
            <a:off x="1306286" y="2543175"/>
            <a:ext cx="3949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included only the engine size and fuel consumption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included all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3 included only statistically significant features from Model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believe that Model 3 is the best model as it shows very high correlation between features and targets, while also reducing the complexity of model 2 by removing unnecessary features.</a:t>
            </a:r>
          </a:p>
        </p:txBody>
      </p:sp>
    </p:spTree>
    <p:extLst>
      <p:ext uri="{BB962C8B-B14F-4D97-AF65-F5344CB8AC3E}">
        <p14:creationId xmlns:p14="http://schemas.microsoft.com/office/powerpoint/2010/main" val="115952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Discussion and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9DD8C-3F93-497D-BABE-DD51D56AD6FE}"/>
              </a:ext>
            </a:extLst>
          </p:cNvPr>
          <p:cNvSpPr txBox="1"/>
          <p:nvPr/>
        </p:nvSpPr>
        <p:spPr>
          <a:xfrm>
            <a:off x="1306286" y="2543175"/>
            <a:ext cx="3949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3 models share many features they think are important.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Clearly, the most important features for predicting emissions are fuel type, engine size, and fuel consumption.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According to our model coefficients, using ethanol or natural gas instead of gasoline greatly reduces emissions.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Smaller engine size tends to reduce emissions as well.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6BC18-4807-4916-8848-A9881B08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23" y="2451617"/>
            <a:ext cx="6635967" cy="40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2DE-1496-4DA6-AFF2-3AB0F13D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14A8-164D-4B8A-AA28-65B09AF52FDD}"/>
              </a:ext>
            </a:extLst>
          </p:cNvPr>
          <p:cNvSpPr txBox="1"/>
          <p:nvPr/>
        </p:nvSpPr>
        <p:spPr>
          <a:xfrm>
            <a:off x="1979629" y="1272619"/>
            <a:ext cx="798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GitHub Repo: https://github.com/djlofland/DS621_F2020_Group3/tree/master/Final%20Project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E1712D-BA7F-4215-B08E-A6975BD88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144" y="2075556"/>
            <a:ext cx="21933312" cy="512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Fuel Standard.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Environmental Change of Canada . Retrieved from https://www.canada.ca/content/dam/eccc/documents/pdf/climate-change/pricing-pollution/Clean-fuel-standard-proposed-regulatory-approach.pdf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Fontaras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Panagiota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(2011). The evolution of European passenger car characteristics 2000–2010 and its effects on real-world CO 2 emissions and CO 2 reduction policy 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Policy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Mellios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H. (2011).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fuel consumption and CO 2.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JRC Scientific and Technical Reports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du Canada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Energy and the economy: https://www.nrcan.gc.ca/science-data/data-analysis/energy-data-analysis/energy-facts/energy-and-economy/20062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Hope, C.,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(2008).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Cost of Climate Change: What We’ll Pay if Global Warming.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NRDC.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J.A.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Paravantis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*, D. G. (2006). Trends in energy consumption and carbon dioxide emissions.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in Forecasting and Societal Change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R. Gurney, I. R. (2012). Quantification of Fossil Fuel CO 2 Emissions on the Building/Street.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Science and Technology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(2020). Reductions in CO 2 Emissions from Passenger Cars in Japan under Population and Technology.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Molico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(2019, November 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Researching the Economic Impacts of Climate Change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Bank of Canada : https://www.bankofcanada.ca/2019/11/researching-economic-impacts-climate-change/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Nadia, P. (2020, Feb 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Rises as a Public Priority. But It’s More Partisan Than Ever.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New York Times: https://www.nytimes.com/interactive/2020/02/20/climate/climate-change-polls.html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Shah, M. (2019, October 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emerges as one of the top ballot-box issues among voters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https://globalnews.ca/news/6006868/climate-change-federal-election-issue-poll/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(2018, April 2).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Times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Calling Car Pollution Standards ‘Too High,’ E.P.A. Sets Up Fight With California: https://www.nytimes.com/2018/04/02/climate/trump-auto-emissions-rules.html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Toshiko, N. (2003). Energy Modeling on Cleaner Vehicles in Japan.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Cleaner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Modern Approach to Predicting CO2 emissions in Canadian ICE (Internal Combustible Engines)  </vt:lpstr>
      <vt:lpstr>Introduction &amp; Motivation</vt:lpstr>
      <vt:lpstr>Introduction &amp; Motivation</vt:lpstr>
      <vt:lpstr>Literature Review</vt:lpstr>
      <vt:lpstr>Exploratory Data Analysis </vt:lpstr>
      <vt:lpstr>Data Preparation</vt:lpstr>
      <vt:lpstr>Model Results</vt:lpstr>
      <vt:lpstr>Discussion and Conclusions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Banning Internal Combustible Engines (ICE) on California Emissions  </dc:title>
  <dc:creator>Neil Shah</dc:creator>
  <cp:lastModifiedBy>Neil Shah</cp:lastModifiedBy>
  <cp:revision>9</cp:revision>
  <dcterms:created xsi:type="dcterms:W3CDTF">2020-12-16T23:04:01Z</dcterms:created>
  <dcterms:modified xsi:type="dcterms:W3CDTF">2020-12-20T21:08:01Z</dcterms:modified>
</cp:coreProperties>
</file>