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il Shah" initials="NS" lastIdx="1" clrIdx="0">
    <p:extLst>
      <p:ext uri="{19B8F6BF-5375-455C-9EA6-DF929625EA0E}">
        <p15:presenceInfo xmlns:p15="http://schemas.microsoft.com/office/powerpoint/2012/main" userId="1d37be75da74ae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16T18:02:38.699" idx="1">
    <p:pos x="-903" y="1888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07D56-AED4-4BE9-A1C4-4988C99C6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686792-AFA4-4872-9C4C-2D1D67A4B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EE57F-E70B-4F19-A64A-2222EC0D9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F0A04-CDF7-4D76-BC6D-0B3E0AA8FBCD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424F2-6936-4BEB-8932-B8A75C703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56B2C-CCBB-4815-9513-A18BFD403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EABE-DDC3-4C59-95AE-8D79FB4D2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26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DCE15-63CB-4260-B7E0-EB4E003BD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5DEAB2-F7CD-4182-94E7-5BBD03011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9922B-8486-48A5-B138-775F6A586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F0A04-CDF7-4D76-BC6D-0B3E0AA8FBCD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FA3F8-BA60-4DE0-8B58-425F79117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F298F-4FEF-4B9B-9776-A4F147344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EABE-DDC3-4C59-95AE-8D79FB4D2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23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92E8C2-BAD9-411C-9F5A-7EADA27D5B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110FBB-6BEB-4F09-839B-CBDE9E304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4D8DB-7A2E-4D75-86C6-65D2F49A0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F0A04-CDF7-4D76-BC6D-0B3E0AA8FBCD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1DFE4-B67C-43D2-BFE5-081FD5574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6D0D7-151B-4A80-ACBA-9889F9CFA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EABE-DDC3-4C59-95AE-8D79FB4D2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58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6191A-726F-46C1-8AE4-166C703DD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82A51-83F1-4224-8CBF-65597933F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43D93-D342-4CCD-A251-40C49F670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F0A04-CDF7-4D76-BC6D-0B3E0AA8FBCD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02F19-A09C-4399-8360-8029B2143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73308-5211-4F91-A3E4-086BC31E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EABE-DDC3-4C59-95AE-8D79FB4D2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0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5B748-3AF3-4AAA-97F8-46C72D58F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2E334-B249-47C6-83E1-C9FFC548B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10A9A-843D-4242-8226-C447D4820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F0A04-CDF7-4D76-BC6D-0B3E0AA8FBCD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DAF7F-F1DC-4B28-865A-3FA24F4A6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54DD5-F500-4441-928A-1499A23ED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EABE-DDC3-4C59-95AE-8D79FB4D2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0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BC816-0CA1-465A-81C3-DE12F9DBE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B49B8-8749-49D2-87B3-4851FA8616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42637-E815-4B3E-B4F8-B6DA39727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C078B-2EB6-48C1-896A-D35931262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F0A04-CDF7-4D76-BC6D-0B3E0AA8FBCD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10032-B98C-44D5-BCE8-7076874D9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9A38D-B5C5-4C69-85A9-2D053F1D6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EABE-DDC3-4C59-95AE-8D79FB4D2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59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FDADE-E3DE-4E2C-A88A-9A57350DC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FCAC8-D199-4646-960F-02E1C0DCD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95308-312C-484F-BD74-D9376F05E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AC0EAC-7FFD-41CC-B905-1600D9EC30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560276-7882-41B6-8C23-CA68CAD8A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930B11-86B9-42BF-8CA8-6C2A09882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F0A04-CDF7-4D76-BC6D-0B3E0AA8FBCD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55FED4-7809-4979-A4AA-93EF07A46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9B8E41-2038-4250-ACA6-6D22544A9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EABE-DDC3-4C59-95AE-8D79FB4D2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4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39A07-FF51-4836-8BC6-8A92A70BA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DC12DA-A05B-4FE3-85F3-FE274EB1E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F0A04-CDF7-4D76-BC6D-0B3E0AA8FBCD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3C31D1-04E6-418F-8C62-B4063DACF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1C2C5C-B02B-4058-9605-D164E900E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EABE-DDC3-4C59-95AE-8D79FB4D2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3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77EDB3-B651-4F09-870A-C88F61E68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F0A04-CDF7-4D76-BC6D-0B3E0AA8FBCD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BC2BE0-AE8C-4850-844B-7201CF26E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CA67AA-BE1E-4A5E-9785-74C931575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EABE-DDC3-4C59-95AE-8D79FB4D2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71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94E2B-8437-4A7A-9552-9C50C8590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72F8B-854C-4316-ABA8-8E4841D1F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8A5B6-BADA-4C6C-B772-0F94F72D4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40781-39DB-449F-83B4-4F1766975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F0A04-CDF7-4D76-BC6D-0B3E0AA8FBCD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B6A26-C8BE-4948-8775-0DC4DF5A7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44343-9644-4548-AEEC-4EC80A433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EABE-DDC3-4C59-95AE-8D79FB4D2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960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1A2BE-4BAF-42BC-8C03-AF7DA6BB4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6141A5-4AF6-4E7A-AAD1-B0ED03B548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6DA50B-1BA5-4E61-9F25-7B18BFB32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A317C-1313-4DBC-B4E7-F452B335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F0A04-CDF7-4D76-BC6D-0B3E0AA8FBCD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0BAAA-19D3-4FA1-9A39-BA73DE1C8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FF257-2520-49E0-A2CB-9AAFEBB3F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EABE-DDC3-4C59-95AE-8D79FB4D2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40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996021-9AD4-4802-8EEB-5A1D0365E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302EF-DBA5-4CDD-9289-6048CCB53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64717-3C53-4249-9FEA-60D981D939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F0A04-CDF7-4D76-BC6D-0B3E0AA8FBCD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4FBFA-1DBC-4FC0-BE33-FB842D6EF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95AC5-0926-4BEA-AA28-7D83E6723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EEABE-DDC3-4C59-95AE-8D79FB4D2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1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9F7551-E956-43CB-8F36-268A5DA44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0677D43-DB57-4254-BD60-C0C10917D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93155" y="457200"/>
            <a:ext cx="7898845" cy="5909113"/>
          </a:xfrm>
          <a:custGeom>
            <a:avLst/>
            <a:gdLst>
              <a:gd name="connsiteX0" fmla="*/ 3848214 w 7898845"/>
              <a:gd name="connsiteY0" fmla="*/ 0 h 5909113"/>
              <a:gd name="connsiteX1" fmla="*/ 7898845 w 7898845"/>
              <a:gd name="connsiteY1" fmla="*/ 0 h 5909113"/>
              <a:gd name="connsiteX2" fmla="*/ 7898845 w 7898845"/>
              <a:gd name="connsiteY2" fmla="*/ 5907437 h 5909113"/>
              <a:gd name="connsiteX3" fmla="*/ 7778213 w 7898845"/>
              <a:gd name="connsiteY3" fmla="*/ 5907437 h 5909113"/>
              <a:gd name="connsiteX4" fmla="*/ 7778213 w 7898845"/>
              <a:gd name="connsiteY4" fmla="*/ 5909093 h 5909113"/>
              <a:gd name="connsiteX5" fmla="*/ 7485321 w 7898845"/>
              <a:gd name="connsiteY5" fmla="*/ 5909093 h 5909113"/>
              <a:gd name="connsiteX6" fmla="*/ 7485321 w 7898845"/>
              <a:gd name="connsiteY6" fmla="*/ 5909094 h 5909113"/>
              <a:gd name="connsiteX7" fmla="*/ 4228895 w 7898845"/>
              <a:gd name="connsiteY7" fmla="*/ 5909094 h 5909113"/>
              <a:gd name="connsiteX8" fmla="*/ 4228895 w 7898845"/>
              <a:gd name="connsiteY8" fmla="*/ 5909112 h 5909113"/>
              <a:gd name="connsiteX9" fmla="*/ 3936003 w 7898845"/>
              <a:gd name="connsiteY9" fmla="*/ 5909112 h 5909113"/>
              <a:gd name="connsiteX10" fmla="*/ 3936003 w 7898845"/>
              <a:gd name="connsiteY10" fmla="*/ 5909113 h 5909113"/>
              <a:gd name="connsiteX11" fmla="*/ 0 w 7898845"/>
              <a:gd name="connsiteY11" fmla="*/ 5909113 h 5909113"/>
              <a:gd name="connsiteX12" fmla="*/ 2796838 w 7898845"/>
              <a:gd name="connsiteY12" fmla="*/ 1676 h 5909113"/>
              <a:gd name="connsiteX13" fmla="*/ 2916686 w 7898845"/>
              <a:gd name="connsiteY13" fmla="*/ 1676 h 5909113"/>
              <a:gd name="connsiteX14" fmla="*/ 2917470 w 7898845"/>
              <a:gd name="connsiteY14" fmla="*/ 20 h 5909113"/>
              <a:gd name="connsiteX15" fmla="*/ 3210362 w 7898845"/>
              <a:gd name="connsiteY15" fmla="*/ 20 h 5909113"/>
              <a:gd name="connsiteX16" fmla="*/ 3210362 w 7898845"/>
              <a:gd name="connsiteY16" fmla="*/ 19 h 5909113"/>
              <a:gd name="connsiteX17" fmla="*/ 3555322 w 7898845"/>
              <a:gd name="connsiteY17" fmla="*/ 19 h 5909113"/>
              <a:gd name="connsiteX18" fmla="*/ 3555322 w 7898845"/>
              <a:gd name="connsiteY18" fmla="*/ 1 h 5909113"/>
              <a:gd name="connsiteX19" fmla="*/ 3848214 w 7898845"/>
              <a:gd name="connsiteY19" fmla="*/ 1 h 5909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898845" h="5909113">
                <a:moveTo>
                  <a:pt x="3848214" y="0"/>
                </a:moveTo>
                <a:lnTo>
                  <a:pt x="7898845" y="0"/>
                </a:lnTo>
                <a:lnTo>
                  <a:pt x="7898845" y="5907437"/>
                </a:lnTo>
                <a:lnTo>
                  <a:pt x="7778213" y="5907437"/>
                </a:lnTo>
                <a:lnTo>
                  <a:pt x="7778213" y="5909093"/>
                </a:lnTo>
                <a:lnTo>
                  <a:pt x="7485321" y="5909093"/>
                </a:lnTo>
                <a:lnTo>
                  <a:pt x="7485321" y="5909094"/>
                </a:lnTo>
                <a:lnTo>
                  <a:pt x="4228895" y="5909094"/>
                </a:lnTo>
                <a:lnTo>
                  <a:pt x="4228895" y="5909112"/>
                </a:lnTo>
                <a:lnTo>
                  <a:pt x="3936003" y="5909112"/>
                </a:lnTo>
                <a:lnTo>
                  <a:pt x="3936003" y="5909113"/>
                </a:lnTo>
                <a:lnTo>
                  <a:pt x="0" y="5909113"/>
                </a:lnTo>
                <a:lnTo>
                  <a:pt x="2796838" y="1676"/>
                </a:lnTo>
                <a:lnTo>
                  <a:pt x="2916686" y="1676"/>
                </a:lnTo>
                <a:lnTo>
                  <a:pt x="2917470" y="20"/>
                </a:lnTo>
                <a:lnTo>
                  <a:pt x="3210362" y="20"/>
                </a:lnTo>
                <a:lnTo>
                  <a:pt x="3210362" y="19"/>
                </a:lnTo>
                <a:lnTo>
                  <a:pt x="3555322" y="19"/>
                </a:lnTo>
                <a:lnTo>
                  <a:pt x="3555322" y="1"/>
                </a:lnTo>
                <a:lnTo>
                  <a:pt x="3848214" y="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0924E5-8F0D-47CB-B59E-155AFCF8C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8858"/>
            <a:ext cx="6769978" cy="5907437"/>
          </a:xfrm>
          <a:custGeom>
            <a:avLst/>
            <a:gdLst>
              <a:gd name="connsiteX0" fmla="*/ 0 w 6769978"/>
              <a:gd name="connsiteY0" fmla="*/ 0 h 5905761"/>
              <a:gd name="connsiteX1" fmla="*/ 6769978 w 6769978"/>
              <a:gd name="connsiteY1" fmla="*/ 0 h 5905761"/>
              <a:gd name="connsiteX2" fmla="*/ 3973138 w 6769978"/>
              <a:gd name="connsiteY2" fmla="*/ 5905761 h 5905761"/>
              <a:gd name="connsiteX3" fmla="*/ 0 w 6769978"/>
              <a:gd name="connsiteY3" fmla="*/ 5905761 h 590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978" h="5905761">
                <a:moveTo>
                  <a:pt x="0" y="0"/>
                </a:moveTo>
                <a:lnTo>
                  <a:pt x="6769978" y="0"/>
                </a:lnTo>
                <a:lnTo>
                  <a:pt x="3973138" y="5905761"/>
                </a:lnTo>
                <a:lnTo>
                  <a:pt x="0" y="590576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B1C73-2869-4BDB-9B5E-1301FD9B9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085" y="992088"/>
            <a:ext cx="4804379" cy="33536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Modern Approach to Predicting CO2 emissions in Canadian ICE (Internal Combustible Engines)</a:t>
            </a:r>
            <a:b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30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E375E9-0250-4F49-9F5B-14716948E0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978" y="1338724"/>
            <a:ext cx="4583821" cy="44151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DATA 621: Fall 2020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Group 3</a:t>
            </a:r>
          </a:p>
          <a:p>
            <a:pPr marL="0" marR="0" indent="-228600" algn="l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2971800" algn="ctr"/>
              </a:tabLst>
            </a:pPr>
            <a:r>
              <a:rPr lang="en-US" sz="2000">
                <a:solidFill>
                  <a:schemeClr val="bg1"/>
                </a:solidFill>
                <a:effectLst/>
              </a:rPr>
              <a:t> </a:t>
            </a:r>
          </a:p>
          <a:p>
            <a:pPr marL="0" marR="0" indent="-228600" algn="l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2971800" algn="ctr"/>
              </a:tabLst>
            </a:pPr>
            <a:r>
              <a:rPr lang="en-US" sz="2000">
                <a:solidFill>
                  <a:schemeClr val="bg1"/>
                </a:solidFill>
                <a:effectLst/>
              </a:rPr>
              <a:t>Zach Alexander, Sam Bellows, Donny Lofland, Joshua Registe, Neil Shah, Aaron Zalki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1499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7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8AE870D-D8B2-4E9E-B9BD-A06C5516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Introduction &amp;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EBE1B-E28B-4705-963E-CED68BAD6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US" sz="1700" dirty="0"/>
              <a:t>Climate Change is a top priority in 2019 </a:t>
            </a:r>
          </a:p>
          <a:p>
            <a:pPr marL="0" indent="0">
              <a:buNone/>
            </a:pPr>
            <a:endParaRPr lang="en-US" sz="1700" dirty="0"/>
          </a:p>
          <a:p>
            <a:pPr lvl="1"/>
            <a:r>
              <a:rPr lang="en-US" sz="1700" dirty="0"/>
              <a:t>Economic damage projected 1.5-25% GDP through end of century</a:t>
            </a:r>
          </a:p>
          <a:p>
            <a:pPr lvl="1"/>
            <a:r>
              <a:rPr lang="en-US" sz="1700" dirty="0"/>
              <a:t>Supported by majority of Canadians</a:t>
            </a:r>
          </a:p>
          <a:p>
            <a:endParaRPr lang="en-US" sz="1700" dirty="0"/>
          </a:p>
          <a:p>
            <a:r>
              <a:rPr lang="en-US" sz="1700" dirty="0"/>
              <a:t>Canada dichotomous energy/climate change</a:t>
            </a:r>
          </a:p>
          <a:p>
            <a:pPr lvl="1"/>
            <a:r>
              <a:rPr lang="en-US" sz="1700" dirty="0"/>
              <a:t>10% GDP still fossil fuel related</a:t>
            </a:r>
          </a:p>
          <a:p>
            <a:pPr lvl="1"/>
            <a:r>
              <a:rPr lang="en-US" sz="1700" dirty="0"/>
              <a:t>Major exports are oil, gasoline and cars</a:t>
            </a:r>
          </a:p>
          <a:p>
            <a:pPr marL="457200" lvl="1" indent="0">
              <a:buNone/>
            </a:pPr>
            <a:endParaRPr lang="en-US" sz="1700" dirty="0"/>
          </a:p>
          <a:p>
            <a:pPr lvl="1"/>
            <a:endParaRPr lang="en-US" sz="1700" dirty="0"/>
          </a:p>
          <a:p>
            <a:pPr lvl="1"/>
            <a:endParaRPr lang="en-US" sz="17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0A5829-F052-4E60-8E31-147D55292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501" y="2661528"/>
            <a:ext cx="4849702" cy="342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522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0A33B03A-A52D-4244-8EC4-0885CF6AE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Introduction &amp;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6A931-081B-465D-9174-D70BB955E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3378" y="2496340"/>
            <a:ext cx="4517909" cy="35144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2019 Policy makers adopt Low Carbon Fuel Standard  (LCFS) for Canada </a:t>
            </a:r>
          </a:p>
          <a:p>
            <a:r>
              <a:rPr lang="en-US" dirty="0"/>
              <a:t>Modeled after California</a:t>
            </a:r>
          </a:p>
          <a:p>
            <a:r>
              <a:rPr lang="en-US" dirty="0"/>
              <a:t>Reduce CO2 emissions in vehicles by fuel source</a:t>
            </a:r>
          </a:p>
        </p:txBody>
      </p:sp>
      <p:pic>
        <p:nvPicPr>
          <p:cNvPr id="2050" name="Picture 2" descr="California to ban new gas-powered car sales by 2035: Q&amp;A - The San Diego  Union-Tribune">
            <a:extLst>
              <a:ext uri="{FF2B5EF4-FFF2-40B4-BE49-F238E27FC236}">
                <a16:creationId xmlns:a16="http://schemas.microsoft.com/office/drawing/2014/main" id="{6DC835D9-BF7E-49CD-A669-0DDFA5E82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2" r="12291" b="-3"/>
          <a:stretch/>
        </p:blipFill>
        <p:spPr bwMode="auto">
          <a:xfrm>
            <a:off x="6098892" y="2492376"/>
            <a:ext cx="4802404" cy="356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721F84-82CA-4212-9AD8-3F5546361978}"/>
              </a:ext>
            </a:extLst>
          </p:cNvPr>
          <p:cNvSpPr txBox="1"/>
          <p:nvPr/>
        </p:nvSpPr>
        <p:spPr>
          <a:xfrm>
            <a:off x="719830" y="5634321"/>
            <a:ext cx="1074655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endParaRPr lang="en-US" b="1" dirty="0"/>
          </a:p>
          <a:p>
            <a:pPr>
              <a:spcAft>
                <a:spcPts val="600"/>
              </a:spcAft>
            </a:pPr>
            <a:r>
              <a:rPr lang="en-US" sz="2400" b="1" dirty="0"/>
              <a:t>How can one quantify  and predict CO2 emissions in a diverse automotive fleet such as Canada?</a:t>
            </a:r>
          </a:p>
          <a:p>
            <a:pPr>
              <a:spcAft>
                <a:spcPts val="600"/>
              </a:spcAft>
            </a:pPr>
            <a:r>
              <a:rPr lang="en-US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75910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D5D3CE8-6534-4899-B698-BB3C6848E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C313485-7BF2-43EA-9239-5BAA30343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4" name="Freeform 44">
              <a:extLst>
                <a:ext uri="{FF2B5EF4-FFF2-40B4-BE49-F238E27FC236}">
                  <a16:creationId xmlns:a16="http://schemas.microsoft.com/office/drawing/2014/main" id="{DECC8AEA-4B25-44FA-B040-C34B0FEBB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5">
              <a:extLst>
                <a:ext uri="{FF2B5EF4-FFF2-40B4-BE49-F238E27FC236}">
                  <a16:creationId xmlns:a16="http://schemas.microsoft.com/office/drawing/2014/main" id="{88C5D63D-E29B-48C0-9453-20000B702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6">
              <a:extLst>
                <a:ext uri="{FF2B5EF4-FFF2-40B4-BE49-F238E27FC236}">
                  <a16:creationId xmlns:a16="http://schemas.microsoft.com/office/drawing/2014/main" id="{48D22C82-28FA-4F3A-8B17-C11CC2EBA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7">
              <a:extLst>
                <a:ext uri="{FF2B5EF4-FFF2-40B4-BE49-F238E27FC236}">
                  <a16:creationId xmlns:a16="http://schemas.microsoft.com/office/drawing/2014/main" id="{F037018E-FAF9-46CE-A969-6BC7426A6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A86A11D-8AB8-4EEA-B839-065E34081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29B56BD-32F7-4C04-AA2A-F4A8A84C9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Literature Review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7B2FFA-CF1E-44F7-9CC7-1FB7C44704D8}"/>
              </a:ext>
            </a:extLst>
          </p:cNvPr>
          <p:cNvSpPr txBox="1"/>
          <p:nvPr/>
        </p:nvSpPr>
        <p:spPr>
          <a:xfrm>
            <a:off x="1424905" y="2494450"/>
            <a:ext cx="3478400" cy="3563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Previous research focused on different representations of vehicle carbon emissions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Theoretical Physical model of vehicle with rolling resistance, friction and other parameters </a:t>
            </a:r>
            <a:r>
              <a:rPr lang="en-US" sz="1300" dirty="0">
                <a:effectLst/>
              </a:rPr>
              <a:t>(</a:t>
            </a:r>
            <a:r>
              <a:rPr lang="en-US" sz="1300" dirty="0" err="1">
                <a:effectLst/>
              </a:rPr>
              <a:t>Fontaras</a:t>
            </a:r>
            <a:r>
              <a:rPr lang="en-US" sz="1300" dirty="0">
                <a:effectLst/>
              </a:rPr>
              <a:t> &amp; </a:t>
            </a:r>
            <a:r>
              <a:rPr lang="en-US" sz="1300" dirty="0" err="1">
                <a:effectLst/>
              </a:rPr>
              <a:t>Panagiota</a:t>
            </a:r>
            <a:r>
              <a:rPr lang="en-US" sz="1300" dirty="0">
                <a:effectLst/>
              </a:rPr>
              <a:t>, 2011)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Linear model with factors such as mass, car type, engine or fuel </a:t>
            </a:r>
            <a:r>
              <a:rPr lang="en-US" sz="1300" dirty="0">
                <a:effectLst/>
              </a:rPr>
              <a:t>(G. </a:t>
            </a:r>
            <a:r>
              <a:rPr lang="en-US" sz="1300" dirty="0" err="1">
                <a:effectLst/>
              </a:rPr>
              <a:t>Mellios</a:t>
            </a:r>
            <a:r>
              <a:rPr lang="en-US" sz="1300" dirty="0">
                <a:effectLst/>
              </a:rPr>
              <a:t>, 2011)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Aggregate systems of traffic (multiple cars) as a stream </a:t>
            </a:r>
            <a:r>
              <a:rPr lang="en-US" sz="1300" dirty="0">
                <a:effectLst/>
              </a:rPr>
              <a:t>(Kevin R. Gurney, 2012)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Traffic dynamics involving changing population </a:t>
            </a:r>
            <a:r>
              <a:rPr lang="en-US" sz="1300" dirty="0">
                <a:effectLst/>
              </a:rPr>
              <a:t>(</a:t>
            </a:r>
            <a:r>
              <a:rPr lang="en-US" sz="1300" dirty="0" err="1">
                <a:effectLst/>
              </a:rPr>
              <a:t>Kii</a:t>
            </a:r>
            <a:r>
              <a:rPr lang="en-US" sz="1300" dirty="0">
                <a:effectLst/>
              </a:rPr>
              <a:t>, 2020) </a:t>
            </a:r>
            <a:endParaRPr lang="en-US" sz="13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78E2CC-5BE4-4AFD-9A44-2261C3F1FC96}"/>
              </a:ext>
            </a:extLst>
          </p:cNvPr>
          <p:cNvPicPr/>
          <p:nvPr/>
        </p:nvPicPr>
        <p:blipFill rotWithShape="1">
          <a:blip r:embed="rId2"/>
          <a:srcRect l="6005" r="31296" b="2"/>
          <a:stretch/>
        </p:blipFill>
        <p:spPr>
          <a:xfrm>
            <a:off x="5289466" y="2378076"/>
            <a:ext cx="3282335" cy="32200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2E8E48-22D6-411C-B571-AC795A805307}"/>
              </a:ext>
            </a:extLst>
          </p:cNvPr>
          <p:cNvPicPr/>
          <p:nvPr/>
        </p:nvPicPr>
        <p:blipFill rotWithShape="1">
          <a:blip r:embed="rId3"/>
          <a:srcRect l="9426" r="28652" b="-2"/>
          <a:stretch/>
        </p:blipFill>
        <p:spPr>
          <a:xfrm>
            <a:off x="9014997" y="2494450"/>
            <a:ext cx="2767293" cy="3412571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4F95C68-AB6E-4C79-8764-E43667ACD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8605" y="2486034"/>
            <a:ext cx="0" cy="3410712"/>
          </a:xfrm>
          <a:prstGeom prst="line">
            <a:avLst/>
          </a:prstGeom>
          <a:ln w="12700">
            <a:solidFill>
              <a:srgbClr val="FE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44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4">
            <a:extLst>
              <a:ext uri="{FF2B5EF4-FFF2-40B4-BE49-F238E27FC236}">
                <a16:creationId xmlns:a16="http://schemas.microsoft.com/office/drawing/2014/main" id="{799709F6-819A-4A9B-B299-52B516DA2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16">
            <a:extLst>
              <a:ext uri="{FF2B5EF4-FFF2-40B4-BE49-F238E27FC236}">
                <a16:creationId xmlns:a16="http://schemas.microsoft.com/office/drawing/2014/main" id="{DE956BBB-7B91-4BF1-8CC5-4F1F5C3E0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8" name="Freeform 44">
              <a:extLst>
                <a:ext uri="{FF2B5EF4-FFF2-40B4-BE49-F238E27FC236}">
                  <a16:creationId xmlns:a16="http://schemas.microsoft.com/office/drawing/2014/main" id="{331C4F13-3AB4-4BD8-B1A2-76809863E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5">
              <a:extLst>
                <a:ext uri="{FF2B5EF4-FFF2-40B4-BE49-F238E27FC236}">
                  <a16:creationId xmlns:a16="http://schemas.microsoft.com/office/drawing/2014/main" id="{52D8231F-00FF-4EE0-B405-28CC397CF0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6">
              <a:extLst>
                <a:ext uri="{FF2B5EF4-FFF2-40B4-BE49-F238E27FC236}">
                  <a16:creationId xmlns:a16="http://schemas.microsoft.com/office/drawing/2014/main" id="{C80BB271-C270-4FB5-B9F1-D81F239ED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47">
              <a:extLst>
                <a:ext uri="{FF2B5EF4-FFF2-40B4-BE49-F238E27FC236}">
                  <a16:creationId xmlns:a16="http://schemas.microsoft.com/office/drawing/2014/main" id="{1BDA5F0C-5FEC-4DA5-A154-3EC7AA690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342B9BC-62E1-4F01-AE2D-4143126BE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AA6D8D-D4B7-49A8-8A14-3239A14CE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Exploratory Data Analysis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0F4AF-2B2A-4F86-99D7-E539F44D5906}"/>
              </a:ext>
            </a:extLst>
          </p:cNvPr>
          <p:cNvSpPr txBox="1"/>
          <p:nvPr/>
        </p:nvSpPr>
        <p:spPr>
          <a:xfrm>
            <a:off x="1424904" y="2543175"/>
            <a:ext cx="3385635" cy="3363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Generated distribution on categorical and numerical features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Engine Size [Displacement]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Fuel Economy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Make of Vehicle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Class of Vehicle [SUV, Compact Mid-Size, etc]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Type of Transmission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Number of Cylinders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CA7CB8-8C8C-4476-B97B-FB4E5B866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639" y="2663332"/>
            <a:ext cx="2650372" cy="30748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11C8EC-6F27-4414-BB2F-F5C04D8BF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2749" y="2486035"/>
            <a:ext cx="2265995" cy="16258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35DCFB-3E39-47E9-8E28-83E613121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3601" y="4272754"/>
            <a:ext cx="1667877" cy="16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88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002DE-1496-4DA6-AFF2-3AB0F13D5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6314A8-164D-4B8A-AA28-65B09AF52FDD}"/>
              </a:ext>
            </a:extLst>
          </p:cNvPr>
          <p:cNvSpPr txBox="1"/>
          <p:nvPr/>
        </p:nvSpPr>
        <p:spPr>
          <a:xfrm>
            <a:off x="1979629" y="1272619"/>
            <a:ext cx="7984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GitHub Repo: https://github.com/djlofland/DS621_F2020_Group3/tree/master/Final%20Project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DE1712D-BA7F-4215-B08E-A6975BD881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7144" y="2075556"/>
            <a:ext cx="21933312" cy="5129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(2019).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Clean Fuel Standard.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Environmental Change of Canada . Retrieved from https://www.canada.ca/content/dam/eccc/documents/pdf/climate-change/pricing-pollution/Clean-fuel-standard-proposed-regulatory-approach.pdf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Fontaras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G., &amp;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Panagiota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D. (2011). The evolution of European passenger car characteristics 2000–2010 and its effects on real-world CO 2 emissions and CO 2 reduction policy 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Energy Policy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Mellios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S. H. (2011).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Parameterisation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fuel consumption and CO 2.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JRC Scientific and Technical Reports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Government du Canada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(n.d.). Retrieved from Energy and the economy: https://www.nrcan.gc.ca/science-data/data-analysis/energy-data-analysis/energy-facts/energy-and-economy/20062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Hope, C., &amp;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Alberth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S. (2008).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Cost of Climate Change: What We’ll Pay if Global Warming.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NRDC.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J.A.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Paravantis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*, D. G. (2006). Trends in energy consumption and carbon dioxide emissions.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Technology in Forecasting and Societal Change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Kevin R. Gurney, I. R. (2012). Quantification of Fossil Fuel CO 2 Emissions on the Building/Street.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Environmental Science and Technology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M. (2020). Reductions in CO 2 Emissions from Passenger Cars in Japan under Population and Technology.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Sustainability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Molico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M. (2019, November 19).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Researching the Economic Impacts of Climate Change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Bank of Canada : https://www.bankofcanada.ca/2019/11/researching-economic-impacts-climate-change/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Nadia, P. (2020, Feb 20).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Climate Change Rises as a Public Priority. But It’s More Partisan Than Ever.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Retrieved from New York Times: https://www.nytimes.com/interactive/2020/02/20/climate/climate-change-polls.html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Shah, M. (2019, October 9).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Climate change emerges as one of the top ballot-box issues among voters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https://globalnews.ca/news/6006868/climate-change-federal-election-issue-poll/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Tabuci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H. (2018, April 2).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 York Times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Calling Car Pollution Standards ‘Too High,’ E.P.A. Sets Up Fight With California: https://www.nytimes.com/2018/04/02/climate/trump-auto-emissions-rules.html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Toshiko, N. (2003). Energy Modeling on Cleaner Vehicles in Japan.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Journal of Cleaner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Productio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957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719</Words>
  <Application>Microsoft Office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 Modern Approach to Predicting CO2 emissions in Canadian ICE (Internal Combustible Engines)  </vt:lpstr>
      <vt:lpstr>Introduction &amp; Motivation</vt:lpstr>
      <vt:lpstr>Introduction &amp; Motivation</vt:lpstr>
      <vt:lpstr>Literature Review</vt:lpstr>
      <vt:lpstr>Exploratory Data Analysis 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Assessing the Impact of Banning Internal Combustible Engines (ICE) on California Emissions  </dc:title>
  <dc:creator>Neil Shah</dc:creator>
  <cp:lastModifiedBy>Neil Shah</cp:lastModifiedBy>
  <cp:revision>4</cp:revision>
  <dcterms:created xsi:type="dcterms:W3CDTF">2020-12-16T23:04:01Z</dcterms:created>
  <dcterms:modified xsi:type="dcterms:W3CDTF">2020-12-20T16:43:52Z</dcterms:modified>
</cp:coreProperties>
</file>