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1145" r:id="rId4"/>
    <p:sldId id="783" r:id="rId6"/>
    <p:sldId id="1134" r:id="rId7"/>
    <p:sldId id="1159" r:id="rId8"/>
    <p:sldId id="1174" r:id="rId9"/>
    <p:sldId id="1172" r:id="rId10"/>
    <p:sldId id="1173" r:id="rId11"/>
    <p:sldId id="1170" r:id="rId12"/>
    <p:sldId id="1188" r:id="rId13"/>
    <p:sldId id="1197" r:id="rId14"/>
    <p:sldId id="1196" r:id="rId15"/>
    <p:sldId id="1198" r:id="rId16"/>
    <p:sldId id="1214" r:id="rId17"/>
    <p:sldId id="1232" r:id="rId18"/>
    <p:sldId id="1267" r:id="rId19"/>
    <p:sldId id="1233" r:id="rId20"/>
    <p:sldId id="1266" r:id="rId21"/>
    <p:sldId id="1268" r:id="rId22"/>
    <p:sldId id="1287" r:id="rId23"/>
    <p:sldId id="1234" r:id="rId24"/>
    <p:sldId id="1187" r:id="rId25"/>
    <p:sldId id="1013" r:id="rId26"/>
    <p:sldId id="1213" r:id="rId27"/>
    <p:sldId id="1151" r:id="rId28"/>
    <p:sldId id="1190" r:id="rId29"/>
    <p:sldId id="1191" r:id="rId30"/>
    <p:sldId id="1189" r:id="rId31"/>
    <p:sldId id="1192" r:id="rId32"/>
    <p:sldId id="1194" r:id="rId33"/>
    <p:sldId id="1193" r:id="rId34"/>
    <p:sldId id="1149" r:id="rId35"/>
    <p:sldId id="1160" r:id="rId36"/>
    <p:sldId id="1161" r:id="rId37"/>
    <p:sldId id="1171" r:id="rId38"/>
    <p:sldId id="1141" r:id="rId39"/>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小刘" initials="刘"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DC57"/>
    <a:srgbClr val="3D5580"/>
    <a:srgbClr val="33416F"/>
    <a:srgbClr val="1B5F87"/>
    <a:srgbClr val="13356B"/>
    <a:srgbClr val="FDBF02"/>
    <a:srgbClr val="04033F"/>
    <a:srgbClr val="A5A5A5"/>
    <a:srgbClr val="1A5E87"/>
    <a:srgbClr val="133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4660"/>
  </p:normalViewPr>
  <p:slideViewPr>
    <p:cSldViewPr snapToGrid="0">
      <p:cViewPr varScale="1">
        <p:scale>
          <a:sx n="131" d="100"/>
          <a:sy n="131" d="100"/>
        </p:scale>
        <p:origin x="464" y="184"/>
      </p:cViewPr>
      <p:guideLst/>
    </p:cSldViewPr>
  </p:slideViewPr>
  <p:notesTextViewPr>
    <p:cViewPr>
      <p:scale>
        <a:sx n="1" d="1"/>
        <a:sy n="1" d="1"/>
      </p:scale>
      <p:origin x="0" y="0"/>
    </p:cViewPr>
  </p:notesTextViewPr>
  <p:notesViewPr>
    <p:cSldViewPr snapToGrid="0">
      <p:cViewPr varScale="1">
        <p:scale>
          <a:sx n="63" d="100"/>
          <a:sy n="63" d="100"/>
        </p:scale>
        <p:origin x="3053"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gs" Target="tags/tag40.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168B8-F81F-4A77-A4BD-83AAFEF875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ACABD-69CB-40B1-BC4F-AED177B97D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 空心 3"/>
          <p:cNvSpPr>
            <a:spLocks noChangeAspect="1"/>
          </p:cNvSpPr>
          <p:nvPr userDrawn="1"/>
        </p:nvSpPr>
        <p:spPr>
          <a:xfrm>
            <a:off x="3050247" y="-1942935"/>
            <a:ext cx="3549378" cy="3549378"/>
          </a:xfrm>
          <a:prstGeom prst="donut">
            <a:avLst>
              <a:gd name="adj" fmla="val 13825"/>
            </a:avLst>
          </a:prstGeom>
          <a:solidFill>
            <a:schemeClr val="bg1">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 空心 4"/>
          <p:cNvSpPr/>
          <p:nvPr userDrawn="1"/>
        </p:nvSpPr>
        <p:spPr>
          <a:xfrm>
            <a:off x="-1389257" y="2837746"/>
            <a:ext cx="5539226" cy="5588049"/>
          </a:xfrm>
          <a:prstGeom prst="donut">
            <a:avLst>
              <a:gd name="adj" fmla="val 15963"/>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2" name="矩形 1"/>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 空心 2"/>
          <p:cNvSpPr>
            <a:spLocks noChangeAspect="1"/>
          </p:cNvSpPr>
          <p:nvPr userDrawn="1"/>
        </p:nvSpPr>
        <p:spPr>
          <a:xfrm>
            <a:off x="10280837" y="4809054"/>
            <a:ext cx="3822326" cy="3822326"/>
          </a:xfrm>
          <a:prstGeom prst="donut">
            <a:avLst>
              <a:gd name="adj" fmla="val 13825"/>
            </a:avLst>
          </a:prstGeom>
          <a:solidFill>
            <a:schemeClr val="bg1">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 空心 5"/>
          <p:cNvSpPr/>
          <p:nvPr userDrawn="1"/>
        </p:nvSpPr>
        <p:spPr>
          <a:xfrm>
            <a:off x="-1342364" y="-2367600"/>
            <a:ext cx="5040000" cy="5040000"/>
          </a:xfrm>
          <a:prstGeom prst="donut">
            <a:avLst>
              <a:gd name="adj" fmla="val 13728"/>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cxnSp>
        <p:nvCxnSpPr>
          <p:cNvPr id="5" name="直接连接符 4"/>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箭头: 五边形 34"/>
          <p:cNvSpPr/>
          <p:nvPr userDrawn="1"/>
        </p:nvSpPr>
        <p:spPr>
          <a:xfrm>
            <a:off x="11212945" y="1028700"/>
            <a:ext cx="307542" cy="116609"/>
          </a:xfrm>
          <a:prstGeom prst="homePlate">
            <a:avLst>
              <a:gd name="adj" fmla="val 0"/>
            </a:avLst>
          </a:pr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 name="燕尾形 2"/>
          <p:cNvSpPr/>
          <p:nvPr userDrawn="1"/>
        </p:nvSpPr>
        <p:spPr>
          <a:xfrm>
            <a:off x="288175" y="471750"/>
            <a:ext cx="507076" cy="390698"/>
          </a:xfrm>
          <a:prstGeom prst="chevron">
            <a:avLst/>
          </a:prstGeom>
          <a:gradFill>
            <a:gsLst>
              <a:gs pos="0">
                <a:srgbClr val="13356B">
                  <a:alpha val="80000"/>
                </a:srgbClr>
              </a:gs>
              <a:gs pos="100000">
                <a:srgbClr val="04033F">
                  <a:alpha val="80000"/>
                </a:srgbClr>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b="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箭头: 五边形 34"/>
          <p:cNvSpPr/>
          <p:nvPr userDrawn="1">
            <p:custDataLst>
              <p:tags r:id="rId3"/>
            </p:custDataLst>
          </p:nvPr>
        </p:nvSpPr>
        <p:spPr>
          <a:xfrm>
            <a:off x="11212945" y="1028700"/>
            <a:ext cx="307542" cy="116609"/>
          </a:xfrm>
          <a:prstGeom prst="homePlate">
            <a:avLst>
              <a:gd name="adj" fmla="val 0"/>
            </a:avLst>
          </a:pr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 name="燕尾形 2"/>
          <p:cNvSpPr/>
          <p:nvPr userDrawn="1">
            <p:custDataLst>
              <p:tags r:id="rId4"/>
            </p:custDataLst>
          </p:nvPr>
        </p:nvSpPr>
        <p:spPr>
          <a:xfrm>
            <a:off x="288175" y="471750"/>
            <a:ext cx="507076" cy="390698"/>
          </a:xfrm>
          <a:prstGeom prst="chevron">
            <a:avLst/>
          </a:prstGeom>
          <a:gradFill>
            <a:gsLst>
              <a:gs pos="0">
                <a:srgbClr val="13356B">
                  <a:alpha val="80000"/>
                </a:srgbClr>
              </a:gs>
              <a:gs pos="100000">
                <a:srgbClr val="04033F">
                  <a:alpha val="80000"/>
                </a:srgbClr>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b="1"/>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4" Type="http://schemas.openxmlformats.org/officeDocument/2006/relationships/slideLayout" Target="../slideLayouts/slideLayout7.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sv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913733" y="5504513"/>
            <a:ext cx="2364534" cy="920959"/>
            <a:chOff x="4913733" y="5504513"/>
            <a:chExt cx="2364534" cy="920959"/>
          </a:xfrm>
        </p:grpSpPr>
        <p:sp>
          <p:nvSpPr>
            <p:cNvPr id="9" name="矩形 8"/>
            <p:cNvSpPr/>
            <p:nvPr/>
          </p:nvSpPr>
          <p:spPr>
            <a:xfrm>
              <a:off x="4913733" y="6026692"/>
              <a:ext cx="2364534" cy="39878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2022</a:t>
              </a:r>
              <a:r>
                <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年</a:t>
              </a: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6</a:t>
              </a:r>
              <a:r>
                <a:rPr lang="zh-CN" altLang="en-US" sz="2000" b="1" spc="-150" dirty="0">
                  <a:solidFill>
                    <a:schemeClr val="bg1"/>
                  </a:solidFill>
                  <a:latin typeface="Arial" panose="020B0604020202020204" pitchFamily="34" charset="0"/>
                  <a:ea typeface="楷体" panose="02010609060101010101" pitchFamily="49" charset="-122"/>
                  <a:cs typeface="Arial" panose="020B0604020202020204" pitchFamily="34" charset="0"/>
                </a:rPr>
                <a:t>月</a:t>
              </a:r>
              <a:endPar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endParaRPr>
            </a:p>
          </p:txBody>
        </p:sp>
        <p:sp>
          <p:nvSpPr>
            <p:cNvPr id="2" name="矩形 1"/>
            <p:cNvSpPr/>
            <p:nvPr/>
          </p:nvSpPr>
          <p:spPr>
            <a:xfrm>
              <a:off x="5232622" y="5504513"/>
              <a:ext cx="1771639" cy="369332"/>
            </a:xfrm>
            <a:prstGeom prst="rect">
              <a:avLst/>
            </a:prstGeom>
          </p:spPr>
          <p:txBody>
            <a:bodyPr wrap="none">
              <a:spAutoFit/>
            </a:bodyPr>
            <a:lstStyle/>
            <a:p>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计算机</a:t>
              </a:r>
              <a:r>
                <a:rPr lang="en-US" altLang="zh-CN" b="1" spc="-150" dirty="0">
                  <a:solidFill>
                    <a:schemeClr val="bg1"/>
                  </a:solidFill>
                  <a:latin typeface="Arial" panose="020B0604020202020204" pitchFamily="34" charset="0"/>
                  <a:ea typeface="楷体" panose="02010609060101010101" pitchFamily="49" charset="-122"/>
                  <a:cs typeface="Arial" panose="020B0604020202020204" pitchFamily="34" charset="0"/>
                </a:rPr>
                <a:t>82</a:t>
              </a:r>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  邓嘉铭</a:t>
              </a:r>
              <a:endParaRPr lang="zh-CN" altLang="en-US" dirty="0"/>
            </a:p>
          </p:txBody>
        </p:sp>
      </p:grpSp>
      <p:cxnSp>
        <p:nvCxnSpPr>
          <p:cNvPr id="19" name="直接箭头连接符 18"/>
          <p:cNvCxnSpPr/>
          <p:nvPr/>
        </p:nvCxnSpPr>
        <p:spPr>
          <a:xfrm>
            <a:off x="944444" y="4605768"/>
            <a:ext cx="10476000"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944444" y="1353487"/>
            <a:ext cx="10476000" cy="772244"/>
            <a:chOff x="1045028" y="1227483"/>
            <a:chExt cx="10476000" cy="772244"/>
          </a:xfrm>
        </p:grpSpPr>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44851" y="1227483"/>
              <a:ext cx="2883635" cy="772244"/>
            </a:xfrm>
            <a:prstGeom prst="rect">
              <a:avLst/>
            </a:prstGeom>
          </p:spPr>
        </p:pic>
        <p:cxnSp>
          <p:nvCxnSpPr>
            <p:cNvPr id="21" name="直接箭头连接符 20"/>
            <p:cNvCxnSpPr/>
            <p:nvPr/>
          </p:nvCxnSpPr>
          <p:spPr>
            <a:xfrm>
              <a:off x="1045028" y="1619611"/>
              <a:ext cx="3118732"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8066130" y="1619611"/>
              <a:ext cx="3454898"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528572" y="2847921"/>
            <a:ext cx="9134856" cy="707886"/>
          </a:xfrm>
          <a:prstGeom prst="rect">
            <a:avLst/>
          </a:prstGeom>
        </p:spPr>
        <p:txBody>
          <a:bodyPr wrap="square">
            <a:spAutoFit/>
          </a:bodyPr>
          <a:lstStyle/>
          <a:p>
            <a:pPr lvl="0" algn="dist"/>
            <a:r>
              <a:rPr lang="zh-CN" altLang="en-US" sz="4000" b="1" dirty="0">
                <a:solidFill>
                  <a:prstClr val="white">
                    <a:lumMod val="95000"/>
                  </a:prstClr>
                </a:solidFill>
                <a:latin typeface="微软雅黑" panose="020B0503020204020204" pitchFamily="34" charset="-122"/>
                <a:ea typeface="微软雅黑" panose="020B0503020204020204" pitchFamily="34" charset="-122"/>
              </a:rPr>
              <a:t>基于</a:t>
            </a:r>
            <a:r>
              <a:rPr lang="en-US" altLang="zh-CN" sz="4000" b="1" dirty="0">
                <a:solidFill>
                  <a:prstClr val="white">
                    <a:lumMod val="95000"/>
                  </a:prstClr>
                </a:solidFill>
                <a:latin typeface="微软雅黑" panose="020B0503020204020204" pitchFamily="34" charset="-122"/>
                <a:ea typeface="微软雅黑" panose="020B0503020204020204" pitchFamily="34" charset="-122"/>
              </a:rPr>
              <a:t>HIS</a:t>
            </a:r>
            <a:r>
              <a:rPr lang="zh-CN" altLang="en-US" sz="4000" b="1" dirty="0">
                <a:solidFill>
                  <a:prstClr val="white">
                    <a:lumMod val="95000"/>
                  </a:prstClr>
                </a:solidFill>
                <a:latin typeface="微软雅黑" panose="020B0503020204020204" pitchFamily="34" charset="-122"/>
                <a:ea typeface="微软雅黑" panose="020B0503020204020204" pitchFamily="34" charset="-122"/>
              </a:rPr>
              <a:t>系统的门诊病历编辑器的设计</a:t>
            </a:r>
            <a:endParaRPr lang="zh-CN" altLang="en-US" sz="4000" b="1"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门诊业务流程图</a:t>
            </a:r>
            <a:endParaRPr lang="zh-CN" altLang="en-US" dirty="0"/>
          </a:p>
        </p:txBody>
      </p:sp>
      <p:pic>
        <p:nvPicPr>
          <p:cNvPr id="59" name="图片 59" descr="未命名文件(4)"/>
          <p:cNvPicPr>
            <a:picLocks noChangeAspect="1"/>
          </p:cNvPicPr>
          <p:nvPr/>
        </p:nvPicPr>
        <p:blipFill>
          <a:blip r:embed="rId1"/>
          <a:stretch>
            <a:fillRect/>
          </a:stretch>
        </p:blipFill>
        <p:spPr>
          <a:xfrm>
            <a:off x="999490" y="982980"/>
            <a:ext cx="2799715" cy="5732780"/>
          </a:xfrm>
          <a:prstGeom prst="rect">
            <a:avLst/>
          </a:prstGeom>
        </p:spPr>
      </p:pic>
      <p:sp>
        <p:nvSpPr>
          <p:cNvPr id="3" name="文本框 2"/>
          <p:cNvSpPr txBox="1"/>
          <p:nvPr/>
        </p:nvSpPr>
        <p:spPr>
          <a:xfrm>
            <a:off x="5224145" y="1721485"/>
            <a:ext cx="5878195" cy="341503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业务分为</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四个部分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1）挂号。患者在前台挂号，录入个人信息，系统自动生成唯一的门诊挂号序号，在门诊挂号表中插入一条记录，包括门诊挂号序号（主键）和患者录入的信息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）医生接诊。医生经过诊断得到病人的病理信息和病情判断，得到诊断信息、疗程信息和费用信息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）录入基本信息。调用病历编辑器完成编辑并</a:t>
            </a:r>
            <a:r>
              <a:rPr lang="zh-CN" altLang="en-US">
                <a:latin typeface="微软雅黑" panose="020B0503020204020204" pitchFamily="34" charset="-122"/>
                <a:ea typeface="微软雅黑" panose="020B0503020204020204" pitchFamily="34" charset="-122"/>
                <a:cs typeface="微软雅黑" panose="020B0503020204020204" pitchFamily="34" charset="-122"/>
              </a:rPr>
              <a:t>提交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）确定是否有住院需求。如果有则进入住院业务</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分布式锁原理图</a:t>
            </a:r>
            <a:endParaRPr lang="zh-CN" altLang="en-US" dirty="0"/>
          </a:p>
        </p:txBody>
      </p:sp>
      <p:pic>
        <p:nvPicPr>
          <p:cNvPr id="53" name="图片 53" descr="未命名文件(3)"/>
          <p:cNvPicPr>
            <a:picLocks noChangeAspect="1"/>
          </p:cNvPicPr>
          <p:nvPr>
            <p:custDataLst>
              <p:tags r:id="rId1"/>
            </p:custDataLst>
          </p:nvPr>
        </p:nvPicPr>
        <p:blipFill>
          <a:blip r:embed="rId2"/>
          <a:stretch>
            <a:fillRect/>
          </a:stretch>
        </p:blipFill>
        <p:spPr>
          <a:xfrm>
            <a:off x="1071245" y="1240790"/>
            <a:ext cx="3656965" cy="5299710"/>
          </a:xfrm>
          <a:prstGeom prst="rect">
            <a:avLst/>
          </a:prstGeom>
        </p:spPr>
      </p:pic>
      <p:sp>
        <p:nvSpPr>
          <p:cNvPr id="3" name="文本框 2"/>
          <p:cNvSpPr txBox="1"/>
          <p:nvPr/>
        </p:nvSpPr>
        <p:spPr>
          <a:xfrm>
            <a:off x="5473700" y="2121535"/>
            <a:ext cx="5878195" cy="258445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患者可能在多位医生手下就诊，同一时间可能不只一位医生在编辑患者的病历，因此有必要保证有且仅有一位医生在同一时间拥有编辑的</a:t>
            </a:r>
            <a:r>
              <a:rPr lang="zh-CN" altLang="en-US">
                <a:latin typeface="微软雅黑" panose="020B0503020204020204" pitchFamily="34" charset="-122"/>
                <a:ea typeface="微软雅黑" panose="020B0503020204020204" pitchFamily="34" charset="-122"/>
                <a:cs typeface="微软雅黑" panose="020B0503020204020204" pitchFamily="34" charset="-122"/>
              </a:rPr>
              <a:t>权力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分布式锁利用数据库表的主键不能重复的原理，每次医生打开患者病历时尝试在</a:t>
            </a:r>
            <a:r>
              <a:rPr lang="en-US" altLang="zh-CN">
                <a:latin typeface="微软雅黑" panose="020B0503020204020204" pitchFamily="34" charset="-122"/>
                <a:ea typeface="微软雅黑" panose="020B0503020204020204" pitchFamily="34" charset="-122"/>
                <a:cs typeface="微软雅黑" panose="020B0503020204020204" pitchFamily="34" charset="-122"/>
              </a:rPr>
              <a:t>emr_dist_lock</a:t>
            </a:r>
            <a:r>
              <a:rPr lang="zh-CN" altLang="en-US">
                <a:latin typeface="微软雅黑" panose="020B0503020204020204" pitchFamily="34" charset="-122"/>
                <a:ea typeface="微软雅黑" panose="020B0503020204020204" pitchFamily="34" charset="-122"/>
                <a:cs typeface="微软雅黑" panose="020B0503020204020204" pitchFamily="34" charset="-122"/>
              </a:rPr>
              <a:t>表中插入门诊挂号序号、医生姓名和时间，如果有表中有同样的门诊挂号序号则弹出禁止编辑的提示框，否则进入编辑</a:t>
            </a:r>
            <a:r>
              <a:rPr lang="zh-CN" altLang="en-US">
                <a:latin typeface="微软雅黑" panose="020B0503020204020204" pitchFamily="34" charset="-122"/>
                <a:ea typeface="微软雅黑" panose="020B0503020204020204" pitchFamily="34" charset="-122"/>
                <a:cs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dirty="0"/>
              <a:t>数据库</a:t>
            </a:r>
            <a:r>
              <a:rPr lang="zh-CN" altLang="en-US" dirty="0"/>
              <a:t>设计</a:t>
            </a:r>
            <a:endParaRPr lang="zh-CN" altLang="en-US" dirty="0"/>
          </a:p>
        </p:txBody>
      </p:sp>
      <p:pic>
        <p:nvPicPr>
          <p:cNvPr id="3" name="图片 2"/>
          <p:cNvPicPr>
            <a:picLocks noChangeAspect="1"/>
          </p:cNvPicPr>
          <p:nvPr/>
        </p:nvPicPr>
        <p:blipFill>
          <a:blip r:embed="rId1"/>
          <a:stretch>
            <a:fillRect/>
          </a:stretch>
        </p:blipFill>
        <p:spPr>
          <a:xfrm>
            <a:off x="237490" y="1158240"/>
            <a:ext cx="4961890" cy="3010535"/>
          </a:xfrm>
          <a:prstGeom prst="rect">
            <a:avLst/>
          </a:prstGeom>
        </p:spPr>
      </p:pic>
      <p:pic>
        <p:nvPicPr>
          <p:cNvPr id="5" name="图片 4"/>
          <p:cNvPicPr>
            <a:picLocks noChangeAspect="1"/>
          </p:cNvPicPr>
          <p:nvPr/>
        </p:nvPicPr>
        <p:blipFill>
          <a:blip r:embed="rId2"/>
          <a:stretch>
            <a:fillRect/>
          </a:stretch>
        </p:blipFill>
        <p:spPr>
          <a:xfrm>
            <a:off x="5537835" y="1158240"/>
            <a:ext cx="5467350" cy="4924425"/>
          </a:xfrm>
          <a:prstGeom prst="rect">
            <a:avLst/>
          </a:prstGeom>
        </p:spPr>
      </p:pic>
      <p:sp>
        <p:nvSpPr>
          <p:cNvPr id="7" name="文本框 6"/>
          <p:cNvSpPr txBox="1"/>
          <p:nvPr/>
        </p:nvSpPr>
        <p:spPr>
          <a:xfrm>
            <a:off x="1369695" y="4344035"/>
            <a:ext cx="17830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病历模板</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记录表</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7845425" y="6264275"/>
            <a:ext cx="17830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门诊挂号记录表</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dirty="0"/>
              <a:t>数据库</a:t>
            </a:r>
            <a:r>
              <a:rPr lang="zh-CN" altLang="en-US" dirty="0"/>
              <a:t>设计</a:t>
            </a:r>
            <a:endParaRPr lang="zh-CN" altLang="en-US" dirty="0"/>
          </a:p>
        </p:txBody>
      </p:sp>
      <p:sp>
        <p:nvSpPr>
          <p:cNvPr id="8" name="文本框 7"/>
          <p:cNvSpPr txBox="1"/>
          <p:nvPr/>
        </p:nvSpPr>
        <p:spPr>
          <a:xfrm>
            <a:off x="8098155" y="3708400"/>
            <a:ext cx="17830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分布式</a:t>
            </a:r>
            <a:r>
              <a:rPr lang="zh-CN" altLang="en-US">
                <a:latin typeface="微软雅黑" panose="020B0503020204020204" pitchFamily="34" charset="-122"/>
                <a:ea typeface="微软雅黑" panose="020B0503020204020204" pitchFamily="34" charset="-122"/>
              </a:rPr>
              <a:t>锁记录表</a:t>
            </a:r>
            <a:endParaRPr lang="zh-CN" altLang="en-US">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67030" y="1108075"/>
            <a:ext cx="5457825" cy="4572000"/>
          </a:xfrm>
          <a:prstGeom prst="rect">
            <a:avLst/>
          </a:prstGeom>
        </p:spPr>
      </p:pic>
      <p:sp>
        <p:nvSpPr>
          <p:cNvPr id="4" name="文本框 3"/>
          <p:cNvSpPr txBox="1"/>
          <p:nvPr/>
        </p:nvSpPr>
        <p:spPr>
          <a:xfrm>
            <a:off x="1369695" y="5805805"/>
            <a:ext cx="22402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门诊历史</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病历记录表</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2"/>
          <a:stretch>
            <a:fillRect/>
          </a:stretch>
        </p:blipFill>
        <p:spPr>
          <a:xfrm>
            <a:off x="6055995" y="1842135"/>
            <a:ext cx="5448300" cy="1352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03</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系统实现</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98265" y="476470"/>
            <a:ext cx="2468880" cy="368300"/>
          </a:xfrm>
          <a:prstGeom prst="rect">
            <a:avLst/>
          </a:prstGeom>
        </p:spPr>
        <p:txBody>
          <a:bodyPr wrap="none">
            <a:spAutoFit/>
          </a:bodyPr>
          <a:lstStyle/>
          <a:p>
            <a:r>
              <a:rPr lang="zh-CN" altLang="en-US" dirty="0"/>
              <a:t>文本编辑器实现流程图</a:t>
            </a:r>
            <a:endParaRPr lang="zh-CN" altLang="en-US" dirty="0"/>
          </a:p>
        </p:txBody>
      </p:sp>
      <p:pic>
        <p:nvPicPr>
          <p:cNvPr id="7" name="图片 6" descr="未命名文件(5)"/>
          <p:cNvPicPr>
            <a:picLocks noChangeAspect="1"/>
          </p:cNvPicPr>
          <p:nvPr/>
        </p:nvPicPr>
        <p:blipFill>
          <a:blip r:embed="rId1"/>
          <a:stretch>
            <a:fillRect/>
          </a:stretch>
        </p:blipFill>
        <p:spPr>
          <a:xfrm>
            <a:off x="4587240" y="844550"/>
            <a:ext cx="1428750" cy="567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3430905" cy="368300"/>
          </a:xfrm>
          <a:prstGeom prst="rect">
            <a:avLst/>
          </a:prstGeom>
        </p:spPr>
        <p:txBody>
          <a:bodyPr wrap="none">
            <a:spAutoFit/>
          </a:bodyPr>
          <a:lstStyle/>
          <a:p>
            <a:r>
              <a:rPr lang="zh-CN" altLang="en-US" dirty="0"/>
              <a:t>文本编辑器</a:t>
            </a:r>
            <a:r>
              <a:rPr lang="en-US" altLang="zh-CN" dirty="0"/>
              <a:t>Ueditor</a:t>
            </a:r>
            <a:r>
              <a:rPr lang="zh-CN" altLang="en-US" dirty="0"/>
              <a:t>实现代码节选</a:t>
            </a:r>
            <a:endParaRPr lang="zh-CN" altLang="en-US" dirty="0"/>
          </a:p>
        </p:txBody>
      </p:sp>
      <p:sp>
        <p:nvSpPr>
          <p:cNvPr id="4" name="文本框 3"/>
          <p:cNvSpPr txBox="1"/>
          <p:nvPr/>
        </p:nvSpPr>
        <p:spPr>
          <a:xfrm>
            <a:off x="1537970" y="5437505"/>
            <a:ext cx="169164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初始化</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Ueditor</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6659880" y="1308100"/>
            <a:ext cx="3873500" cy="3790950"/>
          </a:xfrm>
          <a:prstGeom prst="rect">
            <a:avLst/>
          </a:prstGeom>
        </p:spPr>
      </p:pic>
      <p:sp>
        <p:nvSpPr>
          <p:cNvPr id="5" name="文本框 4"/>
          <p:cNvSpPr txBox="1"/>
          <p:nvPr/>
        </p:nvSpPr>
        <p:spPr>
          <a:xfrm>
            <a:off x="7275195" y="5437505"/>
            <a:ext cx="260604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的一些参数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47090" y="1778000"/>
            <a:ext cx="4267200" cy="2305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文本编辑器实现</a:t>
            </a:r>
            <a:endParaRPr lang="zh-CN" altLang="en-US" dirty="0"/>
          </a:p>
        </p:txBody>
      </p:sp>
      <p:sp>
        <p:nvSpPr>
          <p:cNvPr id="5" name="文本框 4"/>
          <p:cNvSpPr txBox="1"/>
          <p:nvPr/>
        </p:nvSpPr>
        <p:spPr>
          <a:xfrm>
            <a:off x="1849120" y="5805805"/>
            <a:ext cx="1998345"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插入表格的函数</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847090" y="1372870"/>
            <a:ext cx="5435600" cy="4032885"/>
          </a:xfrm>
          <a:prstGeom prst="rect">
            <a:avLst/>
          </a:prstGeom>
        </p:spPr>
      </p:pic>
      <p:pic>
        <p:nvPicPr>
          <p:cNvPr id="11" name="图片 10"/>
          <p:cNvPicPr>
            <a:picLocks noChangeAspect="1"/>
          </p:cNvPicPr>
          <p:nvPr/>
        </p:nvPicPr>
        <p:blipFill>
          <a:blip r:embed="rId2"/>
          <a:stretch>
            <a:fillRect/>
          </a:stretch>
        </p:blipFill>
        <p:spPr>
          <a:xfrm>
            <a:off x="7261225" y="1144270"/>
            <a:ext cx="2876550" cy="4362450"/>
          </a:xfrm>
          <a:prstGeom prst="rect">
            <a:avLst/>
          </a:prstGeom>
        </p:spPr>
      </p:pic>
      <p:sp>
        <p:nvSpPr>
          <p:cNvPr id="12" name="文本框 11"/>
          <p:cNvSpPr txBox="1"/>
          <p:nvPr/>
        </p:nvSpPr>
        <p:spPr>
          <a:xfrm>
            <a:off x="7853045" y="5805805"/>
            <a:ext cx="2027555"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切换视图的函数</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文本编辑器实现</a:t>
            </a:r>
            <a:endParaRPr lang="zh-CN" altLang="en-US" dirty="0"/>
          </a:p>
        </p:txBody>
      </p:sp>
      <p:sp>
        <p:nvSpPr>
          <p:cNvPr id="5" name="文本框 4"/>
          <p:cNvSpPr txBox="1"/>
          <p:nvPr/>
        </p:nvSpPr>
        <p:spPr>
          <a:xfrm>
            <a:off x="1278255" y="5252085"/>
            <a:ext cx="3768090" cy="92202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设置模式的函数</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以设计和编辑模式举例，调用</a:t>
            </a:r>
            <a:r>
              <a:rPr lang="en-US" altLang="zh-CN">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的函数</a:t>
            </a:r>
            <a:r>
              <a:rPr lang="en-US" altLang="zh-CN">
                <a:latin typeface="微软雅黑" panose="020B0503020204020204" pitchFamily="34" charset="-122"/>
                <a:ea typeface="微软雅黑" panose="020B0503020204020204" pitchFamily="34" charset="-122"/>
                <a:cs typeface="微软雅黑" panose="020B0503020204020204" pitchFamily="34" charset="-122"/>
              </a:rPr>
              <a:t>setAttribute</a:t>
            </a:r>
            <a:r>
              <a:rPr lang="zh-CN" altLang="en-US">
                <a:latin typeface="微软雅黑" panose="020B0503020204020204" pitchFamily="34" charset="-122"/>
                <a:ea typeface="微软雅黑" panose="020B0503020204020204" pitchFamily="34" charset="-122"/>
                <a:cs typeface="微软雅黑" panose="020B0503020204020204" pitchFamily="34" charset="-122"/>
              </a:rPr>
              <a:t>设置模式。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7271385" y="5805805"/>
            <a:ext cx="2715260"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文本编辑器的</a:t>
            </a:r>
            <a:r>
              <a:rPr lang="en-US" altLang="zh-CN">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a:latin typeface="微软雅黑" panose="020B0503020204020204" pitchFamily="34" charset="-122"/>
                <a:ea typeface="微软雅黑" panose="020B0503020204020204" pitchFamily="34" charset="-122"/>
                <a:cs typeface="微软雅黑" panose="020B0503020204020204" pitchFamily="34" charset="-122"/>
              </a:rPr>
              <a:t>页面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85850" y="1657985"/>
            <a:ext cx="4152900" cy="3048000"/>
          </a:xfrm>
          <a:prstGeom prst="rect">
            <a:avLst/>
          </a:prstGeom>
        </p:spPr>
      </p:pic>
      <p:pic>
        <p:nvPicPr>
          <p:cNvPr id="4" name="图片 3"/>
          <p:cNvPicPr>
            <a:picLocks noChangeAspect="1"/>
          </p:cNvPicPr>
          <p:nvPr/>
        </p:nvPicPr>
        <p:blipFill>
          <a:blip r:embed="rId2"/>
          <a:stretch>
            <a:fillRect/>
          </a:stretch>
        </p:blipFill>
        <p:spPr>
          <a:xfrm>
            <a:off x="6032500" y="1124585"/>
            <a:ext cx="5193030" cy="4317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554480" cy="368300"/>
          </a:xfrm>
          <a:prstGeom prst="rect">
            <a:avLst/>
          </a:prstGeom>
        </p:spPr>
        <p:txBody>
          <a:bodyPr wrap="none">
            <a:spAutoFit/>
          </a:bodyPr>
          <a:lstStyle/>
          <a:p>
            <a:pPr algn="l"/>
            <a:r>
              <a:rPr lang="zh-CN" altLang="en-US" dirty="0">
                <a:sym typeface="+mn-ea"/>
              </a:rPr>
              <a:t>病例模板设计</a:t>
            </a:r>
            <a:endParaRPr lang="zh-CN" altLang="en-US" dirty="0"/>
          </a:p>
        </p:txBody>
      </p:sp>
      <p:sp>
        <p:nvSpPr>
          <p:cNvPr id="12" name="文本框 11"/>
          <p:cNvSpPr txBox="1"/>
          <p:nvPr/>
        </p:nvSpPr>
        <p:spPr>
          <a:xfrm>
            <a:off x="7185660" y="2814955"/>
            <a:ext cx="3986530" cy="147637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控件实现，以日期控件为例。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控件本质上是一个</a:t>
            </a:r>
            <a:r>
              <a:rPr lang="en-US" altLang="zh-CN">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a:latin typeface="微软雅黑" panose="020B0503020204020204" pitchFamily="34" charset="-122"/>
                <a:ea typeface="微软雅黑" panose="020B0503020204020204" pitchFamily="34" charset="-122"/>
                <a:cs typeface="微软雅黑" panose="020B0503020204020204" pitchFamily="34" charset="-122"/>
              </a:rPr>
              <a:t>，主要是用</a:t>
            </a:r>
            <a:r>
              <a:rPr lang="en-US" altLang="zh-CN">
                <a:latin typeface="微软雅黑" panose="020B0503020204020204" pitchFamily="34" charset="-122"/>
                <a:ea typeface="微软雅黑" panose="020B0503020204020204" pitchFamily="34" charset="-122"/>
                <a:cs typeface="微软雅黑" panose="020B0503020204020204" pitchFamily="34" charset="-122"/>
              </a:rPr>
              <a:t>tr</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th</a:t>
            </a:r>
            <a:r>
              <a:rPr lang="zh-CN" altLang="en-US">
                <a:latin typeface="微软雅黑" panose="020B0503020204020204" pitchFamily="34" charset="-122"/>
                <a:ea typeface="微软雅黑" panose="020B0503020204020204" pitchFamily="34" charset="-122"/>
                <a:cs typeface="微软雅黑" panose="020B0503020204020204" pitchFamily="34" charset="-122"/>
              </a:rPr>
              <a:t>标签组合成表格的形式。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设计人员通过填入一些参数来使用控件。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509270" y="1283335"/>
            <a:ext cx="5243830" cy="5258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32935" r="30758"/>
          <a:stretch>
            <a:fillRect/>
          </a:stretch>
        </p:blipFill>
        <p:spPr>
          <a:xfrm>
            <a:off x="-24558" y="0"/>
            <a:ext cx="4025348" cy="6858000"/>
          </a:xfrm>
          <a:prstGeom prst="rect">
            <a:avLst/>
          </a:prstGeom>
        </p:spPr>
      </p:pic>
      <p:grpSp>
        <p:nvGrpSpPr>
          <p:cNvPr id="10" name="组合 9"/>
          <p:cNvGrpSpPr/>
          <p:nvPr/>
        </p:nvGrpSpPr>
        <p:grpSpPr>
          <a:xfrm>
            <a:off x="5703694" y="727514"/>
            <a:ext cx="4418330" cy="665933"/>
            <a:chOff x="5041669" y="996736"/>
            <a:chExt cx="4418330" cy="665933"/>
          </a:xfrm>
        </p:grpSpPr>
        <p:sp>
          <p:nvSpPr>
            <p:cNvPr id="41" name="矩形 40"/>
            <p:cNvSpPr/>
            <p:nvPr/>
          </p:nvSpPr>
          <p:spPr>
            <a:xfrm>
              <a:off x="5866534" y="1086271"/>
              <a:ext cx="3593465"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项目</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背景及技术介绍</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5041669" y="996736"/>
              <a:ext cx="735106" cy="665933"/>
              <a:chOff x="725726" y="1781746"/>
              <a:chExt cx="515267" cy="515267"/>
            </a:xfrm>
          </p:grpSpPr>
          <p:sp>
            <p:nvSpPr>
              <p:cNvPr id="42" name="椭圆 4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43" name="矩形 42"/>
              <p:cNvSpPr/>
              <p:nvPr/>
            </p:nvSpPr>
            <p:spPr>
              <a:xfrm>
                <a:off x="806869" y="1823935"/>
                <a:ext cx="359781" cy="40484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01</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grpSp>
      <p:sp>
        <p:nvSpPr>
          <p:cNvPr id="4" name="矩形 3"/>
          <p:cNvSpPr/>
          <p:nvPr/>
        </p:nvSpPr>
        <p:spPr>
          <a:xfrm>
            <a:off x="-24558" y="0"/>
            <a:ext cx="4025348" cy="6858000"/>
          </a:xfrm>
          <a:prstGeom prst="rect">
            <a:avLst/>
          </a:prstGeom>
          <a:solidFill>
            <a:schemeClr val="tx1">
              <a:lumMod val="75000"/>
              <a:lumOff val="2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634" y="2970031"/>
            <a:ext cx="4983772" cy="1437615"/>
            <a:chOff x="1348577" y="-3698506"/>
            <a:chExt cx="5304426" cy="1437615"/>
          </a:xfrm>
        </p:grpSpPr>
        <p:sp>
          <p:nvSpPr>
            <p:cNvPr id="65" name="任意多边形: 形状 76"/>
            <p:cNvSpPr/>
            <p:nvPr/>
          </p:nvSpPr>
          <p:spPr>
            <a:xfrm>
              <a:off x="1348577" y="-3698506"/>
              <a:ext cx="5304426" cy="1437615"/>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flip="none" rotWithShape="1">
              <a:gsLst>
                <a:gs pos="0">
                  <a:srgbClr val="1A5E87"/>
                </a:gs>
                <a:gs pos="100000">
                  <a:srgbClr val="04033F">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文本占位符 1"/>
            <p:cNvSpPr txBox="1"/>
            <p:nvPr/>
          </p:nvSpPr>
          <p:spPr>
            <a:xfrm>
              <a:off x="2707221" y="-3229786"/>
              <a:ext cx="2373639" cy="657326"/>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40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 录</a:t>
              </a:r>
              <a:endParaRPr kumimoji="0" lang="en-US" altLang="zh-CN" sz="40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5703694" y="1906582"/>
            <a:ext cx="4274808" cy="665931"/>
            <a:chOff x="5041669" y="2124780"/>
            <a:chExt cx="4274808" cy="665931"/>
          </a:xfrm>
        </p:grpSpPr>
        <p:grpSp>
          <p:nvGrpSpPr>
            <p:cNvPr id="69" name="组合 68"/>
            <p:cNvGrpSpPr/>
            <p:nvPr/>
          </p:nvGrpSpPr>
          <p:grpSpPr>
            <a:xfrm>
              <a:off x="5041669" y="2124780"/>
              <a:ext cx="736131" cy="665931"/>
              <a:chOff x="725726" y="1781746"/>
              <a:chExt cx="515267" cy="515267"/>
            </a:xfrm>
          </p:grpSpPr>
          <p:sp>
            <p:nvSpPr>
              <p:cNvPr id="72" name="椭圆 7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73" name="矩形 72"/>
              <p:cNvSpPr/>
              <p:nvPr/>
            </p:nvSpPr>
            <p:spPr>
              <a:xfrm>
                <a:off x="791970" y="1823935"/>
                <a:ext cx="389576"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02</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34" name="矩形 33"/>
            <p:cNvSpPr/>
            <p:nvPr/>
          </p:nvSpPr>
          <p:spPr>
            <a:xfrm>
              <a:off x="5866831" y="2179305"/>
              <a:ext cx="3449646"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sym typeface="+mn-ea"/>
                </a:rPr>
                <a:t>系统设计</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703694" y="3081838"/>
            <a:ext cx="4274808" cy="665931"/>
            <a:chOff x="5041669" y="3252822"/>
            <a:chExt cx="4274808" cy="665931"/>
          </a:xfrm>
        </p:grpSpPr>
        <p:grpSp>
          <p:nvGrpSpPr>
            <p:cNvPr id="18" name="组合 17"/>
            <p:cNvGrpSpPr/>
            <p:nvPr/>
          </p:nvGrpSpPr>
          <p:grpSpPr>
            <a:xfrm>
              <a:off x="5041669" y="3252822"/>
              <a:ext cx="736132" cy="665931"/>
              <a:chOff x="725726" y="1781746"/>
              <a:chExt cx="515267" cy="515267"/>
            </a:xfrm>
          </p:grpSpPr>
          <p:sp>
            <p:nvSpPr>
              <p:cNvPr id="19" name="椭圆 18"/>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20" name="矩形 19"/>
              <p:cNvSpPr/>
              <p:nvPr/>
            </p:nvSpPr>
            <p:spPr>
              <a:xfrm>
                <a:off x="788043" y="1823935"/>
                <a:ext cx="397429"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03</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35" name="矩形 34"/>
            <p:cNvSpPr/>
            <p:nvPr/>
          </p:nvSpPr>
          <p:spPr>
            <a:xfrm>
              <a:off x="5866831" y="3324177"/>
              <a:ext cx="3449646"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系统实现</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03694" y="4345995"/>
            <a:ext cx="4203786" cy="665931"/>
            <a:chOff x="5041669" y="3252822"/>
            <a:chExt cx="4203786" cy="665931"/>
          </a:xfrm>
        </p:grpSpPr>
        <p:grpSp>
          <p:nvGrpSpPr>
            <p:cNvPr id="59" name="组合 58"/>
            <p:cNvGrpSpPr/>
            <p:nvPr/>
          </p:nvGrpSpPr>
          <p:grpSpPr>
            <a:xfrm>
              <a:off x="5041669" y="3252822"/>
              <a:ext cx="736132" cy="665931"/>
              <a:chOff x="725726" y="1781746"/>
              <a:chExt cx="515267" cy="515267"/>
            </a:xfrm>
          </p:grpSpPr>
          <p:sp>
            <p:nvSpPr>
              <p:cNvPr id="61" name="椭圆 60"/>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62" name="矩形 61"/>
              <p:cNvSpPr/>
              <p:nvPr/>
            </p:nvSpPr>
            <p:spPr>
              <a:xfrm>
                <a:off x="791970" y="1823935"/>
                <a:ext cx="389576"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04</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60" name="矩形 59"/>
            <p:cNvSpPr/>
            <p:nvPr/>
          </p:nvSpPr>
          <p:spPr>
            <a:xfrm>
              <a:off x="5866830" y="3324177"/>
              <a:ext cx="3378625" cy="521970"/>
            </a:xfrm>
            <a:prstGeom prst="rect">
              <a:avLst/>
            </a:prstGeom>
          </p:spPr>
          <p:txBody>
            <a:bodyPr wrap="square">
              <a:spAutoFit/>
            </a:bodyPr>
            <a:lstStyle/>
            <a:p>
              <a:pPr lvl="0">
                <a:defRPr/>
              </a:pPr>
              <a:r>
                <a:rPr lang="en-US" altLang="zh-CN"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功能展示</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703694" y="5610029"/>
            <a:ext cx="4203786" cy="665933"/>
            <a:chOff x="5041669" y="996736"/>
            <a:chExt cx="4203786" cy="665933"/>
          </a:xfrm>
        </p:grpSpPr>
        <p:sp>
          <p:nvSpPr>
            <p:cNvPr id="6" name="矩形 5"/>
            <p:cNvSpPr/>
            <p:nvPr/>
          </p:nvSpPr>
          <p:spPr>
            <a:xfrm>
              <a:off x="5866830" y="1086424"/>
              <a:ext cx="3378625" cy="521970"/>
            </a:xfrm>
            <a:prstGeom prst="rect">
              <a:avLst/>
            </a:prstGeom>
          </p:spPr>
          <p:txBody>
            <a:bodyPr wrap="square">
              <a:spAutoFit/>
            </a:bodyPr>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sym typeface="+mn-ea"/>
                </a:rPr>
                <a:t>总结和未来展望</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041669" y="996736"/>
              <a:ext cx="735106" cy="665933"/>
              <a:chOff x="725726" y="1781746"/>
              <a:chExt cx="515267" cy="515267"/>
            </a:xfrm>
          </p:grpSpPr>
          <p:sp>
            <p:nvSpPr>
              <p:cNvPr id="8" name="椭圆 7"/>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9" name="矩形 8"/>
              <p:cNvSpPr/>
              <p:nvPr/>
            </p:nvSpPr>
            <p:spPr>
              <a:xfrm>
                <a:off x="779343" y="1823935"/>
                <a:ext cx="414832" cy="403875"/>
              </a:xfrm>
              <a:prstGeom prst="rect">
                <a:avLst/>
              </a:prstGeom>
            </p:spPr>
            <p:txBody>
              <a:bodyPr wrap="non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05</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5457"/>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554480" cy="368300"/>
          </a:xfrm>
          <a:prstGeom prst="rect">
            <a:avLst/>
          </a:prstGeom>
        </p:spPr>
        <p:txBody>
          <a:bodyPr wrap="none">
            <a:spAutoFit/>
          </a:bodyPr>
          <a:lstStyle/>
          <a:p>
            <a:r>
              <a:rPr lang="zh-CN" altLang="en-US" dirty="0"/>
              <a:t>病例模板设计</a:t>
            </a:r>
            <a:endParaRPr lang="zh-CN" altLang="en-US" dirty="0"/>
          </a:p>
        </p:txBody>
      </p:sp>
      <p:sp>
        <p:nvSpPr>
          <p:cNvPr id="2" name="文本框 1"/>
          <p:cNvSpPr txBox="1"/>
          <p:nvPr/>
        </p:nvSpPr>
        <p:spPr>
          <a:xfrm>
            <a:off x="1537970" y="5286375"/>
            <a:ext cx="370332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Ant Design</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Modal</a:t>
            </a:r>
            <a:r>
              <a:rPr lang="zh-CN" altLang="en-US">
                <a:latin typeface="微软雅黑" panose="020B0503020204020204" pitchFamily="34" charset="-122"/>
                <a:ea typeface="微软雅黑" panose="020B0503020204020204" pitchFamily="34" charset="-122"/>
              </a:rPr>
              <a:t>组件，点击则弹出一个小会话框，进入模板创建界面。</a:t>
            </a: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833235" y="1133475"/>
            <a:ext cx="3989070" cy="3980815"/>
          </a:xfrm>
          <a:prstGeom prst="rect">
            <a:avLst/>
          </a:prstGeom>
        </p:spPr>
      </p:pic>
      <p:sp>
        <p:nvSpPr>
          <p:cNvPr id="8" name="文本框 7"/>
          <p:cNvSpPr txBox="1"/>
          <p:nvPr/>
        </p:nvSpPr>
        <p:spPr>
          <a:xfrm>
            <a:off x="6832600" y="5286375"/>
            <a:ext cx="417449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设计模板需要填写模板名称、使用部门、类别、制作人、录入码、模板状态、说明。本段代码截取一部分。</a:t>
            </a:r>
            <a:endParaRPr lang="zh-CN" altLang="en-US">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090" y="1339850"/>
            <a:ext cx="5408930" cy="3275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04</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功能展示</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功能总览</a:t>
            </a:r>
            <a:endParaRPr lang="zh-CN" altLang="en-US" dirty="0"/>
          </a:p>
        </p:txBody>
      </p:sp>
      <p:pic>
        <p:nvPicPr>
          <p:cNvPr id="2" name="图片 52" descr="未命名文件11"/>
          <p:cNvPicPr>
            <a:picLocks noChangeAspect="1"/>
          </p:cNvPicPr>
          <p:nvPr/>
        </p:nvPicPr>
        <p:blipFill>
          <a:blip r:embed="rId1"/>
          <a:stretch>
            <a:fillRect/>
          </a:stretch>
        </p:blipFill>
        <p:spPr>
          <a:xfrm>
            <a:off x="847090" y="1078865"/>
            <a:ext cx="5377815" cy="5645150"/>
          </a:xfrm>
          <a:prstGeom prst="rect">
            <a:avLst/>
          </a:prstGeom>
        </p:spPr>
      </p:pic>
      <p:sp>
        <p:nvSpPr>
          <p:cNvPr id="3" name="文本框 2"/>
          <p:cNvSpPr txBox="1"/>
          <p:nvPr/>
        </p:nvSpPr>
        <p:spPr>
          <a:xfrm>
            <a:off x="6986270" y="3106420"/>
            <a:ext cx="473710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功能模块主要分为三个部分，即信息展示、病历编辑和病历存储</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800493" cy="369332"/>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病历编辑器总览</a:t>
            </a:r>
            <a:endParaRPr lang="zh-CN" altLang="en-US" dirty="0"/>
          </a:p>
        </p:txBody>
      </p:sp>
      <p:pic>
        <p:nvPicPr>
          <p:cNvPr id="15" name="图片 15" descr="51B3CD47E6776E63F65E0A90D0419BDC"/>
          <p:cNvPicPr>
            <a:picLocks noChangeAspect="1"/>
          </p:cNvPicPr>
          <p:nvPr>
            <p:custDataLst>
              <p:tags r:id="rId1"/>
            </p:custDataLst>
          </p:nvPr>
        </p:nvPicPr>
        <p:blipFill>
          <a:blip r:embed="rId2"/>
          <a:stretch>
            <a:fillRect/>
          </a:stretch>
        </p:blipFill>
        <p:spPr>
          <a:xfrm>
            <a:off x="1848485" y="1113155"/>
            <a:ext cx="8032115" cy="54641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8686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编辑器</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t="22526"/>
          <a:stretch>
            <a:fillRect/>
          </a:stretch>
        </p:blipFill>
        <p:spPr>
          <a:xfrm>
            <a:off x="346710" y="1373505"/>
            <a:ext cx="6628765" cy="1153160"/>
          </a:xfrm>
          <a:prstGeom prst="rect">
            <a:avLst/>
          </a:prstGeom>
        </p:spPr>
      </p:pic>
      <p:sp>
        <p:nvSpPr>
          <p:cNvPr id="12" name="文本框 11"/>
          <p:cNvSpPr txBox="1"/>
          <p:nvPr/>
        </p:nvSpPr>
        <p:spPr>
          <a:xfrm>
            <a:off x="7514347" y="3163462"/>
            <a:ext cx="3492230"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支持插入表格，方便记录病人体温、血压等生理数据</a:t>
            </a:r>
            <a:endParaRPr kumimoji="1"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514902" y="1507435"/>
            <a:ext cx="3404680"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编辑功能提供了本编辑器和</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word</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在打字上几乎一样的功能</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7514631" y="5097294"/>
            <a:ext cx="3190672"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支持插入图片，方便插入</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光片等</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图片 1"/>
          <p:cNvPicPr>
            <a:picLocks noChangeAspect="1"/>
          </p:cNvPicPr>
          <p:nvPr/>
        </p:nvPicPr>
        <p:blipFill>
          <a:blip r:embed="rId2"/>
          <a:stretch>
            <a:fillRect/>
          </a:stretch>
        </p:blipFill>
        <p:spPr>
          <a:xfrm>
            <a:off x="346710" y="3141345"/>
            <a:ext cx="6555105" cy="1130935"/>
          </a:xfrm>
          <a:prstGeom prst="rect">
            <a:avLst/>
          </a:prstGeom>
          <a:noFill/>
          <a:ln>
            <a:noFill/>
          </a:ln>
        </p:spPr>
      </p:pic>
      <p:pic>
        <p:nvPicPr>
          <p:cNvPr id="21" name="图片 21" descr="QQ截图20220610103501"/>
          <p:cNvPicPr>
            <a:picLocks noChangeAspect="1"/>
          </p:cNvPicPr>
          <p:nvPr/>
        </p:nvPicPr>
        <p:blipFill>
          <a:blip r:embed="rId3"/>
          <a:stretch>
            <a:fillRect/>
          </a:stretch>
        </p:blipFill>
        <p:spPr>
          <a:xfrm>
            <a:off x="346710" y="5039678"/>
            <a:ext cx="2724150" cy="10382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6400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留痕</a:t>
            </a:r>
            <a:endParaRPr lang="zh-CN" altLang="en-US" dirty="0"/>
          </a:p>
        </p:txBody>
      </p:sp>
      <p:sp>
        <p:nvSpPr>
          <p:cNvPr id="17" name="文本框 16"/>
          <p:cNvSpPr txBox="1"/>
          <p:nvPr/>
        </p:nvSpPr>
        <p:spPr>
          <a:xfrm>
            <a:off x="7789586" y="3106569"/>
            <a:ext cx="3190672"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保存上一位医生修改的数据和修改时间</a:t>
            </a:r>
            <a:endParaRPr kumimoji="1" lang="zh-CN" altLang="en-US" dirty="0">
              <a:latin typeface="微软雅黑" panose="020B0503020204020204" pitchFamily="34" charset="-122"/>
              <a:ea typeface="微软雅黑" panose="020B0503020204020204" pitchFamily="34" charset="-122"/>
            </a:endParaRPr>
          </a:p>
        </p:txBody>
      </p:sp>
      <p:pic>
        <p:nvPicPr>
          <p:cNvPr id="43" name="图片 2" descr="IMG_256"/>
          <p:cNvPicPr>
            <a:picLocks noChangeAspect="1"/>
          </p:cNvPicPr>
          <p:nvPr/>
        </p:nvPicPr>
        <p:blipFill>
          <a:blip r:embed="rId1"/>
          <a:stretch>
            <a:fillRect/>
          </a:stretch>
        </p:blipFill>
        <p:spPr>
          <a:xfrm>
            <a:off x="1409065" y="1179830"/>
            <a:ext cx="3361055" cy="509651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pPr algn="l"/>
            <a:r>
              <a:rPr lang="zh-CN" altLang="en-US" b="1" dirty="0">
                <a:solidFill>
                  <a:srgbClr val="4472C4">
                    <a:lumMod val="50000"/>
                  </a:srgbClr>
                </a:solidFill>
                <a:latin typeface="微软雅黑" panose="020B0503020204020204" pitchFamily="34" charset="-122"/>
                <a:ea typeface="微软雅黑" panose="020B0503020204020204" pitchFamily="34" charset="-122"/>
              </a:rPr>
              <a:t>分布式锁</a:t>
            </a:r>
            <a:endParaRPr lang="zh-CN" altLang="en-US" b="1" dirty="0">
              <a:solidFill>
                <a:srgbClr val="4472C4">
                  <a:lumMod val="50000"/>
                </a:srgb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850546" y="3178324"/>
            <a:ext cx="3190672"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支持打开病历的自动加锁功能。保证了同一时间只有一位医生拥有编辑病历的权利。</a:t>
            </a:r>
            <a:endParaRPr kumimoji="1" lang="zh-CN" altLang="en-US" dirty="0">
              <a:latin typeface="微软雅黑" panose="020B0503020204020204" pitchFamily="34" charset="-122"/>
              <a:ea typeface="微软雅黑" panose="020B0503020204020204" pitchFamily="34" charset="-122"/>
            </a:endParaRPr>
          </a:p>
        </p:txBody>
      </p:sp>
      <p:pic>
        <p:nvPicPr>
          <p:cNvPr id="2" name="图片 17" descr="C8146AF310D728A3DA580B6EA2F447FA"/>
          <p:cNvPicPr>
            <a:picLocks noChangeAspect="1"/>
          </p:cNvPicPr>
          <p:nvPr/>
        </p:nvPicPr>
        <p:blipFill>
          <a:blip r:embed="rId1"/>
          <a:stretch>
            <a:fillRect/>
          </a:stretch>
        </p:blipFill>
        <p:spPr>
          <a:xfrm>
            <a:off x="751205" y="1334135"/>
            <a:ext cx="6774815" cy="4610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复选框控件</a:t>
            </a:r>
            <a:endParaRPr lang="zh-CN" altLang="en-US" dirty="0"/>
          </a:p>
        </p:txBody>
      </p:sp>
      <p:sp>
        <p:nvSpPr>
          <p:cNvPr id="12" name="文本框 11"/>
          <p:cNvSpPr txBox="1"/>
          <p:nvPr/>
        </p:nvSpPr>
        <p:spPr>
          <a:xfrm>
            <a:off x="7176043" y="2258016"/>
            <a:ext cx="3265594"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模板设计人员需要填写控件名称、控件ID、排列方式、是否必填以及设计可以选择的内容</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0" descr="}C(1B1HE4HAE3@(KTN)4(VX"/>
          <p:cNvPicPr>
            <a:picLocks noChangeAspect="1"/>
          </p:cNvPicPr>
          <p:nvPr/>
        </p:nvPicPr>
        <p:blipFill>
          <a:blip r:embed="rId1"/>
          <a:stretch>
            <a:fillRect/>
          </a:stretch>
        </p:blipFill>
        <p:spPr>
          <a:xfrm>
            <a:off x="847090" y="1221105"/>
            <a:ext cx="4852670" cy="2996565"/>
          </a:xfrm>
          <a:prstGeom prst="rect">
            <a:avLst/>
          </a:prstGeom>
        </p:spPr>
      </p:pic>
      <p:pic>
        <p:nvPicPr>
          <p:cNvPr id="4" name="图片 9" descr="2W3R6`Z1N5ZG[ZLNR8ML677"/>
          <p:cNvPicPr>
            <a:picLocks noChangeAspect="1"/>
          </p:cNvPicPr>
          <p:nvPr/>
        </p:nvPicPr>
        <p:blipFill>
          <a:blip r:embed="rId2"/>
          <a:stretch>
            <a:fillRect/>
          </a:stretch>
        </p:blipFill>
        <p:spPr>
          <a:xfrm>
            <a:off x="847090" y="4638040"/>
            <a:ext cx="3594735" cy="1393190"/>
          </a:xfrm>
          <a:prstGeom prst="rect">
            <a:avLst/>
          </a:prstGeom>
        </p:spPr>
      </p:pic>
      <p:sp>
        <p:nvSpPr>
          <p:cNvPr id="5" name="文本框 4"/>
          <p:cNvSpPr txBox="1"/>
          <p:nvPr/>
        </p:nvSpPr>
        <p:spPr>
          <a:xfrm>
            <a:off x="7231380" y="5012055"/>
            <a:ext cx="315531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医生点击白色方框选择填写的内容</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下拉框控件</a:t>
            </a:r>
            <a:endParaRPr lang="zh-CN" altLang="en-US" dirty="0"/>
          </a:p>
        </p:txBody>
      </p:sp>
      <p:sp>
        <p:nvSpPr>
          <p:cNvPr id="12" name="文本框 11"/>
          <p:cNvSpPr txBox="1"/>
          <p:nvPr/>
        </p:nvSpPr>
        <p:spPr>
          <a:xfrm>
            <a:off x="7623083" y="2237696"/>
            <a:ext cx="3265594"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设计人员负责填写控件名称、控件ID、选择字体颜色、是否必填，以及添加数据</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 name="图片 46" descr="P88)QJP`CPAUYF9TE{[HTK2"/>
          <p:cNvPicPr>
            <a:picLocks noChangeAspect="1"/>
          </p:cNvPicPr>
          <p:nvPr/>
        </p:nvPicPr>
        <p:blipFill>
          <a:blip r:embed="rId1"/>
          <a:stretch>
            <a:fillRect/>
          </a:stretch>
        </p:blipFill>
        <p:spPr>
          <a:xfrm>
            <a:off x="847090" y="1329373"/>
            <a:ext cx="4494530" cy="2737485"/>
          </a:xfrm>
          <a:prstGeom prst="rect">
            <a:avLst/>
          </a:prstGeom>
        </p:spPr>
      </p:pic>
      <p:pic>
        <p:nvPicPr>
          <p:cNvPr id="48" name="图片 48" descr="LWLJMAC_C_RENKA@6Z6ZN1H"/>
          <p:cNvPicPr>
            <a:picLocks noChangeAspect="1"/>
          </p:cNvPicPr>
          <p:nvPr/>
        </p:nvPicPr>
        <p:blipFill>
          <a:blip r:embed="rId2"/>
          <a:stretch>
            <a:fillRect/>
          </a:stretch>
        </p:blipFill>
        <p:spPr>
          <a:xfrm>
            <a:off x="1194435" y="4552315"/>
            <a:ext cx="2979420" cy="622300"/>
          </a:xfrm>
          <a:prstGeom prst="rect">
            <a:avLst/>
          </a:prstGeom>
        </p:spPr>
      </p:pic>
      <p:pic>
        <p:nvPicPr>
          <p:cNvPr id="50" name="图片 50" descr="CJ[B~%T{~RX9W1Y20DYI$QT"/>
          <p:cNvPicPr>
            <a:picLocks noChangeAspect="1"/>
          </p:cNvPicPr>
          <p:nvPr/>
        </p:nvPicPr>
        <p:blipFill>
          <a:blip r:embed="rId3"/>
          <a:stretch>
            <a:fillRect/>
          </a:stretch>
        </p:blipFill>
        <p:spPr>
          <a:xfrm>
            <a:off x="1777365" y="5659438"/>
            <a:ext cx="1813560" cy="633095"/>
          </a:xfrm>
          <a:prstGeom prst="rect">
            <a:avLst/>
          </a:prstGeom>
        </p:spPr>
      </p:pic>
      <p:sp>
        <p:nvSpPr>
          <p:cNvPr id="2" name="文本框 1"/>
          <p:cNvSpPr txBox="1"/>
          <p:nvPr/>
        </p:nvSpPr>
        <p:spPr>
          <a:xfrm>
            <a:off x="7623810" y="5087620"/>
            <a:ext cx="326517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医生点击下拉框，选择一个选项作为填写内容</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文本输入框控件</a:t>
            </a:r>
            <a:endParaRPr lang="zh-CN" altLang="en-US" dirty="0"/>
          </a:p>
        </p:txBody>
      </p:sp>
      <p:sp>
        <p:nvSpPr>
          <p:cNvPr id="12" name="文本框 11"/>
          <p:cNvSpPr txBox="1"/>
          <p:nvPr/>
        </p:nvSpPr>
        <p:spPr>
          <a:xfrm>
            <a:off x="7433310" y="1779270"/>
            <a:ext cx="3935730" cy="1476375"/>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设计人员负责填写控件名称、控件ID、默认值、允许输入的最小值和最大值、字体大小和是否必填，选择数据类型、字体颜色，其中数据类型有普通文本、数字和身份证号</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4" name="图片 54" descr="@R]SK$(}1I7XYFI}24NE~QG"/>
          <p:cNvPicPr>
            <a:picLocks noChangeAspect="1"/>
          </p:cNvPicPr>
          <p:nvPr/>
        </p:nvPicPr>
        <p:blipFill>
          <a:blip r:embed="rId1"/>
          <a:stretch>
            <a:fillRect/>
          </a:stretch>
        </p:blipFill>
        <p:spPr>
          <a:xfrm>
            <a:off x="847090" y="1396683"/>
            <a:ext cx="4654550" cy="2380615"/>
          </a:xfrm>
          <a:prstGeom prst="rect">
            <a:avLst/>
          </a:prstGeom>
        </p:spPr>
      </p:pic>
      <p:pic>
        <p:nvPicPr>
          <p:cNvPr id="55" name="图片 55" descr="%X)6495S)Z`(5($_WS[8_JM"/>
          <p:cNvPicPr>
            <a:picLocks noChangeAspect="1"/>
          </p:cNvPicPr>
          <p:nvPr/>
        </p:nvPicPr>
        <p:blipFill>
          <a:blip r:embed="rId2"/>
          <a:stretch>
            <a:fillRect/>
          </a:stretch>
        </p:blipFill>
        <p:spPr>
          <a:xfrm>
            <a:off x="847090" y="4654550"/>
            <a:ext cx="4293235" cy="871220"/>
          </a:xfrm>
          <a:prstGeom prst="rect">
            <a:avLst/>
          </a:prstGeom>
        </p:spPr>
      </p:pic>
      <p:sp>
        <p:nvSpPr>
          <p:cNvPr id="2" name="文本框 1"/>
          <p:cNvSpPr txBox="1"/>
          <p:nvPr/>
        </p:nvSpPr>
        <p:spPr>
          <a:xfrm>
            <a:off x="7493635" y="4880610"/>
            <a:ext cx="393509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医生点击改控件鼠标光标会出现在编辑位置，可以删除文字和添加文字</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83898" y="3044279"/>
              <a:ext cx="2765501" cy="769441"/>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01</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125811" y="3475166"/>
            <a:ext cx="5897880" cy="163004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项目背景及</a:t>
            </a: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技术介绍</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fontAlgn="base">
              <a:spcAft>
                <a:spcPct val="0"/>
              </a:spcAft>
              <a:defRPr/>
            </a:pP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日期控件</a:t>
            </a:r>
            <a:endParaRPr lang="zh-CN" altLang="en-US" dirty="0"/>
          </a:p>
        </p:txBody>
      </p:sp>
      <p:sp>
        <p:nvSpPr>
          <p:cNvPr id="12" name="文本框 11"/>
          <p:cNvSpPr txBox="1"/>
          <p:nvPr/>
        </p:nvSpPr>
        <p:spPr>
          <a:xfrm>
            <a:off x="7107555" y="1875790"/>
            <a:ext cx="3737610" cy="119888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设计人员负责填写控件名称、控件ID、字体大小和是否必填，以及选择格式、默认时间、最小时间、最大时间和颜色</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6" name="图片 56" descr="VH$FN7A1@2}A1VY)YOI)OP6"/>
          <p:cNvPicPr>
            <a:picLocks noChangeAspect="1"/>
          </p:cNvPicPr>
          <p:nvPr/>
        </p:nvPicPr>
        <p:blipFill>
          <a:blip r:embed="rId1"/>
          <a:stretch>
            <a:fillRect/>
          </a:stretch>
        </p:blipFill>
        <p:spPr>
          <a:xfrm>
            <a:off x="774065" y="1362393"/>
            <a:ext cx="3785870" cy="2224405"/>
          </a:xfrm>
          <a:prstGeom prst="rect">
            <a:avLst/>
          </a:prstGeom>
        </p:spPr>
      </p:pic>
      <p:pic>
        <p:nvPicPr>
          <p:cNvPr id="57" name="图片 57" descr="%EXUWE%ZROZ8I@][DAWZ3[O"/>
          <p:cNvPicPr>
            <a:picLocks noChangeAspect="1"/>
          </p:cNvPicPr>
          <p:nvPr/>
        </p:nvPicPr>
        <p:blipFill>
          <a:blip r:embed="rId2"/>
          <a:stretch>
            <a:fillRect/>
          </a:stretch>
        </p:blipFill>
        <p:spPr>
          <a:xfrm>
            <a:off x="774065" y="3702685"/>
            <a:ext cx="3188970" cy="2735580"/>
          </a:xfrm>
          <a:prstGeom prst="rect">
            <a:avLst/>
          </a:prstGeom>
        </p:spPr>
      </p:pic>
      <p:sp>
        <p:nvSpPr>
          <p:cNvPr id="2" name="文本框 1"/>
          <p:cNvSpPr txBox="1"/>
          <p:nvPr/>
        </p:nvSpPr>
        <p:spPr>
          <a:xfrm>
            <a:off x="7213600" y="4747895"/>
            <a:ext cx="352488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医生点击日期控件在日历中选择日期和时间</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05</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760814" y="3475166"/>
            <a:ext cx="4627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总结和未来</a:t>
            </a: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展望</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custDataLst>
              <p:tags r:id="rId1"/>
            </p:custDataLst>
          </p:nvPr>
        </p:nvSpPr>
        <p:spPr>
          <a:xfrm>
            <a:off x="914407" y="1981222"/>
            <a:ext cx="3035821"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rPr>
              <a:t>总结</a:t>
            </a:r>
            <a:endPar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endParaRPr>
          </a:p>
        </p:txBody>
      </p:sp>
      <p:sp>
        <p:nvSpPr>
          <p:cNvPr id="73" name="Title 6"/>
          <p:cNvSpPr txBox="1"/>
          <p:nvPr>
            <p:custDataLst>
              <p:tags r:id="rId2"/>
            </p:custDataLst>
          </p:nvPr>
        </p:nvSpPr>
        <p:spPr>
          <a:xfrm>
            <a:off x="4559840" y="1036314"/>
            <a:ext cx="7022643" cy="4785372"/>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实现了结构化病历存储</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只存储病历的数据而不需要存储整张病历，极大地节省了内存空间。</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实现了控件</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控件的实现使得编辑病历十分便捷，并且控件内部的函数可以智能检测错误，增加了编辑效率和减少错误。</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保留了word的基本编辑功能</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使用富文本编辑器</a:t>
            </a:r>
            <a:r>
              <a:rPr lang="en-US" altLang="zh-CN"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，保持编辑方式和快捷键尽可能接近word，方便医生的使用。</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实现了留痕、分布式锁等高级功能</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留痕：</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保存上一位医生的编辑内容和医生姓名，帮助医生迅速回忆起上次诊断的过程。</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分布式锁：不允许两位医生同时编辑一个病历，避免了编辑内容混乱的问题。</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 name="矩形 68"/>
          <p:cNvSpPr/>
          <p:nvPr>
            <p:custDataLst>
              <p:tags r:id="rId3"/>
            </p:custDataLst>
          </p:nvPr>
        </p:nvSpPr>
        <p:spPr>
          <a:xfrm>
            <a:off x="1483624" y="6"/>
            <a:ext cx="1897393"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0" name="矩形 69"/>
          <p:cNvSpPr/>
          <p:nvPr>
            <p:custDataLst>
              <p:tags r:id="rId4"/>
            </p:custDataLst>
          </p:nvPr>
        </p:nvSpPr>
        <p:spPr>
          <a:xfrm>
            <a:off x="1483624" y="1676419"/>
            <a:ext cx="1897393"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1" name="矩形 70"/>
          <p:cNvSpPr/>
          <p:nvPr>
            <p:custDataLst>
              <p:tags r:id="rId5"/>
            </p:custDataLst>
          </p:nvPr>
        </p:nvSpPr>
        <p:spPr>
          <a:xfrm>
            <a:off x="1483624" y="4267185"/>
            <a:ext cx="1897393"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custDataLst>
              <p:tags r:id="rId1"/>
            </p:custDataLst>
          </p:nvPr>
        </p:nvSpPr>
        <p:spPr>
          <a:xfrm>
            <a:off x="0" y="0"/>
            <a:ext cx="4257009"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pitchFamily="34" charset="-122"/>
              <a:ea typeface="微软雅黑" panose="020B0503020204020204" pitchFamily="34" charset="-122"/>
              <a:sym typeface="+mn-ea"/>
            </a:endParaRPr>
          </a:p>
        </p:txBody>
      </p:sp>
      <p:sp>
        <p:nvSpPr>
          <p:cNvPr id="25" name="衬底"/>
          <p:cNvSpPr/>
          <p:nvPr>
            <p:custDataLst>
              <p:tags r:id="rId2"/>
            </p:custDataLst>
          </p:nvPr>
        </p:nvSpPr>
        <p:spPr>
          <a:xfrm>
            <a:off x="-10160" y="635"/>
            <a:ext cx="4267234" cy="685805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3"/>
            </p:custDataLst>
          </p:nvPr>
        </p:nvSpPr>
        <p:spPr>
          <a:xfrm>
            <a:off x="551819" y="2870194"/>
            <a:ext cx="3352800" cy="7620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4000" b="1" u="none" strike="noStrike" spc="160" baseline="0" dirty="0">
                <a:solidFill>
                  <a:schemeClr val="lt1"/>
                </a:solidFill>
                <a:uLnTx/>
                <a:uFillTx/>
                <a:latin typeface="微软雅黑" panose="020B0503020204020204" pitchFamily="34" charset="-122"/>
                <a:ea typeface="微软雅黑" panose="020B0503020204020204" pitchFamily="34" charset="-122"/>
              </a:rPr>
              <a:t>未来展望</a:t>
            </a:r>
            <a:endParaRPr lang="zh-CN" altLang="en-US" sz="4000" b="1" u="none" strike="noStrike" spc="160" baseline="0" dirty="0">
              <a:solidFill>
                <a:schemeClr val="lt1"/>
              </a:solidFill>
              <a:uLnTx/>
              <a:uFillTx/>
              <a:latin typeface="微软雅黑" panose="020B0503020204020204" pitchFamily="34" charset="-122"/>
              <a:ea typeface="微软雅黑" panose="020B0503020204020204" pitchFamily="34" charset="-122"/>
            </a:endParaRPr>
          </a:p>
        </p:txBody>
      </p:sp>
      <p:sp>
        <p:nvSpPr>
          <p:cNvPr id="38" name="矩形: 圆角 2"/>
          <p:cNvSpPr/>
          <p:nvPr>
            <p:custDataLst>
              <p:tags r:id="rId4"/>
            </p:custDataLst>
          </p:nvPr>
        </p:nvSpPr>
        <p:spPr>
          <a:xfrm>
            <a:off x="6544630" y="1032459"/>
            <a:ext cx="3371151" cy="1417881"/>
          </a:xfrm>
          <a:prstGeom prst="roundRect">
            <a:avLst/>
          </a:prstGeom>
          <a:gradFill flip="none" rotWithShape="1">
            <a:gsLst>
              <a:gs pos="0">
                <a:schemeClr val="accent1">
                  <a:alpha val="80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custDataLst>
              <p:tags r:id="rId5"/>
            </p:custDataLst>
          </p:nvPr>
        </p:nvSpPr>
        <p:spPr>
          <a:xfrm>
            <a:off x="6799851" y="1673105"/>
            <a:ext cx="2860708" cy="627640"/>
          </a:xfrm>
          <a:prstGeom prst="rect">
            <a:avLst/>
          </a:prstGeom>
          <a:noFill/>
        </p:spPr>
        <p:txBody>
          <a:bodyPr wrap="square" rtlCol="0">
            <a:noAutofit/>
          </a:bodyPr>
          <a:p>
            <a:pPr marL="0" lvl="0" indent="0" algn="l">
              <a:lnSpc>
                <a:spcPct val="120000"/>
              </a:lnSpc>
              <a:spcBef>
                <a:spcPts val="0"/>
              </a:spcBef>
              <a:spcAft>
                <a:spcPts val="800"/>
              </a:spcAft>
              <a:buSzPct val="100000"/>
              <a:buNone/>
            </a:pPr>
            <a:r>
              <a:rPr lang="zh-CN" altLang="en-US" sz="900" spc="60" dirty="0">
                <a:solidFill>
                  <a:schemeClr val="lt1"/>
                </a:solidFill>
                <a:latin typeface="Arial" panose="020B0604020202020204" pitchFamily="34" charset="0"/>
                <a:ea typeface="微软雅黑" panose="020B0503020204020204" pitchFamily="34" charset="-122"/>
              </a:rPr>
              <a:t>把各个疾病的相关数据收集起来，制作成知识库，利用自然语言处理算法给各领域的医生提供更加专业的编辑提示和纠错</a:t>
            </a:r>
            <a:endParaRPr lang="zh-CN" altLang="en-US" sz="900" spc="60" dirty="0">
              <a:solidFill>
                <a:schemeClr val="lt1"/>
              </a:solidFill>
              <a:latin typeface="Arial" panose="020B0604020202020204" pitchFamily="34" charset="0"/>
              <a:ea typeface="微软雅黑" panose="020B0503020204020204" pitchFamily="34" charset="-122"/>
            </a:endParaRPr>
          </a:p>
        </p:txBody>
      </p:sp>
      <p:sp>
        <p:nvSpPr>
          <p:cNvPr id="40" name="文本框 39"/>
          <p:cNvSpPr txBox="1"/>
          <p:nvPr>
            <p:custDataLst>
              <p:tags r:id="rId6"/>
            </p:custDataLst>
          </p:nvPr>
        </p:nvSpPr>
        <p:spPr>
          <a:xfrm>
            <a:off x="6799851" y="1182054"/>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lt1"/>
                </a:solidFill>
                <a:latin typeface="Arial" panose="020B0604020202020204" pitchFamily="34" charset="0"/>
                <a:ea typeface="微软雅黑" panose="020B0503020204020204" pitchFamily="34" charset="-122"/>
              </a:rPr>
              <a:t>1.制作知识库</a:t>
            </a:r>
            <a:endParaRPr lang="en-US" altLang="zh-CN" sz="2200" b="1" spc="140" dirty="0">
              <a:solidFill>
                <a:schemeClr val="lt1"/>
              </a:solidFill>
              <a:latin typeface="Arial" panose="020B0604020202020204" pitchFamily="34" charset="0"/>
              <a:ea typeface="微软雅黑" panose="020B0503020204020204" pitchFamily="34" charset="-122"/>
            </a:endParaRPr>
          </a:p>
        </p:txBody>
      </p:sp>
      <p:sp>
        <p:nvSpPr>
          <p:cNvPr id="41" name="矩形: 圆角 6"/>
          <p:cNvSpPr/>
          <p:nvPr>
            <p:custDataLst>
              <p:tags r:id="rId7"/>
            </p:custDataLst>
          </p:nvPr>
        </p:nvSpPr>
        <p:spPr>
          <a:xfrm>
            <a:off x="6544630" y="2720362"/>
            <a:ext cx="3371151" cy="1417881"/>
          </a:xfrm>
          <a:prstGeom prst="roundRect">
            <a:avLst/>
          </a:prstGeom>
          <a:gradFill flip="none" rotWithShape="1">
            <a:gsLst>
              <a:gs pos="0">
                <a:schemeClr val="accent3">
                  <a:alpha val="80000"/>
                </a:schemeClr>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custDataLst>
              <p:tags r:id="rId8"/>
            </p:custDataLst>
          </p:nvPr>
        </p:nvSpPr>
        <p:spPr>
          <a:xfrm>
            <a:off x="6799851" y="3361008"/>
            <a:ext cx="2860708" cy="62764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400" spc="60" dirty="0">
                <a:solidFill>
                  <a:schemeClr val="bg1"/>
                </a:solidFill>
                <a:latin typeface="Arial" panose="020B0604020202020204" pitchFamily="34" charset="0"/>
                <a:ea typeface="微软雅黑" panose="020B0503020204020204" pitchFamily="34" charset="-122"/>
              </a:rPr>
              <a:t>设计更多的控件来帮助医生更高效地编写病历</a:t>
            </a:r>
            <a:endParaRPr lang="zh-CN" altLang="en-US" sz="1400" spc="60" dirty="0">
              <a:solidFill>
                <a:schemeClr val="bg1"/>
              </a:solidFill>
              <a:latin typeface="Arial" panose="020B0604020202020204" pitchFamily="34" charset="0"/>
              <a:ea typeface="微软雅黑" panose="020B0503020204020204" pitchFamily="34" charset="-122"/>
            </a:endParaRPr>
          </a:p>
        </p:txBody>
      </p:sp>
      <p:sp>
        <p:nvSpPr>
          <p:cNvPr id="43" name="文本框 42"/>
          <p:cNvSpPr txBox="1"/>
          <p:nvPr>
            <p:custDataLst>
              <p:tags r:id="rId9"/>
            </p:custDataLst>
          </p:nvPr>
        </p:nvSpPr>
        <p:spPr>
          <a:xfrm>
            <a:off x="6799851" y="2869958"/>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bg1"/>
                </a:solidFill>
                <a:latin typeface="Arial" panose="020B0604020202020204" pitchFamily="34" charset="0"/>
                <a:ea typeface="微软雅黑" panose="020B0503020204020204" pitchFamily="34" charset="-122"/>
              </a:rPr>
              <a:t>2.设计更多的控件</a:t>
            </a:r>
            <a:endParaRPr lang="en-US" altLang="zh-CN" sz="2200" b="1" spc="140" dirty="0">
              <a:solidFill>
                <a:schemeClr val="bg1"/>
              </a:solidFill>
              <a:latin typeface="Arial" panose="020B0604020202020204" pitchFamily="34" charset="0"/>
              <a:ea typeface="微软雅黑" panose="020B0503020204020204" pitchFamily="34" charset="-122"/>
            </a:endParaRPr>
          </a:p>
        </p:txBody>
      </p:sp>
      <p:sp>
        <p:nvSpPr>
          <p:cNvPr id="44" name="矩形: 圆角 29"/>
          <p:cNvSpPr/>
          <p:nvPr>
            <p:custDataLst>
              <p:tags r:id="rId10"/>
            </p:custDataLst>
          </p:nvPr>
        </p:nvSpPr>
        <p:spPr>
          <a:xfrm>
            <a:off x="6544630" y="4408266"/>
            <a:ext cx="3371151" cy="141788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custDataLst>
              <p:tags r:id="rId11"/>
            </p:custDataLst>
          </p:nvPr>
        </p:nvSpPr>
        <p:spPr>
          <a:xfrm>
            <a:off x="6799851" y="5048912"/>
            <a:ext cx="2860708" cy="62764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400" spc="60" dirty="0">
                <a:solidFill>
                  <a:schemeClr val="lt1"/>
                </a:solidFill>
                <a:latin typeface="Arial" panose="020B0604020202020204" pitchFamily="34" charset="0"/>
                <a:ea typeface="微软雅黑" panose="020B0503020204020204" pitchFamily="34" charset="-122"/>
              </a:rPr>
              <a:t>把数据映射成动态图，可以帮助医生更直观地看到病人的问题</a:t>
            </a:r>
            <a:endParaRPr lang="zh-CN" altLang="en-US" sz="1400" spc="60" dirty="0">
              <a:solidFill>
                <a:schemeClr val="lt1"/>
              </a:solidFill>
              <a:latin typeface="Arial" panose="020B0604020202020204" pitchFamily="34" charset="0"/>
              <a:ea typeface="微软雅黑" panose="020B0503020204020204" pitchFamily="34" charset="-122"/>
            </a:endParaRPr>
          </a:p>
        </p:txBody>
      </p:sp>
      <p:sp>
        <p:nvSpPr>
          <p:cNvPr id="46" name="文本框 45"/>
          <p:cNvSpPr txBox="1"/>
          <p:nvPr>
            <p:custDataLst>
              <p:tags r:id="rId12"/>
            </p:custDataLst>
          </p:nvPr>
        </p:nvSpPr>
        <p:spPr>
          <a:xfrm>
            <a:off x="6799851" y="4557861"/>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lt1"/>
                </a:solidFill>
                <a:latin typeface="Arial" panose="020B0604020202020204" pitchFamily="34" charset="0"/>
                <a:ea typeface="微软雅黑" panose="020B0503020204020204" pitchFamily="34" charset="-122"/>
              </a:rPr>
              <a:t>3.数据展示更直观</a:t>
            </a:r>
            <a:endParaRPr lang="en-US" altLang="zh-CN" sz="2200" b="1" spc="140" dirty="0">
              <a:solidFill>
                <a:schemeClr val="lt1"/>
              </a:solidFill>
              <a:latin typeface="Arial" panose="020B0604020202020204" pitchFamily="34" charset="0"/>
              <a:ea typeface="微软雅黑" panose="020B0503020204020204" pitchFamily="34" charset="-122"/>
            </a:endParaRPr>
          </a:p>
        </p:txBody>
      </p:sp>
    </p:spTree>
    <p:custDataLst>
      <p:tags r:id="rId1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custDataLst>
              <p:tags r:id="rId1"/>
            </p:custDataLst>
          </p:nvPr>
        </p:nvSpPr>
        <p:spPr>
          <a:xfrm>
            <a:off x="914407" y="1981222"/>
            <a:ext cx="3035821"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rPr>
              <a:t>致谢</a:t>
            </a:r>
            <a:endPar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endParaRPr>
          </a:p>
        </p:txBody>
      </p:sp>
      <p:sp>
        <p:nvSpPr>
          <p:cNvPr id="73" name="Title 6"/>
          <p:cNvSpPr txBox="1"/>
          <p:nvPr>
            <p:custDataLst>
              <p:tags r:id="rId2"/>
            </p:custDataLst>
          </p:nvPr>
        </p:nvSpPr>
        <p:spPr>
          <a:xfrm>
            <a:off x="4559935" y="1577975"/>
            <a:ext cx="7022465" cy="10763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j-ea"/>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感谢我的毕业设计指导老师张亚明老师在这半年对我的指导和</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帮助！</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 name="矩形 68"/>
          <p:cNvSpPr/>
          <p:nvPr>
            <p:custDataLst>
              <p:tags r:id="rId3"/>
            </p:custDataLst>
          </p:nvPr>
        </p:nvSpPr>
        <p:spPr>
          <a:xfrm>
            <a:off x="1483624" y="6"/>
            <a:ext cx="1897393"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0" name="矩形 69"/>
          <p:cNvSpPr/>
          <p:nvPr>
            <p:custDataLst>
              <p:tags r:id="rId4"/>
            </p:custDataLst>
          </p:nvPr>
        </p:nvSpPr>
        <p:spPr>
          <a:xfrm>
            <a:off x="1483624" y="1676419"/>
            <a:ext cx="1897393"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1" name="矩形 70"/>
          <p:cNvSpPr/>
          <p:nvPr>
            <p:custDataLst>
              <p:tags r:id="rId5"/>
            </p:custDataLst>
          </p:nvPr>
        </p:nvSpPr>
        <p:spPr>
          <a:xfrm>
            <a:off x="1483624" y="4267185"/>
            <a:ext cx="1897393"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59935" y="3962400"/>
            <a:ext cx="6868795" cy="1360805"/>
          </a:xfrm>
          <a:prstGeom prst="rect">
            <a:avLst/>
          </a:prstGeom>
          <a:noFill/>
        </p:spPr>
        <p:txBody>
          <a:bodyPr wrap="square" rtlCol="0">
            <a:spAutoFit/>
          </a:bodyPr>
          <a:p>
            <a:pPr algn="l"/>
            <a:r>
              <a:rPr lang="zh-CN" altLang="en-US" sz="275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感谢西安交通大学提供的优质平台和帮助！</a:t>
            </a:r>
            <a:endParaRPr lang="zh-CN" altLang="en-US" sz="275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750"/>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63977" y="1895177"/>
            <a:ext cx="6118606" cy="2031325"/>
          </a:xfrm>
          <a:prstGeom prst="rect">
            <a:avLst/>
          </a:prstGeom>
          <a:noFill/>
        </p:spPr>
        <p:txBody>
          <a:bodyPr wrap="square">
            <a:spAutoFit/>
          </a:bodyPr>
          <a:lstStyle/>
          <a:p>
            <a:pPr algn="dist">
              <a:lnSpc>
                <a:spcPct val="150000"/>
              </a:lnSpc>
            </a:pPr>
            <a:r>
              <a:rPr lang="zh-CN" altLang="en-US" sz="9600" b="1" dirty="0">
                <a:solidFill>
                  <a:srgbClr val="FDBF02"/>
                </a:solidFill>
                <a:latin typeface="隶书" panose="02010509060101010101" pitchFamily="49" charset="-122"/>
                <a:ea typeface="隶书" panose="02010509060101010101" pitchFamily="49" charset="-122"/>
              </a:rPr>
              <a:t>谢谢大家</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924536" y="4270488"/>
            <a:ext cx="10476000"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858000" y="1697021"/>
            <a:ext cx="10476000" cy="634720"/>
            <a:chOff x="1045028" y="1256057"/>
            <a:chExt cx="10476000" cy="634720"/>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68372" y="1256057"/>
              <a:ext cx="2370108" cy="634720"/>
            </a:xfrm>
            <a:prstGeom prst="rect">
              <a:avLst/>
            </a:prstGeom>
          </p:spPr>
        </p:pic>
        <p:cxnSp>
          <p:nvCxnSpPr>
            <p:cNvPr id="17" name="直接箭头连接符 16"/>
            <p:cNvCxnSpPr/>
            <p:nvPr/>
          </p:nvCxnSpPr>
          <p:spPr>
            <a:xfrm>
              <a:off x="1045028" y="1619611"/>
              <a:ext cx="3118732"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066130" y="1619611"/>
              <a:ext cx="3454898"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913733" y="5504513"/>
            <a:ext cx="2364534" cy="920959"/>
            <a:chOff x="4913733" y="5504513"/>
            <a:chExt cx="2364534" cy="920959"/>
          </a:xfrm>
        </p:grpSpPr>
        <p:sp>
          <p:nvSpPr>
            <p:cNvPr id="20" name="矩形 19"/>
            <p:cNvSpPr/>
            <p:nvPr/>
          </p:nvSpPr>
          <p:spPr>
            <a:xfrm>
              <a:off x="4913733" y="6026692"/>
              <a:ext cx="2364534" cy="39878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2022</a:t>
              </a:r>
              <a:r>
                <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年</a:t>
              </a: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6</a:t>
              </a:r>
              <a:r>
                <a:rPr lang="zh-CN" altLang="en-US" sz="2000" b="1" spc="-150" dirty="0">
                  <a:solidFill>
                    <a:schemeClr val="bg1"/>
                  </a:solidFill>
                  <a:latin typeface="Arial" panose="020B0604020202020204" pitchFamily="34" charset="0"/>
                  <a:ea typeface="楷体" panose="02010609060101010101" pitchFamily="49" charset="-122"/>
                  <a:cs typeface="Arial" panose="020B0604020202020204" pitchFamily="34" charset="0"/>
                </a:rPr>
                <a:t>月</a:t>
              </a:r>
              <a:endPar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endParaRPr>
            </a:p>
          </p:txBody>
        </p:sp>
        <p:sp>
          <p:nvSpPr>
            <p:cNvPr id="21" name="矩形 20"/>
            <p:cNvSpPr/>
            <p:nvPr/>
          </p:nvSpPr>
          <p:spPr>
            <a:xfrm>
              <a:off x="5232622" y="5504513"/>
              <a:ext cx="1771639" cy="369332"/>
            </a:xfrm>
            <a:prstGeom prst="rect">
              <a:avLst/>
            </a:prstGeom>
          </p:spPr>
          <p:txBody>
            <a:bodyPr wrap="none">
              <a:spAutoFit/>
            </a:bodyPr>
            <a:lstStyle/>
            <a:p>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计算机</a:t>
              </a:r>
              <a:r>
                <a:rPr lang="en-US" altLang="zh-CN" b="1" spc="-150" dirty="0">
                  <a:solidFill>
                    <a:schemeClr val="bg1"/>
                  </a:solidFill>
                  <a:latin typeface="Arial" panose="020B0604020202020204" pitchFamily="34" charset="0"/>
                  <a:ea typeface="楷体" panose="02010609060101010101" pitchFamily="49" charset="-122"/>
                  <a:cs typeface="Arial" panose="020B0604020202020204" pitchFamily="34" charset="0"/>
                </a:rPr>
                <a:t>82</a:t>
              </a:r>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  邓嘉铭</a:t>
              </a:r>
              <a:endParaRPr lang="zh-CN" alt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7" y="1981222"/>
            <a:ext cx="2971813"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rPr>
              <a:t>项目背景</a:t>
            </a:r>
            <a:endParaRPr lang="zh-CN" altLang="en-US" sz="5200" b="1" spc="360" dirty="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2"/>
            </p:custDataLst>
          </p:nvPr>
        </p:nvSpPr>
        <p:spPr>
          <a:xfrm>
            <a:off x="4495832" y="1036314"/>
            <a:ext cx="7086651" cy="478537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目前流行的Word编辑器，对医生用户来说，使用方便但正确性校验差，降低了效率和增加了校验的成本和时间。通过</a:t>
            </a:r>
            <a:r>
              <a:rPr altLang="zh-CN"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word</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文档存储病历占用的空间很大，成本</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较高。</a:t>
            </a:r>
            <a:endPar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为了解决这个问题，我设计并实现一款结构型电子病历编辑器，提供了设计病历模板和编辑病历的</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功能。该编辑器的实现，可以减少医院医生的校对工作量，提高医生编辑的质量和效率。</a:t>
            </a:r>
            <a:endPar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3"/>
            </p:custDataLst>
          </p:nvPr>
        </p:nvSpPr>
        <p:spPr>
          <a:xfrm>
            <a:off x="1471623" y="6"/>
            <a:ext cx="1857388"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矩形 5"/>
          <p:cNvSpPr/>
          <p:nvPr>
            <p:custDataLst>
              <p:tags r:id="rId4"/>
            </p:custDataLst>
          </p:nvPr>
        </p:nvSpPr>
        <p:spPr>
          <a:xfrm>
            <a:off x="1471623" y="1676419"/>
            <a:ext cx="1857388"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矩形 6"/>
          <p:cNvSpPr/>
          <p:nvPr>
            <p:custDataLst>
              <p:tags r:id="rId5"/>
            </p:custDataLst>
          </p:nvPr>
        </p:nvSpPr>
        <p:spPr>
          <a:xfrm>
            <a:off x="1471623" y="4267185"/>
            <a:ext cx="1857388"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47556"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54450" y="476470"/>
            <a:ext cx="1271270"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React</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框架</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47090" y="25336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把不同的功能模块分成不同的函数式组件，每个组件可以被多</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次使用，符合本项目中控件需要多次使用的需求</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会监听页面是否变化，如果有变化会自动刷新页面更新数据，符合本项目在页面上实时填写病人数据和使用控件的需求</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6" descr="download"/>
          <p:cNvPicPr>
            <a:picLocks noChangeAspect="1"/>
          </p:cNvPicPr>
          <p:nvPr>
            <p:custDataLst>
              <p:tags r:id="rId1"/>
            </p:custDataLst>
          </p:nvPr>
        </p:nvPicPr>
        <p:blipFill>
          <a:blip r:embed="rId2"/>
          <a:stretch>
            <a:fillRect/>
          </a:stretch>
        </p:blipFill>
        <p:spPr>
          <a:xfrm>
            <a:off x="9596120" y="196850"/>
            <a:ext cx="1421130" cy="786130"/>
          </a:xfrm>
          <a:prstGeom prst="rect">
            <a:avLst/>
          </a:prstGeom>
        </p:spPr>
      </p:pic>
      <p:sp>
        <p:nvSpPr>
          <p:cNvPr id="5" name="文本框 4"/>
          <p:cNvSpPr txBox="1"/>
          <p:nvPr/>
        </p:nvSpPr>
        <p:spPr>
          <a:xfrm>
            <a:off x="847090" y="1419225"/>
            <a:ext cx="9044305" cy="768350"/>
          </a:xfrm>
          <a:prstGeom prst="rect">
            <a:avLst/>
          </a:prstGeom>
          <a:noFill/>
        </p:spPr>
        <p:txBody>
          <a:bodyPr wrap="square" rtlCol="0">
            <a:spAutoFit/>
          </a:bodyPr>
          <a:p>
            <a:pPr algn="l"/>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本项目的前端使用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是个用户构建</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web</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界面的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Javascript</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库，是世界上最受欢迎的前端框架之一</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30605"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Gin</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框架</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47090" y="1450975"/>
            <a:ext cx="9187815" cy="76835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本项目的后端使用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是构建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 Web</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后端的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Goland</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框架，是最受欢迎的后端框架之一。</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47090" y="25336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路由响应快速。路由不使用反射而是基于</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Radix</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树，内存占用小；路由库基于</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HTTProuter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实现，速度提升了很多。</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JSON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解析与验证。方便制作出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Restful</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，即通过</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URL</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定位资源，通过</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描述操作。</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rcRect b="1923"/>
          <a:stretch>
            <a:fillRect/>
          </a:stretch>
        </p:blipFill>
        <p:spPr>
          <a:xfrm>
            <a:off x="9881235" y="-7620"/>
            <a:ext cx="981710" cy="971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2124710"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SQL Server</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数据库</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pic>
        <p:nvPicPr>
          <p:cNvPr id="2" name="图片 20" descr="sql-server-tutoria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709150" y="205105"/>
            <a:ext cx="963295" cy="779145"/>
          </a:xfrm>
          <a:prstGeom prst="rect">
            <a:avLst/>
          </a:prstGeom>
        </p:spPr>
      </p:pic>
      <p:sp>
        <p:nvSpPr>
          <p:cNvPr id="3" name="文本框 2"/>
          <p:cNvSpPr txBox="1"/>
          <p:nvPr/>
        </p:nvSpPr>
        <p:spPr>
          <a:xfrm>
            <a:off x="847090" y="1450975"/>
            <a:ext cx="9187815" cy="768350"/>
          </a:xfrm>
          <a:prstGeom prst="rect">
            <a:avLst/>
          </a:prstGeom>
          <a:noFill/>
        </p:spPr>
        <p:txBody>
          <a:bodyPr wrap="square" rtlCol="0">
            <a:spAutoFit/>
          </a:bodyPr>
          <a:p>
            <a:pPr algn="l"/>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SQLServer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作为数据库。</a:t>
            </a:r>
            <a:r>
              <a:rPr lang="en-US" sz="2200">
                <a:latin typeface="微软雅黑" panose="020B0503020204020204" pitchFamily="34" charset="-122"/>
                <a:ea typeface="微软雅黑" panose="020B0503020204020204" pitchFamily="34" charset="-122"/>
                <a:cs typeface="微软雅黑" panose="020B0503020204020204" pitchFamily="34" charset="-122"/>
              </a:rPr>
              <a:t>SQL S</a:t>
            </a:r>
            <a:r>
              <a:rPr sz="2200">
                <a:latin typeface="微软雅黑" panose="020B0503020204020204" pitchFamily="34" charset="-122"/>
                <a:ea typeface="微软雅黑" panose="020B0503020204020204" pitchFamily="34" charset="-122"/>
                <a:cs typeface="微软雅黑" panose="020B0503020204020204" pitchFamily="34" charset="-122"/>
              </a:rPr>
              <a:t>erver是微软推出的</a:t>
            </a:r>
            <a:r>
              <a:rPr sz="2200">
                <a:latin typeface="微软雅黑" panose="020B0503020204020204" pitchFamily="34" charset="-122"/>
                <a:ea typeface="微软雅黑" panose="020B0503020204020204" pitchFamily="34" charset="-122"/>
                <a:cs typeface="微软雅黑" panose="020B0503020204020204" pitchFamily="34" charset="-122"/>
                <a:sym typeface="+mn-ea"/>
              </a:rPr>
              <a:t>广受欢迎</a:t>
            </a:r>
            <a:r>
              <a:rPr lang="zh-CN" sz="220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200">
                <a:latin typeface="微软雅黑" panose="020B0503020204020204" pitchFamily="34" charset="-122"/>
                <a:ea typeface="微软雅黑" panose="020B0503020204020204" pitchFamily="34" charset="-122"/>
                <a:cs typeface="微软雅黑" panose="020B0503020204020204" pitchFamily="34" charset="-122"/>
              </a:rPr>
              <a:t>关系型数据库</a:t>
            </a:r>
            <a:r>
              <a:rPr lang="zh-CN" sz="2200">
                <a:latin typeface="微软雅黑" panose="020B0503020204020204" pitchFamily="34" charset="-122"/>
                <a:ea typeface="微软雅黑" panose="020B0503020204020204" pitchFamily="34" charset="-122"/>
                <a:cs typeface="微软雅黑" panose="020B0503020204020204" pitchFamily="34" charset="-122"/>
              </a:rPr>
              <a:t>。</a:t>
            </a:r>
            <a:endParaRPr 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47090" y="26860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SQLServer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性能卓越。</a:t>
            </a:r>
            <a:r>
              <a:rPr sz="2200">
                <a:latin typeface="微软雅黑" panose="020B0503020204020204" pitchFamily="34" charset="-122"/>
                <a:ea typeface="微软雅黑" panose="020B0503020204020204" pitchFamily="34" charset="-122"/>
                <a:cs typeface="微软雅黑" panose="020B0503020204020204" pitchFamily="34" charset="-122"/>
              </a:rPr>
              <a:t>本项目是在windows系统下运行的，</a:t>
            </a:r>
            <a:r>
              <a:rPr lang="en-US" sz="2200">
                <a:latin typeface="微软雅黑" panose="020B0503020204020204" pitchFamily="34" charset="-122"/>
                <a:ea typeface="微软雅黑" panose="020B0503020204020204" pitchFamily="34" charset="-122"/>
                <a:cs typeface="微软雅黑" panose="020B0503020204020204" pitchFamily="34" charset="-122"/>
                <a:sym typeface="+mn-ea"/>
              </a:rPr>
              <a:t>SQL S</a:t>
            </a:r>
            <a:r>
              <a:rPr sz="2200">
                <a:latin typeface="微软雅黑" panose="020B0503020204020204" pitchFamily="34" charset="-122"/>
                <a:ea typeface="微软雅黑" panose="020B0503020204020204" pitchFamily="34" charset="-122"/>
                <a:cs typeface="微软雅黑" panose="020B0503020204020204" pitchFamily="34" charset="-122"/>
                <a:sym typeface="+mn-ea"/>
              </a:rPr>
              <a:t>erver</a:t>
            </a:r>
            <a:r>
              <a:rPr sz="2200">
                <a:latin typeface="微软雅黑" panose="020B0503020204020204" pitchFamily="34" charset="-122"/>
                <a:ea typeface="微软雅黑" panose="020B0503020204020204" pitchFamily="34" charset="-122"/>
                <a:cs typeface="微软雅黑" panose="020B0503020204020204" pitchFamily="34" charset="-122"/>
              </a:rPr>
              <a:t>可以充分利用windowsnt的优势，性能高超</a:t>
            </a:r>
            <a:endParaRPr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a:t>
            </a:r>
            <a:r>
              <a:rPr sz="2200">
                <a:latin typeface="微软雅黑" panose="020B0503020204020204" pitchFamily="34" charset="-122"/>
                <a:ea typeface="微软雅黑" panose="020B0503020204020204" pitchFamily="34" charset="-122"/>
                <a:cs typeface="微软雅黑" panose="020B0503020204020204" pitchFamily="34" charset="-122"/>
              </a:rPr>
              <a:t>有其他主流数据库共有的优点</a:t>
            </a:r>
            <a:r>
              <a:rPr lang="zh-CN" sz="2200">
                <a:latin typeface="微软雅黑" panose="020B0503020204020204" pitchFamily="34" charset="-122"/>
                <a:ea typeface="微软雅黑" panose="020B0503020204020204" pitchFamily="34" charset="-122"/>
                <a:cs typeface="微软雅黑" panose="020B0503020204020204" pitchFamily="34" charset="-122"/>
              </a:rPr>
              <a:t>。</a:t>
            </a:r>
            <a:r>
              <a:rPr sz="2200">
                <a:latin typeface="微软雅黑" panose="020B0503020204020204" pitchFamily="34" charset="-122"/>
                <a:ea typeface="微软雅黑" panose="020B0503020204020204" pitchFamily="34" charset="-122"/>
                <a:cs typeface="微软雅黑" panose="020B0503020204020204" pitchFamily="34" charset="-122"/>
              </a:rPr>
              <a:t>例如支持事务，提供错误恢复服务，索引功能等</a:t>
            </a:r>
            <a:r>
              <a:rPr lang="zh-CN" sz="2200">
                <a:latin typeface="微软雅黑" panose="020B0503020204020204" pitchFamily="34" charset="-122"/>
                <a:ea typeface="微软雅黑" panose="020B0503020204020204" pitchFamily="34" charset="-122"/>
                <a:cs typeface="微软雅黑" panose="020B0503020204020204" pitchFamily="34" charset="-122"/>
              </a:rPr>
              <a:t>。</a:t>
            </a:r>
            <a:endParaRPr 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02</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系统设计</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3383280" cy="368300"/>
          </a:xfrm>
          <a:prstGeom prst="rect">
            <a:avLst/>
          </a:prstGeom>
        </p:spPr>
        <p:txBody>
          <a:bodyPr wrap="none">
            <a:spAutoFit/>
          </a:bodyPr>
          <a:lstStyle/>
          <a:p>
            <a:r>
              <a:rPr lang="zh-CN" altLang="en-US" dirty="0"/>
              <a:t>编辑病历、设计</a:t>
            </a:r>
            <a:r>
              <a:rPr lang="zh-CN" altLang="en-US" dirty="0"/>
              <a:t>模板业务流程图</a:t>
            </a:r>
            <a:endParaRPr lang="zh-CN" altLang="en-US" dirty="0"/>
          </a:p>
        </p:txBody>
      </p:sp>
      <p:pic>
        <p:nvPicPr>
          <p:cNvPr id="23" name="图片 23" descr="1"/>
          <p:cNvPicPr>
            <a:picLocks noChangeAspect="1"/>
          </p:cNvPicPr>
          <p:nvPr>
            <p:custDataLst>
              <p:tags r:id="rId1"/>
            </p:custDataLst>
          </p:nvPr>
        </p:nvPicPr>
        <p:blipFill>
          <a:blip r:embed="rId2"/>
          <a:stretch>
            <a:fillRect/>
          </a:stretch>
        </p:blipFill>
        <p:spPr>
          <a:xfrm>
            <a:off x="781685" y="1267460"/>
            <a:ext cx="3895090" cy="4986020"/>
          </a:xfrm>
          <a:prstGeom prst="rect">
            <a:avLst/>
          </a:prstGeom>
        </p:spPr>
      </p:pic>
      <p:sp>
        <p:nvSpPr>
          <p:cNvPr id="2" name="文本框 1"/>
          <p:cNvSpPr txBox="1"/>
          <p:nvPr/>
        </p:nvSpPr>
        <p:spPr>
          <a:xfrm>
            <a:off x="5473700" y="2121535"/>
            <a:ext cx="5878195" cy="258445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业务分为两个部分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1）设计模板。设计人员在系统中制作模板并把模板上传到数据库中</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）医生接诊。医生打开一个可用的模板或病人的历史病历，编辑完成后尝试提交，如果没有错误则提交成功，否则提交失败，系统自动把病历的数据导出并存储到数据库中，完成结构化存储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_OLD_SHAPE_ID" val="5"/>
  <p:tag name="REFSHAPE" val="105553118069976"/>
</p:tagLst>
</file>

<file path=ppt/tags/tag10.xml><?xml version="1.0" encoding="utf-8"?>
<p:tagLst xmlns:p="http://schemas.openxmlformats.org/presentationml/2006/main">
  <p:tag name="KSO_WM_UNIT_PLACING_PICTURE_USER_VIEWPORT" val="{&quot;height&quot;:2505,&quot;width&quot;:4530}"/>
</p:tagLst>
</file>

<file path=ppt/tags/tag11.xml><?xml version="1.0" encoding="utf-8"?>
<p:tagLst xmlns:p="http://schemas.openxmlformats.org/presentationml/2006/main">
  <p:tag name="KSO_WM_UNIT_PLACING_PICTURE_USER_VIEWPORT" val="{&quot;height&quot;:4319,&quot;width&quot;:3374}"/>
</p:tagLst>
</file>

<file path=ppt/tags/tag12.xml><?xml version="1.0" encoding="utf-8"?>
<p:tagLst xmlns:p="http://schemas.openxmlformats.org/presentationml/2006/main">
  <p:tag name="KSO_WM_UNIT_PLACING_PICTURE_USER_VIEWPORT" val="{&quot;height&quot;:6049,&quot;width&quot;:4174}"/>
</p:tagLst>
</file>

<file path=ppt/tags/tag13.xml><?xml version="1.0" encoding="utf-8"?>
<p:tagLst xmlns:p="http://schemas.openxmlformats.org/presentationml/2006/main">
  <p:tag name="KSO_WM_UNIT_PLACING_PICTURE_USER_VIEWPORT" val="{&quot;height&quot;:10590,&quot;width&quot;:10560}"/>
</p:tagLst>
</file>

<file path=ppt/tags/tag14.xml><?xml version="1.0" encoding="utf-8"?>
<p:tagLst xmlns:p="http://schemas.openxmlformats.org/presentationml/2006/main">
  <p:tag name="KSO_WM_UNIT_PLACING_PICTURE_USER_VIEWPORT" val="{&quot;height&quot;:5303,&quot;width&quot;:7794}"/>
</p:tagLst>
</file>

<file path=ppt/tags/tag1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2.xml><?xml version="1.0" encoding="utf-8"?>
<p:tagLst xmlns:p="http://schemas.openxmlformats.org/presentationml/2006/main">
  <p:tag name="MH_OLD_SHAPE_ID" val="6"/>
  <p:tag name="REFSHAPE" val="105553118070424"/>
</p:tagLst>
</file>

<file path=ppt/tags/tag20.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833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833"/>
  <p:tag name="KSO_WM_UNIT_VALUE" val="450"/>
  <p:tag name="KSO_WM_TEMPLATE_ASSEMBLE_XID" val="60656e704054ed1e2fb7f8be"/>
  <p:tag name="KSO_WM_TEMPLATE_ASSEMBLE_GROUPID" val="60656e704054ed1e2fb7f8be"/>
</p:tagLst>
</file>

<file path=ppt/tags/tag22.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07833_1*i*2"/>
  <p:tag name="KSO_WM_TEMPLATE_CATEGORY" val="diagram"/>
  <p:tag name="KSO_WM_TEMPLATE_INDEX" val="20207833"/>
  <p:tag name="KSO_WM_UNIT_LAYERLEVEL" val="1"/>
  <p:tag name="KSO_WM_TAG_VERSION" val="1.0"/>
  <p:tag name="KSO_WM_BEAUTIFY_FLAG" val="#wm#"/>
  <p:tag name="KSO_WM_UNIT_DEC_AREA_ID" val="94f24d41159143e4a460beb6c9779f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ecb46ca758c1ec0b708a66"/>
  <p:tag name="KSO_WM_CHIP_XID" val="5eecb46ca758c1ec0b708a6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450"/>
  <p:tag name="KSO_WM_TEMPLATE_ASSEMBLE_XID" val="60656e704054ed1e2fb7f8be"/>
  <p:tag name="KSO_WM_TEMPLATE_ASSEMBLE_GROUPID" val="60656e704054ed1e2fb7f8be"/>
</p:tagLst>
</file>

<file path=ppt/tags/tag23.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07833_1*a*1"/>
  <p:tag name="KSO_WM_TEMPLATE_CATEGORY" val="diagram"/>
  <p:tag name="KSO_WM_TEMPLATE_INDEX" val="202078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7480e4158104d51b4f0b55a4bb052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53d56065bbe4459835b3fca80f6ab20"/>
  <p:tag name="KSO_WM_UNIT_TEXT_FILL_FORE_SCHEMECOLOR_INDEX_BRIGHTNESS" val="0"/>
  <p:tag name="KSO_WM_UNIT_TEXT_FILL_FORE_SCHEMECOLOR_INDEX" val="13"/>
  <p:tag name="KSO_WM_UNIT_TEXT_FILL_TYPE" val="1"/>
  <p:tag name="KSO_WM_TEMPLATE_ASSEMBLE_XID" val="60656e704054ed1e2fb7f8be"/>
  <p:tag name="KSO_WM_TEMPLATE_ASSEMBLE_GROUPID" val="60656e704054ed1e2fb7f8be"/>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1_1"/>
  <p:tag name="KSO_WM_TEMPLATE_CATEGORY" val="diagram"/>
  <p:tag name="KSO_WM_TEMPLATE_INDEX" val="20216424"/>
  <p:tag name="KSO_WM_UNIT_LAYERLEVEL" val="1_1_1"/>
  <p:tag name="KSO_WM_TAG_VERSION" val="1.0"/>
  <p:tag name="KSO_WM_BEAUTIFY_FLAG" val="#wm#"/>
  <p:tag name="KSO_WM_UNIT_TYPE" val="l_h_i"/>
  <p:tag name="KSO_WM_UNIT_INDEX" val="1_1_1"/>
  <p:tag name="KSO_WM_DIAGRAM_GROUP_CODE" val="l1-1"/>
  <p:tag name="KSO_WM_UNIT_FILL_FORE_SCHEMECOLOR_INDEX_1_BRIGHTNESS" val="0"/>
  <p:tag name="KSO_WM_UNIT_FILL_FORE_SCHEMECOLOR_INDEX_1" val="5"/>
  <p:tag name="KSO_WM_UNIT_FILL_FORE_SCHEMECOLOR_INDEX_1_POS" val="0"/>
  <p:tag name="KSO_WM_UNIT_FILL_FORE_SCHEMECOLOR_INDEX_1_TRANS" val="0.2"/>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1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1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1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VALUE" val="12"/>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2_1"/>
  <p:tag name="KSO_WM_TEMPLATE_CATEGORY" val="diagram"/>
  <p:tag name="KSO_WM_TEMPLATE_INDEX" val="20216424"/>
  <p:tag name="KSO_WM_UNIT_LAYERLEVEL" val="1_1_1"/>
  <p:tag name="KSO_WM_TAG_VERSION" val="1.0"/>
  <p:tag name="KSO_WM_BEAUTIFY_FLAG" val="#wm#"/>
  <p:tag name="KSO_WM_UNIT_TYPE" val="l_h_i"/>
  <p:tag name="KSO_WM_UNIT_INDEX" val="1_2_1"/>
  <p:tag name="KSO_WM_DIAGRAM_GROUP_CODE" val="l1-1"/>
  <p:tag name="KSO_WM_UNIT_FILL_FORE_SCHEMECOLOR_INDEX_1_BRIGHTNESS" val="0"/>
  <p:tag name="KSO_WM_UNIT_FILL_FORE_SCHEMECOLOR_INDEX_1" val="7"/>
  <p:tag name="KSO_WM_UNIT_FILL_FORE_SCHEMECOLOR_INDEX_1_POS" val="0"/>
  <p:tag name="KSO_WM_UNIT_FILL_FORE_SCHEMECOLOR_INDEX_1_TRANS" val="0.2"/>
  <p:tag name="KSO_WM_UNIT_FILL_FORE_SCHEMECOLOR_INDEX_2_BRIGHTNESS" val="0"/>
  <p:tag name="KSO_WM_UNIT_FILL_FORE_SCHEMECOLOR_INDEX_2" val="7"/>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2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2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2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MH_OLD_SHAPE_ID" val="3"/>
  <p:tag name="REFSHAPE" val="105553118071096"/>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3_1"/>
  <p:tag name="KSO_WM_TEMPLATE_CATEGORY" val="diagram"/>
  <p:tag name="KSO_WM_TEMPLATE_INDEX" val="20216424"/>
  <p:tag name="KSO_WM_UNIT_LAYERLEVEL" val="1_1_1"/>
  <p:tag name="KSO_WM_TAG_VERSION" val="1.0"/>
  <p:tag name="KSO_WM_BEAUTIFY_FLAG" val="#wm#"/>
  <p:tag name="KSO_WM_UNIT_TYPE" val="l_h_i"/>
  <p:tag name="KSO_WM_UNIT_INDEX" val="1_3_1"/>
  <p:tag name="KSO_WM_DIAGRAM_GROUP_CODE" val="l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3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3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3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BEAUTIFY_FLAG" val="#wm#"/>
  <p:tag name="KSO_WM_TEMPLATE_CATEGORY" val="diagram"/>
  <p:tag name="KSO_WM_TEMPLATE_INDEX" val="20207833"/>
  <p:tag name="KSO_WM_SLIDE_LAYOUT_INFO" val="{&quot;direction&quot;:1,&quot;id&quot;:&quot;2021-04-01T14:58:54&quot;,&quot;maxSize&quot;:{&quot;size1&quot;:46.200000000000003},&quot;minSize&quot;:{&quot;size1&quot;:39.899999999999999},&quot;normalSize&quot;:{&quot;size1&quot;:39.899999999999999},&quot;subLayout&quot;:[{&quot;backgroundInfo&quot;:[{&quot;bottom&quot;:0,&quot;bottomAbs&quot;:false,&quot;left&quot;:0,&quot;leftAbs&quot;:false,&quot;right&quot;:0.12490190599999999,&quot;rightAbs&quot;:false,&quot;top&quot;:0,&quot;topAbs&quot;:false,&quot;type&quot;:&quot;leftRight&quot;}],&quot;id&quot;:&quot;2021-04-01T14:58:54&quot;,&quot;maxSize&quot;:{&quot;size1&quot;:46.699916308281374},&quot;minSize&quot;:{&quot;size1&quot;:24.399916308281373},&quot;normalSize&quot;:{&quot;size1&quot;:33.499916308281371},&quot;subLayout&quot;:[{&quot;id&quot;:&quot;2021-04-01T14:58:54&quot;,&quot;margin&quot;:{&quot;bottom&quot;:0.026000002399086952,&quot;left&quot;:1.2699999809265137,&quot;right&quot;:2.9289999008178711,&quot;top&quot;:2.5399999618530273},&quot;type&quot;:0},{&quot;id&quot;:&quot;2021-04-01T14:58:54&quot;,&quot;margin&quot;:{&quot;bottom&quot;:2.5399999618530273,&quot;left&quot;:1.2699999809265137,&quot;right&quot;:2.9289999008178711,&quot;top&quot;:0.81999999284744263},&quot;type&quot;:0}],&quot;type&quot;:0},{&quot;id&quot;:&quot;2021-04-01T14:58:54&quot;,&quot;margin&quot;:{&quot;bottom&quot;:1.6929999589920044,&quot;left&quot;:0.026000002399086952,&quot;right&quot;:1.6929999589920044,&quot;top&quot;:1.6929999589920044},&quot;type&quot;:0}],&quot;type&quot;:0}"/>
  <p:tag name="KSO_WM_SLIDE_BACKGROUND" val="[&quot;leftRight&quot;]"/>
  <p:tag name="KSO_WM_SLIDE_RATIO" val="1.777778"/>
  <p:tag name="KSO_WM_SLIDE_ID" val="diagram202078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540"/>
  <p:tag name="KSO_WM_SLIDE_POSITION" val="0*0"/>
  <p:tag name="KSO_WM_TAG_VERSION" val="1.0"/>
  <p:tag name="KSO_WM_SLIDE_LAYOUT" val="a_d_f"/>
  <p:tag name="KSO_WM_SLIDE_LAYOUT_CNT" val="1_1_1"/>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6e499600c6704742b8982fec740bd85b&quot;,&quot;fill_align&quot;:&quot;lb&quot;,&quot;text_align&quot;:&quot;lb&quot;,&quot;text_direction&quot;:&quot;horizontal&quot;,&quot;chip_types&quot;:[&quot;text&quot;,&quot;header&quot;]},{&quot;fill_id&quot;:&quot;270f6853976c4d068f52fde834316c85&quot;,&quot;fill_align&quot;:&quot;lt&quot;,&quot;text_align&quot;:&quot;lt&quot;,&quot;text_direction&quot;:&quot;horizontal&quot;,&quot;chip_types&quot;:[&quot;text&quot;]},{&quot;fill_id&quot;:&quot;0b49ad9e5e924415b7d968c9c1006a19&quot;,&quot;fill_align&quot;:&quot;lm&quot;,&quot;text_align&quot;:&quot;lm&quot;,&quot;text_direction&quot;:&quot;horizontal&quot;,&quot;chip_types&quot;:[&quot;diagram&quot;,&quot;pictext&quot;,&quot;text&quot;,&quot;picture&quot;,&quot;chart&quot;,&quot;table&quot;,&quot;video&quot;],&quot;support_features&quot;:[&quot;collage&quot;,&quot;carousel&quot;]}]]"/>
  <p:tag name="KSO_WM_CHIP_XID" val="5eecb46ca758c1ec0b708a67"/>
  <p:tag name="KSO_WM_CHIP_DECFILLPROP" val="[]"/>
  <p:tag name="KSO_WM_SLIDE_CAN_ADD_NAVIGATION" val="1"/>
  <p:tag name="KSO_WM_CHIP_GROUPID" val="5eecb46ca758c1ec0b708a66"/>
  <p:tag name="KSO_WM_SLIDE_BK_DARK_LIGHT" val="2"/>
  <p:tag name="KSO_WM_SLIDE_BACKGROUND_TYPE" val="leftRight"/>
  <p:tag name="KSO_WM_SLIDE_SUPPORT_FEATURE_TYPE" val="3"/>
  <p:tag name="KSO_WM_TEMPLATE_ASSEMBLE_XID" val="60656e704054ed1e2fb7f8be"/>
  <p:tag name="KSO_WM_TEMPLATE_ASSEMBLE_GROUPID" val="60656e704054ed1e2fb7f8be"/>
</p:tagLst>
</file>

<file path=ppt/tags/tag3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3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COMMONDATA" val="eyJoZGlkIjoiNjk2ZjZiZTM0Nzg4ZDVhMGEwZWJkMmI0OTJjYTM2OGEifQ=="/>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1.97500000000000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2694</Words>
  <Application>WPS 演示</Application>
  <PresentationFormat>宽屏</PresentationFormat>
  <Paragraphs>287</Paragraphs>
  <Slides>35</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35</vt:i4>
      </vt:variant>
    </vt:vector>
  </HeadingPairs>
  <TitlesOfParts>
    <vt:vector size="52" baseType="lpstr">
      <vt:lpstr>Arial</vt:lpstr>
      <vt:lpstr>宋体</vt:lpstr>
      <vt:lpstr>Wingdings</vt:lpstr>
      <vt:lpstr>楷体</vt:lpstr>
      <vt:lpstr>微软雅黑</vt:lpstr>
      <vt:lpstr>Palatino</vt:lpstr>
      <vt:lpstr>华文宋体</vt:lpstr>
      <vt:lpstr>Stencil</vt:lpstr>
      <vt:lpstr>等线</vt:lpstr>
      <vt:lpstr>Arial Black</vt:lpstr>
      <vt:lpstr>Segoe UI</vt:lpstr>
      <vt:lpstr>Wingdings</vt:lpstr>
      <vt:lpstr>Arial Unicode MS</vt:lpstr>
      <vt:lpstr>隶书</vt:lpstr>
      <vt:lpstr>Palatino Linotype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Taniaq</dc:creator>
  <cp:lastModifiedBy>ZWDT028</cp:lastModifiedBy>
  <cp:revision>66</cp:revision>
  <dcterms:created xsi:type="dcterms:W3CDTF">2022-03-08T16:06:00Z</dcterms:created>
  <dcterms:modified xsi:type="dcterms:W3CDTF">2022-06-16T09:37:32Z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2052-11.1.0.11805</vt:lpwstr>
  </property>
  <property fmtid="{D5CDD505-2E9C-101B-9397-08002B2CF9AE}" pid="3" name="ICV">
    <vt:lpwstr>17C8B9CAE1904E00B0A8676D89D0DE9F</vt:lpwstr>
  </property>
</Properties>
</file>