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302" r:id="rId4"/>
    <p:sldId id="303" r:id="rId5"/>
    <p:sldId id="266" r:id="rId6"/>
    <p:sldId id="304" r:id="rId7"/>
    <p:sldId id="281" r:id="rId8"/>
    <p:sldId id="280" r:id="rId9"/>
    <p:sldId id="267" r:id="rId10"/>
    <p:sldId id="305" r:id="rId11"/>
    <p:sldId id="279" r:id="rId12"/>
    <p:sldId id="278" r:id="rId13"/>
    <p:sldId id="277" r:id="rId14"/>
    <p:sldId id="265" r:id="rId15"/>
    <p:sldId id="282" r:id="rId16"/>
    <p:sldId id="283" r:id="rId17"/>
    <p:sldId id="284" r:id="rId18"/>
    <p:sldId id="285" r:id="rId19"/>
    <p:sldId id="274" r:id="rId20"/>
    <p:sldId id="276" r:id="rId21"/>
    <p:sldId id="258" r:id="rId22"/>
    <p:sldId id="272" r:id="rId23"/>
    <p:sldId id="273" r:id="rId24"/>
    <p:sldId id="260" r:id="rId25"/>
    <p:sldId id="262" r:id="rId26"/>
    <p:sldId id="289" r:id="rId27"/>
    <p:sldId id="300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63" r:id="rId39"/>
    <p:sldId id="268" r:id="rId40"/>
    <p:sldId id="269" r:id="rId41"/>
    <p:sldId id="270" r:id="rId42"/>
    <p:sldId id="271" r:id="rId43"/>
    <p:sldId id="261" r:id="rId44"/>
    <p:sldId id="287" r:id="rId45"/>
    <p:sldId id="288" r:id="rId46"/>
  </p:sldIdLst>
  <p:sldSz cx="12192000" cy="6858000"/>
  <p:notesSz cx="6858000" cy="9144000"/>
  <p:embeddedFontLst>
    <p:embeddedFont>
      <p:font typeface="나눔스퀘어" panose="020B0600000101010101" pitchFamily="50" charset="-127"/>
      <p:regular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83744" autoAdjust="0"/>
  </p:normalViewPr>
  <p:slideViewPr>
    <p:cSldViewPr snapToGrid="0">
      <p:cViewPr varScale="1">
        <p:scale>
          <a:sx n="68" d="100"/>
          <a:sy n="68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DC43FFD-3B97-4423-8888-95DD6A125273}" type="datetimeFigureOut">
              <a:rPr lang="ko-KR" altLang="en-US" smtClean="0"/>
              <a:pPr/>
              <a:t>2020-04-23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1CE7792-927F-4A75-873E-281E69FDF4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70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뭐하는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7792-927F-4A75-873E-281E69FDF4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6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AD9D-3CE6-461F-BE4E-EA4A0FF90E2E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EF4C-26A0-4C87-8A57-203427F6AD95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1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D7D1-AC6F-48D6-BEE8-A89FF2D78248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3B-DC9B-49B7-83E4-C3B6442D2E1F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0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444A-9DA7-4225-843F-02685C01358E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C5D-DA62-4751-B22D-12FDBC58EAA9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88AD-327C-4DB4-9E67-AC837232A893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2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8166-B505-4BD9-991E-53E53DDAF4F3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2F7E-E3EC-497B-B5E8-5261B650CB1E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8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C45E-2A6E-4B7A-95AA-A954B8AC554C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EB7-16B0-4DC0-B6D8-A2DF0DEA80E5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7A5099D-6C88-4100-A43C-B1A9536668CE}" type="datetime1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0039307-0192-4F41-9871-5BDE67D49DF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55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29498-A5E8-4D9A-BDAE-3B949DB3B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zkay</a:t>
            </a:r>
            <a:r>
              <a:rPr lang="en-US" altLang="ko-KR" dirty="0"/>
              <a:t>: Specifying and Enforcing Data Privacy in Smart Contracts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72265-39F6-4D23-95A9-95AB61518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095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Samuel Steffen  et al.</a:t>
            </a:r>
          </a:p>
          <a:p>
            <a:r>
              <a:rPr lang="en-US" altLang="ko-KR" sz="1800" dirty="0"/>
              <a:t>ETH Zurich, Switzerland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1FE4A1D-A3A6-4731-90BD-4ABD2A6831F1}"/>
              </a:ext>
            </a:extLst>
          </p:cNvPr>
          <p:cNvSpPr txBox="1">
            <a:spLocks/>
          </p:cNvSpPr>
          <p:nvPr/>
        </p:nvSpPr>
        <p:spPr>
          <a:xfrm>
            <a:off x="1524000" y="467972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2020.04.13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이수연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708B3-F60F-4BC3-9B90-9FFFDC7B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8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FCB7-F3E7-4E5C-8259-BE8F08A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This</a:t>
            </a:r>
            <a:r>
              <a:rPr lang="ko-KR" altLang="en-US" sz="3200" dirty="0"/>
              <a:t> </a:t>
            </a:r>
            <a:r>
              <a:rPr lang="en-US" altLang="ko-KR" sz="3200" dirty="0"/>
              <a:t>Work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75005-5472-48D8-A69B-537B6789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799"/>
            <a:ext cx="10515600" cy="3586163"/>
          </a:xfrm>
        </p:spPr>
        <p:txBody>
          <a:bodyPr/>
          <a:lstStyle/>
          <a:p>
            <a:r>
              <a:rPr lang="ko-KR" altLang="en-US" dirty="0"/>
              <a:t>이러한 과제를 해결하기 위해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NIZK </a:t>
            </a:r>
            <a:r>
              <a:rPr lang="ko-KR" altLang="en-US" dirty="0"/>
              <a:t>증명을 </a:t>
            </a:r>
            <a:r>
              <a:rPr lang="ko-KR" altLang="en-US" dirty="0" err="1"/>
              <a:t>사용하여이</a:t>
            </a:r>
            <a:r>
              <a:rPr lang="ko-KR" altLang="en-US" dirty="0"/>
              <a:t> 사양을 실현하는 작업에서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개인 데이터의 논리와 소유권을 지정하는 작업을 명확하게 분리하는 언어 인 </a:t>
            </a:r>
            <a:r>
              <a:rPr lang="en-US" altLang="ko-KR" dirty="0" err="1"/>
              <a:t>zkay</a:t>
            </a:r>
            <a:r>
              <a:rPr lang="en-US" altLang="ko-KR" dirty="0"/>
              <a:t> [</a:t>
            </a:r>
            <a:r>
              <a:rPr lang="en-US" altLang="ko-KR" dirty="0" err="1"/>
              <a:t>zi</a:t>
            </a:r>
            <a:r>
              <a:rPr lang="en-US" altLang="ko-KR" dirty="0"/>
              <a:t> : </a:t>
            </a:r>
            <a:r>
              <a:rPr lang="en-US" altLang="ko-KR" dirty="0" err="1"/>
              <a:t>keI</a:t>
            </a:r>
            <a:r>
              <a:rPr lang="en-US" altLang="ko-KR" dirty="0"/>
              <a:t>]</a:t>
            </a:r>
            <a:r>
              <a:rPr lang="ko-KR" altLang="en-US" dirty="0"/>
              <a:t>를 소개합니다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00986-AC49-4FAC-91E0-949415C4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B249A-EEBF-4F94-A352-A4563F9554AE}"/>
              </a:ext>
            </a:extLst>
          </p:cNvPr>
          <p:cNvSpPr txBox="1"/>
          <p:nvPr/>
        </p:nvSpPr>
        <p:spPr>
          <a:xfrm>
            <a:off x="181303" y="18045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031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Specification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B97D5-F0ED-48D1-A9D7-CAC0D3A5C23A}"/>
              </a:ext>
            </a:extLst>
          </p:cNvPr>
          <p:cNvSpPr txBox="1"/>
          <p:nvPr/>
        </p:nvSpPr>
        <p:spPr>
          <a:xfrm>
            <a:off x="838200" y="1690688"/>
            <a:ext cx="27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 System Exemplified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492260" y="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function record </a:t>
            </a:r>
            <a:r>
              <a:rPr lang="ko-KR" altLang="en-US" dirty="0"/>
              <a:t>에 대해 타입시스템이 어떻게 동작하는지 확인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Require</a:t>
            </a:r>
            <a:r>
              <a:rPr lang="ko-KR" altLang="en-US" dirty="0"/>
              <a:t>: 12번째 줄에서 식 </a:t>
            </a:r>
            <a:r>
              <a:rPr lang="en-US" altLang="ko-KR" dirty="0"/>
              <a:t>hospital</a:t>
            </a:r>
            <a:r>
              <a:rPr lang="ko-KR" altLang="en-US" dirty="0"/>
              <a:t> == </a:t>
            </a:r>
            <a:r>
              <a:rPr lang="en-US" altLang="ko-KR" dirty="0"/>
              <a:t>me</a:t>
            </a:r>
            <a:r>
              <a:rPr lang="ko-KR" altLang="en-US" dirty="0"/>
              <a:t>은 </a:t>
            </a:r>
            <a:r>
              <a:rPr lang="en-US" altLang="ko-KR" dirty="0"/>
              <a:t>require</a:t>
            </a:r>
            <a:r>
              <a:rPr lang="ko-KR" altLang="en-US" dirty="0"/>
              <a:t>문으로 인해 </a:t>
            </a:r>
            <a:r>
              <a:rPr lang="en-US" altLang="ko-KR" dirty="0"/>
              <a:t>public </a:t>
            </a:r>
            <a:r>
              <a:rPr lang="ko-KR" altLang="en-US" dirty="0" err="1"/>
              <a:t>이어야함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명시 적 재 분류를 통한 판독 : 13 행에서, 타입 시스템은 </a:t>
            </a:r>
            <a:r>
              <a:rPr lang="ko-KR" altLang="en-US" dirty="0" err="1"/>
              <a:t>r을</a:t>
            </a:r>
            <a:r>
              <a:rPr lang="ko-KR" altLang="en-US" dirty="0"/>
              <a:t> 기증자에게 내재적으로 누출시키지 않기 위해 </a:t>
            </a:r>
            <a:r>
              <a:rPr lang="ko-KR" altLang="en-US" dirty="0" err="1"/>
              <a:t>r을</a:t>
            </a:r>
            <a:r>
              <a:rPr lang="ko-KR" altLang="en-US" dirty="0"/>
              <a:t> 위험 [</a:t>
            </a:r>
            <a:r>
              <a:rPr lang="ko-KR" altLang="en-US" dirty="0" err="1"/>
              <a:t>don</a:t>
            </a:r>
            <a:r>
              <a:rPr lang="ko-KR" altLang="en-US" dirty="0"/>
              <a:t>]에 직접 저장하는 것을 방지합니다 (C4, 난독 화 된 누출). 구체적으로, 할당 </a:t>
            </a:r>
            <a:r>
              <a:rPr lang="ko-KR" altLang="en-US" dirty="0" err="1"/>
              <a:t>L</a:t>
            </a:r>
            <a:r>
              <a:rPr lang="ko-KR" altLang="en-US" dirty="0"/>
              <a:t> = </a:t>
            </a:r>
            <a:r>
              <a:rPr lang="ko-KR" altLang="en-US" dirty="0" err="1"/>
              <a:t>e에</a:t>
            </a:r>
            <a:r>
              <a:rPr lang="ko-KR" altLang="en-US" dirty="0"/>
              <a:t> 대한 유형 규칙은 (</a:t>
            </a:r>
            <a:r>
              <a:rPr lang="ko-KR" altLang="en-US" dirty="0" err="1"/>
              <a:t>i</a:t>
            </a:r>
            <a:r>
              <a:rPr lang="ko-KR" altLang="en-US" dirty="0"/>
              <a:t>) 대상 위치 </a:t>
            </a:r>
            <a:r>
              <a:rPr lang="ko-KR" altLang="en-US" dirty="0" err="1"/>
              <a:t>L을</a:t>
            </a:r>
            <a:r>
              <a:rPr lang="ko-KR" altLang="en-US" dirty="0"/>
              <a:t> </a:t>
            </a:r>
            <a:r>
              <a:rPr lang="ko-KR" altLang="en-US" dirty="0" err="1"/>
              <a:t>τ</a:t>
            </a:r>
            <a:r>
              <a:rPr lang="ko-KR" altLang="en-US" dirty="0"/>
              <a:t> @ α로 입력하고, (</a:t>
            </a:r>
            <a:r>
              <a:rPr lang="ko-KR" altLang="en-US" dirty="0" err="1"/>
              <a:t>ii</a:t>
            </a:r>
            <a:r>
              <a:rPr lang="ko-KR" altLang="en-US" dirty="0"/>
              <a:t>) </a:t>
            </a:r>
            <a:r>
              <a:rPr lang="ko-KR" altLang="en-US" dirty="0" err="1"/>
              <a:t>e를</a:t>
            </a:r>
            <a:r>
              <a:rPr lang="ko-KR" altLang="en-US" dirty="0"/>
              <a:t> </a:t>
            </a:r>
            <a:r>
              <a:rPr lang="ko-KR" altLang="en-US" dirty="0" err="1"/>
              <a:t>τ</a:t>
            </a:r>
            <a:r>
              <a:rPr lang="ko-KR" altLang="en-US" dirty="0"/>
              <a:t> @ α '로 입력하고, (</a:t>
            </a:r>
            <a:r>
              <a:rPr lang="ko-KR" altLang="en-US" dirty="0" err="1"/>
              <a:t>iii</a:t>
            </a:r>
            <a:r>
              <a:rPr lang="ko-KR" altLang="en-US" dirty="0"/>
              <a:t>) α = α ′ ∨</a:t>
            </a:r>
            <a:r>
              <a:rPr lang="ko-KR" altLang="en-US" dirty="0" err="1"/>
              <a:t>를</a:t>
            </a:r>
            <a:r>
              <a:rPr lang="ko-KR" altLang="en-US" dirty="0"/>
              <a:t> 요구합니다. α ′ = 모두. 따라서 </a:t>
            </a:r>
            <a:r>
              <a:rPr lang="ko-KR" altLang="en-US" dirty="0" err="1"/>
              <a:t>risk</a:t>
            </a:r>
            <a:r>
              <a:rPr lang="ko-KR" altLang="en-US" dirty="0"/>
              <a:t> [</a:t>
            </a:r>
            <a:r>
              <a:rPr lang="ko-KR" altLang="en-US" dirty="0" err="1"/>
              <a:t>don</a:t>
            </a:r>
            <a:r>
              <a:rPr lang="ko-KR" altLang="en-US" dirty="0"/>
              <a:t>] = </a:t>
            </a:r>
            <a:r>
              <a:rPr lang="ko-KR" altLang="en-US" dirty="0" err="1"/>
              <a:t>r을</a:t>
            </a:r>
            <a:r>
              <a:rPr lang="ko-KR" altLang="en-US" dirty="0"/>
              <a:t> 입력하면 </a:t>
            </a:r>
            <a:r>
              <a:rPr lang="ko-KR" altLang="en-US" dirty="0" err="1"/>
              <a:t>L</a:t>
            </a:r>
            <a:r>
              <a:rPr lang="ko-KR" altLang="en-US" dirty="0"/>
              <a:t> : = </a:t>
            </a:r>
            <a:r>
              <a:rPr lang="ko-KR" altLang="en-US" dirty="0" err="1"/>
              <a:t>risk</a:t>
            </a:r>
            <a:r>
              <a:rPr lang="ko-KR" altLang="en-US" dirty="0"/>
              <a:t> [</a:t>
            </a:r>
            <a:r>
              <a:rPr lang="ko-KR" altLang="en-US" dirty="0" err="1"/>
              <a:t>don</a:t>
            </a:r>
            <a:r>
              <a:rPr lang="ko-KR" altLang="en-US" dirty="0"/>
              <a:t>], </a:t>
            </a:r>
            <a:r>
              <a:rPr lang="ko-KR" altLang="en-US" dirty="0" err="1"/>
              <a:t>e</a:t>
            </a:r>
            <a:r>
              <a:rPr lang="ko-KR" altLang="en-US" dirty="0"/>
              <a:t> : = </a:t>
            </a:r>
            <a:r>
              <a:rPr lang="ko-KR" altLang="en-US" dirty="0" err="1"/>
              <a:t>r</a:t>
            </a:r>
            <a:r>
              <a:rPr lang="ko-KR" altLang="en-US" dirty="0"/>
              <a:t>, </a:t>
            </a:r>
            <a:r>
              <a:rPr lang="ko-KR" altLang="en-US" dirty="0" err="1"/>
              <a:t>τ</a:t>
            </a:r>
            <a:r>
              <a:rPr lang="ko-KR" altLang="en-US" dirty="0"/>
              <a:t> : = </a:t>
            </a:r>
            <a:r>
              <a:rPr lang="ko-KR" altLang="en-US" dirty="0" err="1"/>
              <a:t>bool</a:t>
            </a:r>
            <a:r>
              <a:rPr lang="ko-KR" altLang="en-US" dirty="0"/>
              <a:t>, α : = </a:t>
            </a:r>
            <a:r>
              <a:rPr lang="ko-KR" altLang="en-US" dirty="0" err="1"/>
              <a:t>don</a:t>
            </a:r>
            <a:r>
              <a:rPr lang="ko-KR" altLang="en-US" dirty="0"/>
              <a:t> 및 α ′ : = </a:t>
            </a:r>
            <a:r>
              <a:rPr lang="ko-KR" altLang="en-US" dirty="0" err="1"/>
              <a:t>me로이</a:t>
            </a:r>
            <a:r>
              <a:rPr lang="ko-KR" altLang="en-US" dirty="0"/>
              <a:t> 규칙을 </a:t>
            </a:r>
            <a:r>
              <a:rPr lang="ko-KR" altLang="en-US" dirty="0" err="1"/>
              <a:t>인스턴스화해야합니다</a:t>
            </a:r>
            <a:r>
              <a:rPr lang="ko-KR" altLang="en-US" dirty="0"/>
              <a:t>. 제약 조건 (</a:t>
            </a:r>
            <a:r>
              <a:rPr lang="ko-KR" altLang="en-US" dirty="0" err="1"/>
              <a:t>iii</a:t>
            </a:r>
            <a:r>
              <a:rPr lang="ko-KR" altLang="en-US" dirty="0"/>
              <a:t>) .</a:t>
            </a:r>
          </a:p>
          <a:p>
            <a:r>
              <a:rPr lang="ko-KR" altLang="en-US" dirty="0"/>
              <a:t>타입 오류를 피하기 위해, </a:t>
            </a:r>
            <a:r>
              <a:rPr lang="ko-KR" altLang="en-US" dirty="0" err="1"/>
              <a:t>reveal을</a:t>
            </a:r>
            <a:r>
              <a:rPr lang="ko-KR" altLang="en-US" dirty="0"/>
              <a:t> 사용하여 </a:t>
            </a:r>
            <a:r>
              <a:rPr lang="ko-KR" altLang="en-US" dirty="0" err="1"/>
              <a:t>don에</a:t>
            </a:r>
            <a:r>
              <a:rPr lang="ko-KR" altLang="en-US" dirty="0"/>
              <a:t> 대해 </a:t>
            </a:r>
            <a:r>
              <a:rPr lang="ko-KR" altLang="en-US" dirty="0" err="1"/>
              <a:t>r을</a:t>
            </a:r>
            <a:r>
              <a:rPr lang="ko-KR" altLang="en-US" dirty="0"/>
              <a:t> 명시 적으로 재 분류하여 누출을 명시 적으로 </a:t>
            </a:r>
            <a:r>
              <a:rPr lang="ko-KR" altLang="en-US" dirty="0" err="1"/>
              <a:t>만들어야합니다</a:t>
            </a:r>
            <a:r>
              <a:rPr lang="ko-KR" altLang="en-US" dirty="0"/>
              <a:t> (13 행 참조). 공개에 대한 유형 규칙 (그림 2)은 </a:t>
            </a:r>
            <a:r>
              <a:rPr lang="ko-KR" altLang="en-US" dirty="0" err="1"/>
              <a:t>호출자에게</a:t>
            </a:r>
            <a:r>
              <a:rPr lang="ko-KR" altLang="en-US" dirty="0"/>
              <a:t> 개인 식 만 재 분류 할 수 있습니다. 이는 (</a:t>
            </a:r>
            <a:r>
              <a:rPr lang="ko-KR" altLang="en-US" dirty="0" err="1"/>
              <a:t>i</a:t>
            </a:r>
            <a:r>
              <a:rPr lang="ko-KR" altLang="en-US" dirty="0"/>
              <a:t>) 다른 계정의 개인 표현식을 호출자가 읽을 </a:t>
            </a:r>
            <a:r>
              <a:rPr lang="ko-KR" altLang="en-US" dirty="0" err="1"/>
              <a:t>수없고</a:t>
            </a:r>
            <a:r>
              <a:rPr lang="ko-KR" altLang="en-US" dirty="0"/>
              <a:t> (C2, 지식 제한), (</a:t>
            </a:r>
            <a:r>
              <a:rPr lang="ko-KR" altLang="en-US" dirty="0" err="1"/>
              <a:t>ii</a:t>
            </a:r>
            <a:r>
              <a:rPr lang="ko-KR" altLang="en-US" dirty="0"/>
              <a:t>) 공개 표현식을 암시 적으로 분류 할 수 있기 때문입니다. 예를 들어, 8 행에서 </a:t>
            </a:r>
            <a:r>
              <a:rPr lang="ko-KR" altLang="en-US" dirty="0" err="1"/>
              <a:t>uint</a:t>
            </a:r>
            <a:r>
              <a:rPr lang="ko-KR" altLang="en-US" dirty="0"/>
              <a:t> @ </a:t>
            </a:r>
            <a:r>
              <a:rPr lang="ko-KR" altLang="en-US" dirty="0" err="1"/>
              <a:t>all</a:t>
            </a:r>
            <a:r>
              <a:rPr lang="ko-KR" altLang="en-US" dirty="0"/>
              <a:t> 유형의 상수 0은 병원으로 자동 분류됩니다. 이러한 분류는 정보를 유출 할 수는 없지만 </a:t>
            </a:r>
            <a:r>
              <a:rPr lang="ko-KR" altLang="en-US" dirty="0" err="1"/>
              <a:t>zkay</a:t>
            </a:r>
            <a:r>
              <a:rPr lang="ko-KR" altLang="en-US" dirty="0"/>
              <a:t> (C3, 난독 화 된 논리)의 </a:t>
            </a:r>
            <a:r>
              <a:rPr lang="ko-KR" altLang="en-US" dirty="0" err="1"/>
              <a:t>가독성을</a:t>
            </a:r>
            <a:r>
              <a:rPr lang="ko-KR" altLang="en-US" dirty="0"/>
              <a:t> 향상시킵니다.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55A03-4A08-4E6A-8BDB-C04621032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" t="8512" r="62491" b="21404"/>
          <a:stretch/>
        </p:blipFill>
        <p:spPr>
          <a:xfrm>
            <a:off x="874787" y="2216205"/>
            <a:ext cx="3688454" cy="3638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D10C3-1FDD-46D7-8DEA-DD8413B3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3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Specification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B97D5-F0ED-48D1-A9D7-CAC0D3A5C23A}"/>
              </a:ext>
            </a:extLst>
          </p:cNvPr>
          <p:cNvSpPr txBox="1"/>
          <p:nvPr/>
        </p:nvSpPr>
        <p:spPr>
          <a:xfrm>
            <a:off x="838200" y="1690688"/>
            <a:ext cx="27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 System Exemplified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51285" y="0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명시 적 재 분류없이 읽기 : 14 행에서 오른쪽을 평가하려면 호출자가 </a:t>
            </a:r>
            <a:r>
              <a:rPr lang="ko-KR" altLang="en-US" dirty="0" err="1"/>
              <a:t>uint</a:t>
            </a:r>
            <a:r>
              <a:rPr lang="ko-KR" altLang="en-US" dirty="0"/>
              <a:t> @ </a:t>
            </a:r>
            <a:r>
              <a:rPr lang="ko-KR" altLang="en-US" dirty="0" err="1"/>
              <a:t>hospital</a:t>
            </a:r>
            <a:r>
              <a:rPr lang="ko-KR" altLang="en-US" dirty="0"/>
              <a:t> 유형의 수와 </a:t>
            </a:r>
            <a:r>
              <a:rPr lang="ko-KR" altLang="en-US" dirty="0" err="1"/>
              <a:t>bool</a:t>
            </a:r>
            <a:r>
              <a:rPr lang="ko-KR" altLang="en-US" dirty="0"/>
              <a:t> @ </a:t>
            </a:r>
            <a:r>
              <a:rPr lang="ko-KR" altLang="en-US" dirty="0" err="1"/>
              <a:t>me</a:t>
            </a:r>
            <a:r>
              <a:rPr lang="ko-KR" altLang="en-US" dirty="0"/>
              <a:t> 유형의 </a:t>
            </a:r>
            <a:r>
              <a:rPr lang="ko-KR" altLang="en-US" dirty="0" err="1"/>
              <a:t>r을</a:t>
            </a:r>
            <a:r>
              <a:rPr lang="ko-KR" altLang="en-US" dirty="0"/>
              <a:t> 읽어야합니다. 유형 시스템은 위치가 (</a:t>
            </a:r>
            <a:r>
              <a:rPr lang="ko-KR" altLang="en-US" dirty="0" err="1"/>
              <a:t>i</a:t>
            </a:r>
            <a:r>
              <a:rPr lang="ko-KR" altLang="en-US" dirty="0"/>
              <a:t>) 공개이거나 (</a:t>
            </a:r>
            <a:r>
              <a:rPr lang="ko-KR" altLang="en-US" dirty="0" err="1"/>
              <a:t>ii</a:t>
            </a:r>
            <a:r>
              <a:rPr lang="ko-KR" altLang="en-US" dirty="0"/>
              <a:t>) 개인에게만 (C2, 지식 제한) 경우에만 위치 (예 : 변수 및 매핑 항목)</a:t>
            </a:r>
            <a:r>
              <a:rPr lang="ko-KR" altLang="en-US" dirty="0" err="1"/>
              <a:t>를</a:t>
            </a:r>
            <a:r>
              <a:rPr lang="ko-KR" altLang="en-US" dirty="0"/>
              <a:t> 읽을 수 있습니다. 계산의 경우, 이것은 구문 상으로는 명백하지 않으며 병원은 저와 다릅니다. 여전히 명시적인 재 분류 (C3, 난독 화 된 논리)</a:t>
            </a:r>
            <a:r>
              <a:rPr lang="ko-KR" altLang="en-US" dirty="0" err="1"/>
              <a:t>를</a:t>
            </a:r>
            <a:r>
              <a:rPr lang="ko-KR" altLang="en-US" dirty="0"/>
              <a:t> 강요하지 않고 14 행을 </a:t>
            </a:r>
            <a:r>
              <a:rPr lang="ko-KR" altLang="en-US" dirty="0" err="1"/>
              <a:t>허용하려고합니다</a:t>
            </a:r>
            <a:r>
              <a:rPr lang="ko-KR" altLang="en-US" dirty="0"/>
              <a:t>. 따라서, </a:t>
            </a:r>
            <a:r>
              <a:rPr lang="ko-KR" altLang="en-US" dirty="0" err="1"/>
              <a:t>zkay는</a:t>
            </a:r>
            <a:r>
              <a:rPr lang="ko-KR" altLang="en-US" dirty="0"/>
              <a:t> 정적 분석 (보다 정확하게는 </a:t>
            </a:r>
            <a:r>
              <a:rPr lang="ko-KR" altLang="en-US" dirty="0" err="1"/>
              <a:t>Abstract</a:t>
            </a:r>
            <a:r>
              <a:rPr lang="ko-KR" altLang="en-US" dirty="0"/>
              <a:t> </a:t>
            </a:r>
            <a:r>
              <a:rPr lang="ko-KR" altLang="en-US" dirty="0" err="1"/>
              <a:t>Interpretation</a:t>
            </a:r>
            <a:r>
              <a:rPr lang="ko-KR" altLang="en-US" dirty="0"/>
              <a:t> [20])을 사용하여 병원이 저와 동등하다는 것을 증명합니다. 이는 12 행의 앞의 요구 사항 진술로 인해 </a:t>
            </a:r>
            <a:r>
              <a:rPr lang="ko-KR" altLang="en-US" dirty="0" err="1"/>
              <a:t>가능합니다.이를</a:t>
            </a:r>
            <a:r>
              <a:rPr lang="ko-KR" altLang="en-US" dirty="0"/>
              <a:t> 반영하기 위해, 개인 위치의 유형 규칙 (그림 2) )에서는 α가 발신자에게 확실하게 </a:t>
            </a:r>
            <a:r>
              <a:rPr lang="ko-KR" altLang="en-US" dirty="0" err="1"/>
              <a:t>평가되어야합니다</a:t>
            </a:r>
            <a:r>
              <a:rPr lang="ko-KR" altLang="en-US" dirty="0"/>
              <a:t>. 물론 정적 분석은 필연적으로 불완전합니다. 즉, 소유자 변수가 나와 같다는 것을 증명하지 못할 수도 있습니다. 이 경우 프로그래머는 </a:t>
            </a:r>
            <a:r>
              <a:rPr lang="ko-KR" altLang="en-US" dirty="0" err="1"/>
              <a:t>require</a:t>
            </a:r>
            <a:r>
              <a:rPr lang="ko-KR" altLang="en-US" dirty="0"/>
              <a:t> 문을 사용하여 추가 지식을 수동으로 </a:t>
            </a:r>
            <a:r>
              <a:rPr lang="ko-KR" altLang="en-US" dirty="0" err="1"/>
              <a:t>인코딩</a:t>
            </a:r>
            <a:r>
              <a:rPr lang="ko-KR" altLang="en-US" dirty="0"/>
              <a:t> 할 수 있으므로 정적 분석에 </a:t>
            </a:r>
            <a:r>
              <a:rPr lang="ko-KR" altLang="en-US" dirty="0" err="1"/>
              <a:t>도움이됩니다</a:t>
            </a:r>
            <a:r>
              <a:rPr lang="ko-KR" altLang="en-US" dirty="0"/>
              <a:t>.</a:t>
            </a:r>
          </a:p>
          <a:p>
            <a:r>
              <a:rPr lang="ko-KR" altLang="en-US" dirty="0" err="1"/>
              <a:t>zkay는</a:t>
            </a:r>
            <a:r>
              <a:rPr lang="ko-KR" altLang="en-US" dirty="0"/>
              <a:t> 호출자가 읽어야하는 표현식에 대해 프라이버시 유형 α ∈ {</a:t>
            </a:r>
            <a:r>
              <a:rPr lang="ko-KR" altLang="en-US" dirty="0" err="1"/>
              <a:t>me</a:t>
            </a:r>
            <a:r>
              <a:rPr lang="ko-KR" altLang="en-US" dirty="0"/>
              <a:t>, </a:t>
            </a:r>
            <a:r>
              <a:rPr lang="ko-KR" altLang="en-US" dirty="0" err="1"/>
              <a:t>all</a:t>
            </a:r>
            <a:r>
              <a:rPr lang="ko-KR" altLang="en-US" dirty="0"/>
              <a:t>} 만 적용합니다. 13 행에서 오른쪽은 </a:t>
            </a:r>
            <a:r>
              <a:rPr lang="ko-KR" altLang="en-US" dirty="0" err="1"/>
              <a:t>uint</a:t>
            </a:r>
            <a:r>
              <a:rPr lang="ko-KR" altLang="en-US" dirty="0"/>
              <a:t> @ </a:t>
            </a:r>
            <a:r>
              <a:rPr lang="ko-KR" altLang="en-US" dirty="0" err="1"/>
              <a:t>don</a:t>
            </a:r>
            <a:r>
              <a:rPr lang="ko-KR" altLang="en-US" dirty="0"/>
              <a:t> 유형이지만 일반적으로 </a:t>
            </a:r>
            <a:r>
              <a:rPr lang="ko-KR" altLang="en-US" dirty="0" err="1"/>
              <a:t>don</a:t>
            </a:r>
            <a:r>
              <a:rPr lang="ko-KR" altLang="en-US" dirty="0"/>
              <a:t>! = </a:t>
            </a:r>
            <a:r>
              <a:rPr lang="ko-KR" altLang="en-US" dirty="0" err="1"/>
              <a:t>me입니다</a:t>
            </a:r>
            <a:r>
              <a:rPr lang="ko-KR" altLang="en-US" dirty="0"/>
              <a:t>. </a:t>
            </a:r>
            <a:r>
              <a:rPr lang="ko-KR" altLang="en-US" dirty="0" err="1"/>
              <a:t>zkay는</a:t>
            </a:r>
            <a:r>
              <a:rPr lang="ko-KR" altLang="en-US" dirty="0"/>
              <a:t> 하위 표현식으로 사용하지 않고 오른쪽이 직접 </a:t>
            </a:r>
            <a:r>
              <a:rPr lang="ko-KR" altLang="en-US" dirty="0" err="1"/>
              <a:t>지정되므로이를</a:t>
            </a:r>
            <a:r>
              <a:rPr lang="ko-KR" altLang="en-US" dirty="0"/>
              <a:t> 허용합니다. 14 행에서 표현식 </a:t>
            </a:r>
            <a:r>
              <a:rPr lang="ko-KR" altLang="en-US" dirty="0" err="1"/>
              <a:t>r</a:t>
            </a:r>
            <a:r>
              <a:rPr lang="ko-KR" altLang="en-US" dirty="0"/>
              <a:t>? 1 : 0에는 </a:t>
            </a:r>
            <a:r>
              <a:rPr lang="ko-KR" altLang="en-US" dirty="0" err="1"/>
              <a:t>private</a:t>
            </a:r>
            <a:r>
              <a:rPr lang="ko-KR" altLang="en-US" dirty="0"/>
              <a:t> (</a:t>
            </a:r>
            <a:r>
              <a:rPr lang="ko-KR" altLang="en-US" dirty="0" err="1"/>
              <a:t>r</a:t>
            </a:r>
            <a:r>
              <a:rPr lang="ko-KR" altLang="en-US" dirty="0"/>
              <a:t>) 및 </a:t>
            </a:r>
            <a:r>
              <a:rPr lang="ko-KR" altLang="en-US" dirty="0" err="1"/>
              <a:t>public</a:t>
            </a:r>
            <a:r>
              <a:rPr lang="ko-KR" altLang="en-US" dirty="0"/>
              <a:t> (0,1) 하위 표현식이 모두 있습니다. 암시 적 정보 유출 (C4)을 방지하기 위해 </a:t>
            </a:r>
            <a:r>
              <a:rPr lang="ko-KR" altLang="en-US" dirty="0" err="1"/>
              <a:t>uint</a:t>
            </a:r>
            <a:r>
              <a:rPr lang="ko-KR" altLang="en-US" dirty="0"/>
              <a:t> @ </a:t>
            </a:r>
            <a:r>
              <a:rPr lang="ko-KR" altLang="en-US" dirty="0" err="1"/>
              <a:t>me로</a:t>
            </a:r>
            <a:r>
              <a:rPr lang="ko-KR" altLang="en-US" dirty="0"/>
              <a:t> 입력합니다. 일반적으로 </a:t>
            </a:r>
            <a:r>
              <a:rPr lang="ko-KR" altLang="en-US" dirty="0" err="1"/>
              <a:t>네이티브</a:t>
            </a:r>
            <a:r>
              <a:rPr lang="ko-KR" altLang="en-US" dirty="0"/>
              <a:t> 함수 (예 : </a:t>
            </a:r>
            <a:r>
              <a:rPr lang="ko-KR" altLang="en-US" dirty="0" err="1"/>
              <a:t>a</a:t>
            </a:r>
            <a:r>
              <a:rPr lang="ko-KR" altLang="en-US" dirty="0"/>
              <a:t> + </a:t>
            </a:r>
            <a:r>
              <a:rPr lang="ko-KR" altLang="en-US" dirty="0" err="1"/>
              <a:t>b</a:t>
            </a:r>
            <a:r>
              <a:rPr lang="ko-KR" altLang="en-US" dirty="0"/>
              <a:t>, </a:t>
            </a:r>
            <a:r>
              <a:rPr lang="ko-KR" altLang="en-US" dirty="0" err="1"/>
              <a:t>r</a:t>
            </a:r>
            <a:r>
              <a:rPr lang="ko-KR" altLang="en-US" dirty="0"/>
              <a:t>? 1 : 0 등)</a:t>
            </a:r>
            <a:r>
              <a:rPr lang="ko-KR" altLang="en-US" dirty="0" err="1"/>
              <a:t>를</a:t>
            </a:r>
            <a:r>
              <a:rPr lang="ko-KR" altLang="en-US" dirty="0"/>
              <a:t> 보수적으로 입력하여 인수 중 하나가 나에게만 해당되면 나에게 비공개로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39A87-6B73-42B1-A964-DA5EF85A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1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Specification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B97D5-F0ED-48D1-A9D7-CAC0D3A5C23A}"/>
              </a:ext>
            </a:extLst>
          </p:cNvPr>
          <p:cNvSpPr txBox="1"/>
          <p:nvPr/>
        </p:nvSpPr>
        <p:spPr>
          <a:xfrm>
            <a:off x="838200" y="1690688"/>
            <a:ext cx="27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 System Exemplified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22684" y="239251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루프 및 조건부 : 루프 및 </a:t>
            </a:r>
            <a:r>
              <a:rPr lang="ko-KR" altLang="en-US" dirty="0" err="1"/>
              <a:t>if-then-else</a:t>
            </a:r>
            <a:r>
              <a:rPr lang="ko-KR" altLang="en-US" dirty="0"/>
              <a:t> 문 (</a:t>
            </a:r>
            <a:r>
              <a:rPr lang="ko-KR" altLang="en-US" dirty="0" err="1"/>
              <a:t>MedStats에서</a:t>
            </a:r>
            <a:r>
              <a:rPr lang="ko-KR" altLang="en-US" dirty="0"/>
              <a:t> 사용되지 않음)의 경우, 제어 흐름이 조건 값을 암시 적으로 누수 할 수 있기 때문에 </a:t>
            </a:r>
            <a:r>
              <a:rPr lang="ko-KR" altLang="en-US" dirty="0" err="1"/>
              <a:t>zkay는</a:t>
            </a:r>
            <a:r>
              <a:rPr lang="ko-KR" altLang="en-US" dirty="0"/>
              <a:t> 조건 표현식이 공개되도록 강제합니다 (C4, 난독 화 된 누수). 따라서 프로그래머가 제어 흐름이 개인 값에 의존하기를 원한다면 공개를 사용하여 이러한 값을 명시 적으로 분류 해제하거나 조건식 e1을 사용하도록 코드를 다시 </a:t>
            </a:r>
            <a:r>
              <a:rPr lang="ko-KR" altLang="en-US" dirty="0" err="1"/>
              <a:t>작성해야합니까</a:t>
            </a:r>
            <a:r>
              <a:rPr lang="ko-KR" altLang="en-US" dirty="0"/>
              <a:t>? e2 : e3 (여기서 e1은 개인용 일 수 있음). 또한 </a:t>
            </a:r>
            <a:r>
              <a:rPr lang="ko-KR" altLang="en-US" dirty="0" err="1"/>
              <a:t>zkay는</a:t>
            </a:r>
            <a:r>
              <a:rPr lang="ko-KR" altLang="en-US" dirty="0"/>
              <a:t> 루프의 본문과 조건이 완전히 공개되어 있어야합니다 (즉, 개인 변수를 포함하지 않아야 함). NIZK 증명 구조는 명령문 (C1, 불완전)에서 무한 루프를 지원하지 않기 때문에 이것이 필요합니다. 우리의 변환에서는 공개 루프가 온 체인으로 실행되는 </a:t>
            </a:r>
            <a:r>
              <a:rPr lang="ko-KR" altLang="en-US" dirty="0" err="1"/>
              <a:t>하이브리드</a:t>
            </a:r>
            <a:r>
              <a:rPr lang="ko-KR" altLang="en-US" dirty="0"/>
              <a:t> 구성을 사용합니다.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2860-0686-4415-8C5D-DBB9426C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Enforcing the Privacy Specification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FD6BE87-B1F7-4031-8011-E89D0DA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함수 레코드의 예에서 변환에 대해 자세히 설명합니다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레코드를 변환 할 때 </a:t>
            </a:r>
            <a:r>
              <a:rPr lang="en-US" altLang="ko-KR" dirty="0"/>
              <a:t>r</a:t>
            </a:r>
            <a:r>
              <a:rPr lang="ko-KR" altLang="en-US" dirty="0"/>
              <a:t>은 이제 암호화 된 값을 보유하므로 매개 변수 </a:t>
            </a:r>
            <a:r>
              <a:rPr lang="en-US" altLang="ko-KR" dirty="0"/>
              <a:t>r</a:t>
            </a:r>
            <a:r>
              <a:rPr lang="ko-KR" altLang="en-US" dirty="0"/>
              <a:t>의 유형을 암호문 유형 </a:t>
            </a:r>
            <a:r>
              <a:rPr lang="en-US" altLang="ko-KR" dirty="0"/>
              <a:t>bin @ all</a:t>
            </a:r>
            <a:r>
              <a:rPr lang="ko-KR" altLang="en-US" dirty="0"/>
              <a:t>로 대체합니다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12 </a:t>
            </a:r>
            <a:r>
              <a:rPr lang="ko-KR" altLang="en-US" dirty="0"/>
              <a:t>행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1a)</a:t>
            </a:r>
            <a:r>
              <a:rPr lang="ko-KR" altLang="en-US" dirty="0"/>
              <a:t>은 완전히 공개되어 있으므로 변환하지 않습니다 </a:t>
            </a:r>
            <a:r>
              <a:rPr lang="en-US" altLang="ko-KR" dirty="0"/>
              <a:t>(cp. 13 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그림 </a:t>
            </a:r>
            <a:r>
              <a:rPr lang="en-US" altLang="ko-KR" dirty="0"/>
              <a:t>1b)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4B407B-BC96-4C1D-B694-A5329852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8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Enforcing the Privacy Specification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FD6BE87-B1F7-4031-8011-E89D0DA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암호문</a:t>
            </a:r>
            <a:r>
              <a:rPr lang="en-US" altLang="ko-KR" dirty="0"/>
              <a:t>, </a:t>
            </a:r>
            <a:r>
              <a:rPr lang="ko-KR" altLang="en-US" dirty="0"/>
              <a:t>증명 및 증명 회로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13 </a:t>
            </a:r>
            <a:r>
              <a:rPr lang="ko-KR" altLang="en-US" dirty="0"/>
              <a:t>행을 변환하기 위해</a:t>
            </a:r>
            <a:r>
              <a:rPr lang="en-US" altLang="ko-KR" dirty="0"/>
              <a:t>, </a:t>
            </a:r>
            <a:r>
              <a:rPr lang="ko-KR" altLang="en-US" dirty="0"/>
              <a:t>돈을 위해 암호화 된 </a:t>
            </a:r>
            <a:r>
              <a:rPr lang="en-US" altLang="ko-KR" dirty="0"/>
              <a:t>r</a:t>
            </a:r>
            <a:r>
              <a:rPr lang="ko-KR" altLang="en-US" dirty="0"/>
              <a:t>의 값을 위험 </a:t>
            </a:r>
            <a:r>
              <a:rPr lang="en-US" altLang="ko-KR" dirty="0"/>
              <a:t>[don]</a:t>
            </a:r>
            <a:r>
              <a:rPr lang="ko-KR" altLang="en-US" dirty="0"/>
              <a:t>에 </a:t>
            </a:r>
            <a:r>
              <a:rPr lang="ko-KR" altLang="en-US" dirty="0" err="1"/>
              <a:t>저장해야합니다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프라이버시를 침해하지 </a:t>
            </a:r>
            <a:r>
              <a:rPr lang="ko-KR" altLang="en-US" dirty="0" err="1"/>
              <a:t>않으면이</a:t>
            </a:r>
            <a:r>
              <a:rPr lang="ko-KR" altLang="en-US" dirty="0"/>
              <a:t> 값을 온 체인으로 계산할 수 없기 때문에 </a:t>
            </a:r>
            <a:r>
              <a:rPr lang="ko-KR" altLang="en-US" dirty="0" err="1"/>
              <a:t>호출자는</a:t>
            </a:r>
            <a:r>
              <a:rPr lang="ko-KR" altLang="en-US" dirty="0"/>
              <a:t> 암호문 오프 체인을 계산하여 추가 인수 </a:t>
            </a:r>
            <a:r>
              <a:rPr lang="en-US" altLang="ko-KR" dirty="0"/>
              <a:t>v0</a:t>
            </a:r>
            <a:r>
              <a:rPr lang="ko-KR" altLang="en-US" dirty="0"/>
              <a:t>으로 제공합니다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그런 다음 </a:t>
            </a:r>
            <a:r>
              <a:rPr lang="en-US" altLang="ko-KR" dirty="0"/>
              <a:t>v0</a:t>
            </a:r>
            <a:r>
              <a:rPr lang="ko-KR" altLang="en-US" dirty="0"/>
              <a:t>을 위험 </a:t>
            </a:r>
            <a:r>
              <a:rPr lang="en-US" altLang="ko-KR" dirty="0"/>
              <a:t>[</a:t>
            </a:r>
            <a:r>
              <a:rPr lang="ko-KR" altLang="en-US" dirty="0"/>
              <a:t>돈</a:t>
            </a:r>
            <a:r>
              <a:rPr lang="en-US" altLang="ko-KR" dirty="0"/>
              <a:t>]</a:t>
            </a:r>
            <a:r>
              <a:rPr lang="ko-KR" altLang="en-US" dirty="0"/>
              <a:t>에 저장합니다 </a:t>
            </a:r>
            <a:r>
              <a:rPr lang="en-US" altLang="ko-KR" dirty="0"/>
              <a:t>(14 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그림 </a:t>
            </a:r>
            <a:r>
              <a:rPr lang="en-US" altLang="ko-KR" dirty="0"/>
              <a:t>1b). </a:t>
            </a:r>
          </a:p>
          <a:p>
            <a:r>
              <a:rPr lang="ko-KR" altLang="en-US" dirty="0"/>
              <a:t>호출자가 </a:t>
            </a:r>
            <a:r>
              <a:rPr lang="en-US" altLang="ko-KR" dirty="0"/>
              <a:t>v0</a:t>
            </a:r>
            <a:r>
              <a:rPr lang="ko-KR" altLang="en-US" dirty="0"/>
              <a:t>에 올바른 값을 제공하도록하기 위해 </a:t>
            </a:r>
            <a:r>
              <a:rPr lang="en-US" altLang="ko-KR" dirty="0"/>
              <a:t>ϕ</a:t>
            </a:r>
            <a:r>
              <a:rPr lang="ko-KR" altLang="en-US" dirty="0"/>
              <a:t>에서 정확성 제약 조건을 수집합니다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1c 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/>
              <a:t>이는 나중에 확인 된 증명 진술을 나타냄</a:t>
            </a:r>
            <a:r>
              <a:rPr lang="en-US" altLang="ko-KR" dirty="0"/>
              <a:t>). </a:t>
            </a:r>
          </a:p>
          <a:p>
            <a:r>
              <a:rPr lang="ko-KR" altLang="en-US" dirty="0"/>
              <a:t>구체적으로</a:t>
            </a:r>
            <a:r>
              <a:rPr lang="en-US" altLang="ko-KR" dirty="0"/>
              <a:t>, ϕ</a:t>
            </a:r>
            <a:r>
              <a:rPr lang="ko-KR" altLang="en-US" dirty="0"/>
              <a:t>의 </a:t>
            </a:r>
            <a:r>
              <a:rPr lang="en-US" altLang="ko-KR" dirty="0"/>
              <a:t>4 </a:t>
            </a:r>
            <a:r>
              <a:rPr lang="ko-KR" altLang="en-US" dirty="0"/>
              <a:t>행은 </a:t>
            </a:r>
            <a:r>
              <a:rPr lang="en-US" altLang="ko-KR" dirty="0"/>
              <a:t>v0</a:t>
            </a:r>
            <a:r>
              <a:rPr lang="ko-KR" altLang="en-US" dirty="0"/>
              <a:t>이 무작위 </a:t>
            </a:r>
            <a:r>
              <a:rPr lang="en-US" altLang="ko-KR" dirty="0"/>
              <a:t>R0 </a:t>
            </a:r>
            <a:r>
              <a:rPr lang="ko-KR" altLang="en-US" dirty="0"/>
              <a:t>및 공개 키 </a:t>
            </a:r>
            <a:r>
              <a:rPr lang="en-US" altLang="ko-KR" dirty="0"/>
              <a:t>don </a:t>
            </a:r>
            <a:r>
              <a:rPr lang="ko-KR" altLang="en-US" dirty="0"/>
              <a:t>인 키 </a:t>
            </a:r>
            <a:r>
              <a:rPr lang="en-US" altLang="ko-KR" dirty="0" err="1"/>
              <a:t>pkdon</a:t>
            </a:r>
            <a:r>
              <a:rPr lang="ko-KR" altLang="en-US" dirty="0"/>
              <a:t>을 사용하여 </a:t>
            </a:r>
            <a:r>
              <a:rPr lang="en-US" altLang="ko-KR" dirty="0" err="1"/>
              <a:t>rdec</a:t>
            </a:r>
            <a:r>
              <a:rPr lang="ko-KR" altLang="en-US" dirty="0"/>
              <a:t>을 암호화 한 결과인지 확인합니다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우리는 발신자의 비밀 키 </a:t>
            </a:r>
            <a:r>
              <a:rPr lang="en-US" altLang="ko-KR" dirty="0" err="1"/>
              <a:t>sk</a:t>
            </a:r>
            <a:r>
              <a:rPr lang="ko-KR" altLang="en-US" dirty="0"/>
              <a:t>를 사용하여 라인 </a:t>
            </a:r>
            <a:r>
              <a:rPr lang="en-US" altLang="ko-KR" dirty="0"/>
              <a:t>3</a:t>
            </a:r>
            <a:r>
              <a:rPr lang="ko-KR" altLang="en-US" dirty="0"/>
              <a:t>에서 </a:t>
            </a:r>
            <a:r>
              <a:rPr lang="en-US" altLang="ko-KR" dirty="0"/>
              <a:t>r</a:t>
            </a:r>
            <a:r>
              <a:rPr lang="ko-KR" altLang="en-US" dirty="0"/>
              <a:t>을 해독하여 </a:t>
            </a:r>
            <a:r>
              <a:rPr lang="en-US" altLang="ko-KR" dirty="0" err="1"/>
              <a:t>rdec</a:t>
            </a:r>
            <a:r>
              <a:rPr lang="ko-KR" altLang="en-US" dirty="0"/>
              <a:t>을 얻습니다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R0</a:t>
            </a:r>
            <a:r>
              <a:rPr lang="ko-KR" altLang="en-US" dirty="0"/>
              <a:t>을 알면 </a:t>
            </a:r>
            <a:r>
              <a:rPr lang="en-US" altLang="ko-KR" dirty="0"/>
              <a:t>v0</a:t>
            </a:r>
            <a:r>
              <a:rPr lang="ko-KR" altLang="en-US" dirty="0"/>
              <a:t>에 대한 공격을 추측 할 수 있고 </a:t>
            </a:r>
            <a:r>
              <a:rPr lang="en-US" altLang="ko-KR" dirty="0" err="1"/>
              <a:t>sk</a:t>
            </a:r>
            <a:r>
              <a:rPr lang="ko-KR" altLang="en-US" dirty="0"/>
              <a:t>를 알면 </a:t>
            </a:r>
            <a:r>
              <a:rPr lang="en-US" altLang="ko-KR" dirty="0"/>
              <a:t>r</a:t>
            </a:r>
            <a:r>
              <a:rPr lang="ko-KR" altLang="en-US" dirty="0"/>
              <a:t>을 해독 할 수 있기 때문에 강조 표시된 인수 </a:t>
            </a:r>
            <a:r>
              <a:rPr lang="en-US" altLang="ko-KR" dirty="0"/>
              <a:t>R0 </a:t>
            </a:r>
            <a:r>
              <a:rPr lang="ko-KR" altLang="en-US" dirty="0"/>
              <a:t>및 </a:t>
            </a:r>
            <a:r>
              <a:rPr lang="en-US" altLang="ko-KR" dirty="0" err="1"/>
              <a:t>sk</a:t>
            </a:r>
            <a:r>
              <a:rPr lang="en-US" altLang="ko-KR" dirty="0"/>
              <a:t> (</a:t>
            </a:r>
            <a:r>
              <a:rPr lang="ko-KR" altLang="en-US" dirty="0"/>
              <a:t>비밀 </a:t>
            </a:r>
            <a:r>
              <a:rPr lang="ko-KR" altLang="en-US" dirty="0" err="1"/>
              <a:t>인수라고</a:t>
            </a:r>
            <a:r>
              <a:rPr lang="ko-KR" altLang="en-US" dirty="0"/>
              <a:t> 함</a:t>
            </a:r>
            <a:r>
              <a:rPr lang="en-US" altLang="ko-KR" dirty="0"/>
              <a:t>)</a:t>
            </a:r>
            <a:r>
              <a:rPr lang="ko-KR" altLang="en-US" dirty="0"/>
              <a:t>를 온 체인으로 제공 할 수 없습니다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통화 기록시</a:t>
            </a:r>
            <a:r>
              <a:rPr lang="en-US" altLang="ko-KR" dirty="0"/>
              <a:t>, </a:t>
            </a:r>
            <a:r>
              <a:rPr lang="ko-KR" altLang="en-US" dirty="0"/>
              <a:t>발신자는 </a:t>
            </a:r>
            <a:r>
              <a:rPr lang="en-US" altLang="ko-KR" dirty="0" err="1"/>
              <a:t>er</a:t>
            </a:r>
            <a:r>
              <a:rPr lang="ko-KR" altLang="en-US" dirty="0"/>
              <a:t>가 온 체인에 제공된 나머지 인수와 함께 만족되도록 이러한 비밀 값을 알고 있음을 증명하는 </a:t>
            </a:r>
            <a:r>
              <a:rPr lang="en-US" altLang="ko-KR" dirty="0"/>
              <a:t>NIZK </a:t>
            </a:r>
            <a:r>
              <a:rPr lang="ko-KR" altLang="en-US" dirty="0"/>
              <a:t>증명 증명을 제공합니다 </a:t>
            </a:r>
            <a:r>
              <a:rPr lang="en-US" altLang="ko-KR" dirty="0"/>
              <a:t>(</a:t>
            </a:r>
            <a:r>
              <a:rPr lang="ko-KR" altLang="en-US" dirty="0"/>
              <a:t>다음 참조</a:t>
            </a:r>
            <a:r>
              <a:rPr lang="en-US" altLang="ko-KR" dirty="0"/>
              <a:t>). </a:t>
            </a:r>
          </a:p>
          <a:p>
            <a:r>
              <a:rPr lang="ko-KR" altLang="en-US" dirty="0"/>
              <a:t>이 증명은 그림 </a:t>
            </a:r>
            <a:r>
              <a:rPr lang="en-US" altLang="ko-KR" dirty="0"/>
              <a:t>1b</a:t>
            </a:r>
            <a:r>
              <a:rPr lang="ko-KR" altLang="en-US" dirty="0"/>
              <a:t>의 </a:t>
            </a:r>
            <a:r>
              <a:rPr lang="en-US" altLang="ko-KR" dirty="0"/>
              <a:t>17 </a:t>
            </a:r>
            <a:r>
              <a:rPr lang="ko-KR" altLang="en-US" dirty="0"/>
              <a:t>행에서 확인되며 여기서 </a:t>
            </a:r>
            <a:r>
              <a:rPr lang="en-US" altLang="ko-KR" dirty="0"/>
              <a:t>verify</a:t>
            </a:r>
            <a:r>
              <a:rPr lang="ko-KR" altLang="en-US" dirty="0"/>
              <a:t>의 인수는 </a:t>
            </a:r>
            <a:r>
              <a:rPr lang="en-US" altLang="ko-KR" dirty="0"/>
              <a:t>ϕ</a:t>
            </a:r>
            <a:r>
              <a:rPr lang="ko-KR" altLang="en-US" dirty="0"/>
              <a:t>의 공개 인수로 사용됩니다 </a:t>
            </a:r>
            <a:r>
              <a:rPr lang="en-US" altLang="ko-KR" dirty="0"/>
              <a:t>(</a:t>
            </a:r>
            <a:r>
              <a:rPr lang="en-US" altLang="ko-KR" dirty="0" err="1"/>
              <a:t>pk</a:t>
            </a:r>
            <a:r>
              <a:rPr lang="ko-KR" altLang="en-US" dirty="0"/>
              <a:t>는 공개 키를 가져옵니다</a:t>
            </a:r>
            <a:r>
              <a:rPr lang="en-US" altLang="ko-KR" dirty="0"/>
              <a:t>). </a:t>
            </a:r>
          </a:p>
          <a:p>
            <a:r>
              <a:rPr lang="en-US" altLang="ko-KR" dirty="0"/>
              <a:t>NIZK </a:t>
            </a:r>
            <a:r>
              <a:rPr lang="ko-KR" altLang="en-US" dirty="0"/>
              <a:t>증명의 특성상 검증은 비밀 주장에 대한 정보 외에 존재하지 않는 정보를 누설하지 않습니다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ZoKrates</a:t>
            </a:r>
            <a:r>
              <a:rPr lang="en-US" altLang="ko-KR" dirty="0"/>
              <a:t> [23]</a:t>
            </a:r>
            <a:r>
              <a:rPr lang="ko-KR" altLang="en-US" dirty="0"/>
              <a:t>와 같은 툴을 사용하여 </a:t>
            </a:r>
            <a:r>
              <a:rPr lang="ko-KR" altLang="en-US" dirty="0" err="1"/>
              <a:t>퍼블릭</a:t>
            </a:r>
            <a:r>
              <a:rPr lang="ko-KR" altLang="en-US" dirty="0"/>
              <a:t> 블록 체인에서 증명 검증 검증을 실현할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우리는 개인 표현식 카운트 </a:t>
            </a:r>
            <a:r>
              <a:rPr lang="en-US" altLang="ko-KR" dirty="0"/>
              <a:t>+ (r-1 : 0)</a:t>
            </a:r>
            <a:r>
              <a:rPr lang="ko-KR" altLang="en-US" dirty="0"/>
              <a:t>을 인수 </a:t>
            </a:r>
            <a:r>
              <a:rPr lang="en-US" altLang="ko-KR" dirty="0"/>
              <a:t>v1</a:t>
            </a:r>
            <a:r>
              <a:rPr lang="ko-KR" altLang="en-US" dirty="0"/>
              <a:t>로 대체하여 </a:t>
            </a:r>
            <a:r>
              <a:rPr lang="en-US" altLang="ko-KR" dirty="0"/>
              <a:t>14 </a:t>
            </a:r>
            <a:r>
              <a:rPr lang="ko-KR" altLang="en-US" dirty="0"/>
              <a:t>행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1a)</a:t>
            </a:r>
            <a:r>
              <a:rPr lang="ko-KR" altLang="en-US" dirty="0"/>
              <a:t>을 </a:t>
            </a:r>
            <a:r>
              <a:rPr lang="en-US" altLang="ko-KR" dirty="0"/>
              <a:t>16 </a:t>
            </a:r>
            <a:r>
              <a:rPr lang="ko-KR" altLang="en-US" dirty="0"/>
              <a:t>행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1b)</a:t>
            </a:r>
            <a:r>
              <a:rPr lang="ko-KR" altLang="en-US" dirty="0"/>
              <a:t>으로 변환합니다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다시</a:t>
            </a:r>
            <a:r>
              <a:rPr lang="en-US" altLang="ko-KR" dirty="0"/>
              <a:t>, ϕ</a:t>
            </a:r>
            <a:r>
              <a:rPr lang="ko-KR" altLang="en-US" dirty="0"/>
              <a:t>는 </a:t>
            </a:r>
            <a:r>
              <a:rPr lang="en-US" altLang="ko-KR" dirty="0"/>
              <a:t>v1</a:t>
            </a:r>
            <a:r>
              <a:rPr lang="ko-KR" altLang="en-US" dirty="0"/>
              <a:t>의 정확성을 점검합니다 </a:t>
            </a:r>
            <a:r>
              <a:rPr lang="en-US" altLang="ko-KR" dirty="0"/>
              <a:t>(5-7 </a:t>
            </a:r>
            <a:r>
              <a:rPr lang="ko-KR" altLang="en-US" dirty="0"/>
              <a:t>행</a:t>
            </a:r>
            <a:r>
              <a:rPr lang="en-US" altLang="ko-KR" dirty="0"/>
              <a:t>). </a:t>
            </a:r>
          </a:p>
          <a:p>
            <a:r>
              <a:rPr lang="en-US" altLang="ko-KR" dirty="0"/>
              <a:t>Line</a:t>
            </a:r>
            <a:r>
              <a:rPr lang="ko-KR" altLang="en-US" dirty="0"/>
              <a:t>의 </a:t>
            </a:r>
            <a:r>
              <a:rPr lang="en-US" altLang="ko-KR" dirty="0"/>
              <a:t>5 </a:t>
            </a:r>
            <a:r>
              <a:rPr lang="ko-KR" altLang="en-US" dirty="0"/>
              <a:t>행에서 카운트의 원래 값을 읽으려면 </a:t>
            </a:r>
            <a:r>
              <a:rPr lang="en-US" altLang="ko-KR" dirty="0"/>
              <a:t>16 </a:t>
            </a:r>
            <a:r>
              <a:rPr lang="ko-KR" altLang="en-US" dirty="0"/>
              <a:t>행에서 카운트를 덮어 쓰므로 그림 </a:t>
            </a:r>
            <a:r>
              <a:rPr lang="en-US" altLang="ko-KR" dirty="0"/>
              <a:t>1b</a:t>
            </a:r>
            <a:r>
              <a:rPr lang="ko-KR" altLang="en-US" dirty="0"/>
              <a:t>의 </a:t>
            </a:r>
            <a:r>
              <a:rPr lang="en-US" altLang="ko-KR" dirty="0"/>
              <a:t>15 </a:t>
            </a:r>
            <a:r>
              <a:rPr lang="ko-KR" altLang="en-US" dirty="0" err="1"/>
              <a:t>행에이를</a:t>
            </a:r>
            <a:r>
              <a:rPr lang="ko-KR" altLang="en-US" dirty="0"/>
              <a:t> </a:t>
            </a:r>
            <a:r>
              <a:rPr lang="ko-KR" altLang="en-US" dirty="0" err="1"/>
              <a:t>기록해야합니다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24A193-3AF1-438D-A80F-F8380A7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3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Enforcing the Privacy Specification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FD6BE87-B1F7-4031-8011-E89D0DA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하이브리드</a:t>
            </a:r>
            <a:r>
              <a:rPr lang="ko-KR" altLang="en-US" dirty="0"/>
              <a:t> 접근 방식 </a:t>
            </a:r>
            <a:r>
              <a:rPr lang="en-US" altLang="ko-KR" dirty="0"/>
              <a:t>: </a:t>
            </a:r>
            <a:r>
              <a:rPr lang="ko-KR" altLang="en-US" dirty="0"/>
              <a:t>일부 작업은 계약 내에서</a:t>
            </a:r>
            <a:r>
              <a:rPr lang="en-US" altLang="ko-KR" dirty="0"/>
              <a:t>, </a:t>
            </a:r>
            <a:r>
              <a:rPr lang="ko-KR" altLang="en-US" dirty="0"/>
              <a:t>증거 회로 외부에서 실행된다는 점에서 </a:t>
            </a:r>
            <a:r>
              <a:rPr lang="ko-KR" altLang="en-US" dirty="0" err="1"/>
              <a:t>하이브리드</a:t>
            </a:r>
            <a:r>
              <a:rPr lang="ko-KR" altLang="en-US" dirty="0"/>
              <a:t> 방식입니다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매핑 항목은 항상 온 체인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그림 </a:t>
            </a:r>
            <a:r>
              <a:rPr lang="en-US" altLang="ko-KR" dirty="0"/>
              <a:t>1b</a:t>
            </a:r>
            <a:r>
              <a:rPr lang="ko-KR" altLang="en-US" dirty="0"/>
              <a:t>의 </a:t>
            </a:r>
            <a:r>
              <a:rPr lang="en-US" altLang="ko-KR" dirty="0"/>
              <a:t>21 </a:t>
            </a:r>
            <a:r>
              <a:rPr lang="ko-KR" altLang="en-US" dirty="0"/>
              <a:t>행에서 </a:t>
            </a:r>
            <a:r>
              <a:rPr lang="en-US" altLang="ko-KR" dirty="0"/>
              <a:t>risk [me])</a:t>
            </a:r>
            <a:r>
              <a:rPr lang="ko-KR" altLang="en-US" dirty="0"/>
              <a:t>으로 확인되므로 전체 매핑이 검증 자에게 전달되지 </a:t>
            </a:r>
            <a:r>
              <a:rPr lang="ko-KR" altLang="en-US" dirty="0" err="1"/>
              <a:t>않도록합니다</a:t>
            </a:r>
            <a:r>
              <a:rPr lang="ko-KR" altLang="en-US" dirty="0"/>
              <a:t> </a:t>
            </a:r>
            <a:r>
              <a:rPr lang="en-US" altLang="ko-KR" dirty="0"/>
              <a:t>(§1</a:t>
            </a:r>
            <a:r>
              <a:rPr lang="ko-KR" altLang="en-US" dirty="0"/>
              <a:t>의 </a:t>
            </a:r>
            <a:r>
              <a:rPr lang="en-US" altLang="ko-KR" dirty="0"/>
              <a:t>C1 </a:t>
            </a:r>
            <a:r>
              <a:rPr lang="ko-KR" altLang="en-US" dirty="0"/>
              <a:t>참조</a:t>
            </a:r>
            <a:r>
              <a:rPr lang="en-US" altLang="ko-KR" dirty="0"/>
              <a:t>). </a:t>
            </a:r>
            <a:r>
              <a:rPr lang="ko-KR" altLang="en-US" dirty="0"/>
              <a:t>이를 위해서는 전체 매핑 암호화를 허용하지 않고 매핑 키를 </a:t>
            </a:r>
            <a:r>
              <a:rPr lang="ko-KR" altLang="en-US" dirty="0" err="1"/>
              <a:t>공개해야합니다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D5953B-0519-411B-B33C-A54ADA31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3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Enforcing the Privacy Specification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FD6BE87-B1F7-4031-8011-E89D0DA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</a:t>
            </a:r>
            <a:r>
              <a:rPr lang="en-US" altLang="ko-KR" dirty="0"/>
              <a:t>: </a:t>
            </a:r>
            <a:r>
              <a:rPr lang="ko-KR" altLang="en-US" dirty="0"/>
              <a:t>변환 된 함수를 호출 할 수 있도록 트랜잭션도 변환합니다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트랜잭션 레코드 </a:t>
            </a:r>
            <a:r>
              <a:rPr lang="en-US" altLang="ko-KR" dirty="0"/>
              <a:t>(0x01, false)</a:t>
            </a:r>
            <a:r>
              <a:rPr lang="ko-KR" altLang="en-US" dirty="0"/>
              <a:t>를 레코드 </a:t>
            </a:r>
            <a:r>
              <a:rPr lang="en-US" altLang="ko-KR" dirty="0"/>
              <a:t>(0x01, r, v0, v1, p)</a:t>
            </a:r>
            <a:r>
              <a:rPr lang="ko-KR" altLang="en-US" dirty="0"/>
              <a:t>로 변환합니다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r, v0, v1</a:t>
            </a:r>
            <a:r>
              <a:rPr lang="ko-KR" altLang="en-US" dirty="0"/>
              <a:t>은 </a:t>
            </a:r>
            <a:r>
              <a:rPr lang="en-US" altLang="ko-KR" dirty="0"/>
              <a:t>ϕ</a:t>
            </a:r>
            <a:r>
              <a:rPr lang="ko-KR" altLang="en-US" dirty="0"/>
              <a:t>에 따라 오프 체인으로 계산됩니다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v0</a:t>
            </a:r>
            <a:r>
              <a:rPr lang="ko-KR" altLang="en-US" dirty="0"/>
              <a:t>은 </a:t>
            </a:r>
            <a:r>
              <a:rPr lang="en-US" altLang="ko-KR" dirty="0"/>
              <a:t>0x01</a:t>
            </a:r>
            <a:r>
              <a:rPr lang="ko-KR" altLang="en-US" dirty="0"/>
              <a:t>의 경우 </a:t>
            </a:r>
            <a:r>
              <a:rPr lang="en-US" altLang="ko-KR" dirty="0"/>
              <a:t>false), p</a:t>
            </a:r>
            <a:r>
              <a:rPr lang="ko-KR" altLang="en-US" dirty="0"/>
              <a:t>는 적절한 </a:t>
            </a:r>
            <a:r>
              <a:rPr lang="en-US" altLang="ko-KR" dirty="0"/>
              <a:t>NIZK </a:t>
            </a:r>
            <a:r>
              <a:rPr lang="ko-KR" altLang="en-US" dirty="0"/>
              <a:t>증명입니다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B8220A-ADAD-4C87-8300-7FB6F492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7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Enforcing the Privacy Specification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FD6BE87-B1F7-4031-8011-E89D0DA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은둔</a:t>
            </a:r>
            <a:r>
              <a:rPr lang="en-US" altLang="ko-KR" dirty="0"/>
              <a:t>. </a:t>
            </a:r>
            <a:r>
              <a:rPr lang="ko-KR" altLang="en-US" dirty="0"/>
              <a:t>계약이 </a:t>
            </a:r>
            <a:r>
              <a:rPr lang="ko-KR" altLang="en-US" dirty="0" err="1"/>
              <a:t>비공개라는</a:t>
            </a:r>
            <a:r>
              <a:rPr lang="ko-KR" altLang="en-US" dirty="0"/>
              <a:t> 것이 무엇을 의미하는지는 명확하지 않습니다</a:t>
            </a:r>
            <a:r>
              <a:rPr lang="en-US" altLang="ko-KR" dirty="0"/>
              <a:t>. </a:t>
            </a:r>
            <a:r>
              <a:rPr lang="ko-KR" altLang="en-US" dirty="0"/>
              <a:t>정보 유출을 금지하는 것은 너무 제한적입니다</a:t>
            </a:r>
            <a:r>
              <a:rPr lang="en-US" altLang="ko-KR" dirty="0"/>
              <a:t>. </a:t>
            </a:r>
            <a:r>
              <a:rPr lang="ko-KR" altLang="en-US" dirty="0"/>
              <a:t>사양 계약 </a:t>
            </a:r>
            <a:r>
              <a:rPr lang="en-US" altLang="ko-KR" dirty="0" err="1"/>
              <a:t>MedStats</a:t>
            </a:r>
            <a:r>
              <a:rPr lang="ko-KR" altLang="en-US" dirty="0"/>
              <a:t>조차도 개인 데이터에 대한 일부 정보를 유출합니다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18 </a:t>
            </a:r>
            <a:r>
              <a:rPr lang="ko-KR" altLang="en-US" dirty="0"/>
              <a:t>행의 분류 해제로 인해</a:t>
            </a:r>
            <a:r>
              <a:rPr lang="en-US" altLang="ko-KR" dirty="0"/>
              <a:t>). </a:t>
            </a:r>
            <a:r>
              <a:rPr lang="ko-KR" altLang="en-US" dirty="0"/>
              <a:t>변형 된 변형 </a:t>
            </a:r>
            <a:r>
              <a:rPr lang="en-US" altLang="ko-KR" dirty="0" err="1"/>
              <a:t>MedStat</a:t>
            </a:r>
            <a:r>
              <a:rPr lang="ko-KR" altLang="en-US" dirty="0"/>
              <a:t>에도 반영됩니다</a:t>
            </a:r>
            <a:r>
              <a:rPr lang="en-US" altLang="ko-KR" dirty="0"/>
              <a:t>. </a:t>
            </a:r>
            <a:r>
              <a:rPr lang="ko-KR" altLang="en-US" dirty="0" err="1"/>
              <a:t>우리는이</a:t>
            </a:r>
            <a:r>
              <a:rPr lang="ko-KR" altLang="en-US" dirty="0"/>
              <a:t> 미묘함을 고려한 개인 정보 보호의 공식적인 정의를 소개합니다</a:t>
            </a:r>
            <a:r>
              <a:rPr lang="en-US" altLang="ko-KR" dirty="0"/>
              <a:t>. </a:t>
            </a:r>
            <a:r>
              <a:rPr lang="ko-KR" altLang="en-US" dirty="0"/>
              <a:t>계약의 개인 정보 보호는 항상 사양 계약과 관련하여 정의됩니다</a:t>
            </a:r>
            <a:r>
              <a:rPr lang="en-US" altLang="ko-KR" dirty="0"/>
              <a:t>. </a:t>
            </a:r>
            <a:r>
              <a:rPr lang="ko-KR" altLang="en-US" dirty="0"/>
              <a:t>우리는 계약 </a:t>
            </a:r>
            <a:r>
              <a:rPr lang="en-US" altLang="ko-KR" dirty="0" err="1"/>
              <a:t>MedStats</a:t>
            </a:r>
            <a:r>
              <a:rPr lang="ko-KR" altLang="en-US" dirty="0"/>
              <a:t>를 비공개로 정의합니다</a:t>
            </a:r>
            <a:r>
              <a:rPr lang="en-US" altLang="ko-KR" dirty="0"/>
              <a:t>. </a:t>
            </a:r>
            <a:r>
              <a:rPr lang="ko-KR" altLang="en-US" dirty="0"/>
              <a:t>계약 </a:t>
            </a:r>
            <a:r>
              <a:rPr lang="en-US" altLang="ko-KR" dirty="0" err="1"/>
              <a:t>MedStats</a:t>
            </a:r>
            <a:r>
              <a:rPr lang="ko-KR" altLang="en-US" dirty="0"/>
              <a:t>는 </a:t>
            </a:r>
            <a:r>
              <a:rPr lang="en-US" altLang="ko-KR" dirty="0" err="1"/>
              <a:t>MedStats</a:t>
            </a:r>
            <a:r>
              <a:rPr lang="ko-KR" altLang="en-US" dirty="0"/>
              <a:t>에 대한 거래가 개인 가치가 각 소유자에 대해 비밀로 유지되는 이상적인 세계에서 실행되는 </a:t>
            </a:r>
            <a:r>
              <a:rPr lang="en-US" altLang="ko-KR" dirty="0" err="1"/>
              <a:t>MedStats</a:t>
            </a:r>
            <a:r>
              <a:rPr lang="ko-KR" altLang="en-US" dirty="0"/>
              <a:t>에 대한 유사한 거래보다 더 많은 정보를 유출하지 않습니다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 err="1"/>
              <a:t>zkay</a:t>
            </a:r>
            <a:r>
              <a:rPr lang="en-US" altLang="ko-KR" dirty="0"/>
              <a:t> </a:t>
            </a:r>
            <a:r>
              <a:rPr lang="ko-KR" altLang="en-US" dirty="0"/>
              <a:t>계약에서 거래로 인해 유출 된 흔적을 </a:t>
            </a:r>
            <a:r>
              <a:rPr lang="ko-KR" altLang="en-US" dirty="0" err="1"/>
              <a:t>도입하여이</a:t>
            </a:r>
            <a:r>
              <a:rPr lang="ko-KR" altLang="en-US" dirty="0"/>
              <a:t> 개념을 공식화합니다</a:t>
            </a:r>
            <a:r>
              <a:rPr lang="en-US" altLang="ko-KR" dirty="0"/>
              <a:t>. </a:t>
            </a:r>
            <a:r>
              <a:rPr lang="ko-KR" altLang="en-US" dirty="0"/>
              <a:t>우리는 우리의 변환이 </a:t>
            </a:r>
            <a:r>
              <a:rPr lang="en-US" altLang="ko-KR" dirty="0"/>
              <a:t>t</a:t>
            </a:r>
            <a:r>
              <a:rPr lang="ko-KR" altLang="en-US" dirty="0"/>
              <a:t>와 구별 할 </a:t>
            </a:r>
            <a:r>
              <a:rPr lang="ko-KR" altLang="en-US" dirty="0" err="1"/>
              <a:t>수없는</a:t>
            </a:r>
            <a:r>
              <a:rPr lang="ko-KR" altLang="en-US" dirty="0"/>
              <a:t> 추적을 생성함으로써 </a:t>
            </a:r>
            <a:r>
              <a:rPr lang="en-US" altLang="ko-KR" dirty="0" err="1"/>
              <a:t>MedStats</a:t>
            </a:r>
            <a:r>
              <a:rPr lang="ko-KR" altLang="en-US" dirty="0"/>
              <a:t>의 트랜잭션의 추적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 err="1"/>
              <a:t>MedStats</a:t>
            </a:r>
            <a:r>
              <a:rPr lang="ko-KR" altLang="en-US" dirty="0"/>
              <a:t>의 해당 추적에서 시뮬레이션 될 수 있음을 보여줌으로써 프라이버시 </a:t>
            </a:r>
            <a:r>
              <a:rPr lang="en-US" altLang="ko-KR" dirty="0"/>
              <a:t>(§6)</a:t>
            </a:r>
            <a:r>
              <a:rPr lang="ko-KR" altLang="en-US" dirty="0"/>
              <a:t>를 존중 함을 증명합니다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9227F3-0858-475B-8A59-A58D5397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1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50B78-E3BF-48D2-A5E6-C56F40AB8EAA}"/>
              </a:ext>
            </a:extLst>
          </p:cNvPr>
          <p:cNvSpPr txBox="1"/>
          <p:nvPr/>
        </p:nvSpPr>
        <p:spPr>
          <a:xfrm>
            <a:off x="1397642" y="183977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Privacy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D54E7-AAAE-48CD-9B9B-E5C2C5CAA25A}"/>
              </a:ext>
            </a:extLst>
          </p:cNvPr>
          <p:cNvSpPr txBox="1"/>
          <p:nvPr/>
        </p:nvSpPr>
        <p:spPr>
          <a:xfrm>
            <a:off x="1397642" y="3118537"/>
            <a:ext cx="388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Enforcing the Privacy Specification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F3E9D5-A6F6-4D4E-A4DC-64FDB63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B671D-37F8-40D0-B226-B42140A8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AFC10-88E2-4FD8-ACC3-7B60F79C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dirty="0" err="1"/>
              <a:t>zkay</a:t>
            </a:r>
            <a:r>
              <a:rPr lang="en-US" altLang="ko-KR" dirty="0"/>
              <a:t>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Semantics by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Privacy Model for </a:t>
            </a:r>
            <a:r>
              <a:rPr lang="en-US" altLang="ko-KR" dirty="0" err="1"/>
              <a:t>zkay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0C453-03E9-4842-B95A-EC970EA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2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3CB375-FD03-4443-BBDA-C233ECF14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93" r="62652" b="20975"/>
          <a:stretch/>
        </p:blipFill>
        <p:spPr>
          <a:xfrm>
            <a:off x="1671144" y="1576550"/>
            <a:ext cx="4761187" cy="4572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6508" y="1818290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헌혈자 정보 기록 스마트 컨트랙트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9DBDB-B847-49B4-89CB-7EBCD5D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3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Specification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50B78-E3BF-48D2-A5E6-C56F40AB8EAA}"/>
              </a:ext>
            </a:extLst>
          </p:cNvPr>
          <p:cNvSpPr txBox="1"/>
          <p:nvPr/>
        </p:nvSpPr>
        <p:spPr>
          <a:xfrm>
            <a:off x="838200" y="1690688"/>
            <a:ext cx="214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Specifying  privacy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90330A-A0F4-4741-97E5-10739219B7F3}"/>
              </a:ext>
            </a:extLst>
          </p:cNvPr>
          <p:cNvSpPr/>
          <p:nvPr/>
        </p:nvSpPr>
        <p:spPr>
          <a:xfrm>
            <a:off x="838200" y="2484711"/>
            <a:ext cx="64172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τ @α (data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타입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τ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privacy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타입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α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구성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값은 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소유자인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α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읽을 수 있도록 제한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(ex. 3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줄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count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read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제한되지만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write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제한되지 않음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Privacy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주석이 없는 경우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public</a:t>
            </a:r>
          </a:p>
          <a:p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@all :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명시적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public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임을 강조할 때 사용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C55A03-4A08-4E6A-8BDB-C04621032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 r="62670" b="11392"/>
          <a:stretch/>
        </p:blipFill>
        <p:spPr>
          <a:xfrm>
            <a:off x="7576228" y="1690688"/>
            <a:ext cx="3848664" cy="42103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860322" y="2132469"/>
            <a:ext cx="2382715" cy="2062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1AB7E4-93DD-4D18-9939-14A00DE4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27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Specification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BB5796-A03F-4E74-BD83-1CFE1BE073F1}"/>
              </a:ext>
            </a:extLst>
          </p:cNvPr>
          <p:cNvSpPr/>
          <p:nvPr/>
        </p:nvSpPr>
        <p:spPr>
          <a:xfrm>
            <a:off x="586154" y="2631220"/>
            <a:ext cx="6509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 entry owner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 key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의존 할 수 있는 개인 정보 보호 사양을 지원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(ex.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risk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이름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태그하고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entry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타입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 @ x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참조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risk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[don]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private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 key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명시적으로 태그를 지정하면 중첩된 매핑에 유용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 </a:t>
            </a:r>
            <a:r>
              <a:rPr lang="ko-KR" altLang="en-US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 </a:t>
            </a:r>
            <a:r>
              <a:rPr lang="ko-KR" altLang="en-US" u="sng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맵핑</a:t>
            </a:r>
            <a:r>
              <a:rPr lang="ko-KR" altLang="en-US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(address! x =&gt; mapping (address =&gt; </a:t>
            </a:r>
            <a:r>
              <a:rPr lang="en-US" altLang="ko-KR" u="sng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uint</a:t>
            </a:r>
            <a:r>
              <a:rPr lang="en-US" altLang="ko-KR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@ x))</a:t>
            </a:r>
            <a:r>
              <a:rPr lang="ko-KR" altLang="en-US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</a:t>
            </a:r>
            <a:r>
              <a:rPr lang="en-US" altLang="ko-KR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 [α] [β]</a:t>
            </a:r>
            <a:r>
              <a:rPr lang="ko-KR" altLang="en-US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α</a:t>
            </a:r>
            <a:r>
              <a:rPr lang="ko-KR" altLang="en-US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비공개입니다</a:t>
            </a:r>
            <a:r>
              <a:rPr lang="en-US" altLang="ko-KR" u="sng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838200" y="1690688"/>
            <a:ext cx="214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Specifying  privacy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55A03-4A08-4E6A-8BDB-C04621032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 r="62670" b="11392"/>
          <a:stretch/>
        </p:blipFill>
        <p:spPr>
          <a:xfrm>
            <a:off x="7576228" y="1690688"/>
            <a:ext cx="3848664" cy="42103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74622" y="3961269"/>
            <a:ext cx="2382715" cy="2062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D6025-AFF8-4F0B-B253-9CE7269E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8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7844-64C1-4840-A485-85DAF19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Specification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CF8B1D-B580-4BC1-8778-EB2A004A71BC}"/>
              </a:ext>
            </a:extLst>
          </p:cNvPr>
          <p:cNvSpPr/>
          <p:nvPr/>
        </p:nvSpPr>
        <p:spPr>
          <a:xfrm>
            <a:off x="958362" y="2279077"/>
            <a:ext cx="56964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privacy annotation α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me, (ii) all, (iii) state variable,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(iv) mapping key tag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&gt;&gt;(iii)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zkay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타입 시스템은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α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유형이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address @ all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인지 확인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소유자는 주소이며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α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final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로 선언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zkay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타입 시스템은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final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변수를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constant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유지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이것은 소유권 이전을 방지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B97D5-F0ED-48D1-A9D7-CAC0D3A5C23A}"/>
              </a:ext>
            </a:extLst>
          </p:cNvPr>
          <p:cNvSpPr txBox="1"/>
          <p:nvPr/>
        </p:nvSpPr>
        <p:spPr>
          <a:xfrm>
            <a:off x="838200" y="1690688"/>
            <a:ext cx="214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Specifying  privacy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55A03-4A08-4E6A-8BDB-C04621032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 r="62670" b="11392"/>
          <a:stretch/>
        </p:blipFill>
        <p:spPr>
          <a:xfrm>
            <a:off x="7576228" y="1690688"/>
            <a:ext cx="3848664" cy="42103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13076" y="1956877"/>
            <a:ext cx="2382715" cy="2062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58886-4992-4E8C-9B92-4EEF80D79B57}"/>
              </a:ext>
            </a:extLst>
          </p:cNvPr>
          <p:cNvSpPr txBox="1"/>
          <p:nvPr/>
        </p:nvSpPr>
        <p:spPr>
          <a:xfrm>
            <a:off x="181303" y="18045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911C84-1768-4A29-B6B1-67B46F6E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4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DDB10-D307-41D9-8D8C-A2CD9DD5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zkay</a:t>
            </a:r>
            <a:r>
              <a:rPr lang="en-US" altLang="ko-KR" dirty="0"/>
              <a:t> language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107C5-C660-40F5-BE08-81DD90A7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5" y="2151254"/>
            <a:ext cx="11683889" cy="2555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0E1E9-F653-463B-A368-EC0A3C23CAD2}"/>
              </a:ext>
            </a:extLst>
          </p:cNvPr>
          <p:cNvSpPr txBox="1"/>
          <p:nvPr/>
        </p:nvSpPr>
        <p:spPr>
          <a:xfrm>
            <a:off x="2981699" y="169515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7BDBE-2A44-4DFE-AE31-5C3E84F6A3D1}"/>
              </a:ext>
            </a:extLst>
          </p:cNvPr>
          <p:cNvSpPr txBox="1"/>
          <p:nvPr/>
        </p:nvSpPr>
        <p:spPr>
          <a:xfrm>
            <a:off x="4906150" y="1588264"/>
            <a:ext cx="71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contract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field, function arguments, local variables, mapping entries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FBE8A7-FA15-4591-BAB3-8376E07FFC56}"/>
              </a:ext>
            </a:extLst>
          </p:cNvPr>
          <p:cNvSpPr/>
          <p:nvPr/>
        </p:nvSpPr>
        <p:spPr>
          <a:xfrm>
            <a:off x="3489434" y="2375338"/>
            <a:ext cx="420414" cy="2627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B7B38B-0871-41E7-87B9-75820FC59130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3699641" y="2064484"/>
            <a:ext cx="42042" cy="3108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2B3593-FCA4-4F3D-90D5-9A9A1DA04B2C}"/>
              </a:ext>
            </a:extLst>
          </p:cNvPr>
          <p:cNvSpPr/>
          <p:nvPr/>
        </p:nvSpPr>
        <p:spPr>
          <a:xfrm>
            <a:off x="4194075" y="2360855"/>
            <a:ext cx="1229263" cy="2627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9F3A45-F88B-4D1F-9BD3-0D8733C21B5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808707" y="1879818"/>
            <a:ext cx="1192700" cy="48103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5CC1B2F-DE5A-462F-AD68-2D32DFBA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96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B5E7F-069F-43DE-B76B-61EB50F83ACE}"/>
              </a:ext>
            </a:extLst>
          </p:cNvPr>
          <p:cNvSpPr txBox="1"/>
          <p:nvPr/>
        </p:nvSpPr>
        <p:spPr>
          <a:xfrm>
            <a:off x="1236133" y="2023904"/>
            <a:ext cx="282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 Overview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DBC14-AB55-4A58-BE44-90553AF88569}"/>
              </a:ext>
            </a:extLst>
          </p:cNvPr>
          <p:cNvSpPr txBox="1"/>
          <p:nvPr/>
        </p:nvSpPr>
        <p:spPr>
          <a:xfrm>
            <a:off x="1236133" y="3059668"/>
            <a:ext cx="275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 Example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CAC43-36B2-441D-A5DC-34D355DDB799}"/>
              </a:ext>
            </a:extLst>
          </p:cNvPr>
          <p:cNvSpPr txBox="1"/>
          <p:nvPr/>
        </p:nvSpPr>
        <p:spPr>
          <a:xfrm>
            <a:off x="1236133" y="4095432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Additional Rules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14C88-9F30-49AB-BF13-16833A7C2431}"/>
              </a:ext>
            </a:extLst>
          </p:cNvPr>
          <p:cNvSpPr txBox="1"/>
          <p:nvPr/>
        </p:nvSpPr>
        <p:spPr>
          <a:xfrm>
            <a:off x="1236133" y="5131196"/>
            <a:ext cx="29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Transforming Transactions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2394559-7173-4794-9C3A-E7E50A25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8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642600" cy="40094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계약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C’</a:t>
            </a:r>
            <a:r>
              <a:rPr lang="ko-KR" altLang="en-US" dirty="0"/>
              <a:t>로 변환하는 일반적인 아이디어는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en-US" altLang="ko-KR" dirty="0" err="1"/>
              <a:t>i</a:t>
            </a:r>
            <a:r>
              <a:rPr lang="en-US" altLang="ko-KR" dirty="0"/>
              <a:t>) private</a:t>
            </a:r>
            <a:r>
              <a:rPr lang="ko-KR" altLang="en-US" dirty="0"/>
              <a:t> </a:t>
            </a:r>
            <a:r>
              <a:rPr lang="en-US" altLang="ko-KR" dirty="0"/>
              <a:t>expression</a:t>
            </a:r>
            <a:r>
              <a:rPr lang="ko-KR" altLang="en-US" dirty="0"/>
              <a:t>을 </a:t>
            </a:r>
            <a:r>
              <a:rPr lang="en-US" altLang="ko-KR" dirty="0"/>
              <a:t>caller</a:t>
            </a:r>
            <a:r>
              <a:rPr lang="ko-KR" altLang="en-US" dirty="0"/>
              <a:t>가 제공한 암호화된 </a:t>
            </a:r>
            <a:r>
              <a:rPr lang="en-US" altLang="ko-KR" dirty="0"/>
              <a:t>arguments</a:t>
            </a:r>
            <a:r>
              <a:rPr lang="ko-KR" altLang="en-US" dirty="0"/>
              <a:t>로 바꿈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(ii) private</a:t>
            </a:r>
            <a:r>
              <a:rPr lang="ko-KR" altLang="en-US" dirty="0"/>
              <a:t>로 취급할 필요 없는 </a:t>
            </a:r>
            <a:r>
              <a:rPr lang="en-US" altLang="ko-KR" dirty="0"/>
              <a:t>expression</a:t>
            </a:r>
            <a:r>
              <a:rPr lang="ko-KR" altLang="en-US" dirty="0"/>
              <a:t>을 </a:t>
            </a:r>
            <a:r>
              <a:rPr lang="en-US" altLang="ko-KR" dirty="0"/>
              <a:t>caller</a:t>
            </a:r>
            <a:r>
              <a:rPr lang="ko-KR" altLang="en-US" dirty="0"/>
              <a:t>가 제공한 일반 텍스트 </a:t>
            </a:r>
            <a:r>
              <a:rPr lang="en-US" altLang="ko-KR" dirty="0"/>
              <a:t>arguments </a:t>
            </a:r>
            <a:r>
              <a:rPr lang="ko-KR" altLang="en-US" dirty="0"/>
              <a:t>로 바꿈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(iii) caller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와 관련하여 이러한 </a:t>
            </a:r>
            <a:r>
              <a:rPr lang="en-US" altLang="ko-KR" dirty="0"/>
              <a:t>argument</a:t>
            </a:r>
            <a:r>
              <a:rPr lang="ko-KR" altLang="en-US" dirty="0"/>
              <a:t>의 정확성을 증명하는 </a:t>
            </a:r>
            <a:r>
              <a:rPr lang="en-US" altLang="ko-KR" dirty="0"/>
              <a:t>NIZK proof</a:t>
            </a:r>
            <a:r>
              <a:rPr lang="ko-KR" altLang="en-US" dirty="0"/>
              <a:t>를 제공하도록 요구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A1901-E4E8-4B35-B162-D586E819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6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5699904"/>
            <a:ext cx="11353800" cy="8786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표기법의 혼란을 피하기 위해</a:t>
            </a:r>
            <a:r>
              <a:rPr lang="en-US" altLang="ko-KR" dirty="0"/>
              <a:t> </a:t>
            </a:r>
            <a:r>
              <a:rPr lang="ko-KR" altLang="en-US" dirty="0"/>
              <a:t>이 그림에서는 </a:t>
            </a:r>
            <a:r>
              <a:rPr lang="en-US" altLang="ko-KR" dirty="0"/>
              <a:t>private location</a:t>
            </a:r>
            <a:r>
              <a:rPr lang="ko-KR" altLang="en-US" dirty="0"/>
              <a:t> 타입을 변환하는 방법을 설명하지 않음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변환된 계약에선 암호화 된 값을 보유하기 때문에 </a:t>
            </a:r>
            <a:r>
              <a:rPr lang="en-US" altLang="ko-KR" dirty="0"/>
              <a:t>private annotation</a:t>
            </a:r>
            <a:r>
              <a:rPr lang="ko-KR" altLang="en-US" dirty="0"/>
              <a:t>이 붙어있는 변수는 </a:t>
            </a:r>
            <a:r>
              <a:rPr lang="en-US" altLang="ko-KR" dirty="0"/>
              <a:t>bin @ all</a:t>
            </a:r>
            <a:r>
              <a:rPr lang="ko-KR" altLang="en-US" dirty="0"/>
              <a:t>로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1C777-0CFC-4FCF-A6B7-FB4BE791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27" y="1243807"/>
            <a:ext cx="6308448" cy="425351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27BEF-15AF-4A6A-A20B-6A301F15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9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19600"/>
            <a:ext cx="10515600" cy="2062112"/>
          </a:xfrm>
        </p:spPr>
        <p:txBody>
          <a:bodyPr>
            <a:normAutofit/>
          </a:bodyPr>
          <a:lstStyle/>
          <a:p>
            <a:r>
              <a:rPr lang="ko-KR" altLang="en-US" dirty="0"/>
              <a:t>함수 본문과 반환 식은 각각 문 변환 </a:t>
            </a:r>
            <a:r>
              <a:rPr lang="en-US" altLang="ko-KR" dirty="0"/>
              <a:t>T (</a:t>
            </a:r>
            <a:r>
              <a:rPr lang="ko-KR" altLang="en-US" dirty="0"/>
              <a:t>그림 </a:t>
            </a:r>
            <a:r>
              <a:rPr lang="en-US" altLang="ko-KR" dirty="0"/>
              <a:t>5-d)</a:t>
            </a:r>
            <a:r>
              <a:rPr lang="ko-KR" altLang="en-US" dirty="0"/>
              <a:t>와 식 변환 </a:t>
            </a:r>
            <a:r>
              <a:rPr lang="en-US" altLang="ko-KR" dirty="0" err="1"/>
              <a:t>Te</a:t>
            </a:r>
            <a:r>
              <a:rPr lang="en-US" altLang="ko-KR" dirty="0"/>
              <a:t> (</a:t>
            </a:r>
            <a:r>
              <a:rPr lang="ko-KR" altLang="en-US" dirty="0"/>
              <a:t>그림 </a:t>
            </a:r>
            <a:r>
              <a:rPr lang="en-US" altLang="ko-KR" dirty="0"/>
              <a:t>5-e)</a:t>
            </a:r>
            <a:r>
              <a:rPr lang="ko-KR" altLang="en-US" dirty="0"/>
              <a:t>를 사용하여 변환</a:t>
            </a:r>
            <a:endParaRPr lang="en-US" altLang="ko-KR" dirty="0"/>
          </a:p>
          <a:p>
            <a:r>
              <a:rPr lang="ko-KR" altLang="en-US" dirty="0"/>
              <a:t>함수의 파라미터는 파라미터 </a:t>
            </a:r>
            <a:r>
              <a:rPr lang="en-US" altLang="ko-KR" dirty="0"/>
              <a:t>F</a:t>
            </a:r>
            <a:r>
              <a:rPr lang="ko-KR" altLang="en-US" dirty="0"/>
              <a:t>와 </a:t>
            </a:r>
            <a:r>
              <a:rPr lang="en-US" altLang="ko-KR" dirty="0"/>
              <a:t>NIZK </a:t>
            </a:r>
            <a:r>
              <a:rPr lang="ko-KR" altLang="en-US" dirty="0"/>
              <a:t>증명으로 확장</a:t>
            </a:r>
            <a:endParaRPr lang="en-US" altLang="ko-KR" dirty="0"/>
          </a:p>
          <a:p>
            <a:r>
              <a:rPr lang="en-US" altLang="ko-KR" dirty="0"/>
              <a:t>body</a:t>
            </a:r>
            <a:r>
              <a:rPr lang="ko-KR" altLang="en-US" dirty="0"/>
              <a:t>및 </a:t>
            </a:r>
            <a:r>
              <a:rPr lang="en-US" altLang="ko-KR" dirty="0"/>
              <a:t>return value</a:t>
            </a:r>
            <a:r>
              <a:rPr lang="ko-KR" altLang="en-US" dirty="0"/>
              <a:t>가 바뀌는 동안</a:t>
            </a:r>
            <a:r>
              <a:rPr lang="en-US" altLang="ko-KR" dirty="0"/>
              <a:t>, proof circuit</a:t>
            </a:r>
            <a:r>
              <a:rPr lang="ko-KR" altLang="en-US" dirty="0"/>
              <a:t> </a:t>
            </a:r>
            <a:r>
              <a:rPr lang="en-US" altLang="ko-KR" dirty="0"/>
              <a:t>ϕ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에 대한 정확성 제약을 수집</a:t>
            </a:r>
            <a:endParaRPr lang="en-US" altLang="ko-KR" dirty="0"/>
          </a:p>
          <a:p>
            <a:r>
              <a:rPr lang="ko-KR" altLang="en-US" dirty="0"/>
              <a:t>증명 </a:t>
            </a:r>
            <a:r>
              <a:rPr lang="en-US" altLang="ko-KR" dirty="0"/>
              <a:t>proof</a:t>
            </a:r>
            <a:r>
              <a:rPr lang="ko-KR" altLang="en-US" dirty="0"/>
              <a:t>는 </a:t>
            </a:r>
            <a:r>
              <a:rPr lang="en-US" altLang="ko-KR" dirty="0"/>
              <a:t>body</a:t>
            </a:r>
            <a:r>
              <a:rPr lang="ko-KR" altLang="en-US" dirty="0"/>
              <a:t>의 끝에서 </a:t>
            </a:r>
            <a:r>
              <a:rPr lang="en-US" altLang="ko-KR" dirty="0"/>
              <a:t>ϕ, public</a:t>
            </a:r>
            <a:r>
              <a:rPr lang="ko-KR" altLang="en-US" dirty="0"/>
              <a:t> </a:t>
            </a:r>
            <a:r>
              <a:rPr lang="en-US" altLang="ko-KR" dirty="0"/>
              <a:t>argument</a:t>
            </a:r>
            <a:r>
              <a:rPr lang="ko-KR" altLang="en-US" dirty="0"/>
              <a:t> </a:t>
            </a:r>
            <a:r>
              <a:rPr lang="en-US" altLang="ko-KR" dirty="0"/>
              <a:t>P </a:t>
            </a:r>
            <a:r>
              <a:rPr lang="ko-KR" altLang="en-US" dirty="0"/>
              <a:t>및 </a:t>
            </a:r>
            <a:r>
              <a:rPr lang="en-US" altLang="ko-KR" dirty="0"/>
              <a:t>secret argument</a:t>
            </a:r>
            <a:r>
              <a:rPr lang="ko-KR" altLang="en-US" dirty="0"/>
              <a:t> </a:t>
            </a:r>
            <a:r>
              <a:rPr lang="en-US" altLang="ko-KR" dirty="0"/>
              <a:t>S </a:t>
            </a:r>
            <a:r>
              <a:rPr lang="ko-KR" altLang="en-US" dirty="0"/>
              <a:t>와 관련하여 검증</a:t>
            </a:r>
            <a:endParaRPr lang="en-US" altLang="ko-KR" dirty="0"/>
          </a:p>
          <a:p>
            <a:r>
              <a:rPr lang="en-US" altLang="ko-KR" dirty="0"/>
              <a:t>ϕ</a:t>
            </a:r>
            <a:r>
              <a:rPr lang="ko-KR" altLang="en-US" dirty="0"/>
              <a:t>가 비어 있으면 </a:t>
            </a:r>
            <a:r>
              <a:rPr lang="en-US" altLang="ko-KR" dirty="0"/>
              <a:t>verify</a:t>
            </a:r>
            <a:r>
              <a:rPr lang="ko-KR" altLang="en-US" dirty="0"/>
              <a:t> 문이 추가되지 않음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정확성 제약 조건이 수집되지 않은 경우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216A3-906C-4268-95B2-7E255FB5DC64}"/>
              </a:ext>
            </a:extLst>
          </p:cNvPr>
          <p:cNvSpPr/>
          <p:nvPr/>
        </p:nvSpPr>
        <p:spPr>
          <a:xfrm>
            <a:off x="838200" y="1506022"/>
            <a:ext cx="2963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Transforming Functions</a:t>
            </a:r>
            <a:endParaRPr lang="ko-KR" altLang="en-US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10608-2DAA-44E0-8677-E42A8BD8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504DED-1916-426C-9267-1FB556FB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85" y="2149123"/>
            <a:ext cx="4794494" cy="2054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010273-3B7A-457D-B3F9-33CE0D9BE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205" y="189263"/>
            <a:ext cx="4794494" cy="18723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44C42D-A4F3-4F76-8EDB-185BD94B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702" y="2114497"/>
            <a:ext cx="4726995" cy="20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216A3-906C-4268-95B2-7E255FB5DC64}"/>
              </a:ext>
            </a:extLst>
          </p:cNvPr>
          <p:cNvSpPr/>
          <p:nvPr/>
        </p:nvSpPr>
        <p:spPr>
          <a:xfrm>
            <a:off x="838200" y="1506022"/>
            <a:ext cx="3038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Encoding Proof Circuits. </a:t>
            </a:r>
            <a:endParaRPr lang="ko-KR" altLang="en-US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CD63-F31F-48FA-9D26-A4F00C9B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9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FCB7-F3E7-4E5C-8259-BE8F08A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75005-5472-48D8-A69B-537B6789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5467"/>
            <a:ext cx="10515600" cy="3501496"/>
          </a:xfrm>
        </p:spPr>
        <p:txBody>
          <a:bodyPr>
            <a:normAutofit/>
          </a:bodyPr>
          <a:lstStyle/>
          <a:p>
            <a:r>
              <a:rPr lang="ko-KR" altLang="en-US" dirty="0"/>
              <a:t>개인 데이터를 지원하는 새로운 블록 체인 인프라를 설계하는 것입니다</a:t>
            </a:r>
            <a:r>
              <a:rPr lang="en-US" altLang="ko-KR" dirty="0"/>
              <a:t>. </a:t>
            </a:r>
            <a:r>
              <a:rPr lang="ko-KR" altLang="en-US" dirty="0"/>
              <a:t>그러한 플랫폼이 몇 가지 제안되었지만</a:t>
            </a:r>
            <a:r>
              <a:rPr lang="en-US" altLang="ko-KR" dirty="0"/>
              <a:t>, </a:t>
            </a:r>
            <a:r>
              <a:rPr lang="ko-KR" altLang="en-US" dirty="0"/>
              <a:t>모두 추가적인 신뢰 가정을 위해 프라이버시를 거래합니다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Hawk</a:t>
            </a:r>
            <a:r>
              <a:rPr lang="ko-KR" altLang="en-US" dirty="0"/>
              <a:t>와 </a:t>
            </a:r>
            <a:r>
              <a:rPr lang="en-US" altLang="ko-KR" dirty="0" err="1"/>
              <a:t>Arbitrum</a:t>
            </a:r>
            <a:r>
              <a:rPr lang="ko-KR" altLang="en-US" dirty="0"/>
              <a:t>은 신뢰할 </a:t>
            </a:r>
            <a:r>
              <a:rPr lang="ko-KR" altLang="en-US" dirty="0" err="1"/>
              <a:t>수있는</a:t>
            </a:r>
            <a:r>
              <a:rPr lang="ko-KR" altLang="en-US" dirty="0"/>
              <a:t> 관리자에 의존하고 </a:t>
            </a:r>
            <a:r>
              <a:rPr lang="en-US" altLang="ko-KR" dirty="0" err="1"/>
              <a:t>Ekiden</a:t>
            </a:r>
            <a:r>
              <a:rPr lang="ko-KR" altLang="en-US" dirty="0"/>
              <a:t>은 신뢰할 </a:t>
            </a:r>
            <a:r>
              <a:rPr lang="ko-KR" altLang="en-US" dirty="0" err="1"/>
              <a:t>수있는</a:t>
            </a:r>
            <a:r>
              <a:rPr lang="ko-KR" altLang="en-US" dirty="0"/>
              <a:t> 하드웨어를 활용합니다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§10</a:t>
            </a:r>
            <a:r>
              <a:rPr lang="ko-KR" altLang="en-US" dirty="0"/>
              <a:t>에서 이러한 신뢰 가정에 대한 세부 사항을 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암호화 데이터를 활용하여 개인 데이터를 보호하고 신뢰 모델을 손상시키지 않으면 서 </a:t>
            </a:r>
            <a:r>
              <a:rPr lang="en-US" altLang="ko-KR" dirty="0"/>
              <a:t>Ethereum</a:t>
            </a:r>
            <a:r>
              <a:rPr lang="ko-KR" altLang="en-US" dirty="0"/>
              <a:t>과 같은 블록 체인에서 계산의 정확성을 강화하는 것입니다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NIZK (Non-Interactive Zero-Knowledge) </a:t>
            </a:r>
            <a:r>
              <a:rPr lang="ko-KR" altLang="en-US" dirty="0"/>
              <a:t>증명을 사용하면 이러한 진술의 진실 외에 정보를 유출하지 않고도 개인 데이터에 대한 진술을 입증 할 수 있습니다</a:t>
            </a:r>
            <a:r>
              <a:rPr lang="en-US" altLang="ko-KR" dirty="0"/>
              <a:t>. </a:t>
            </a:r>
            <a:r>
              <a:rPr lang="ko-KR" altLang="en-US" dirty="0"/>
              <a:t>실용적인 </a:t>
            </a:r>
            <a:r>
              <a:rPr lang="en-US" altLang="ko-KR" dirty="0"/>
              <a:t>NIZK </a:t>
            </a:r>
            <a:r>
              <a:rPr lang="ko-KR" altLang="en-US" dirty="0"/>
              <a:t>증명 구조가 </a:t>
            </a:r>
            <a:r>
              <a:rPr lang="ko-KR" altLang="en-US" dirty="0" err="1"/>
              <a:t>이더</a:t>
            </a:r>
            <a:r>
              <a:rPr lang="ko-KR" altLang="en-US" dirty="0"/>
              <a:t> 리움에서 제안되어 제공되었습니다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263A74-1D14-4E4B-89B8-696D41BEA26D}"/>
              </a:ext>
            </a:extLst>
          </p:cNvPr>
          <p:cNvSpPr/>
          <p:nvPr/>
        </p:nvSpPr>
        <p:spPr>
          <a:xfrm>
            <a:off x="838200" y="1813745"/>
            <a:ext cx="3717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계약에서의 개인 정보보호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4759B-7938-4205-AC05-119A04A8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8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216A3-906C-4268-95B2-7E255FB5DC64}"/>
              </a:ext>
            </a:extLst>
          </p:cNvPr>
          <p:cNvSpPr/>
          <p:nvPr/>
        </p:nvSpPr>
        <p:spPr>
          <a:xfrm>
            <a:off x="838200" y="1506022"/>
            <a:ext cx="3184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Transforming Statements</a:t>
            </a:r>
            <a:endParaRPr lang="ko-KR" altLang="en-US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9A47D-9F65-4BB2-9CBE-AB305B53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3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216A3-906C-4268-95B2-7E255FB5DC64}"/>
              </a:ext>
            </a:extLst>
          </p:cNvPr>
          <p:cNvSpPr/>
          <p:nvPr/>
        </p:nvSpPr>
        <p:spPr>
          <a:xfrm>
            <a:off x="838200" y="1506022"/>
            <a:ext cx="321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Transforming Expressions</a:t>
            </a:r>
            <a:endParaRPr lang="ko-KR" altLang="en-US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54F10-6FA9-42A3-873F-1C444448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4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216A3-906C-4268-95B2-7E255FB5DC64}"/>
              </a:ext>
            </a:extLst>
          </p:cNvPr>
          <p:cNvSpPr/>
          <p:nvPr/>
        </p:nvSpPr>
        <p:spPr>
          <a:xfrm>
            <a:off x="838200" y="1506022"/>
            <a:ext cx="4587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Moving Values out of the Proof Circuit</a:t>
            </a:r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517D7-BFF4-48E9-A702-94156174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2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216A3-906C-4268-95B2-7E255FB5DC64}"/>
              </a:ext>
            </a:extLst>
          </p:cNvPr>
          <p:cNvSpPr/>
          <p:nvPr/>
        </p:nvSpPr>
        <p:spPr>
          <a:xfrm>
            <a:off x="838200" y="1506022"/>
            <a:ext cx="5593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Transforming Expressions in the Proof Circuit. </a:t>
            </a:r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666C3-FAAD-4AB9-9B17-89889359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0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216A3-906C-4268-95B2-7E255FB5DC64}"/>
              </a:ext>
            </a:extLst>
          </p:cNvPr>
          <p:cNvSpPr/>
          <p:nvPr/>
        </p:nvSpPr>
        <p:spPr>
          <a:xfrm>
            <a:off x="838200" y="1506022"/>
            <a:ext cx="4469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Moving Values into the Proof Circuit. </a:t>
            </a:r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8FB21-5D5C-4648-8CC8-DD3FE369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3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Rules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216A3-906C-4268-95B2-7E255FB5DC64}"/>
              </a:ext>
            </a:extLst>
          </p:cNvPr>
          <p:cNvSpPr/>
          <p:nvPr/>
        </p:nvSpPr>
        <p:spPr>
          <a:xfrm>
            <a:off x="838200" y="1506022"/>
            <a:ext cx="1553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Statements</a:t>
            </a:r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B01D3-AFF4-4B50-9C2C-AD6AE721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6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Rules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216A3-906C-4268-95B2-7E255FB5DC64}"/>
              </a:ext>
            </a:extLst>
          </p:cNvPr>
          <p:cNvSpPr/>
          <p:nvPr/>
        </p:nvSpPr>
        <p:spPr>
          <a:xfrm>
            <a:off x="838200" y="1506022"/>
            <a:ext cx="1587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Expressions</a:t>
            </a:r>
            <a:endParaRPr lang="ko-KR" altLang="en-US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A64A6-7D8B-45F2-A0BF-5AB62E67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2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BA1-D247-4A48-94FF-5C32EDA8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Transforming Transactions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F1F0-B102-45E0-8F60-C8A9311F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805B9-0E3F-4714-9ECA-761504EEBDD0}"/>
              </a:ext>
            </a:extLst>
          </p:cNvPr>
          <p:cNvSpPr txBox="1"/>
          <p:nvPr/>
        </p:nvSpPr>
        <p:spPr>
          <a:xfrm>
            <a:off x="181303" y="180459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Transformation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1BDF6-89B4-41E8-9864-CBE4F4A6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9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8FEFF2-2E0E-4446-A27A-57686A9F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023937"/>
            <a:ext cx="9553575" cy="48101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195B6D-4B34-46A7-BDCA-074A4F21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22ACA1-6F72-42FA-A048-1D317969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" y="489313"/>
            <a:ext cx="4791075" cy="2552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8107C5-C660-40F5-BE08-81DD90A7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39" y="3895725"/>
            <a:ext cx="9667875" cy="21145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410731-9249-428B-95C9-A1F8BAAC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4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FCB7-F3E7-4E5C-8259-BE8F08A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Promise of NIZK Proofs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75005-5472-48D8-A69B-537B6789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5467"/>
            <a:ext cx="10515600" cy="3501496"/>
          </a:xfrm>
        </p:spPr>
        <p:txBody>
          <a:bodyPr>
            <a:normAutofit/>
          </a:bodyPr>
          <a:lstStyle/>
          <a:p>
            <a:r>
              <a:rPr lang="ko-KR" altLang="en-US" dirty="0"/>
              <a:t>직관적으로 </a:t>
            </a:r>
            <a:r>
              <a:rPr lang="en-US" altLang="ko-KR" dirty="0"/>
              <a:t>NIZK </a:t>
            </a:r>
            <a:r>
              <a:rPr lang="ko-KR" altLang="en-US" dirty="0"/>
              <a:t>증명은 다음과 같은 구성으로 데이터 프라이버시를 가능하게 합니다</a:t>
            </a:r>
            <a:r>
              <a:rPr lang="en-US" altLang="ko-KR" dirty="0"/>
              <a:t>. </a:t>
            </a: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사용자는 개인 데이터를 암호화 </a:t>
            </a:r>
            <a:r>
              <a:rPr lang="en-US" altLang="ko-KR" dirty="0"/>
              <a:t>(</a:t>
            </a:r>
            <a:r>
              <a:rPr lang="ko-KR" altLang="en-US" dirty="0"/>
              <a:t>또는 해시</a:t>
            </a:r>
            <a:r>
              <a:rPr lang="en-US" altLang="ko-KR" dirty="0"/>
              <a:t>)</a:t>
            </a:r>
            <a:r>
              <a:rPr lang="ko-KR" altLang="en-US" dirty="0"/>
              <a:t>하고 결과 암호문을 블록 체인에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다음</a:t>
            </a:r>
            <a:r>
              <a:rPr lang="en-US" altLang="ko-KR" dirty="0"/>
              <a:t>, </a:t>
            </a:r>
            <a:r>
              <a:rPr lang="ko-KR" altLang="en-US" dirty="0"/>
              <a:t>개인 데이터를 수정하는 스마트 계약의 기능 </a:t>
            </a:r>
            <a:r>
              <a:rPr lang="en-US" altLang="ko-KR" dirty="0"/>
              <a:t>f</a:t>
            </a:r>
            <a:r>
              <a:rPr lang="ko-KR" altLang="en-US" dirty="0"/>
              <a:t>를 실행하기 위해</a:t>
            </a:r>
            <a:r>
              <a:rPr lang="en-US" altLang="ko-KR" dirty="0"/>
              <a:t>, </a:t>
            </a:r>
            <a:r>
              <a:rPr lang="ko-KR" altLang="en-US" dirty="0"/>
              <a:t>사용자는 암호화 된 값이 </a:t>
            </a:r>
            <a:r>
              <a:rPr lang="en-US" altLang="ko-KR" dirty="0"/>
              <a:t>f</a:t>
            </a:r>
            <a:r>
              <a:rPr lang="ko-KR" altLang="en-US" dirty="0"/>
              <a:t>에 대해 </a:t>
            </a:r>
            <a:r>
              <a:rPr lang="ko-KR" altLang="en-US" dirty="0" err="1"/>
              <a:t>올바른지</a:t>
            </a:r>
            <a:r>
              <a:rPr lang="ko-KR" altLang="en-US" dirty="0"/>
              <a:t> 확인하는 </a:t>
            </a:r>
            <a:r>
              <a:rPr lang="en-US" altLang="ko-KR" dirty="0"/>
              <a:t>NIZK </a:t>
            </a:r>
            <a:r>
              <a:rPr lang="ko-KR" altLang="en-US" dirty="0"/>
              <a:t>증명과 함께 업데이트 된 암호문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일반 텍스트 개인 정보에 대해 </a:t>
            </a:r>
            <a:r>
              <a:rPr lang="en-US" altLang="ko-KR" dirty="0"/>
              <a:t>f</a:t>
            </a:r>
            <a:r>
              <a:rPr lang="ko-KR" altLang="en-US" dirty="0"/>
              <a:t>를 실행 한 결과를 암호화하여 얻은 암호문</a:t>
            </a:r>
            <a:r>
              <a:rPr lang="en-US" altLang="ko-KR" dirty="0"/>
              <a:t>)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4759B-7938-4205-AC05-119A04A8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9232C-9681-4E4B-9909-26465D770A71}"/>
              </a:ext>
            </a:extLst>
          </p:cNvPr>
          <p:cNvSpPr txBox="1"/>
          <p:nvPr/>
        </p:nvSpPr>
        <p:spPr>
          <a:xfrm>
            <a:off x="181303" y="18045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286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E22C29-C434-4CD2-B45C-E7572D85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69" y="819557"/>
            <a:ext cx="9601200" cy="1857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894BCB-4356-4607-A086-4A3E65AB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8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4D1515-B6DC-4078-939B-D4D18808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5737"/>
            <a:ext cx="9620250" cy="64865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34DA70-9012-4251-A86C-63BB3E07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5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0E1031-A5F4-4ADD-A6A1-B369CDB2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089377"/>
            <a:ext cx="9563100" cy="25050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DCAD6C-B525-4F86-915E-0819E8F4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5913-0D71-42E9-A1C2-8701C9D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Semantics by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CA115-E9F9-44E1-A76A-A6CBC855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zkay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표현식 및 위치를 평가하여 트랜잭션이 계약 상태를 업데이트하는 방법과 중간 실행 단계에 대한 정보가 포함 된 추적을 생성하는 방법</a:t>
            </a:r>
            <a:r>
              <a:rPr lang="en-US" altLang="ko-KR" dirty="0"/>
              <a:t>, </a:t>
            </a:r>
            <a:r>
              <a:rPr lang="ko-KR" altLang="en-US" dirty="0"/>
              <a:t>유출 된 정보를 모델링하는 방법을 정의합니다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7A2CA-5959-483F-8397-0676E8C5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5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5913-0D71-42E9-A1C2-8701C9D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CA115-E9F9-44E1-A76A-A6CBC855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zkay</a:t>
            </a:r>
            <a:r>
              <a:rPr lang="ko-KR" altLang="en-US" dirty="0"/>
              <a:t>의 모든 실행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표현식 평가 또는 명령문 실행</a:t>
            </a:r>
            <a:r>
              <a:rPr lang="en-US" altLang="ko-KR" dirty="0"/>
              <a:t>)</a:t>
            </a:r>
            <a:r>
              <a:rPr lang="ko-KR" altLang="en-US" dirty="0"/>
              <a:t>은 추적을 생성합니다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직관적으로 추적은 실행 중에 정보가 유출되는 </a:t>
            </a:r>
            <a:r>
              <a:rPr lang="en-US" altLang="ko-KR" dirty="0"/>
              <a:t>(</a:t>
            </a:r>
            <a:r>
              <a:rPr lang="ko-KR" altLang="en-US" dirty="0"/>
              <a:t>제어 흐름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 및 계산 포함</a:t>
            </a:r>
            <a:r>
              <a:rPr lang="en-US" altLang="ko-KR" dirty="0"/>
              <a:t>) </a:t>
            </a:r>
            <a:r>
              <a:rPr lang="ko-KR" altLang="en-US" dirty="0"/>
              <a:t>유출되는 정보를 정의합니다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zkay</a:t>
            </a:r>
            <a:r>
              <a:rPr lang="ko-KR" altLang="en-US" dirty="0"/>
              <a:t>의 개인 정보 보호 개념 </a:t>
            </a:r>
            <a:r>
              <a:rPr lang="en-US" altLang="ko-KR" dirty="0"/>
              <a:t>(§6)</a:t>
            </a:r>
            <a:r>
              <a:rPr lang="ko-KR" altLang="en-US" dirty="0"/>
              <a:t>을 정의하려면 추적이 필수적입니다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공식적으로</a:t>
            </a:r>
            <a:r>
              <a:rPr lang="en-US" altLang="ko-KR" dirty="0"/>
              <a:t>, </a:t>
            </a:r>
            <a:r>
              <a:rPr lang="ko-KR" altLang="en-US" dirty="0"/>
              <a:t>추적 </a:t>
            </a:r>
            <a:r>
              <a:rPr lang="en-US" altLang="ko-KR" dirty="0"/>
              <a:t>t</a:t>
            </a:r>
            <a:r>
              <a:rPr lang="ko-KR" altLang="en-US" dirty="0"/>
              <a:t>는 값 </a:t>
            </a:r>
            <a:r>
              <a:rPr lang="en-US" altLang="ko-KR" dirty="0"/>
              <a:t>vi </a:t>
            </a:r>
            <a:r>
              <a:rPr lang="ko-KR" altLang="en-US" dirty="0"/>
              <a:t>및 프라이버시 레벨 </a:t>
            </a:r>
            <a:r>
              <a:rPr lang="en-US" altLang="ko-KR" dirty="0"/>
              <a:t>ai</a:t>
            </a:r>
            <a:r>
              <a:rPr lang="ko-KR" altLang="en-US" dirty="0"/>
              <a:t>에 대한 일련의 엔트리 </a:t>
            </a:r>
            <a:r>
              <a:rPr lang="en-US" altLang="ko-KR" dirty="0"/>
              <a:t>vi @ ai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후자는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vi</a:t>
            </a:r>
            <a:r>
              <a:rPr lang="ko-KR" altLang="en-US" dirty="0"/>
              <a:t>가 </a:t>
            </a:r>
            <a:r>
              <a:rPr lang="en-US" altLang="ko-KR" dirty="0"/>
              <a:t>ai</a:t>
            </a:r>
            <a:r>
              <a:rPr lang="ko-KR" altLang="en-US" dirty="0"/>
              <a:t>의 개인임을 나타내며 </a:t>
            </a:r>
            <a:r>
              <a:rPr lang="en-US" altLang="ko-KR" dirty="0"/>
              <a:t>ai </a:t>
            </a:r>
            <a:r>
              <a:rPr lang="ko-KR" altLang="en-US" dirty="0"/>
              <a:t>만 볼 </a:t>
            </a:r>
            <a:r>
              <a:rPr lang="ko-KR" altLang="en-US" dirty="0" err="1"/>
              <a:t>수있는</a:t>
            </a:r>
            <a:r>
              <a:rPr lang="ko-KR" altLang="en-US" dirty="0"/>
              <a:t> 주소이거나 </a:t>
            </a:r>
            <a:r>
              <a:rPr lang="en-US" altLang="ko-KR" dirty="0"/>
              <a:t>(ii) vi</a:t>
            </a:r>
            <a:r>
              <a:rPr lang="ko-KR" altLang="en-US" dirty="0"/>
              <a:t>가 공개임을 나타내는 모든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간결성을 위해 일반적으로 </a:t>
            </a:r>
            <a:r>
              <a:rPr lang="en-US" altLang="ko-KR" dirty="0"/>
              <a:t>@all</a:t>
            </a:r>
            <a:r>
              <a:rPr lang="ko-KR" altLang="en-US" dirty="0"/>
              <a:t>을 추적에서 생략합니다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인수 </a:t>
            </a:r>
            <a:r>
              <a:rPr lang="en-US" altLang="ko-KR" dirty="0"/>
              <a:t>v1 : n</a:t>
            </a:r>
            <a:r>
              <a:rPr lang="ko-KR" altLang="en-US" dirty="0"/>
              <a:t>을 사용하여 계약 </a:t>
            </a:r>
            <a:r>
              <a:rPr lang="en-US" altLang="ko-KR" dirty="0"/>
              <a:t>C</a:t>
            </a:r>
            <a:r>
              <a:rPr lang="ko-KR" altLang="en-US" dirty="0"/>
              <a:t>의 함수 </a:t>
            </a:r>
            <a:r>
              <a:rPr lang="en-US" altLang="ko-KR" dirty="0"/>
              <a:t>f</a:t>
            </a:r>
            <a:r>
              <a:rPr lang="ko-KR" altLang="en-US" dirty="0"/>
              <a:t>를 호출하여 주소 </a:t>
            </a:r>
            <a:r>
              <a:rPr lang="en-US" altLang="ko-KR" dirty="0"/>
              <a:t>a</a:t>
            </a:r>
            <a:r>
              <a:rPr lang="ko-KR" altLang="en-US" dirty="0"/>
              <a:t>에 의해 발행 된 트랜잭션을 </a:t>
            </a:r>
            <a:r>
              <a:rPr lang="ko-KR" altLang="en-US" dirty="0" err="1"/>
              <a:t>나타</a:t>
            </a:r>
            <a:r>
              <a:rPr lang="ko-KR" altLang="en-US" dirty="0"/>
              <a:t> 내기 위해 </a:t>
            </a:r>
            <a:r>
              <a:rPr lang="en-US" altLang="ko-KR" dirty="0"/>
              <a:t>Tx (a) </a:t>
            </a:r>
            <a:r>
              <a:rPr lang="en-US" altLang="ko-KR" dirty="0" err="1"/>
              <a:t>C.f</a:t>
            </a:r>
            <a:r>
              <a:rPr lang="en-US" altLang="ko-KR" dirty="0"/>
              <a:t> (v1 : n)</a:t>
            </a:r>
            <a:r>
              <a:rPr lang="ko-KR" altLang="en-US" dirty="0"/>
              <a:t>를 작성합니다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상태 </a:t>
            </a:r>
            <a:r>
              <a:rPr lang="en-US" altLang="ko-KR" dirty="0"/>
              <a:t>σ (</a:t>
            </a:r>
            <a:r>
              <a:rPr lang="ko-KR" altLang="en-US" dirty="0"/>
              <a:t>다음에 소개됨</a:t>
            </a:r>
            <a:r>
              <a:rPr lang="en-US" altLang="ko-KR" dirty="0"/>
              <a:t>)</a:t>
            </a:r>
            <a:r>
              <a:rPr lang="ko-KR" altLang="en-US" dirty="0"/>
              <a:t>에서 트랜잭션 </a:t>
            </a:r>
            <a:r>
              <a:rPr lang="en-US" altLang="ko-KR" dirty="0"/>
              <a:t>T</a:t>
            </a:r>
            <a:r>
              <a:rPr lang="ko-KR" altLang="en-US" dirty="0"/>
              <a:t>를 실행하면 추적 </a:t>
            </a:r>
            <a:r>
              <a:rPr lang="en-US" altLang="ko-KR" dirty="0"/>
              <a:t>t</a:t>
            </a:r>
            <a:r>
              <a:rPr lang="ko-KR" altLang="en-US" dirty="0"/>
              <a:t>가 생성되고 상태가 </a:t>
            </a:r>
            <a:r>
              <a:rPr lang="en-US" altLang="ko-KR" dirty="0"/>
              <a:t>σ '</a:t>
            </a:r>
            <a:r>
              <a:rPr lang="ko-KR" altLang="en-US" dirty="0"/>
              <a:t>로 업데이트되고 값 </a:t>
            </a:r>
            <a:r>
              <a:rPr lang="en-US" altLang="ko-KR" dirty="0"/>
              <a:t>v</a:t>
            </a:r>
            <a:r>
              <a:rPr lang="ko-KR" altLang="en-US" dirty="0"/>
              <a:t>가 반환됨을 </a:t>
            </a:r>
            <a:r>
              <a:rPr lang="ko-KR" altLang="en-US" dirty="0" err="1"/>
              <a:t>나타</a:t>
            </a:r>
            <a:r>
              <a:rPr lang="ko-KR" altLang="en-US" dirty="0"/>
              <a:t> 내기 위해 </a:t>
            </a:r>
            <a:r>
              <a:rPr lang="en-US" altLang="ko-KR" dirty="0"/>
              <a:t>⟨T, σ⟩ t = ⇒ ⟨σ ′, v⟩</a:t>
            </a:r>
            <a:r>
              <a:rPr lang="ko-KR" altLang="en-US" dirty="0"/>
              <a:t>라고 씁니다</a:t>
            </a:r>
            <a:r>
              <a:rPr lang="en-US" altLang="ko-KR" dirty="0"/>
              <a:t>. </a:t>
            </a:r>
            <a:r>
              <a:rPr lang="ko-KR" altLang="en-US" dirty="0"/>
              <a:t>예외적으로 </a:t>
            </a:r>
            <a:r>
              <a:rPr lang="en-US" altLang="ko-KR" dirty="0"/>
              <a:t>v = fail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27D59-ADEB-4463-BBF1-975DA3D53026}"/>
              </a:ext>
            </a:extLst>
          </p:cNvPr>
          <p:cNvSpPr txBox="1"/>
          <p:nvPr/>
        </p:nvSpPr>
        <p:spPr>
          <a:xfrm>
            <a:off x="181303" y="180459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Sementics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by Example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933F0D-0527-4B5C-AA42-F4EFEF11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5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5913-0D71-42E9-A1C2-8701C9D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Transaction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CA115-E9F9-44E1-A76A-A6CBC855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917"/>
            <a:ext cx="10515600" cy="297604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계약의 상태 </a:t>
            </a:r>
            <a:r>
              <a:rPr lang="en-US" altLang="ko-KR" dirty="0"/>
              <a:t>σ</a:t>
            </a:r>
            <a:r>
              <a:rPr lang="ko-KR" altLang="en-US" dirty="0"/>
              <a:t>는 모든 장석의 값을 지정합니다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예에서는 </a:t>
            </a:r>
            <a:r>
              <a:rPr lang="en-US" altLang="ko-KR" dirty="0"/>
              <a:t>m [0]</a:t>
            </a:r>
            <a:r>
              <a:rPr lang="ko-KR" altLang="en-US" dirty="0"/>
              <a:t>에 값 </a:t>
            </a:r>
            <a:r>
              <a:rPr lang="en-US" altLang="ko-KR" dirty="0"/>
              <a:t>5</a:t>
            </a:r>
            <a:r>
              <a:rPr lang="ko-KR" altLang="en-US" dirty="0"/>
              <a:t>가 있다고 가정하면 </a:t>
            </a:r>
            <a:r>
              <a:rPr lang="en-US" altLang="ko-KR" dirty="0"/>
              <a:t>σ = {m 7 → {0 7 → 5}}</a:t>
            </a:r>
            <a:r>
              <a:rPr lang="ko-KR" altLang="en-US" dirty="0"/>
              <a:t>라고 씁니다</a:t>
            </a:r>
            <a:r>
              <a:rPr lang="en-US" altLang="ko-KR" dirty="0"/>
              <a:t>. bin </a:t>
            </a:r>
            <a:r>
              <a:rPr lang="ko-KR" altLang="en-US" dirty="0"/>
              <a:t>유형의 값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암호문 및 </a:t>
            </a:r>
            <a:r>
              <a:rPr lang="en-US" altLang="ko-KR" dirty="0"/>
              <a:t>NIZK </a:t>
            </a:r>
            <a:r>
              <a:rPr lang="ko-KR" altLang="en-US" dirty="0"/>
              <a:t>증명</a:t>
            </a:r>
            <a:r>
              <a:rPr lang="en-US" altLang="ko-KR" dirty="0"/>
              <a:t>)</a:t>
            </a:r>
            <a:r>
              <a:rPr lang="ko-KR" altLang="en-US" dirty="0"/>
              <a:t>에 기호 표시를 사용합니다</a:t>
            </a:r>
            <a:r>
              <a:rPr lang="en-US" altLang="ko-KR" dirty="0"/>
              <a:t>. </a:t>
            </a:r>
            <a:r>
              <a:rPr lang="ko-KR" altLang="en-US" dirty="0"/>
              <a:t>구체적으로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a</a:t>
            </a:r>
            <a:r>
              <a:rPr lang="ko-KR" altLang="en-US" dirty="0"/>
              <a:t>와 상징적 무작위성 </a:t>
            </a:r>
            <a:r>
              <a:rPr lang="en-US" altLang="ko-KR" dirty="0"/>
              <a:t>R</a:t>
            </a:r>
            <a:r>
              <a:rPr lang="ko-KR" altLang="en-US" dirty="0"/>
              <a:t>의 공개 키를 사용하여 </a:t>
            </a:r>
            <a:r>
              <a:rPr lang="en-US" altLang="ko-KR" dirty="0"/>
              <a:t>v</a:t>
            </a:r>
            <a:r>
              <a:rPr lang="ko-KR" altLang="en-US" dirty="0"/>
              <a:t>의 암호화를 </a:t>
            </a:r>
            <a:r>
              <a:rPr lang="ko-KR" altLang="en-US" dirty="0" err="1"/>
              <a:t>나타</a:t>
            </a:r>
            <a:r>
              <a:rPr lang="ko-KR" altLang="en-US" dirty="0"/>
              <a:t> 내기 위해 </a:t>
            </a:r>
            <a:r>
              <a:rPr lang="en-US" altLang="ko-KR" dirty="0"/>
              <a:t>Enc (v, R, </a:t>
            </a:r>
            <a:r>
              <a:rPr lang="en-US" altLang="ko-KR" dirty="0" err="1"/>
              <a:t>Pk</a:t>
            </a:r>
            <a:r>
              <a:rPr lang="en-US" altLang="ko-KR" dirty="0"/>
              <a:t> (a))</a:t>
            </a:r>
            <a:r>
              <a:rPr lang="ko-KR" altLang="en-US" dirty="0"/>
              <a:t>를 씁니다</a:t>
            </a:r>
            <a:r>
              <a:rPr lang="en-US" altLang="ko-KR" dirty="0"/>
              <a:t>. NIZK </a:t>
            </a:r>
            <a:r>
              <a:rPr lang="ko-KR" altLang="en-US" dirty="0"/>
              <a:t>증명은 </a:t>
            </a:r>
            <a:r>
              <a:rPr lang="en-US" altLang="ko-KR" dirty="0" err="1"/>
              <a:t>Proofϕ</a:t>
            </a:r>
            <a:r>
              <a:rPr lang="en-US" altLang="ko-KR" dirty="0"/>
              <a:t> (R; v1 : n; v1 : 'm) </a:t>
            </a:r>
            <a:r>
              <a:rPr lang="ko-KR" altLang="en-US" dirty="0"/>
              <a:t>여기서 </a:t>
            </a:r>
            <a:r>
              <a:rPr lang="en-US" altLang="ko-KR" dirty="0"/>
              <a:t>ϕ</a:t>
            </a:r>
            <a:r>
              <a:rPr lang="ko-KR" altLang="en-US" dirty="0"/>
              <a:t>는 증거 회로이고</a:t>
            </a:r>
            <a:r>
              <a:rPr lang="en-US" altLang="ko-KR" dirty="0"/>
              <a:t>, R</a:t>
            </a:r>
            <a:r>
              <a:rPr lang="ko-KR" altLang="en-US" dirty="0"/>
              <a:t>은 증거를 생성하는 데 사용되는 기호 임의성이며</a:t>
            </a:r>
            <a:r>
              <a:rPr lang="en-US" altLang="ko-KR" dirty="0"/>
              <a:t>, v1 : n : = v1,. . . , </a:t>
            </a:r>
            <a:r>
              <a:rPr lang="en-US" altLang="ko-KR" dirty="0" err="1"/>
              <a:t>vn</a:t>
            </a:r>
            <a:r>
              <a:rPr lang="en-US" altLang="ko-KR" dirty="0"/>
              <a:t> (resp. v1 : ′ m)</a:t>
            </a:r>
            <a:r>
              <a:rPr lang="ko-KR" altLang="en-US" dirty="0"/>
              <a:t>은 증명에 묶인 </a:t>
            </a:r>
            <a:r>
              <a:rPr lang="en-US" altLang="ko-KR" dirty="0"/>
              <a:t>ϕ</a:t>
            </a:r>
            <a:r>
              <a:rPr lang="ko-KR" altLang="en-US" dirty="0"/>
              <a:t>에 대한 공개 </a:t>
            </a:r>
            <a:r>
              <a:rPr lang="en-US" altLang="ko-KR" dirty="0"/>
              <a:t>(resp. secret) </a:t>
            </a:r>
            <a:r>
              <a:rPr lang="ko-KR" altLang="en-US" dirty="0"/>
              <a:t>인수입니다</a:t>
            </a:r>
            <a:r>
              <a:rPr lang="en-US" altLang="ko-KR" dirty="0"/>
              <a:t>. </a:t>
            </a:r>
            <a:r>
              <a:rPr lang="ko-KR" altLang="en-US" dirty="0"/>
              <a:t>유사한 표기법이 </a:t>
            </a:r>
            <a:r>
              <a:rPr lang="en-US" altLang="ko-KR" dirty="0"/>
              <a:t>[3]</a:t>
            </a:r>
            <a:r>
              <a:rPr lang="ko-KR" altLang="en-US" dirty="0"/>
              <a:t>에 도입되었다</a:t>
            </a:r>
            <a:r>
              <a:rPr lang="en-US" altLang="ko-KR" dirty="0"/>
              <a:t>. </a:t>
            </a:r>
            <a:r>
              <a:rPr lang="ko-KR" altLang="en-US" dirty="0"/>
              <a:t>우리는 증명 </a:t>
            </a:r>
            <a:r>
              <a:rPr lang="en-US" altLang="ko-KR" dirty="0"/>
              <a:t>ϕ (R; v1 : n; v1 : ′ m)</a:t>
            </a:r>
            <a:r>
              <a:rPr lang="ko-KR" altLang="en-US" dirty="0"/>
              <a:t>은 유효 </a:t>
            </a:r>
            <a:r>
              <a:rPr lang="en-US" altLang="ko-KR" dirty="0" err="1"/>
              <a:t>i</a:t>
            </a:r>
            <a:r>
              <a:rPr lang="en-US" altLang="ko-KR" dirty="0"/>
              <a:t> say ϕ (v1 : n, v1 : ′ m) = 1</a:t>
            </a:r>
            <a:r>
              <a:rPr lang="ko-KR" altLang="en-US" dirty="0"/>
              <a:t>이라고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주소가 </a:t>
            </a:r>
            <a:r>
              <a:rPr lang="en-US" altLang="ko-KR" dirty="0"/>
              <a:t>0x1 </a:t>
            </a:r>
            <a:r>
              <a:rPr lang="ko-KR" altLang="en-US" dirty="0"/>
              <a:t>인 호출자가 인수 </a:t>
            </a:r>
            <a:r>
              <a:rPr lang="en-US" altLang="ko-KR" dirty="0"/>
              <a:t>(0, 2, </a:t>
            </a:r>
            <a:r>
              <a:rPr lang="en-US" altLang="ko-KR" dirty="0" err="1"/>
              <a:t>Proofψ</a:t>
            </a:r>
            <a:r>
              <a:rPr lang="en-US" altLang="ko-KR" dirty="0"/>
              <a:t> (R; 5; 4))</a:t>
            </a:r>
            <a:r>
              <a:rPr lang="ko-KR" altLang="en-US" dirty="0"/>
              <a:t>를 사용하여 </a:t>
            </a:r>
            <a:r>
              <a:rPr lang="en-US" altLang="ko-KR" dirty="0"/>
              <a:t>f</a:t>
            </a:r>
            <a:r>
              <a:rPr lang="ko-KR" altLang="en-US" dirty="0"/>
              <a:t>를 호출하는 트랜잭션을 시작한다고 가정합니다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ψ = ϕ</a:t>
            </a:r>
            <a:r>
              <a:rPr lang="ko-KR" altLang="en-US" dirty="0"/>
              <a:t>입니다 </a:t>
            </a:r>
            <a:r>
              <a:rPr lang="en-US" altLang="ko-KR" dirty="0"/>
              <a:t>(</a:t>
            </a:r>
            <a:r>
              <a:rPr lang="ko-KR" altLang="en-US" dirty="0"/>
              <a:t>일반적으로 우리는 </a:t>
            </a:r>
            <a:r>
              <a:rPr lang="en-US" altLang="ko-KR" dirty="0"/>
              <a:t>ψ, ϕ</a:t>
            </a:r>
            <a:r>
              <a:rPr lang="ko-KR" altLang="en-US" dirty="0"/>
              <a:t>를 가질 수 있음</a:t>
            </a:r>
            <a:r>
              <a:rPr lang="en-US" altLang="ko-KR" dirty="0"/>
              <a:t>). 4 </a:t>
            </a:r>
            <a:r>
              <a:rPr lang="ko-KR" altLang="en-US" dirty="0"/>
              <a:t>행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4a) </a:t>
            </a:r>
            <a:r>
              <a:rPr lang="ko-KR" altLang="en-US" dirty="0"/>
              <a:t>이전의 상태는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27D59-ADEB-4463-BBF1-975DA3D53026}"/>
              </a:ext>
            </a:extLst>
          </p:cNvPr>
          <p:cNvSpPr txBox="1"/>
          <p:nvPr/>
        </p:nvSpPr>
        <p:spPr>
          <a:xfrm>
            <a:off x="181303" y="180459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Sementics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by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0C525-14C2-4812-9C0C-1B7E9AD23372}"/>
              </a:ext>
            </a:extLst>
          </p:cNvPr>
          <p:cNvSpPr txBox="1"/>
          <p:nvPr/>
        </p:nvSpPr>
        <p:spPr>
          <a:xfrm>
            <a:off x="838200" y="1690688"/>
            <a:ext cx="205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States and Values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DB910E-CEF7-433C-BB9A-9F6283E0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2019817"/>
            <a:ext cx="7972425" cy="1181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C1E6F-C07C-4D91-955E-E33B1D46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FCB7-F3E7-4E5C-8259-BE8F08A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NIZK Proofs.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4759B-7938-4205-AC05-119A04A8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1FD7AC-67AB-4DF8-9296-3FAB3132F48A}"/>
              </a:ext>
            </a:extLst>
          </p:cNvPr>
          <p:cNvSpPr/>
          <p:nvPr/>
        </p:nvSpPr>
        <p:spPr>
          <a:xfrm>
            <a:off x="1128307" y="1875354"/>
            <a:ext cx="4234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C1) </a:t>
            </a:r>
            <a:r>
              <a:rPr lang="ko-KR" altLang="en-US" sz="2000" dirty="0" err="1"/>
              <a:t>Incompleteness</a:t>
            </a:r>
            <a:r>
              <a:rPr lang="ko-KR" altLang="en-US" sz="2000" dirty="0"/>
              <a:t> of NIZK </a:t>
            </a:r>
            <a:r>
              <a:rPr lang="ko-KR" altLang="en-US" sz="2000" dirty="0" err="1"/>
              <a:t>Proofs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CAEC22-B70C-4032-8D51-EA981AB85090}"/>
              </a:ext>
            </a:extLst>
          </p:cNvPr>
          <p:cNvSpPr/>
          <p:nvPr/>
        </p:nvSpPr>
        <p:spPr>
          <a:xfrm>
            <a:off x="1128307" y="2725223"/>
            <a:ext cx="3390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C2) </a:t>
            </a:r>
            <a:r>
              <a:rPr lang="ko-KR" altLang="en-US" sz="2000" dirty="0" err="1"/>
              <a:t>Knowledge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Restrictions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97F4F7-2572-4558-A8B7-4A0D75E6207E}"/>
              </a:ext>
            </a:extLst>
          </p:cNvPr>
          <p:cNvSpPr/>
          <p:nvPr/>
        </p:nvSpPr>
        <p:spPr>
          <a:xfrm>
            <a:off x="1128307" y="3596644"/>
            <a:ext cx="2671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C3) </a:t>
            </a:r>
            <a:r>
              <a:rPr lang="ko-KR" altLang="en-US" sz="2000" dirty="0" err="1"/>
              <a:t>Obfuscated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Logic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9EA9F2-ADC7-4E27-B4A9-48D8E5596A69}"/>
              </a:ext>
            </a:extLst>
          </p:cNvPr>
          <p:cNvSpPr/>
          <p:nvPr/>
        </p:nvSpPr>
        <p:spPr>
          <a:xfrm>
            <a:off x="1128307" y="4468065"/>
            <a:ext cx="273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C4) </a:t>
            </a:r>
            <a:r>
              <a:rPr lang="ko-KR" altLang="en-US" sz="2000" dirty="0" err="1"/>
              <a:t>Obfuscated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Leaks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32A59-EB14-42BB-9A20-AF666779DE58}"/>
              </a:ext>
            </a:extLst>
          </p:cNvPr>
          <p:cNvSpPr txBox="1"/>
          <p:nvPr/>
        </p:nvSpPr>
        <p:spPr>
          <a:xfrm>
            <a:off x="181303" y="18045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0031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FCB7-F3E7-4E5C-8259-BE8F08A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(C1) </a:t>
            </a:r>
            <a:r>
              <a:rPr lang="ko-KR" altLang="en-US" sz="3200" dirty="0" err="1"/>
              <a:t>Incompleteness</a:t>
            </a:r>
            <a:r>
              <a:rPr lang="ko-KR" altLang="en-US" sz="3200" dirty="0"/>
              <a:t> of NIZK </a:t>
            </a:r>
            <a:r>
              <a:rPr lang="ko-KR" altLang="en-US" sz="3200" dirty="0" err="1"/>
              <a:t>Proofs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chemeClr val="bg2">
                    <a:lumMod val="75000"/>
                  </a:schemeClr>
                </a:solidFill>
              </a:rPr>
              <a:t>NIZK 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</a:rPr>
              <a:t>증명의 불완전성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4759B-7938-4205-AC05-119A04A8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8E210-7F08-4582-8ED7-7B033610D521}"/>
              </a:ext>
            </a:extLst>
          </p:cNvPr>
          <p:cNvSpPr txBox="1"/>
          <p:nvPr/>
        </p:nvSpPr>
        <p:spPr>
          <a:xfrm>
            <a:off x="181303" y="18045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211610-2805-4ACD-8127-EF0D52EB5612}"/>
              </a:ext>
            </a:extLst>
          </p:cNvPr>
          <p:cNvSpPr/>
          <p:nvPr/>
        </p:nvSpPr>
        <p:spPr>
          <a:xfrm>
            <a:off x="1295400" y="1690688"/>
            <a:ext cx="867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실제 스마트 계약은 </a:t>
            </a:r>
            <a:r>
              <a:rPr lang="en-US" altLang="ko-KR" sz="2000" dirty="0"/>
              <a:t>NIZK </a:t>
            </a:r>
            <a:r>
              <a:rPr lang="ko-KR" altLang="en-US" sz="2000" dirty="0"/>
              <a:t>문장으로는 포착 할 수 고급 표현 언어</a:t>
            </a:r>
            <a:r>
              <a:rPr lang="en-US" altLang="ko-KR" sz="2000" dirty="0"/>
              <a:t>(Solidity)</a:t>
            </a:r>
            <a:r>
              <a:rPr lang="ko-KR" altLang="en-US" sz="2000" dirty="0"/>
              <a:t>로 구현</a:t>
            </a: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0874BD-B543-4A1D-8E0B-6B658A552B8D}"/>
              </a:ext>
            </a:extLst>
          </p:cNvPr>
          <p:cNvSpPr/>
          <p:nvPr/>
        </p:nvSpPr>
        <p:spPr>
          <a:xfrm>
            <a:off x="1295400" y="2618243"/>
            <a:ext cx="890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기존 증명 구조는 검증된 명령문을 산술 회로로 줄이기 때문에 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임의의 함수를 인코딩하거나 일정하지 않은 크기의 명령문을 처리 할 수 없음</a:t>
            </a:r>
            <a:r>
              <a:rPr lang="en-US" altLang="ko-KR" sz="20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29178-AAB2-4367-97B5-05951F8984A0}"/>
              </a:ext>
            </a:extLst>
          </p:cNvPr>
          <p:cNvSpPr/>
          <p:nvPr/>
        </p:nvSpPr>
        <p:spPr>
          <a:xfrm>
            <a:off x="1578135" y="3697475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이러한 제한 때문에 개발자는 </a:t>
            </a:r>
            <a:r>
              <a:rPr lang="en-US" altLang="ko-KR" sz="2000" dirty="0"/>
              <a:t>NIZK </a:t>
            </a:r>
            <a:r>
              <a:rPr lang="ko-KR" altLang="en-US" sz="2000" dirty="0"/>
              <a:t>증명에서 전체 </a:t>
            </a:r>
            <a:r>
              <a:rPr lang="en-US" altLang="ko-KR" sz="2000" dirty="0"/>
              <a:t>function</a:t>
            </a:r>
            <a:r>
              <a:rPr lang="ko-KR" altLang="en-US" sz="2000" dirty="0"/>
              <a:t> </a:t>
            </a:r>
            <a:r>
              <a:rPr lang="en-US" altLang="ko-KR" sz="2000" dirty="0"/>
              <a:t>f</a:t>
            </a:r>
            <a:r>
              <a:rPr lang="ko-KR" altLang="en-US" sz="2000" dirty="0"/>
              <a:t>를 간단히 인코딩할 수는 없지만 </a:t>
            </a:r>
            <a:r>
              <a:rPr lang="en-US" altLang="ko-KR" sz="2000" dirty="0"/>
              <a:t>NIZK </a:t>
            </a:r>
            <a:r>
              <a:rPr lang="ko-KR" altLang="en-US" sz="2000" dirty="0"/>
              <a:t>증명을 사용하여 개인 작업이 올바른 것으로 입증</a:t>
            </a:r>
            <a:endParaRPr lang="en-US" altLang="ko-KR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AB85FF-2EFB-426F-9046-469BA7EC5973}"/>
              </a:ext>
            </a:extLst>
          </p:cNvPr>
          <p:cNvSpPr/>
          <p:nvPr/>
        </p:nvSpPr>
        <p:spPr>
          <a:xfrm>
            <a:off x="1578135" y="500845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/>
              <a:t>그러나 일부 </a:t>
            </a:r>
            <a:r>
              <a:rPr lang="en-US" altLang="ko-KR" sz="2000" dirty="0"/>
              <a:t>operation</a:t>
            </a:r>
            <a:r>
              <a:rPr lang="ko-KR" altLang="en-US" sz="2000" dirty="0"/>
              <a:t>은 </a:t>
            </a:r>
            <a:r>
              <a:rPr lang="en-US" altLang="ko-KR" sz="2000" dirty="0"/>
              <a:t>chain</a:t>
            </a:r>
            <a:r>
              <a:rPr lang="ko-KR" altLang="en-US" sz="2000" dirty="0"/>
              <a:t>에 남아있는 하이브리드 솔루션을 사용해야함</a:t>
            </a:r>
          </a:p>
        </p:txBody>
      </p:sp>
    </p:spTree>
    <p:extLst>
      <p:ext uri="{BB962C8B-B14F-4D97-AF65-F5344CB8AC3E}">
        <p14:creationId xmlns:p14="http://schemas.microsoft.com/office/powerpoint/2010/main" val="344473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FCB7-F3E7-4E5C-8259-BE8F08A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(C2) Knowledge Restrictions</a:t>
            </a:r>
            <a:r>
              <a:rPr lang="ko-KR" altLang="en-US" sz="3200" dirty="0"/>
              <a:t> 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</a:rPr>
              <a:t>지식 제한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75005-5472-48D8-A69B-537B6789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/>
          <a:lstStyle/>
          <a:p>
            <a:r>
              <a:rPr lang="ko-KR" altLang="en-US" dirty="0"/>
              <a:t>스마트 계약에는 전용 비밀을 가진 여러 사용자가 있음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Alice</a:t>
            </a:r>
            <a:r>
              <a:rPr lang="ko-KR" altLang="en-US" dirty="0"/>
              <a:t>는 </a:t>
            </a:r>
            <a:r>
              <a:rPr lang="en-US" altLang="ko-KR" dirty="0"/>
              <a:t>Bob</a:t>
            </a:r>
            <a:r>
              <a:rPr lang="ko-KR" altLang="en-US" dirty="0"/>
              <a:t>의 비밀을 모름</a:t>
            </a:r>
            <a:r>
              <a:rPr lang="en-US" altLang="ko-KR" dirty="0"/>
              <a:t>). </a:t>
            </a:r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Alice</a:t>
            </a:r>
            <a:r>
              <a:rPr lang="ko-KR" altLang="en-US" dirty="0"/>
              <a:t>가 </a:t>
            </a:r>
            <a:r>
              <a:rPr lang="en-US" altLang="ko-KR" dirty="0"/>
              <a:t>Bob</a:t>
            </a:r>
            <a:r>
              <a:rPr lang="ko-KR" altLang="en-US" dirty="0"/>
              <a:t>의 </a:t>
            </a:r>
            <a:r>
              <a:rPr lang="en-US" altLang="ko-KR" dirty="0"/>
              <a:t>f</a:t>
            </a:r>
            <a:r>
              <a:rPr lang="ko-KR" altLang="en-US" dirty="0"/>
              <a:t>를 호출하려면 </a:t>
            </a:r>
            <a:r>
              <a:rPr lang="en-US" altLang="ko-KR" dirty="0"/>
              <a:t>Alice</a:t>
            </a:r>
            <a:r>
              <a:rPr lang="ko-KR" altLang="en-US" dirty="0"/>
              <a:t>는 </a:t>
            </a:r>
            <a:r>
              <a:rPr lang="en-US" altLang="ko-KR" dirty="0"/>
              <a:t>f</a:t>
            </a:r>
            <a:r>
              <a:rPr lang="ko-KR" altLang="en-US" dirty="0"/>
              <a:t>가 사용하는 모든 개인 데이터에 액세스해야 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그렇지 않으면 </a:t>
            </a:r>
            <a:r>
              <a:rPr lang="en-US" altLang="ko-KR" dirty="0"/>
              <a:t>NIZK </a:t>
            </a:r>
            <a:r>
              <a:rPr lang="ko-KR" altLang="en-US" dirty="0"/>
              <a:t>증명 인증 정확성을 생성 할 수 없음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DD586C-BD35-4375-A4A3-8C281CF0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41B3A-E80F-4EF8-B429-E285F5B536B2}"/>
              </a:ext>
            </a:extLst>
          </p:cNvPr>
          <p:cNvSpPr txBox="1"/>
          <p:nvPr/>
        </p:nvSpPr>
        <p:spPr>
          <a:xfrm>
            <a:off x="181303" y="18045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010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FCB7-F3E7-4E5C-8259-BE8F08A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(C3) Obfuscated Logic </a:t>
            </a:r>
            <a:r>
              <a:rPr lang="ko-KR" altLang="en-US" sz="3200" dirty="0" err="1">
                <a:solidFill>
                  <a:schemeClr val="bg2">
                    <a:lumMod val="75000"/>
                  </a:schemeClr>
                </a:solidFill>
              </a:rPr>
              <a:t>난독화된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</a:rPr>
              <a:t> 논리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75005-5472-48D8-A69B-537B6789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599"/>
            <a:ext cx="10515600" cy="3789363"/>
          </a:xfrm>
        </p:spPr>
        <p:txBody>
          <a:bodyPr/>
          <a:lstStyle/>
          <a:p>
            <a:r>
              <a:rPr lang="en-US" altLang="ko-KR" dirty="0"/>
              <a:t>NIZK </a:t>
            </a:r>
            <a:r>
              <a:rPr lang="ko-KR" altLang="en-US" dirty="0"/>
              <a:t>증명을 통합한 스마트 계약은 </a:t>
            </a:r>
            <a:r>
              <a:rPr lang="en-US" altLang="ko-KR" dirty="0"/>
              <a:t>off-chain</a:t>
            </a:r>
            <a:r>
              <a:rPr lang="ko-KR" altLang="en-US" dirty="0"/>
              <a:t> 및 </a:t>
            </a:r>
            <a:r>
              <a:rPr lang="en-US" altLang="ko-KR" dirty="0"/>
              <a:t>on-chain</a:t>
            </a:r>
            <a:r>
              <a:rPr lang="ko-KR" altLang="en-US" dirty="0"/>
              <a:t> 에 걸쳐 있는 논리에 의해 난독화 되어 있어서 동작의 원래 의도를 결정하기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계약의 원치 않은 </a:t>
            </a:r>
            <a:r>
              <a:rPr lang="en-US" altLang="ko-KR" dirty="0"/>
              <a:t>development</a:t>
            </a:r>
            <a:r>
              <a:rPr lang="ko-KR" altLang="en-US" dirty="0"/>
              <a:t>는 오류가 발생하기 쉬우며 결과로 도출된 계약은 쉽게 해석할 수 없음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6BB9C-862C-4E59-9C8F-B6FBAFA4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6B18E-6042-47B5-8D23-1D51E355CDF9}"/>
              </a:ext>
            </a:extLst>
          </p:cNvPr>
          <p:cNvSpPr txBox="1"/>
          <p:nvPr/>
        </p:nvSpPr>
        <p:spPr>
          <a:xfrm>
            <a:off x="181303" y="18045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1055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FCB7-F3E7-4E5C-8259-BE8F08A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(C4) Obfuscated Leaks </a:t>
            </a:r>
            <a:r>
              <a:rPr lang="ko-KR" altLang="en-US" sz="3200" dirty="0" err="1">
                <a:solidFill>
                  <a:schemeClr val="bg2">
                    <a:lumMod val="75000"/>
                  </a:schemeClr>
                </a:solidFill>
              </a:rPr>
              <a:t>난독화된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</a:rPr>
              <a:t> 누출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75005-5472-48D8-A69B-537B6789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799"/>
            <a:ext cx="10515600" cy="3586163"/>
          </a:xfrm>
        </p:spPr>
        <p:txBody>
          <a:bodyPr/>
          <a:lstStyle/>
          <a:p>
            <a:r>
              <a:rPr lang="en-US" altLang="ko-KR" dirty="0"/>
              <a:t>NIZK </a:t>
            </a:r>
            <a:r>
              <a:rPr lang="ko-KR" altLang="en-US" dirty="0"/>
              <a:t>증명은 </a:t>
            </a: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에 대한 진술의 유효성을 누설하기 때문에 정보를 유출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Alice</a:t>
            </a:r>
            <a:r>
              <a:rPr lang="ko-KR" altLang="en-US" dirty="0"/>
              <a:t>는 </a:t>
            </a:r>
            <a:r>
              <a:rPr lang="en-US" altLang="ko-KR" dirty="0"/>
              <a:t>Bob</a:t>
            </a:r>
            <a:r>
              <a:rPr lang="ko-KR" altLang="en-US" dirty="0"/>
              <a:t>의 </a:t>
            </a:r>
            <a:r>
              <a:rPr lang="en-US" altLang="ko-KR" dirty="0"/>
              <a:t>secret value</a:t>
            </a:r>
            <a:r>
              <a:rPr lang="ko-KR" altLang="en-US" dirty="0"/>
              <a:t> 합계를 암호화하여 암호문에 실제로 합계가 있음을 증명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의도하지 않은 정보 유출과 의도된 정보 유출을 구별해야 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그러나 이미 난독화 되어 배포 된 계약에서 의도하지 않은 유출을 쉽게 감지할 수는 없음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00986-AC49-4FAC-91E0-949415C4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307-0192-4F41-9871-5BDE67D49DF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B249A-EEBF-4F94-A352-A4563F9554AE}"/>
              </a:ext>
            </a:extLst>
          </p:cNvPr>
          <p:cNvSpPr txBox="1"/>
          <p:nvPr/>
        </p:nvSpPr>
        <p:spPr>
          <a:xfrm>
            <a:off x="181303" y="18045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297640"/>
      </p:ext>
    </p:extLst>
  </p:cSld>
  <p:clrMapOvr>
    <a:masterClrMapping/>
  </p:clrMapOvr>
</p:sld>
</file>

<file path=ppt/theme/theme1.xml><?xml version="1.0" encoding="utf-8"?>
<a:theme xmlns:a="http://schemas.openxmlformats.org/drawingml/2006/main" name="제주고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2000" dirty="0"/>
        </a:defPPr>
      </a:lstStyle>
    </a:spDef>
    <a:txDef>
      <a:spPr>
        <a:noFill/>
      </a:spPr>
      <a:bodyPr wrap="non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제주고딕" id="{ADA9C1C1-6467-4F0E-B23D-7C7D00D20FB6}" vid="{E451C89A-2992-40D5-B34E-A7DF594FD89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제주고딕</Template>
  <TotalTime>5369</TotalTime>
  <Words>2912</Words>
  <Application>Microsoft Office PowerPoint</Application>
  <PresentationFormat>와이드스크린</PresentationFormat>
  <Paragraphs>268</Paragraphs>
  <Slides>45</Slides>
  <Notes>1</Notes>
  <HiddenSlides>25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Arial</vt:lpstr>
      <vt:lpstr>나눔스퀘어</vt:lpstr>
      <vt:lpstr>제주고딕</vt:lpstr>
      <vt:lpstr>zkay: Specifying and Enforcing Data Privacy in Smart Contracts</vt:lpstr>
      <vt:lpstr>목차</vt:lpstr>
      <vt:lpstr>Introduction</vt:lpstr>
      <vt:lpstr>The Promise of NIZK Proofs</vt:lpstr>
      <vt:lpstr>Limitations of NIZK Proofs. </vt:lpstr>
      <vt:lpstr>(C1) Incompleteness of NIZK Proofs NIZK 증명의 불완전성 </vt:lpstr>
      <vt:lpstr>(C2) Knowledge Restrictions 지식 제한 </vt:lpstr>
      <vt:lpstr>(C3) Obfuscated Logic 난독화된 논리 </vt:lpstr>
      <vt:lpstr>(C4) Obfuscated Leaks 난독화된 누출 </vt:lpstr>
      <vt:lpstr>This Work</vt:lpstr>
      <vt:lpstr>Privacy Specification</vt:lpstr>
      <vt:lpstr>Privacy Specification</vt:lpstr>
      <vt:lpstr>Privacy Specification</vt:lpstr>
      <vt:lpstr>Enforcing the Privacy Specification </vt:lpstr>
      <vt:lpstr>Enforcing the Privacy Specification </vt:lpstr>
      <vt:lpstr>Enforcing the Privacy Specification </vt:lpstr>
      <vt:lpstr>Enforcing the Privacy Specification </vt:lpstr>
      <vt:lpstr>Enforcing the Privacy Specification </vt:lpstr>
      <vt:lpstr>Overview</vt:lpstr>
      <vt:lpstr>Overview</vt:lpstr>
      <vt:lpstr>Privacy Specification</vt:lpstr>
      <vt:lpstr>Privacy Specification</vt:lpstr>
      <vt:lpstr>Privacy Specification</vt:lpstr>
      <vt:lpstr>The zkay language</vt:lpstr>
      <vt:lpstr>Transformation</vt:lpstr>
      <vt:lpstr>Transformation Overview</vt:lpstr>
      <vt:lpstr>Transformation Overview</vt:lpstr>
      <vt:lpstr>Transformation Overview</vt:lpstr>
      <vt:lpstr>Transformation Overview</vt:lpstr>
      <vt:lpstr>Transformation Example</vt:lpstr>
      <vt:lpstr>Transformation Example</vt:lpstr>
      <vt:lpstr>Transformation Example</vt:lpstr>
      <vt:lpstr>Transformation Example</vt:lpstr>
      <vt:lpstr>Transformation Example</vt:lpstr>
      <vt:lpstr>Additional Rules</vt:lpstr>
      <vt:lpstr>Additional Rules</vt:lpstr>
      <vt:lpstr>Transforming Transactions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Semantics by Example</vt:lpstr>
      <vt:lpstr>Traces</vt:lpstr>
      <vt:lpstr>Example Transaction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zkay: Specifying and Enforcing Data Privacy in Smart Contracts</dc:title>
  <dc:creator>Lee SooYeon</dc:creator>
  <cp:lastModifiedBy>user</cp:lastModifiedBy>
  <cp:revision>112</cp:revision>
  <dcterms:created xsi:type="dcterms:W3CDTF">2020-04-07T04:53:11Z</dcterms:created>
  <dcterms:modified xsi:type="dcterms:W3CDTF">2020-04-23T14:02:01Z</dcterms:modified>
</cp:coreProperties>
</file>