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66" r:id="rId4"/>
    <p:sldId id="267" r:id="rId5"/>
    <p:sldId id="258" r:id="rId6"/>
    <p:sldId id="268" r:id="rId7"/>
    <p:sldId id="269" r:id="rId8"/>
    <p:sldId id="270" r:id="rId9"/>
    <p:sldId id="259" r:id="rId10"/>
    <p:sldId id="271" r:id="rId11"/>
    <p:sldId id="260" r:id="rId12"/>
    <p:sldId id="272" r:id="rId13"/>
    <p:sldId id="273" r:id="rId14"/>
    <p:sldId id="274" r:id="rId15"/>
    <p:sldId id="275" r:id="rId16"/>
    <p:sldId id="276" r:id="rId17"/>
    <p:sldId id="261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62" r:id="rId32"/>
    <p:sldId id="290" r:id="rId33"/>
    <p:sldId id="291" r:id="rId34"/>
    <p:sldId id="292" r:id="rId35"/>
    <p:sldId id="293" r:id="rId36"/>
    <p:sldId id="294" r:id="rId37"/>
    <p:sldId id="263" r:id="rId38"/>
    <p:sldId id="295" r:id="rId39"/>
    <p:sldId id="264" r:id="rId40"/>
    <p:sldId id="296" r:id="rId41"/>
    <p:sldId id="297" r:id="rId42"/>
    <p:sldId id="298" r:id="rId43"/>
    <p:sldId id="265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8A122-0B0A-4611-B6C1-6D5D5808B25F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A14C0-A3E7-46F5-9818-32250128A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04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52E-E461-4FB0-A09F-7888FB607123}" type="datetime1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95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EBE3-5C1F-48C9-B25F-8D75D4376B0B}" type="datetime1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7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3AB9-0AB5-429A-8CCE-5FBC961578E2}" type="datetime1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2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AD8D-A8B7-4EF7-85BD-A68C5BFDD264}" type="datetime1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83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FF10-2422-4358-86D5-D4CA5CD3F133}" type="datetime1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70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3C31-7C54-4763-B9F5-6C2A5F878EAB}" type="datetime1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78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55D4-F217-4678-B1FC-30096067D0EB}" type="datetime1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2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DAF3-6178-43AE-B8A5-4E53BF2D690B}" type="datetime1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96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E5F0-CECF-48E8-9392-6CBF013789EA}" type="datetime1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5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4277-0F91-40FF-8A92-7E98236BAC4E}" type="datetime1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2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0CD2-5F93-4B0C-BC2D-819D2AC9B692}" type="datetime1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00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CFE6EB68-E656-4A07-A349-02D580D05513}" type="datetime1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0C8B018D-4725-4759-B7E3-17F94AEF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19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E0BE9-869D-4002-ADF4-A1FC5A556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- Scalable Privacy-Preserving </a:t>
            </a:r>
            <a:br>
              <a:rPr lang="en-US" altLang="ko-KR" dirty="0"/>
            </a:br>
            <a:r>
              <a:rPr lang="en-US" altLang="ko-KR" dirty="0"/>
              <a:t>Off-Chain Computations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2AAD02-3312-4186-8D1E-FC96C1291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Jacob Eberhardt, Stefan Tai</a:t>
            </a:r>
          </a:p>
          <a:p>
            <a:r>
              <a:rPr lang="en-US" altLang="ko-KR" dirty="0"/>
              <a:t>TU Berlin</a:t>
            </a:r>
          </a:p>
          <a:p>
            <a:endParaRPr lang="en-US" altLang="ko-KR" dirty="0"/>
          </a:p>
          <a:p>
            <a:r>
              <a:rPr lang="en-US" altLang="ko-KR" dirty="0" smtClean="0"/>
              <a:t>2020.05.06</a:t>
            </a:r>
            <a:endParaRPr lang="en-US" altLang="ko-KR" dirty="0"/>
          </a:p>
          <a:p>
            <a:r>
              <a:rPr lang="ko-KR" altLang="en-US" dirty="0"/>
              <a:t>이수연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A98AF8-EACB-422B-BD23-90F7FB8E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913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en-US" altLang="ko-KR" dirty="0" err="1"/>
              <a:t>zkSNARKs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44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Background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C762E4-7626-42F3-8D83-1BBEDFDFAE90}"/>
              </a:ext>
            </a:extLst>
          </p:cNvPr>
          <p:cNvSpPr/>
          <p:nvPr/>
        </p:nvSpPr>
        <p:spPr>
          <a:xfrm>
            <a:off x="1051186" y="1515160"/>
            <a:ext cx="9597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ZkSNARK는 [7]에 도입 된 후 더욱 최적화되어 [8], 결국이 연구에 사용 된 체계가 만들어졌다 [9].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76AA51-6F47-41E9-993B-E824C7E94567}"/>
              </a:ext>
            </a:extLst>
          </p:cNvPr>
          <p:cNvSpPr/>
          <p:nvPr/>
        </p:nvSpPr>
        <p:spPr>
          <a:xfrm>
            <a:off x="1038225" y="1965506"/>
            <a:ext cx="10115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zkSNARK</a:t>
            </a:r>
            <a:r>
              <a:rPr lang="ko-KR" altLang="en-US" dirty="0"/>
              <a:t> 검증 체계는 다항식에 기반한 추상화 인 QAP (</a:t>
            </a:r>
            <a:r>
              <a:rPr lang="ko-KR" altLang="en-US" dirty="0" err="1"/>
              <a:t>Quadratic</a:t>
            </a:r>
            <a:r>
              <a:rPr lang="ko-KR" altLang="en-US" dirty="0"/>
              <a:t> </a:t>
            </a:r>
            <a:r>
              <a:rPr lang="ko-KR" altLang="en-US" dirty="0" err="1"/>
              <a:t>Arithmetic</a:t>
            </a:r>
            <a:r>
              <a:rPr lang="ko-KR" altLang="en-US" dirty="0"/>
              <a:t> </a:t>
            </a:r>
            <a:r>
              <a:rPr lang="ko-KR" altLang="en-US" dirty="0" err="1"/>
              <a:t>Programs</a:t>
            </a:r>
            <a:r>
              <a:rPr lang="ko-KR" altLang="en-US" dirty="0"/>
              <a:t>)에 정의됩니다.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94BF9F-ADE9-4F1A-A259-E657D605D567}"/>
              </a:ext>
            </a:extLst>
          </p:cNvPr>
          <p:cNvSpPr/>
          <p:nvPr/>
        </p:nvSpPr>
        <p:spPr>
          <a:xfrm>
            <a:off x="1028698" y="2504964"/>
            <a:ext cx="10734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회로를 지정하는 데 일반적으로 사용되는 약간 더 높은 수준의 추상화 인 산술 회로와 순위 1 구속 시스템 (R1CS)이 있습니다.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DEC1AB-93FF-47E5-911E-5EA52F46D132}"/>
              </a:ext>
            </a:extLst>
          </p:cNvPr>
          <p:cNvSpPr/>
          <p:nvPr/>
        </p:nvSpPr>
        <p:spPr>
          <a:xfrm>
            <a:off x="1051184" y="3176427"/>
            <a:ext cx="9873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QAP에</a:t>
            </a:r>
            <a:r>
              <a:rPr lang="ko-KR" altLang="en-US" dirty="0"/>
              <a:t> 대한 산술 회로, 즉 덧셈과 곱셈으로 구성된 회로의 매핑은 [7]에 나와 있습니다.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AD78C0-7E7A-498D-A742-0097A1E5EB2F}"/>
              </a:ext>
            </a:extLst>
          </p:cNvPr>
          <p:cNvSpPr/>
          <p:nvPr/>
        </p:nvSpPr>
        <p:spPr>
          <a:xfrm>
            <a:off x="1051184" y="3716490"/>
            <a:ext cx="9873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Rank-1-Constraint Systems에 대한 유사한 매핑이 [9]에 정의되어 있습니다.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B52CE8-6AC8-4165-858F-8125D376751E}"/>
              </a:ext>
            </a:extLst>
          </p:cNvPr>
          <p:cNvSpPr/>
          <p:nvPr/>
        </p:nvSpPr>
        <p:spPr>
          <a:xfrm>
            <a:off x="1028698" y="4178338"/>
            <a:ext cx="10969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R1CS는 프로그램을 변수에 대한 조건 세트로 인코딩하여 올바른 실행이 만족스러운 변수 지정을 찾는 것과 같습니다.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7C517F-DFFF-4047-8C7A-2433372286E9}"/>
              </a:ext>
            </a:extLst>
          </p:cNvPr>
          <p:cNvSpPr/>
          <p:nvPr/>
        </p:nvSpPr>
        <p:spPr>
          <a:xfrm>
            <a:off x="1051184" y="4658844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이러한 임무를 증인 </a:t>
            </a:r>
            <a:r>
              <a:rPr lang="en-US" altLang="ko-KR" dirty="0"/>
              <a:t>witness </a:t>
            </a:r>
            <a:r>
              <a:rPr lang="ko-KR" altLang="en-US" dirty="0" err="1"/>
              <a:t>이라고합니다</a:t>
            </a:r>
            <a:r>
              <a:rPr lang="ko-KR" altLang="en-US" dirty="0"/>
              <a:t>.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C72BFB-B7C4-479E-8B94-A403602F4E8C}"/>
              </a:ext>
            </a:extLst>
          </p:cNvPr>
          <p:cNvSpPr/>
          <p:nvPr/>
        </p:nvSpPr>
        <p:spPr>
          <a:xfrm>
            <a:off x="923924" y="5028176"/>
            <a:ext cx="11401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산술 회로를 R1CS 및 </a:t>
            </a:r>
            <a:r>
              <a:rPr lang="ko-KR" altLang="en-US" dirty="0" err="1"/>
              <a:t>QAP로</a:t>
            </a:r>
            <a:r>
              <a:rPr lang="ko-KR" altLang="en-US" dirty="0"/>
              <a:t> 변환 할 수 있기 때문에 이러한 추상화 중 하나로 지정된 프로그램을 종종 </a:t>
            </a:r>
            <a:r>
              <a:rPr lang="ko-KR" altLang="en-US" dirty="0" err="1"/>
              <a:t>회로라고합니다</a:t>
            </a:r>
            <a:r>
              <a:rPr lang="ko-KR" altLang="en-US" dirty="0"/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56FB84-A295-4E62-BD04-102E414716BC}"/>
              </a:ext>
            </a:extLst>
          </p:cNvPr>
          <p:cNvSpPr/>
          <p:nvPr/>
        </p:nvSpPr>
        <p:spPr>
          <a:xfrm>
            <a:off x="838200" y="5513824"/>
            <a:ext cx="11159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ZkSNARK는</a:t>
            </a:r>
            <a:r>
              <a:rPr lang="ko-KR" altLang="en-US" dirty="0"/>
              <a:t> 초기 단계로서 증명 작성 및 검증 중에 사용되는 공통 참조 문자열 (CRS)을 작성하기 위해 신뢰할 </a:t>
            </a:r>
            <a:r>
              <a:rPr lang="ko-KR" altLang="en-US" dirty="0" err="1"/>
              <a:t>수있는</a:t>
            </a:r>
            <a:r>
              <a:rPr lang="ko-KR" altLang="en-US" dirty="0"/>
              <a:t> 일회성 설정을 수행해야합니다 (종종 별도의 검증 및 검증 키로 분할).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716565A-EFAE-4E5C-A74F-6707459093BF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05967BE-E449-4A71-8600-B687AAE1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554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Off-chaining Computations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303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Off-chaining Computations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A6E2B2-99BE-4C18-B44A-225F273478CA}"/>
              </a:ext>
            </a:extLst>
          </p:cNvPr>
          <p:cNvSpPr/>
          <p:nvPr/>
        </p:nvSpPr>
        <p:spPr>
          <a:xfrm>
            <a:off x="838200" y="1515160"/>
            <a:ext cx="933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블록 체인에서 계산 및 데이터를 가져 오면 성능, 비용 및 개인 정보 보호에 상당한 이점이 있습니다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374240-EDD3-431C-9EDB-12FA01C8D056}"/>
              </a:ext>
            </a:extLst>
          </p:cNvPr>
          <p:cNvSpPr/>
          <p:nvPr/>
        </p:nvSpPr>
        <p:spPr>
          <a:xfrm>
            <a:off x="838199" y="1924646"/>
            <a:ext cx="10906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암호화 해시를 블록 체인에 고정시키는 것이 오프 체인 데이터를 참조하는 적절한 방법 인 것으로 </a:t>
            </a:r>
            <a:r>
              <a:rPr lang="ko-KR" altLang="en-US" dirty="0" err="1"/>
              <a:t>나타</a:t>
            </a:r>
            <a:r>
              <a:rPr lang="ko-KR" altLang="en-US" dirty="0"/>
              <a:t> 났지만 [10], [11], 속성을 손상시키지 않고 블록 체인에서 외부 노드로 계산을 옮기는 것이 더 어려운 문제입니다.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83DD2B-CD5D-4142-8431-2FAE0C046045}"/>
              </a:ext>
            </a:extLst>
          </p:cNvPr>
          <p:cNvSpPr/>
          <p:nvPr/>
        </p:nvSpPr>
        <p:spPr>
          <a:xfrm>
            <a:off x="838199" y="2867752"/>
            <a:ext cx="11029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결과를 블록 체인에 게시하는 임의의 노드에 계산을 위임하면 온 체인 실행과 비교할 때 두 가지 주요 이점이 있습니다.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50C884-35BC-48CE-8B77-75BBA0C16301}"/>
              </a:ext>
            </a:extLst>
          </p:cNvPr>
          <p:cNvSpPr/>
          <p:nvPr/>
        </p:nvSpPr>
        <p:spPr>
          <a:xfrm>
            <a:off x="962024" y="3620917"/>
            <a:ext cx="107822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1) </a:t>
            </a:r>
            <a:r>
              <a:rPr lang="ko-KR" altLang="en-US" dirty="0" err="1"/>
              <a:t>델리게이트</a:t>
            </a:r>
            <a:r>
              <a:rPr lang="ko-KR" altLang="en-US" dirty="0"/>
              <a:t> 노드는 공개적으로 공개하지 않고 계산을 실행하는 동안 개인 정보를 사용할 수 있습니다. 온 체인 계산에는 네트워크의 모든 노드에서 중복 수행되므로 관련된 모든 데이터를 </a:t>
            </a:r>
            <a:r>
              <a:rPr lang="ko-KR" altLang="en-US" dirty="0" err="1"/>
              <a:t>소유해야하기</a:t>
            </a:r>
            <a:r>
              <a:rPr lang="ko-KR" altLang="en-US" dirty="0"/>
              <a:t> 때문에 불가능합니다.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677594-5A47-4C3E-918E-8FA6CBC0D77E}"/>
              </a:ext>
            </a:extLst>
          </p:cNvPr>
          <p:cNvSpPr/>
          <p:nvPr/>
        </p:nvSpPr>
        <p:spPr>
          <a:xfrm>
            <a:off x="1038225" y="4419510"/>
            <a:ext cx="10496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2) 이상적으로, </a:t>
            </a:r>
            <a:r>
              <a:rPr lang="ko-KR" altLang="en-US" dirty="0" err="1"/>
              <a:t>델리게이트는</a:t>
            </a:r>
            <a:r>
              <a:rPr lang="ko-KR" altLang="en-US" dirty="0"/>
              <a:t> 계산 결과 만 블록 체인에 쓰며, 이는 각 노드에 의해 중복 수행되는 유일한 작업이 결과를 저장하기 때문에 효율성을 크게 향상시킵니다. 한 블록에서 더 많은 상태 전환이 발생할 수 있으므로 처리량이 크게 증가합니다.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B75577-C833-428C-82F4-2DC8A656E273}"/>
              </a:ext>
            </a:extLst>
          </p:cNvPr>
          <p:cNvSpPr/>
          <p:nvPr/>
        </p:nvSpPr>
        <p:spPr>
          <a:xfrm>
            <a:off x="2914650" y="58465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따라서 오프 체인 계산은 블록 체인 네트워크의 개인 정보 및 확장 성을 향상시킬 수 있습니다.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668CEEE-83D6-4497-847B-C36D32E0393C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9A6E54DF-680E-4E9A-B612-82E63DBB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932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Off-chaining Computations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303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Off-chaining Computations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A6E2B2-99BE-4C18-B44A-225F273478CA}"/>
              </a:ext>
            </a:extLst>
          </p:cNvPr>
          <p:cNvSpPr/>
          <p:nvPr/>
        </p:nvSpPr>
        <p:spPr>
          <a:xfrm>
            <a:off x="838200" y="151516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그러나 위의 모델에서는 델리게이트 노드를 신뢰해야하는데</a:t>
            </a:r>
            <a:r>
              <a:rPr lang="en-US" altLang="ko-KR"/>
              <a:t>, </a:t>
            </a:r>
            <a:r>
              <a:rPr lang="ko-KR" altLang="en-US"/>
              <a:t>이는 블록 체인의 주요 신뢰 특성을 위반합니다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374240-EDD3-431C-9EDB-12FA01C8D056}"/>
              </a:ext>
            </a:extLst>
          </p:cNvPr>
          <p:cNvSpPr/>
          <p:nvPr/>
        </p:nvSpPr>
        <p:spPr>
          <a:xfrm>
            <a:off x="838199" y="1924646"/>
            <a:ext cx="10906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이 문제를 해결하기 위해 델리게이트 노드가 검증자가되고 계산이 결과와 함께 올바르게 실행되었음을 증명하는 증거를 게시 할 수 있도록 검증 가능한 계산 체계를 채택 할 것을 제안합니다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83DD2B-CD5D-4142-8431-2FAE0C046045}"/>
              </a:ext>
            </a:extLst>
          </p:cNvPr>
          <p:cNvSpPr/>
          <p:nvPr/>
        </p:nvSpPr>
        <p:spPr>
          <a:xfrm>
            <a:off x="838199" y="3237083"/>
            <a:ext cx="11029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실제로 이를 실현하려면 검증 가능한 계산 체계에 다음과 같은 주요 특성이 있어야합니다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50C884-35BC-48CE-8B77-75BBA0C16301}"/>
              </a:ext>
            </a:extLst>
          </p:cNvPr>
          <p:cNvSpPr/>
          <p:nvPr/>
        </p:nvSpPr>
        <p:spPr>
          <a:xfrm>
            <a:off x="962024" y="3620917"/>
            <a:ext cx="10782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짧은 증거와 저렴한 검증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677594-5A47-4C3E-918E-8FA6CBC0D77E}"/>
              </a:ext>
            </a:extLst>
          </p:cNvPr>
          <p:cNvSpPr/>
          <p:nvPr/>
        </p:nvSpPr>
        <p:spPr>
          <a:xfrm>
            <a:off x="962024" y="4087855"/>
            <a:ext cx="10496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제로 지식</a:t>
            </a:r>
            <a:r>
              <a:rPr lang="en-US" altLang="ko-KR"/>
              <a:t>, </a:t>
            </a:r>
            <a:r>
              <a:rPr lang="ko-KR" altLang="en-US"/>
              <a:t>즉 검증자는 계산이 올바르게 실행되었다는 사실 만 알지 못합니다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778F2FF-8A6B-4AFA-8565-64A50886C792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66E32D-343F-4DB6-BE5C-E97DDE2F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713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Off-chaining Computations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303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Off-chaining Computations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A6E2B2-99BE-4C18-B44A-225F273478CA}"/>
              </a:ext>
            </a:extLst>
          </p:cNvPr>
          <p:cNvSpPr/>
          <p:nvPr/>
        </p:nvSpPr>
        <p:spPr>
          <a:xfrm>
            <a:off x="838200" y="151516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예시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374240-EDD3-431C-9EDB-12FA01C8D056}"/>
              </a:ext>
            </a:extLst>
          </p:cNvPr>
          <p:cNvSpPr/>
          <p:nvPr/>
        </p:nvSpPr>
        <p:spPr>
          <a:xfrm>
            <a:off x="838199" y="2194392"/>
            <a:ext cx="10906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이러한 체계를 사용하면 제로 지식 속성을 사용하여 개인 정보 보호 혜택을 즉시 실현할 수 있습니다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83DD2B-CD5D-4142-8431-2FAE0C046045}"/>
              </a:ext>
            </a:extLst>
          </p:cNvPr>
          <p:cNvSpPr/>
          <p:nvPr/>
        </p:nvSpPr>
        <p:spPr>
          <a:xfrm>
            <a:off x="898050" y="2747881"/>
            <a:ext cx="11029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이런 식으로 증명자는 예를 들어 비밀을 밝히지 않고 지식을 증명할 수 있습니다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50C884-35BC-48CE-8B77-75BBA0C16301}"/>
              </a:ext>
            </a:extLst>
          </p:cNvPr>
          <p:cNvSpPr/>
          <p:nvPr/>
        </p:nvSpPr>
        <p:spPr>
          <a:xfrm>
            <a:off x="1219199" y="3244334"/>
            <a:ext cx="10782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예를 들어 섹션 </a:t>
            </a:r>
            <a:r>
              <a:rPr lang="en-US" altLang="ko-KR"/>
              <a:t>IV-A</a:t>
            </a:r>
            <a:r>
              <a:rPr lang="ko-KR" altLang="en-US"/>
              <a:t>에서 스도쿠의 구현을 제공합니다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677594-5A47-4C3E-918E-8FA6CBC0D77E}"/>
              </a:ext>
            </a:extLst>
          </p:cNvPr>
          <p:cNvSpPr/>
          <p:nvPr/>
        </p:nvSpPr>
        <p:spPr>
          <a:xfrm>
            <a:off x="1042986" y="3925930"/>
            <a:ext cx="10496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여기서 증명자는 사실 이외의 것을 보여주지 않고 스도쿠 퍼즐에 대한 유효한 솔루션을 알고 있음을 증명할 수 있습니다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1BA0817-9C76-4749-87F8-FD085CB96DE2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8FAEF0E-FD12-4412-8999-FEE6BDA5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987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Off-chaining Computations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303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Off-chaining Computations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A6E2B2-99BE-4C18-B44A-225F273478CA}"/>
              </a:ext>
            </a:extLst>
          </p:cNvPr>
          <p:cNvSpPr/>
          <p:nvPr/>
        </p:nvSpPr>
        <p:spPr>
          <a:xfrm>
            <a:off x="898050" y="1690179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블록 체인 네트워크에서 결과를 수락하려면 먼저 첨부 된 증거를 확인해야합니다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374240-EDD3-431C-9EDB-12FA01C8D056}"/>
              </a:ext>
            </a:extLst>
          </p:cNvPr>
          <p:cNvSpPr/>
          <p:nvPr/>
        </p:nvSpPr>
        <p:spPr>
          <a:xfrm>
            <a:off x="838199" y="2194392"/>
            <a:ext cx="10906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이 검증 비용은 처음부터 계산에 대한 온 체인 실행 비용을 대체합니다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83DD2B-CD5D-4142-8431-2FAE0C046045}"/>
              </a:ext>
            </a:extLst>
          </p:cNvPr>
          <p:cNvSpPr/>
          <p:nvPr/>
        </p:nvSpPr>
        <p:spPr>
          <a:xfrm>
            <a:off x="898050" y="2747881"/>
            <a:ext cx="110299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따라서</a:t>
            </a:r>
            <a:r>
              <a:rPr lang="en-US" altLang="ko-KR"/>
              <a:t>, VC </a:t>
            </a:r>
            <a:r>
              <a:rPr lang="ko-KR" altLang="en-US"/>
              <a:t>체계를 사용하여 확장 성 이점을 실현하려면 온 체인 검증이 먼저 온 체인에서 계산을 실행하는 것보다 저렴해야합니다 </a:t>
            </a:r>
            <a:r>
              <a:rPr lang="en-US" altLang="ko-KR"/>
              <a:t>(</a:t>
            </a:r>
            <a:r>
              <a:rPr lang="ko-KR" altLang="en-US"/>
              <a:t>벤치 마크는 섹션 </a:t>
            </a:r>
            <a:r>
              <a:rPr lang="en-US" altLang="ko-KR"/>
              <a:t>V-A </a:t>
            </a:r>
            <a:r>
              <a:rPr lang="ko-KR" altLang="en-US"/>
              <a:t>참조</a:t>
            </a:r>
            <a:r>
              <a:rPr lang="en-US" altLang="ko-KR"/>
              <a:t>).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6BB2BC0-50C3-4608-8E2D-D72DAAF01E30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797E54-B40A-46AF-ACB2-D784629B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81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Off-chaining Computations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303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Off-chaining Computations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83DD2B-CD5D-4142-8431-2FAE0C046045}"/>
              </a:ext>
            </a:extLst>
          </p:cNvPr>
          <p:cNvSpPr/>
          <p:nvPr/>
        </p:nvSpPr>
        <p:spPr>
          <a:xfrm>
            <a:off x="698026" y="1900156"/>
            <a:ext cx="11029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컨센서스 컴퓨터 인 블록 체인은 일관된 글로벌 상태를 제공하려고합니다</a:t>
            </a:r>
            <a:r>
              <a:rPr lang="en-US" altLang="ko-KR"/>
              <a:t>. </a:t>
            </a:r>
            <a:r>
              <a:rPr lang="ko-KR" altLang="en-US"/>
              <a:t>상태 전이는 현재 모든 노드에서 상태 전이 기능을 중복 실행하여 수행됩니다</a:t>
            </a:r>
            <a:r>
              <a:rPr lang="en-US" altLang="ko-KR"/>
              <a:t>. </a:t>
            </a:r>
            <a:r>
              <a:rPr lang="ko-KR" altLang="en-US"/>
              <a:t>이전에 설명한 메커니즘을 사용하여 상태 전이가 계산되지 않고 체인에서만 검증되는 시스템은 그림 </a:t>
            </a:r>
            <a:r>
              <a:rPr lang="en-US" altLang="ko-KR"/>
              <a:t>1</a:t>
            </a:r>
            <a:r>
              <a:rPr lang="ko-KR" altLang="en-US"/>
              <a:t>과 같이 설계 될 수 있습니다</a:t>
            </a:r>
            <a:r>
              <a:rPr lang="en-US" altLang="ko-KR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637B8D-1CAF-439A-B59D-030CD944E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543" y="3261114"/>
            <a:ext cx="5014913" cy="310793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C69BCB7F-88FE-4D81-8F34-842C40F50376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CA83F9-86BB-46D2-B9AF-FD28974D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687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Off-chaining Computations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303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Off-chaining Computations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83DD2B-CD5D-4142-8431-2FAE0C046045}"/>
              </a:ext>
            </a:extLst>
          </p:cNvPr>
          <p:cNvSpPr/>
          <p:nvPr/>
        </p:nvSpPr>
        <p:spPr>
          <a:xfrm>
            <a:off x="698026" y="1900156"/>
            <a:ext cx="11029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증명을 생성하는 것은 일반적으로 </a:t>
            </a:r>
            <a:r>
              <a:rPr lang="en-US" altLang="ko-KR"/>
              <a:t>VC </a:t>
            </a:r>
            <a:r>
              <a:rPr lang="ko-KR" altLang="en-US"/>
              <a:t>체계에서 비싼 단계입니다</a:t>
            </a:r>
            <a:r>
              <a:rPr lang="en-US" altLang="ko-KR"/>
              <a:t>. </a:t>
            </a:r>
            <a:r>
              <a:rPr lang="ko-KR" altLang="en-US"/>
              <a:t>여기에서 온 체인 및 오프 체인 실행 환경의 비대칭 성으로 효율성이 향상됩니다</a:t>
            </a:r>
            <a:r>
              <a:rPr lang="en-US" altLang="ko-KR"/>
              <a:t>. </a:t>
            </a:r>
            <a:r>
              <a:rPr lang="ko-KR" altLang="en-US"/>
              <a:t>저렴한 단계는 온 체인으로 중복 수행되지만 비싼 단계는 중복없이 강력한 하드웨어의 오프 체인 환경에서 발생할 수 있습니다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39472D-57EA-4356-9A31-6F78731820EA}"/>
              </a:ext>
            </a:extLst>
          </p:cNvPr>
          <p:cNvSpPr/>
          <p:nvPr/>
        </p:nvSpPr>
        <p:spPr>
          <a:xfrm>
            <a:off x="1123950" y="31027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섹션 </a:t>
            </a:r>
            <a:r>
              <a:rPr lang="ko-KR" altLang="en-US" dirty="0" err="1"/>
              <a:t>IV에서는</a:t>
            </a:r>
            <a:r>
              <a:rPr lang="ko-KR" altLang="en-US" dirty="0"/>
              <a:t> </a:t>
            </a:r>
            <a:r>
              <a:rPr lang="ko-KR" altLang="en-US" dirty="0" err="1"/>
              <a:t>zkSNARK</a:t>
            </a:r>
            <a:r>
              <a:rPr lang="ko-KR" altLang="en-US" dirty="0"/>
              <a:t> 검증 가능한 계산 체계에 대한 이러한 아이디어를 블록 체인에 </a:t>
            </a:r>
            <a:r>
              <a:rPr lang="ko-KR" altLang="en-US" dirty="0" err="1"/>
              <a:t>구애받지</a:t>
            </a:r>
            <a:r>
              <a:rPr lang="ko-KR" altLang="en-US" dirty="0"/>
              <a:t> 않는 구현 인 </a:t>
            </a:r>
            <a:r>
              <a:rPr lang="ko-KR" altLang="en-US" dirty="0" err="1"/>
              <a:t>ZoKrates를</a:t>
            </a:r>
            <a:r>
              <a:rPr lang="ko-KR" altLang="en-US" dirty="0"/>
              <a:t> 소개합니다. </a:t>
            </a:r>
            <a:r>
              <a:rPr lang="ko-KR" altLang="en-US" dirty="0" err="1"/>
              <a:t>ZkSNARK는</a:t>
            </a:r>
            <a:r>
              <a:rPr lang="ko-KR" altLang="en-US" dirty="0"/>
              <a:t> VC 체계에 대한 요구 사항을 충족하며 오프 체인 계산의 계산 복잡성과 독립적으로 지속적인 검증 비용을 갖습니다.</a:t>
            </a:r>
          </a:p>
          <a:p>
            <a:r>
              <a:rPr lang="ko-KR" altLang="en-US" dirty="0"/>
              <a:t>이것은 이론적으로 블록 가스 제한이 있음에도 불구하고 임의로 복잡한 계산의 온 체인 검증을 허용합니다. 개념 증명 구현은 Ethereum 블록 체인을 사용하지만 필요한 암호화 기본 요소를 지원하는 모든 블록 체인과 함께 시스템을 사용할 수 있습니다 (자세한 내용은 섹션 </a:t>
            </a:r>
            <a:r>
              <a:rPr lang="ko-KR" altLang="en-US" dirty="0" err="1"/>
              <a:t>V</a:t>
            </a:r>
            <a:r>
              <a:rPr lang="ko-KR" altLang="en-US" dirty="0"/>
              <a:t> 참조).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93A1C57-3EB4-408B-8F2B-C6B6D397C5E7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2E878-1118-49C3-869A-C77D578F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20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Implementation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CC6DA9-DF27-4536-9548-04F331D89F45}"/>
              </a:ext>
            </a:extLst>
          </p:cNvPr>
          <p:cNvSpPr/>
          <p:nvPr/>
        </p:nvSpPr>
        <p:spPr>
          <a:xfrm>
            <a:off x="2438400" y="194661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ZoKrates는</a:t>
            </a:r>
            <a:r>
              <a:rPr lang="ko-KR" altLang="en-US" dirty="0"/>
              <a:t> 검증 가능한 프로그램 지정에서 증명 생성 및 블록 체인에 대한 정확성 검증에 이르기까지 전체 프로세스를 지원하도록 설계되었습니다. 코드는 완전히 오픈 소스이며 GitHub1에서 사용할 수 있습니다. 이 개념 증명 구현에서 우리는 증명 확인을 위해 </a:t>
            </a:r>
            <a:r>
              <a:rPr lang="ko-KR" altLang="en-US" dirty="0" err="1"/>
              <a:t>이더</a:t>
            </a:r>
            <a:r>
              <a:rPr lang="ko-KR" altLang="en-US" dirty="0"/>
              <a:t> </a:t>
            </a:r>
            <a:r>
              <a:rPr lang="ko-KR" altLang="en-US" dirty="0" err="1"/>
              <a:t>리움</a:t>
            </a:r>
            <a:r>
              <a:rPr lang="ko-KR" altLang="en-US" dirty="0"/>
              <a:t> 블록 체인을 사용합니다.</a:t>
            </a:r>
          </a:p>
          <a:p>
            <a:r>
              <a:rPr lang="ko-KR" altLang="en-US" dirty="0"/>
              <a:t>개요로, 계산 지정에서 체인에서의 실행 확인까지의 모든 단계가 그림 2에 나와 있습니다.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946FFBD-28CE-47A2-85BD-E999A5F02B1A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04AAA-1016-4DE8-8D0E-96559D7B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899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Implementation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A9BBCE-C409-49E9-B2B9-B9AEF6DB1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28" y="1938337"/>
            <a:ext cx="5329238" cy="366621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863E95F-193C-407B-A4B1-1343A41489BC}"/>
              </a:ext>
            </a:extLst>
          </p:cNvPr>
          <p:cNvSpPr/>
          <p:nvPr/>
        </p:nvSpPr>
        <p:spPr>
          <a:xfrm>
            <a:off x="5600072" y="163423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첫째, 개발자는 섹션 IV-</a:t>
            </a:r>
            <a:r>
              <a:rPr lang="ko-KR" altLang="en-US" dirty="0" err="1"/>
              <a:t>A에서</a:t>
            </a:r>
            <a:r>
              <a:rPr lang="ko-KR" altLang="en-US" dirty="0"/>
              <a:t> 추가로 소개 된 도메인 특정 언어 (DSL)로 </a:t>
            </a:r>
            <a:r>
              <a:rPr lang="ko-KR" altLang="en-US" dirty="0" err="1"/>
              <a:t>ZoKrates</a:t>
            </a:r>
            <a:r>
              <a:rPr lang="ko-KR" altLang="en-US" dirty="0"/>
              <a:t> 프로그램을 지정합니다.</a:t>
            </a:r>
          </a:p>
          <a:p>
            <a:r>
              <a:rPr lang="ko-KR" altLang="en-US" dirty="0"/>
              <a:t>그런 다음이 프로그램은 R1CS로 쉽게 변환 할 </a:t>
            </a:r>
            <a:r>
              <a:rPr lang="ko-KR" altLang="en-US" dirty="0" err="1"/>
              <a:t>수있는</a:t>
            </a:r>
            <a:r>
              <a:rPr lang="ko-KR" altLang="en-US" dirty="0"/>
              <a:t> 추상화 된 플랫 코드로 </a:t>
            </a:r>
            <a:r>
              <a:rPr lang="ko-KR" altLang="en-US" dirty="0" err="1"/>
              <a:t>컴파일되어</a:t>
            </a:r>
            <a:r>
              <a:rPr lang="ko-KR" altLang="en-US" dirty="0"/>
              <a:t> </a:t>
            </a:r>
            <a:r>
              <a:rPr lang="ko-KR" altLang="en-US" dirty="0" err="1"/>
              <a:t>zkSNARK</a:t>
            </a:r>
            <a:r>
              <a:rPr lang="ko-KR" altLang="en-US" dirty="0"/>
              <a:t> 증명 시스템과 호환됩니다. 병합 된 코드를 기반으로 설정 단계가 수행되어 긴 검증 키와 짧은 검증 키라는 두 개의 공개 키가 생성됩니다.</a:t>
            </a:r>
          </a:p>
          <a:p>
            <a:r>
              <a:rPr lang="ko-KR" altLang="en-US" dirty="0"/>
              <a:t>  검증 키를 기반으로 검증 스마트 계약이 생성되어 블록 체인에서 증명을 검증 할 수 있습니다. 증명을 생성하기 위해 증명자는 먼저 "</a:t>
            </a:r>
            <a:r>
              <a:rPr lang="ko-KR" altLang="en-US" dirty="0" err="1"/>
              <a:t>컴퓨</a:t>
            </a:r>
            <a:r>
              <a:rPr lang="ko-KR" altLang="en-US" dirty="0"/>
              <a:t> 트-</a:t>
            </a:r>
            <a:r>
              <a:rPr lang="ko-KR" altLang="en-US" dirty="0" err="1"/>
              <a:t>증인"단계를</a:t>
            </a:r>
            <a:r>
              <a:rPr lang="ko-KR" altLang="en-US" dirty="0"/>
              <a:t> 통해 병합 된 프로그램에 대한 솔루션을 찾는 것과 동일한 병합 된 프로그램을 실행합니다. 그런 다음 증명 키와 솔루션을 사용하여 증명을 </a:t>
            </a:r>
            <a:r>
              <a:rPr lang="ko-KR" altLang="en-US" dirty="0" err="1"/>
              <a:t>작성하고이를</a:t>
            </a:r>
            <a:r>
              <a:rPr lang="ko-KR" altLang="en-US" dirty="0"/>
              <a:t> 검증 계약에 전송하여 정확성을 검증합니다. 각 단계는 다음 섹션에서 자세히 설명합니다. 구현의 아키텍처 개요는 그림 3에 나와 있습니다.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8F86987-D722-4704-907D-3F883E514826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B793E22-7F89-4267-AA3F-9BEE70CB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760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The </a:t>
            </a:r>
            <a:r>
              <a:rPr lang="en-US" altLang="ko-KR" dirty="0" err="1"/>
              <a:t>Zokrates</a:t>
            </a:r>
            <a:r>
              <a:rPr lang="en-US" altLang="ko-KR" dirty="0"/>
              <a:t>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Implementation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63E95F-193C-407B-A4B1-1343A41489BC}"/>
              </a:ext>
            </a:extLst>
          </p:cNvPr>
          <p:cNvSpPr/>
          <p:nvPr/>
        </p:nvSpPr>
        <p:spPr>
          <a:xfrm>
            <a:off x="838200" y="1690688"/>
            <a:ext cx="103162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II</a:t>
            </a:r>
            <a:r>
              <a:rPr lang="ko-KR" altLang="en-US" dirty="0"/>
              <a:t>에서 설명한 것처럼 </a:t>
            </a:r>
            <a:r>
              <a:rPr lang="en-US" altLang="ko-KR" dirty="0" err="1"/>
              <a:t>zkSNARK</a:t>
            </a:r>
            <a:r>
              <a:rPr lang="en-US" altLang="ko-KR" dirty="0"/>
              <a:t> </a:t>
            </a:r>
            <a:r>
              <a:rPr lang="ko-KR" altLang="en-US" dirty="0"/>
              <a:t>검증 가능한 계산 체계는 프로그램이 </a:t>
            </a:r>
            <a:r>
              <a:rPr lang="en-US" altLang="ko-KR" dirty="0"/>
              <a:t>QAP (Quadratic Arithmetic Programs) [7] </a:t>
            </a:r>
            <a:r>
              <a:rPr lang="ko-KR" altLang="en-US" dirty="0"/>
              <a:t>또는 </a:t>
            </a:r>
            <a:r>
              <a:rPr lang="en-US" altLang="ko-KR" dirty="0"/>
              <a:t>Rank-1-Constraint-Systems (R1CS) [12]</a:t>
            </a:r>
            <a:r>
              <a:rPr lang="ko-KR" altLang="en-US" dirty="0"/>
              <a:t>와 같은 수학 방정식으로 제공 될 것으로 예상합니다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이러한 추상화는 검증 체계를 구축하는 데 적합하지만 복잡한 계산 방식을 지정하는 것은 어렵고 불편합니다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 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우리는 고급 도메인 특정 언어를 정의한 다음 </a:t>
            </a:r>
            <a:r>
              <a:rPr lang="en-US" altLang="ko-KR" dirty="0"/>
              <a:t>R1CS</a:t>
            </a:r>
            <a:r>
              <a:rPr lang="ko-KR" altLang="en-US" dirty="0"/>
              <a:t>로 변환하여 개발자가 익숙한 </a:t>
            </a:r>
            <a:r>
              <a:rPr lang="ko-KR" altLang="en-US" dirty="0" err="1"/>
              <a:t>방식에보다</a:t>
            </a:r>
            <a:r>
              <a:rPr lang="ko-KR" altLang="en-US" dirty="0"/>
              <a:t> 편리하고 가까운 방식으로 오프 체인 계산을 지정할 수 </a:t>
            </a:r>
            <a:r>
              <a:rPr lang="ko-KR" altLang="en-US" dirty="0" err="1"/>
              <a:t>있도록합니다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ZoKrates</a:t>
            </a:r>
            <a:r>
              <a:rPr lang="en-US" altLang="ko-KR" dirty="0"/>
              <a:t> </a:t>
            </a:r>
            <a:r>
              <a:rPr lang="ko-KR" altLang="en-US" dirty="0"/>
              <a:t>언어는 사용하기 쉬우면서도 오버 헤드가 </a:t>
            </a:r>
            <a:r>
              <a:rPr lang="ko-KR" altLang="en-US" dirty="0" err="1"/>
              <a:t>거의없는</a:t>
            </a:r>
            <a:r>
              <a:rPr lang="ko-KR" altLang="en-US" dirty="0"/>
              <a:t> 입증 가능한 구속 조건 시스템으로 변환되는 정적 범위 지정 </a:t>
            </a:r>
            <a:r>
              <a:rPr lang="ko-KR" altLang="en-US" dirty="0" err="1"/>
              <a:t>기능이있는</a:t>
            </a:r>
            <a:r>
              <a:rPr lang="ko-KR" altLang="en-US" dirty="0"/>
              <a:t> 간단한 명령형 언어입니다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Listing 1a</a:t>
            </a:r>
            <a:r>
              <a:rPr lang="ko-KR" altLang="en-US" dirty="0"/>
              <a:t>는 </a:t>
            </a:r>
            <a:r>
              <a:rPr lang="ko-KR" altLang="en-US" dirty="0" err="1"/>
              <a:t>스도쿠</a:t>
            </a:r>
            <a:r>
              <a:rPr lang="ko-KR" altLang="en-US" dirty="0"/>
              <a:t> 퍼즐에 대한 해결책을 밝히지 </a:t>
            </a:r>
            <a:r>
              <a:rPr lang="ko-KR" altLang="en-US" dirty="0" err="1"/>
              <a:t>않고이를</a:t>
            </a:r>
            <a:r>
              <a:rPr lang="ko-KR" altLang="en-US" dirty="0"/>
              <a:t> 증명하는 프로그램에서 발췌 한 것이다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ZoKrates</a:t>
            </a:r>
            <a:r>
              <a:rPr lang="en-US" altLang="ko-KR" dirty="0"/>
              <a:t> </a:t>
            </a:r>
            <a:r>
              <a:rPr lang="ko-KR" altLang="en-US" dirty="0"/>
              <a:t>툴체인은 다른 회로 생성 언어 </a:t>
            </a:r>
            <a:r>
              <a:rPr lang="en-US" altLang="ko-KR" dirty="0"/>
              <a:t>(</a:t>
            </a:r>
            <a:r>
              <a:rPr lang="ko-KR" altLang="en-US" dirty="0"/>
              <a:t>섹션 </a:t>
            </a:r>
            <a:r>
              <a:rPr lang="en-US" altLang="ko-KR" dirty="0"/>
              <a:t>VII </a:t>
            </a:r>
            <a:r>
              <a:rPr lang="ko-KR" altLang="en-US" dirty="0"/>
              <a:t>참조</a:t>
            </a:r>
            <a:r>
              <a:rPr lang="en-US" altLang="ko-KR" dirty="0"/>
              <a:t>) </a:t>
            </a:r>
            <a:r>
              <a:rPr lang="ko-KR" altLang="en-US" dirty="0"/>
              <a:t>와도 호환되며 </a:t>
            </a:r>
            <a:r>
              <a:rPr lang="en-US" altLang="ko-KR" dirty="0"/>
              <a:t>DSL</a:t>
            </a:r>
            <a:r>
              <a:rPr lang="ko-KR" altLang="en-US" dirty="0"/>
              <a:t>에 프로그램을 지정할 필요가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FBF9F2D-91DA-4849-BD26-71FBE1B6E0CE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90E74F-4966-460B-A29F-8EC8D767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14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C3C5B-BA8F-4253-95BD-5F2C1697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076A4-2223-45FC-BB7E-B62C80B12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Off-chaining Computations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Zokrates</a:t>
            </a:r>
            <a:r>
              <a:rPr lang="en-US" altLang="ko-KR" dirty="0"/>
              <a:t>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Discussion &amp; Outlook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D8EA15-245E-4BEB-B88D-70F7F9F8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21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The </a:t>
            </a:r>
            <a:r>
              <a:rPr lang="en-US" altLang="ko-KR" dirty="0" err="1"/>
              <a:t>Zokrates</a:t>
            </a:r>
            <a:r>
              <a:rPr lang="en-US" altLang="ko-KR" dirty="0"/>
              <a:t>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Implementation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63E95F-193C-407B-A4B1-1343A41489BC}"/>
              </a:ext>
            </a:extLst>
          </p:cNvPr>
          <p:cNvSpPr/>
          <p:nvPr/>
        </p:nvSpPr>
        <p:spPr>
          <a:xfrm>
            <a:off x="989972" y="1559442"/>
            <a:ext cx="2029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1 ) code structure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99900-D700-465C-9DB5-BDB6B36E40EC}"/>
              </a:ext>
            </a:extLst>
          </p:cNvPr>
          <p:cNvSpPr/>
          <p:nvPr/>
        </p:nvSpPr>
        <p:spPr>
          <a:xfrm>
            <a:off x="1295400" y="2213313"/>
            <a:ext cx="10058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ZoKrates</a:t>
            </a:r>
            <a:r>
              <a:rPr lang="ko-KR" altLang="en-US" dirty="0"/>
              <a:t> 프로그램의 주요 진입 점은 주요 기능입니다. </a:t>
            </a:r>
            <a:endParaRPr lang="en-US" altLang="ko-KR" dirty="0"/>
          </a:p>
          <a:p>
            <a:r>
              <a:rPr lang="ko-KR" altLang="en-US" dirty="0"/>
              <a:t>이 함수는 </a:t>
            </a:r>
            <a:r>
              <a:rPr lang="ko-KR" altLang="en-US" dirty="0" err="1"/>
              <a:t>퍼블릭</a:t>
            </a:r>
            <a:r>
              <a:rPr lang="ko-KR" altLang="en-US" dirty="0"/>
              <a:t> 및 </a:t>
            </a:r>
            <a:r>
              <a:rPr lang="ko-KR" altLang="en-US" dirty="0" err="1"/>
              <a:t>프라이빗</a:t>
            </a:r>
            <a:r>
              <a:rPr lang="ko-KR" altLang="en-US" dirty="0"/>
              <a:t> 입력을 인수로 가질 수 있으며 하나 이상의 값을 반환합니다. </a:t>
            </a:r>
            <a:endParaRPr lang="en-US" altLang="ko-KR" dirty="0"/>
          </a:p>
          <a:p>
            <a:r>
              <a:rPr lang="ko-KR" altLang="en-US" dirty="0"/>
              <a:t>프로그램의 올바른 실행을 증명하는 증거가 블록 체인에 전송 될 때 </a:t>
            </a:r>
            <a:r>
              <a:rPr lang="ko-KR" altLang="en-US" dirty="0" err="1"/>
              <a:t>퍼블릭</a:t>
            </a:r>
            <a:r>
              <a:rPr lang="ko-KR" altLang="en-US" dirty="0"/>
              <a:t> 인풋은 </a:t>
            </a:r>
            <a:r>
              <a:rPr lang="ko-KR" altLang="en-US" dirty="0" err="1"/>
              <a:t>퍼블릭</a:t>
            </a:r>
            <a:r>
              <a:rPr lang="ko-KR" altLang="en-US" dirty="0"/>
              <a:t> </a:t>
            </a:r>
            <a:r>
              <a:rPr lang="ko-KR" altLang="en-US" dirty="0" err="1"/>
              <a:t>정보가되지만</a:t>
            </a:r>
            <a:r>
              <a:rPr lang="ko-KR" altLang="en-US" dirty="0"/>
              <a:t>, </a:t>
            </a:r>
            <a:r>
              <a:rPr lang="ko-KR" altLang="en-US" dirty="0" err="1"/>
              <a:t>프라이빗</a:t>
            </a:r>
            <a:r>
              <a:rPr lang="ko-KR" altLang="en-US" dirty="0"/>
              <a:t> 인풋은 공개되지 않으며 프로 </a:t>
            </a:r>
            <a:r>
              <a:rPr lang="ko-KR" altLang="en-US" dirty="0" err="1"/>
              <a:t>버의</a:t>
            </a:r>
            <a:r>
              <a:rPr lang="ko-KR" altLang="en-US" dirty="0"/>
              <a:t> 비밀로 유지됩니다. </a:t>
            </a:r>
            <a:endParaRPr lang="en-US" altLang="ko-KR" dirty="0"/>
          </a:p>
          <a:p>
            <a:r>
              <a:rPr lang="ko-KR" altLang="en-US" dirty="0"/>
              <a:t>임의의 함수를 정의하고 호출 할 수 있습니다. 함수에는 자체 정적 범위가 있으며 함수 정의가 호출되기 전에 </a:t>
            </a:r>
            <a:r>
              <a:rPr lang="ko-KR" altLang="en-US" dirty="0" err="1"/>
              <a:t>발생해야합니다</a:t>
            </a:r>
            <a:r>
              <a:rPr lang="ko-KR" altLang="en-US" dirty="0"/>
              <a:t>.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DA14729-1BB4-47EC-ABCE-6F8A324D9224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C005DA-E3C1-4EF2-827C-08B56B9C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030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The </a:t>
            </a:r>
            <a:r>
              <a:rPr lang="en-US" altLang="ko-KR" dirty="0" err="1"/>
              <a:t>Zokrates</a:t>
            </a:r>
            <a:r>
              <a:rPr lang="en-US" altLang="ko-KR" dirty="0"/>
              <a:t>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Implementation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63E95F-193C-407B-A4B1-1343A41489BC}"/>
              </a:ext>
            </a:extLst>
          </p:cNvPr>
          <p:cNvSpPr/>
          <p:nvPr/>
        </p:nvSpPr>
        <p:spPr>
          <a:xfrm>
            <a:off x="989972" y="1559442"/>
            <a:ext cx="2029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2) Types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5BBDA5-974D-49B6-BCE7-71927CAEF295}"/>
              </a:ext>
            </a:extLst>
          </p:cNvPr>
          <p:cNvSpPr/>
          <p:nvPr/>
        </p:nvSpPr>
        <p:spPr>
          <a:xfrm>
            <a:off x="1438275" y="2342287"/>
            <a:ext cx="9353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ZoKrates의</a:t>
            </a:r>
            <a:r>
              <a:rPr lang="ko-KR" altLang="en-US" dirty="0"/>
              <a:t> 기본 데이터 유형은 주요 필드 요소입니다. 이것은 고정 소수의 양의 정수 </a:t>
            </a:r>
            <a:r>
              <a:rPr lang="ko-KR" altLang="en-US" dirty="0" err="1"/>
              <a:t>모듈로입니다</a:t>
            </a:r>
            <a:r>
              <a:rPr lang="ko-KR" altLang="en-US" dirty="0"/>
              <a:t>. 우리의 구현에서, 소수의 크기 254 비트가 사용된다; 이 크기로 인해 개발자는 대부분의 경우 소수 필드 요소를 단순한 </a:t>
            </a:r>
            <a:r>
              <a:rPr lang="ko-KR" altLang="en-US" dirty="0" err="1"/>
              <a:t>부호없는</a:t>
            </a:r>
            <a:r>
              <a:rPr lang="ko-KR" altLang="en-US" dirty="0"/>
              <a:t> 정수 유형으로 생각할 수 있습니다. 이진 유형을 </a:t>
            </a:r>
            <a:r>
              <a:rPr lang="ko-KR" altLang="en-US" dirty="0" err="1"/>
              <a:t>나타</a:t>
            </a:r>
            <a:r>
              <a:rPr lang="ko-KR" altLang="en-US" dirty="0"/>
              <a:t> 내기 위해 필드 요소를 단순히 값 0과 1로 제한 할 수 있습니다.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3048E36-B02E-4AF5-86A3-DBFDBF25DD86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0F605A2-2D72-4976-86C3-4062E503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9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The </a:t>
            </a:r>
            <a:r>
              <a:rPr lang="en-US" altLang="ko-KR" dirty="0" err="1"/>
              <a:t>Zokrates</a:t>
            </a:r>
            <a:r>
              <a:rPr lang="en-US" altLang="ko-KR" dirty="0"/>
              <a:t>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Implementation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63E95F-193C-407B-A4B1-1343A41489BC}"/>
              </a:ext>
            </a:extLst>
          </p:cNvPr>
          <p:cNvSpPr/>
          <p:nvPr/>
        </p:nvSpPr>
        <p:spPr>
          <a:xfrm>
            <a:off x="989972" y="1559442"/>
            <a:ext cx="2029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3) Operators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5BBDA5-974D-49B6-BCE7-71927CAEF295}"/>
              </a:ext>
            </a:extLst>
          </p:cNvPr>
          <p:cNvSpPr/>
          <p:nvPr/>
        </p:nvSpPr>
        <p:spPr>
          <a:xfrm>
            <a:off x="1438275" y="2342287"/>
            <a:ext cx="93535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일반적인 산술 연산자가 지원되며 </a:t>
            </a:r>
            <a:r>
              <a:rPr lang="en-US" altLang="ko-KR"/>
              <a:t>(</a:t>
            </a:r>
            <a:r>
              <a:rPr lang="ko-KR" altLang="en-US"/>
              <a:t>예 </a:t>
            </a:r>
            <a:r>
              <a:rPr lang="en-US" altLang="ko-KR"/>
              <a:t>: +,-, *, /) </a:t>
            </a:r>
            <a:r>
              <a:rPr lang="ko-KR" altLang="en-US"/>
              <a:t>오버플로 또는 나머지가있는 나누기가없는 한 양의 정수 의미론을 갖습니다</a:t>
            </a:r>
            <a:r>
              <a:rPr lang="en-US" altLang="ko-KR"/>
              <a:t>. </a:t>
            </a:r>
            <a:r>
              <a:rPr lang="ko-KR" altLang="en-US"/>
              <a:t>일반적인 비교 연산자가 지원됩니다 </a:t>
            </a:r>
            <a:r>
              <a:rPr lang="en-US" altLang="ko-KR"/>
              <a:t>(</a:t>
            </a:r>
            <a:r>
              <a:rPr lang="ko-KR" altLang="en-US"/>
              <a:t>예 </a:t>
            </a:r>
            <a:r>
              <a:rPr lang="en-US" altLang="ko-KR"/>
              <a:t>: ==, &lt;=). == </a:t>
            </a:r>
            <a:r>
              <a:rPr lang="ko-KR" altLang="en-US"/>
              <a:t>연산자를 사용하여 어설 션을 정의 할 수도 있습니다</a:t>
            </a:r>
            <a:r>
              <a:rPr lang="en-US" altLang="ko-KR"/>
              <a:t>. </a:t>
            </a:r>
            <a:r>
              <a:rPr lang="ko-KR" altLang="en-US"/>
              <a:t>부울 연산자는 기본적으로 정의되어 있지 않지만 </a:t>
            </a:r>
            <a:r>
              <a:rPr lang="en-US" altLang="ko-KR"/>
              <a:t>AND (a; b) = ab </a:t>
            </a:r>
            <a:r>
              <a:rPr lang="ko-KR" altLang="en-US"/>
              <a:t>및 </a:t>
            </a:r>
            <a:r>
              <a:rPr lang="en-US" altLang="ko-KR"/>
              <a:t>OR (a; b) = 1-(1-a) (1-b)</a:t>
            </a:r>
            <a:r>
              <a:rPr lang="ko-KR" altLang="en-US"/>
              <a:t>와 같이 함수로 래핑 된 산술 표현식으로 쉽게 시뮬레이션 할 수 있습니다</a:t>
            </a:r>
            <a:r>
              <a:rPr lang="en-US" altLang="ko-KR"/>
              <a:t>. .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5A4A76-001F-406A-97B5-4D8AFA30100E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FC32F6-F4CC-4CA1-930B-DFCF6BC1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770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The </a:t>
            </a:r>
            <a:r>
              <a:rPr lang="en-US" altLang="ko-KR" dirty="0" err="1"/>
              <a:t>Zokrates</a:t>
            </a:r>
            <a:r>
              <a:rPr lang="en-US" altLang="ko-KR" dirty="0"/>
              <a:t>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Implementation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63E95F-193C-407B-A4B1-1343A41489BC}"/>
              </a:ext>
            </a:extLst>
          </p:cNvPr>
          <p:cNvSpPr/>
          <p:nvPr/>
        </p:nvSpPr>
        <p:spPr>
          <a:xfrm>
            <a:off x="989972" y="1559442"/>
            <a:ext cx="2029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4) Control 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5BBDA5-974D-49B6-BCE7-71927CAEF295}"/>
              </a:ext>
            </a:extLst>
          </p:cNvPr>
          <p:cNvSpPr/>
          <p:nvPr/>
        </p:nvSpPr>
        <p:spPr>
          <a:xfrm>
            <a:off x="1438275" y="2342287"/>
            <a:ext cx="9353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For-Loops</a:t>
            </a:r>
            <a:r>
              <a:rPr lang="ko-KR" altLang="en-US"/>
              <a:t>는 지원되지만</a:t>
            </a:r>
            <a:r>
              <a:rPr lang="en-US" altLang="ko-KR"/>
              <a:t>, </a:t>
            </a:r>
            <a:r>
              <a:rPr lang="ko-KR" altLang="en-US"/>
              <a:t>검증 가능한 계산 체계와 호환 가능하도록 컴파일 프로세스 </a:t>
            </a:r>
            <a:r>
              <a:rPr lang="en-US" altLang="ko-KR"/>
              <a:t>(IV-B </a:t>
            </a:r>
            <a:r>
              <a:rPr lang="ko-KR" altLang="en-US"/>
              <a:t>참조</a:t>
            </a:r>
            <a:r>
              <a:rPr lang="en-US" altLang="ko-KR"/>
              <a:t>) </a:t>
            </a:r>
            <a:r>
              <a:rPr lang="ko-KR" altLang="en-US"/>
              <a:t>중에 명령문 목록으로 풀릴 때 반복의 상한을 지정해야합니다</a:t>
            </a:r>
            <a:r>
              <a:rPr lang="en-US" altLang="ko-KR"/>
              <a:t>. . </a:t>
            </a:r>
            <a:r>
              <a:rPr lang="ko-KR" altLang="en-US"/>
              <a:t>같은 이유로 재귀는 지원되지 않습니다</a:t>
            </a:r>
            <a:r>
              <a:rPr lang="en-US" altLang="ko-KR"/>
              <a:t>. </a:t>
            </a:r>
            <a:r>
              <a:rPr lang="ko-KR" altLang="en-US"/>
              <a:t>명령형 언어에서와 마찬가지로 </a:t>
            </a:r>
            <a:r>
              <a:rPr lang="en-US" altLang="ko-KR"/>
              <a:t>If-Else-Statements</a:t>
            </a:r>
            <a:r>
              <a:rPr lang="ko-KR" altLang="en-US"/>
              <a:t>는 조건부 할당을 가능하게합니다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28FFEA-5008-4304-B3E4-1951BC340143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77EB5C8-012E-490C-8915-839D04AB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520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The </a:t>
            </a:r>
            <a:r>
              <a:rPr lang="en-US" altLang="ko-KR" dirty="0" err="1"/>
              <a:t>ZoKrates</a:t>
            </a:r>
            <a:r>
              <a:rPr lang="en-US" altLang="ko-KR" dirty="0"/>
              <a:t> Toolbox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Implementation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5BBDA5-974D-49B6-BCE7-71927CAEF295}"/>
              </a:ext>
            </a:extLst>
          </p:cNvPr>
          <p:cNvSpPr/>
          <p:nvPr/>
        </p:nvSpPr>
        <p:spPr>
          <a:xfrm>
            <a:off x="962025" y="1744108"/>
            <a:ext cx="9353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ZoKrates DSL</a:t>
            </a:r>
            <a:r>
              <a:rPr lang="ko-KR" altLang="en-US"/>
              <a:t>에 프로그램이 작성된 후</a:t>
            </a:r>
            <a:r>
              <a:rPr lang="en-US" altLang="ko-KR"/>
              <a:t>, </a:t>
            </a:r>
            <a:r>
              <a:rPr lang="ko-KR" altLang="en-US"/>
              <a:t>올바른 실행을 증명하는 증거가 블록 체인에 전송되고 검증 될 수있을 때까지 몇 가지 단계를 수행해야합니다</a:t>
            </a:r>
            <a:r>
              <a:rPr lang="en-US" altLang="ko-KR"/>
              <a:t>.</a:t>
            </a:r>
          </a:p>
          <a:p>
            <a:r>
              <a:rPr lang="ko-KR" altLang="en-US"/>
              <a:t>이 프로세스를 지원하기위한 여러 도구를 제공합니다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28FFEA-5008-4304-B3E4-1951BC340143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1FD74C-9C5E-4EAA-B9C3-E5AA1942B01F}"/>
              </a:ext>
            </a:extLst>
          </p:cNvPr>
          <p:cNvSpPr/>
          <p:nvPr/>
        </p:nvSpPr>
        <p:spPr>
          <a:xfrm>
            <a:off x="1155545" y="3139559"/>
            <a:ext cx="1384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1) </a:t>
            </a:r>
            <a:r>
              <a:rPr lang="ko-KR" altLang="en-US" dirty="0" err="1"/>
              <a:t>Compiler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2C6823-A15C-45CB-84F7-EED53524EF0D}"/>
              </a:ext>
            </a:extLst>
          </p:cNvPr>
          <p:cNvSpPr/>
          <p:nvPr/>
        </p:nvSpPr>
        <p:spPr>
          <a:xfrm>
            <a:off x="1155545" y="3796346"/>
            <a:ext cx="2491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2) </a:t>
            </a:r>
            <a:r>
              <a:rPr lang="ko-KR" altLang="en-US" dirty="0" err="1"/>
              <a:t>Witness</a:t>
            </a:r>
            <a:r>
              <a:rPr lang="ko-KR" altLang="en-US" dirty="0"/>
              <a:t> </a:t>
            </a:r>
            <a:r>
              <a:rPr lang="ko-KR" altLang="en-US" dirty="0" err="1"/>
              <a:t>Generator</a:t>
            </a:r>
            <a:r>
              <a:rPr lang="ko-KR" altLang="en-US" dirty="0"/>
              <a:t>: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4BF6FB-E330-45C6-8F4C-1606C08B9CD4}"/>
              </a:ext>
            </a:extLst>
          </p:cNvPr>
          <p:cNvSpPr/>
          <p:nvPr/>
        </p:nvSpPr>
        <p:spPr>
          <a:xfrm>
            <a:off x="1140186" y="4519808"/>
            <a:ext cx="2020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3) Circuit </a:t>
            </a:r>
            <a:r>
              <a:rPr lang="ko-KR" altLang="en-US" dirty="0" err="1"/>
              <a:t>Import</a:t>
            </a:r>
            <a:r>
              <a:rPr lang="ko-KR" altLang="en-US" dirty="0"/>
              <a:t>: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F2735E-382A-429A-B55F-057481B23CFC}"/>
              </a:ext>
            </a:extLst>
          </p:cNvPr>
          <p:cNvSpPr/>
          <p:nvPr/>
        </p:nvSpPr>
        <p:spPr>
          <a:xfrm>
            <a:off x="1155545" y="5109920"/>
            <a:ext cx="3497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4) </a:t>
            </a:r>
            <a:r>
              <a:rPr lang="ko-KR" altLang="en-US" dirty="0" err="1"/>
              <a:t>Setup</a:t>
            </a:r>
            <a:r>
              <a:rPr lang="ko-KR" altLang="en-US" dirty="0"/>
              <a:t> and </a:t>
            </a:r>
            <a:r>
              <a:rPr lang="ko-KR" altLang="en-US" dirty="0" err="1"/>
              <a:t>Proof</a:t>
            </a:r>
            <a:r>
              <a:rPr lang="ko-KR" altLang="en-US" dirty="0"/>
              <a:t> </a:t>
            </a:r>
            <a:r>
              <a:rPr lang="ko-KR" altLang="en-US" dirty="0" err="1"/>
              <a:t>Generation</a:t>
            </a:r>
            <a:r>
              <a:rPr lang="ko-KR" altLang="en-US" dirty="0"/>
              <a:t>: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F1D22E-B067-4337-98D6-8C4817504AFE}"/>
              </a:ext>
            </a:extLst>
          </p:cNvPr>
          <p:cNvSpPr/>
          <p:nvPr/>
        </p:nvSpPr>
        <p:spPr>
          <a:xfrm>
            <a:off x="1215882" y="5766707"/>
            <a:ext cx="2370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5) </a:t>
            </a:r>
            <a:r>
              <a:rPr lang="ko-KR" altLang="en-US" dirty="0" err="1"/>
              <a:t>Proof</a:t>
            </a:r>
            <a:r>
              <a:rPr lang="ko-KR" altLang="en-US" dirty="0"/>
              <a:t> </a:t>
            </a:r>
            <a:r>
              <a:rPr lang="ko-KR" altLang="en-US" dirty="0" err="1"/>
              <a:t>Generation</a:t>
            </a:r>
            <a:r>
              <a:rPr lang="ko-KR" altLang="en-US" dirty="0"/>
              <a:t>: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E2E875-5B45-4BA4-AE96-4F917C447FFE}"/>
              </a:ext>
            </a:extLst>
          </p:cNvPr>
          <p:cNvSpPr/>
          <p:nvPr/>
        </p:nvSpPr>
        <p:spPr>
          <a:xfrm>
            <a:off x="1215882" y="6176963"/>
            <a:ext cx="261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6) </a:t>
            </a:r>
            <a:r>
              <a:rPr lang="ko-KR" altLang="en-US" dirty="0" err="1"/>
              <a:t>Contract</a:t>
            </a:r>
            <a:r>
              <a:rPr lang="ko-KR" altLang="en-US" dirty="0"/>
              <a:t> </a:t>
            </a:r>
            <a:r>
              <a:rPr lang="ko-KR" altLang="en-US" dirty="0" err="1"/>
              <a:t>Generator</a:t>
            </a:r>
            <a:r>
              <a:rPr lang="ko-KR" altLang="en-US" dirty="0"/>
              <a:t>: 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DD48A62A-C2B2-46C8-B484-A97DBDE7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0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The </a:t>
            </a:r>
            <a:r>
              <a:rPr lang="en-US" altLang="ko-KR" dirty="0" err="1"/>
              <a:t>ZoKrates</a:t>
            </a:r>
            <a:r>
              <a:rPr lang="en-US" altLang="ko-KR" dirty="0"/>
              <a:t> Toolbox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Implementation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28FFEA-5008-4304-B3E4-1951BC340143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1FD74C-9C5E-4EAA-B9C3-E5AA1942B01F}"/>
              </a:ext>
            </a:extLst>
          </p:cNvPr>
          <p:cNvSpPr/>
          <p:nvPr/>
        </p:nvSpPr>
        <p:spPr>
          <a:xfrm>
            <a:off x="1053431" y="1744108"/>
            <a:ext cx="1384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1) </a:t>
            </a:r>
            <a:r>
              <a:rPr lang="ko-KR" altLang="en-US" dirty="0" err="1"/>
              <a:t>Compiler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3F4C07-B0D0-4450-A30D-3B29AD1B5CE4}"/>
              </a:ext>
            </a:extLst>
          </p:cNvPr>
          <p:cNvSpPr/>
          <p:nvPr/>
        </p:nvSpPr>
        <p:spPr>
          <a:xfrm>
            <a:off x="1552575" y="2377291"/>
            <a:ext cx="9867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그림 3의 </a:t>
            </a:r>
            <a:r>
              <a:rPr lang="ko-KR" altLang="en-US" dirty="0" err="1"/>
              <a:t>파서와</a:t>
            </a:r>
            <a:r>
              <a:rPr lang="ko-KR" altLang="en-US" dirty="0"/>
              <a:t> </a:t>
            </a:r>
            <a:r>
              <a:rPr lang="ko-KR" altLang="en-US" dirty="0" err="1"/>
              <a:t>플래너로</a:t>
            </a:r>
            <a:r>
              <a:rPr lang="ko-KR" altLang="en-US" dirty="0"/>
              <a:t> 구성된 컴파일러는 DSL 코드를 소위 </a:t>
            </a:r>
            <a:r>
              <a:rPr lang="ko-KR" altLang="en-US" dirty="0" err="1"/>
              <a:t>플래</a:t>
            </a:r>
            <a:r>
              <a:rPr lang="ko-KR" altLang="en-US" dirty="0"/>
              <a:t> 튼 코드로 변환합니다. </a:t>
            </a:r>
            <a:endParaRPr lang="en-US" altLang="ko-KR" dirty="0"/>
          </a:p>
          <a:p>
            <a:r>
              <a:rPr lang="ko-KR" altLang="en-US" dirty="0"/>
              <a:t>병합 된 코드는 다음과 같은 형식의 변수 정의 및 </a:t>
            </a:r>
            <a:r>
              <a:rPr lang="ko-KR" altLang="en-US" dirty="0" err="1"/>
              <a:t>어설</a:t>
            </a:r>
            <a:r>
              <a:rPr lang="ko-KR" altLang="en-US" dirty="0"/>
              <a:t> 션 목록으로 구성됩니다.</a:t>
            </a:r>
          </a:p>
          <a:p>
            <a:r>
              <a:rPr lang="ko-KR" altLang="en-US" dirty="0"/>
              <a:t>왼쪽은 선형이고 오른쪽은 선형 항의 곱셈을 포함합니다.</a:t>
            </a:r>
          </a:p>
          <a:p>
            <a:r>
              <a:rPr lang="ko-KR" altLang="en-US" dirty="0"/>
              <a:t>이 형식은 검증 가능한 계산 방식 (예 : R1CS 및 산술 회로)이 사용하는 추상화로 직접적이고 효율적으로 변환되므로 선택되었습니다. </a:t>
            </a:r>
            <a:endParaRPr lang="en-US" altLang="ko-KR" dirty="0"/>
          </a:p>
          <a:p>
            <a:r>
              <a:rPr lang="ko-KR" altLang="en-US" dirty="0"/>
              <a:t>또한 증인 도출 기능을 유지합니다. </a:t>
            </a:r>
            <a:endParaRPr lang="en-US" altLang="ko-KR" dirty="0"/>
          </a:p>
          <a:p>
            <a:r>
              <a:rPr lang="ko-KR" altLang="en-US" dirty="0"/>
              <a:t>즉, 입력 또는 이전에 계산 된 중간 결과에서 전개 된 코드의 모든 변수를 계산할 수 있습니다. </a:t>
            </a:r>
            <a:endParaRPr lang="en-US" altLang="ko-KR" dirty="0"/>
          </a:p>
          <a:p>
            <a:r>
              <a:rPr lang="ko-KR" altLang="en-US" dirty="0"/>
              <a:t>감시 파 생성을 위해 컴파일러는 감시 생성기에게 특정 변수 값을 계산하는 방법을 지시하는 임의의 DSL 문을 삽입 할 수 있습니다. </a:t>
            </a:r>
            <a:endParaRPr lang="en-US" altLang="ko-KR" dirty="0"/>
          </a:p>
          <a:p>
            <a:r>
              <a:rPr lang="ko-KR" altLang="en-US" dirty="0"/>
              <a:t>이러한 증인 생성 </a:t>
            </a:r>
            <a:r>
              <a:rPr lang="ko-KR" altLang="en-US" dirty="0" err="1"/>
              <a:t>지시문</a:t>
            </a:r>
            <a:r>
              <a:rPr lang="ko-KR" altLang="en-US" dirty="0"/>
              <a:t> 앞에는 "#"이 붙고 증인 생성에만 사용됩니다. </a:t>
            </a:r>
            <a:endParaRPr lang="en-US" altLang="ko-KR" dirty="0"/>
          </a:p>
          <a:p>
            <a:r>
              <a:rPr lang="ko-KR" altLang="en-US" dirty="0"/>
              <a:t>병합 된 코드를 R1CS로 변환 할 때는 무시됩니다. </a:t>
            </a:r>
            <a:endParaRPr lang="en-US" altLang="ko-KR" dirty="0"/>
          </a:p>
          <a:p>
            <a:r>
              <a:rPr lang="ko-KR" altLang="en-US" dirty="0"/>
              <a:t>평등 점검의 맥락에서 지시문의 </a:t>
            </a:r>
            <a:r>
              <a:rPr lang="ko-KR" altLang="en-US" dirty="0" err="1"/>
              <a:t>예시적인</a:t>
            </a:r>
            <a:r>
              <a:rPr lang="ko-KR" altLang="en-US" dirty="0"/>
              <a:t> 사용은 3에 </a:t>
            </a:r>
            <a:r>
              <a:rPr lang="ko-KR" altLang="en-US" dirty="0" err="1"/>
              <a:t>묘사되어있다</a:t>
            </a:r>
            <a:r>
              <a:rPr lang="ko-KR" altLang="en-US" dirty="0"/>
              <a:t>.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C3AB32EA-FAA1-46F7-AFFF-C3591C2B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70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The </a:t>
            </a:r>
            <a:r>
              <a:rPr lang="en-US" altLang="ko-KR" dirty="0" err="1"/>
              <a:t>ZoKrates</a:t>
            </a:r>
            <a:r>
              <a:rPr lang="en-US" altLang="ko-KR" dirty="0"/>
              <a:t> Toolbox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Implementation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28FFEA-5008-4304-B3E4-1951BC340143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1FD74C-9C5E-4EAA-B9C3-E5AA1942B01F}"/>
              </a:ext>
            </a:extLst>
          </p:cNvPr>
          <p:cNvSpPr/>
          <p:nvPr/>
        </p:nvSpPr>
        <p:spPr>
          <a:xfrm>
            <a:off x="1053431" y="1744108"/>
            <a:ext cx="2491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2) </a:t>
            </a:r>
            <a:r>
              <a:rPr lang="ko-KR" altLang="en-US" dirty="0" err="1"/>
              <a:t>Witness</a:t>
            </a:r>
            <a:r>
              <a:rPr lang="ko-KR" altLang="en-US" dirty="0"/>
              <a:t> </a:t>
            </a:r>
            <a:r>
              <a:rPr lang="ko-KR" altLang="en-US" dirty="0" err="1"/>
              <a:t>Generator</a:t>
            </a:r>
            <a:r>
              <a:rPr lang="ko-KR" altLang="en-US" dirty="0"/>
              <a:t>: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70D566-42CE-49D3-8014-E2F6E2755EEF}"/>
              </a:ext>
            </a:extLst>
          </p:cNvPr>
          <p:cNvSpPr/>
          <p:nvPr/>
        </p:nvSpPr>
        <p:spPr>
          <a:xfrm>
            <a:off x="1819275" y="2431614"/>
            <a:ext cx="99250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올바른 실행 증명 증거를 생성하기 전에 먼저 프로그램을 </a:t>
            </a:r>
            <a:r>
              <a:rPr lang="ko-KR" altLang="en-US" dirty="0" err="1"/>
              <a:t>실행해야합니다</a:t>
            </a:r>
            <a:r>
              <a:rPr lang="ko-KR" altLang="en-US" dirty="0"/>
              <a:t>. </a:t>
            </a:r>
            <a:endParaRPr lang="en-US" altLang="ko-KR" dirty="0"/>
          </a:p>
          <a:p>
            <a:r>
              <a:rPr lang="ko-KR" altLang="en-US" dirty="0"/>
              <a:t>이러한 맥락에서, 이는 편 평화 된 </a:t>
            </a:r>
            <a:r>
              <a:rPr lang="ko-KR" altLang="en-US" dirty="0" err="1"/>
              <a:t>프로그램을위한</a:t>
            </a:r>
            <a:r>
              <a:rPr lang="ko-KR" altLang="en-US" dirty="0"/>
              <a:t> 만족스러운 변수 할당을 찾는 것을 의미합니다. </a:t>
            </a:r>
            <a:endParaRPr lang="en-US" altLang="ko-KR" dirty="0"/>
          </a:p>
          <a:p>
            <a:r>
              <a:rPr lang="ko-KR" altLang="en-US" dirty="0"/>
              <a:t>이러한 변수 할당을 </a:t>
            </a:r>
            <a:r>
              <a:rPr lang="ko-KR" altLang="en-US" dirty="0" err="1"/>
              <a:t>증인이라고하며</a:t>
            </a:r>
            <a:r>
              <a:rPr lang="ko-KR" altLang="en-US" dirty="0"/>
              <a:t> 증명 생성 중에 사용할 수 있습니다. </a:t>
            </a:r>
            <a:endParaRPr lang="en-US" altLang="ko-KR" dirty="0"/>
          </a:p>
          <a:p>
            <a:r>
              <a:rPr lang="ko-KR" altLang="en-US" dirty="0"/>
              <a:t>특정 프로그램에 대한 증인은 병합 된 코드의 해석기 </a:t>
            </a:r>
            <a:r>
              <a:rPr lang="ko-KR" altLang="en-US" dirty="0" err="1"/>
              <a:t>역할을하는</a:t>
            </a:r>
            <a:r>
              <a:rPr lang="ko-KR" altLang="en-US" dirty="0"/>
              <a:t> 증인 생성기를 사용하여 찾을 수 있습니다. </a:t>
            </a:r>
            <a:endParaRPr lang="en-US" altLang="ko-KR" dirty="0"/>
          </a:p>
          <a:p>
            <a:r>
              <a:rPr lang="ko-KR" altLang="en-US" dirty="0"/>
              <a:t>프로그램의 개인 입력이 필요합니다.</a:t>
            </a:r>
          </a:p>
          <a:p>
            <a:r>
              <a:rPr lang="ko-KR" altLang="en-US" dirty="0"/>
              <a:t>매개 변수, 전개 코드를 실행하고 모든 변수 값을 저장하여 프로세스에서 감시를 찾습니다.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42293-5301-40F1-8DB9-202D726F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94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The </a:t>
            </a:r>
            <a:r>
              <a:rPr lang="en-US" altLang="ko-KR" dirty="0" err="1"/>
              <a:t>ZoKrates</a:t>
            </a:r>
            <a:r>
              <a:rPr lang="en-US" altLang="ko-KR" dirty="0"/>
              <a:t> Toolbox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Implementation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28FFEA-5008-4304-B3E4-1951BC340143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6053AC-0C0B-4798-AF4C-E45D023EC5F9}"/>
              </a:ext>
            </a:extLst>
          </p:cNvPr>
          <p:cNvSpPr/>
          <p:nvPr/>
        </p:nvSpPr>
        <p:spPr>
          <a:xfrm>
            <a:off x="1140186" y="1900433"/>
            <a:ext cx="2020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3) Circuit </a:t>
            </a:r>
            <a:r>
              <a:rPr lang="ko-KR" altLang="en-US" dirty="0" err="1"/>
              <a:t>Import</a:t>
            </a:r>
            <a:r>
              <a:rPr lang="ko-KR" altLang="en-US" dirty="0"/>
              <a:t>: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6425C6-CE2E-4D3D-AAC6-BBF162A93D2A}"/>
              </a:ext>
            </a:extLst>
          </p:cNvPr>
          <p:cNvSpPr/>
          <p:nvPr/>
        </p:nvSpPr>
        <p:spPr>
          <a:xfrm>
            <a:off x="1495424" y="2576036"/>
            <a:ext cx="9858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특정 계산에 수동 최적화 회로를 활용하거나 다른 회로 생성 도구 (섹션 VII 참조)와 통합하기 위해 R1CS를 의미 적으로 동등한 평탄화 코드로 가져올 수 있습니다. </a:t>
            </a:r>
            <a:endParaRPr lang="en-US" altLang="ko-KR" dirty="0"/>
          </a:p>
          <a:p>
            <a:r>
              <a:rPr lang="ko-KR" altLang="en-US" dirty="0"/>
              <a:t>그러나 </a:t>
            </a:r>
            <a:r>
              <a:rPr lang="ko-KR" altLang="en-US" dirty="0" err="1"/>
              <a:t>ZoKrates</a:t>
            </a:r>
            <a:r>
              <a:rPr lang="ko-KR" altLang="en-US" dirty="0"/>
              <a:t> DSL 코드는 완벽하게 지원되지만 가져온 프로그램의 감시 생성은 일반적으로 지원할 수 없으며 사용자가 해당 정보를 제공해야합니다.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C62113-033F-49F8-B79C-35490166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59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The </a:t>
            </a:r>
            <a:r>
              <a:rPr lang="en-US" altLang="ko-KR" dirty="0" err="1"/>
              <a:t>ZoKrates</a:t>
            </a:r>
            <a:r>
              <a:rPr lang="en-US" altLang="ko-KR" dirty="0"/>
              <a:t> Toolbox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Implementation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28FFEA-5008-4304-B3E4-1951BC340143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97C370-EA9F-49AC-B7FC-98308CD93CB7}"/>
              </a:ext>
            </a:extLst>
          </p:cNvPr>
          <p:cNvSpPr/>
          <p:nvPr/>
        </p:nvSpPr>
        <p:spPr>
          <a:xfrm>
            <a:off x="907895" y="1744108"/>
            <a:ext cx="3497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4) </a:t>
            </a:r>
            <a:r>
              <a:rPr lang="ko-KR" altLang="en-US" dirty="0" err="1"/>
              <a:t>Setup</a:t>
            </a:r>
            <a:r>
              <a:rPr lang="ko-KR" altLang="en-US" dirty="0"/>
              <a:t> and </a:t>
            </a:r>
            <a:r>
              <a:rPr lang="ko-KR" altLang="en-US" dirty="0" err="1"/>
              <a:t>Proof</a:t>
            </a:r>
            <a:r>
              <a:rPr lang="ko-KR" altLang="en-US" dirty="0"/>
              <a:t> </a:t>
            </a:r>
            <a:r>
              <a:rPr lang="ko-KR" altLang="en-US" dirty="0" err="1"/>
              <a:t>Generation</a:t>
            </a:r>
            <a:r>
              <a:rPr lang="ko-KR" altLang="en-US" dirty="0"/>
              <a:t>: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46BE5A-9770-445A-A012-B14A5182F7A2}"/>
              </a:ext>
            </a:extLst>
          </p:cNvPr>
          <p:cNvSpPr/>
          <p:nvPr/>
        </p:nvSpPr>
        <p:spPr>
          <a:xfrm>
            <a:off x="1719262" y="2409736"/>
            <a:ext cx="87534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섹션 </a:t>
            </a:r>
            <a:r>
              <a:rPr lang="ko-KR" altLang="en-US" dirty="0" err="1"/>
              <a:t>VII에서</a:t>
            </a:r>
            <a:r>
              <a:rPr lang="ko-KR" altLang="en-US" dirty="0"/>
              <a:t> 설명한 바와 같이 </a:t>
            </a:r>
            <a:r>
              <a:rPr lang="ko-KR" altLang="en-US" dirty="0" err="1"/>
              <a:t>zkSNARK</a:t>
            </a:r>
            <a:r>
              <a:rPr lang="ko-KR" altLang="en-US" dirty="0"/>
              <a:t> 검증 가능 계산 체계는 일회성 신뢰 설정을 수행해야합니다. </a:t>
            </a:r>
            <a:endParaRPr lang="en-US" altLang="ko-KR" dirty="0"/>
          </a:p>
          <a:p>
            <a:r>
              <a:rPr lang="ko-KR" altLang="en-US" dirty="0"/>
              <a:t>실행하는 사람은 프로세스에 사용 된 개인 정보를 </a:t>
            </a:r>
            <a:r>
              <a:rPr lang="ko-KR" altLang="en-US" dirty="0" err="1"/>
              <a:t>잊어야한다는</a:t>
            </a:r>
            <a:r>
              <a:rPr lang="ko-KR" altLang="en-US" dirty="0"/>
              <a:t> 점에서 </a:t>
            </a:r>
            <a:r>
              <a:rPr lang="ko-KR" altLang="en-US" dirty="0" err="1"/>
              <a:t>신뢰됩니다</a:t>
            </a:r>
            <a:r>
              <a:rPr lang="ko-KR" altLang="en-US" dirty="0"/>
              <a:t>. </a:t>
            </a:r>
            <a:endParaRPr lang="en-US" altLang="ko-KR" dirty="0"/>
          </a:p>
          <a:p>
            <a:r>
              <a:rPr lang="ko-KR" altLang="en-US" dirty="0"/>
              <a:t>해당 정보를 잊어 버린 경우 소유자는 위조 증거를 만들 수 있습니다.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C68C9-0463-4CFF-B968-BEE0B52F85C2}"/>
              </a:ext>
            </a:extLst>
          </p:cNvPr>
          <p:cNvSpPr/>
          <p:nvPr/>
        </p:nvSpPr>
        <p:spPr>
          <a:xfrm>
            <a:off x="1719262" y="3770263"/>
            <a:ext cx="87534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그러나 다른 증명의 무 지식 속성은 손상되지 않습니다. </a:t>
            </a:r>
            <a:endParaRPr lang="en-US" altLang="ko-KR" dirty="0"/>
          </a:p>
          <a:p>
            <a:r>
              <a:rPr lang="ko-KR" altLang="en-US" dirty="0"/>
              <a:t>이 문제를 해결하기 위해 섹션 </a:t>
            </a:r>
            <a:r>
              <a:rPr lang="ko-KR" altLang="en-US" dirty="0" err="1"/>
              <a:t>VI에서이</a:t>
            </a:r>
            <a:r>
              <a:rPr lang="ko-KR" altLang="en-US" dirty="0"/>
              <a:t> 신뢰를 제거하는 메커니즘에 대해 설명합니다. </a:t>
            </a:r>
            <a:endParaRPr lang="en-US" altLang="ko-KR" dirty="0"/>
          </a:p>
          <a:p>
            <a:r>
              <a:rPr lang="ko-KR" altLang="en-US" dirty="0"/>
              <a:t>설정 단계는 프로그램과 공개 인수를 입력으로 받아 증명을 작성하고 검증하는 데 사용할 </a:t>
            </a:r>
            <a:r>
              <a:rPr lang="ko-KR" altLang="en-US" dirty="0" err="1"/>
              <a:t>수있는</a:t>
            </a:r>
            <a:r>
              <a:rPr lang="ko-KR" altLang="en-US" dirty="0"/>
              <a:t> 검증 및 검증 키를 생성합니다 [13]. </a:t>
            </a:r>
            <a:endParaRPr lang="en-US" altLang="ko-KR" dirty="0"/>
          </a:p>
          <a:p>
            <a:r>
              <a:rPr lang="ko-KR" altLang="en-US" dirty="0"/>
              <a:t>그런 다음이 키를 임의의 횟수로 재사용 할 수 있습니다. </a:t>
            </a:r>
            <a:endParaRPr lang="en-US" altLang="ko-KR" dirty="0"/>
          </a:p>
          <a:p>
            <a:r>
              <a:rPr lang="ko-KR" altLang="en-US" dirty="0"/>
              <a:t>설정 및 증명 생성을 위해 </a:t>
            </a:r>
            <a:r>
              <a:rPr lang="ko-KR" altLang="en-US" dirty="0" err="1"/>
              <a:t>ZoKrates</a:t>
            </a:r>
            <a:r>
              <a:rPr lang="ko-KR" altLang="en-US" dirty="0"/>
              <a:t> 구현은 </a:t>
            </a:r>
            <a:r>
              <a:rPr lang="ko-KR" altLang="en-US" dirty="0" err="1"/>
              <a:t>zkSNARK</a:t>
            </a:r>
            <a:r>
              <a:rPr lang="ko-KR" altLang="en-US" dirty="0"/>
              <a:t> 체계를 구현하는 암호화 라이브러리 인 </a:t>
            </a:r>
            <a:r>
              <a:rPr lang="ko-KR" altLang="en-US" dirty="0" err="1"/>
              <a:t>libsnark를</a:t>
            </a:r>
            <a:r>
              <a:rPr lang="ko-KR" altLang="en-US" dirty="0"/>
              <a:t> 사용합니다 [14].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53DA5E-8547-410C-A736-3BC15F10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562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The </a:t>
            </a:r>
            <a:r>
              <a:rPr lang="en-US" altLang="ko-KR" dirty="0" err="1"/>
              <a:t>ZoKrates</a:t>
            </a:r>
            <a:r>
              <a:rPr lang="en-US" altLang="ko-KR" dirty="0"/>
              <a:t> Toolbox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Implementation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28FFEA-5008-4304-B3E4-1951BC340143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14FC3B-3A16-477B-AF9E-F24024D7B1BC}"/>
              </a:ext>
            </a:extLst>
          </p:cNvPr>
          <p:cNvSpPr/>
          <p:nvPr/>
        </p:nvSpPr>
        <p:spPr>
          <a:xfrm>
            <a:off x="1066143" y="1813832"/>
            <a:ext cx="2370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5) </a:t>
            </a:r>
            <a:r>
              <a:rPr lang="ko-KR" altLang="en-US" dirty="0" err="1"/>
              <a:t>Proof</a:t>
            </a:r>
            <a:r>
              <a:rPr lang="ko-KR" altLang="en-US" dirty="0"/>
              <a:t> </a:t>
            </a:r>
            <a:r>
              <a:rPr lang="ko-KR" altLang="en-US" dirty="0" err="1"/>
              <a:t>Generation</a:t>
            </a:r>
            <a:r>
              <a:rPr lang="ko-KR" altLang="en-US" dirty="0"/>
              <a:t>: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897BBD-687A-4ADB-B0B5-6A70EB5CA4AB}"/>
              </a:ext>
            </a:extLst>
          </p:cNvPr>
          <p:cNvSpPr/>
          <p:nvPr/>
        </p:nvSpPr>
        <p:spPr>
          <a:xfrm>
            <a:off x="1552575" y="2828836"/>
            <a:ext cx="9324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증인이 발견되고 증명 키가 생성 된 후, 증인의 정확성과 해당 프로그램 실행에 대한 증거를 만들 수 있습니다. </a:t>
            </a:r>
            <a:endParaRPr lang="en-US" altLang="ko-KR" dirty="0"/>
          </a:p>
          <a:p>
            <a:r>
              <a:rPr lang="ko-KR" altLang="en-US" dirty="0"/>
              <a:t>결과 증거는 매우 짧으며 (자세한 내용은 </a:t>
            </a:r>
            <a:r>
              <a:rPr lang="ko-KR" altLang="en-US" dirty="0" err="1"/>
              <a:t>V</a:t>
            </a:r>
            <a:r>
              <a:rPr lang="ko-KR" altLang="en-US" dirty="0"/>
              <a:t> 참조) 네트워크를 통해 블록 체인에 효율적으로 보낼 수 있습니다.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63AEF5B-BD7A-482A-AEE6-ECDA98A1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7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237A9-5CA0-429A-9FD6-F0FC0C16B27A}"/>
              </a:ext>
            </a:extLst>
          </p:cNvPr>
          <p:cNvSpPr txBox="1"/>
          <p:nvPr/>
        </p:nvSpPr>
        <p:spPr>
          <a:xfrm>
            <a:off x="1096296" y="1822983"/>
            <a:ext cx="641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블록체인은 여러 분야에서 </a:t>
            </a:r>
            <a:r>
              <a:rPr lang="ko-KR" altLang="en-US" dirty="0" smtClean="0"/>
              <a:t>쓰이기에 걸림돌이 되는 </a:t>
            </a:r>
            <a:r>
              <a:rPr lang="en-US" altLang="ko-KR" dirty="0" smtClean="0"/>
              <a:t>challenge</a:t>
            </a:r>
            <a:r>
              <a:rPr lang="ko-KR" altLang="en-US" dirty="0" smtClean="0"/>
              <a:t> 존재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80414-1167-4427-AA60-8FC9B42896DD}"/>
              </a:ext>
            </a:extLst>
          </p:cNvPr>
          <p:cNvSpPr txBox="1"/>
          <p:nvPr/>
        </p:nvSpPr>
        <p:spPr>
          <a:xfrm>
            <a:off x="1096296" y="2326170"/>
            <a:ext cx="706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</a:t>
            </a:r>
            <a:r>
              <a:rPr lang="ko-KR" altLang="en-US" dirty="0" smtClean="0"/>
              <a:t>중에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확장성</a:t>
            </a:r>
            <a:r>
              <a:rPr lang="ko-KR" altLang="en-US" dirty="0"/>
              <a:t>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privacy</a:t>
            </a:r>
            <a:r>
              <a:rPr lang="ko-KR" altLang="en-US" dirty="0"/>
              <a:t>는 실제로 활용되기 </a:t>
            </a:r>
            <a:r>
              <a:rPr lang="ko-KR" altLang="en-US" dirty="0" smtClean="0"/>
              <a:t>위해서는 </a:t>
            </a:r>
            <a:r>
              <a:rPr lang="ko-KR" altLang="en-US" dirty="0"/>
              <a:t>극복해야하는 문제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6A3DC-F0EC-454B-A47F-FF78A727636E}"/>
              </a:ext>
            </a:extLst>
          </p:cNvPr>
          <p:cNvSpPr txBox="1"/>
          <p:nvPr/>
        </p:nvSpPr>
        <p:spPr>
          <a:xfrm>
            <a:off x="2968447" y="3654187"/>
            <a:ext cx="706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블록체인</a:t>
            </a:r>
            <a:r>
              <a:rPr lang="ko-KR" altLang="en-US" dirty="0"/>
              <a:t> </a:t>
            </a:r>
            <a:r>
              <a:rPr lang="ko-KR" altLang="en-US" dirty="0" smtClean="0"/>
              <a:t>거래 </a:t>
            </a:r>
            <a:r>
              <a:rPr lang="en-US" altLang="ko-KR" dirty="0" smtClean="0"/>
              <a:t>&gt;&gt;</a:t>
            </a:r>
            <a:r>
              <a:rPr lang="ko-KR" altLang="en-US" dirty="0" smtClean="0"/>
              <a:t> </a:t>
            </a:r>
            <a:r>
              <a:rPr lang="ko-KR" altLang="en-US" dirty="0"/>
              <a:t>네트워크의 모든 노드에서 검증되고 </a:t>
            </a:r>
            <a:r>
              <a:rPr lang="ko-KR" altLang="en-US" dirty="0" smtClean="0"/>
              <a:t>처리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2F1DA-A055-4800-ABDD-B8163CAA6F25}"/>
              </a:ext>
            </a:extLst>
          </p:cNvPr>
          <p:cNvSpPr txBox="1"/>
          <p:nvPr/>
        </p:nvSpPr>
        <p:spPr>
          <a:xfrm>
            <a:off x="2968447" y="4023519"/>
            <a:ext cx="679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유효성 </a:t>
            </a:r>
            <a:r>
              <a:rPr lang="ko-KR" altLang="en-US" dirty="0"/>
              <a:t>검증 및 처리에 필요한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모든 데이터가 모든 노드에서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사용가능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32B65-3B35-421E-93DA-6E356E90288D}"/>
              </a:ext>
            </a:extLst>
          </p:cNvPr>
          <p:cNvSpPr txBox="1"/>
          <p:nvPr/>
        </p:nvSpPr>
        <p:spPr>
          <a:xfrm>
            <a:off x="2968447" y="4866769"/>
            <a:ext cx="5401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public </a:t>
            </a:r>
            <a:r>
              <a:rPr lang="ko-KR" altLang="en-US" dirty="0"/>
              <a:t>블록체인 네트워크에서는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모든 데이터가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공개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dirty="0" smtClean="0"/>
              <a:t>기밀 </a:t>
            </a:r>
            <a:r>
              <a:rPr lang="ko-KR" altLang="en-US" dirty="0"/>
              <a:t>정보 및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privacy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보호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가 필요</a:t>
            </a:r>
            <a:r>
              <a:rPr lang="ko-KR" altLang="en-US" dirty="0"/>
              <a:t>한 경우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충돌</a:t>
            </a:r>
            <a:r>
              <a:rPr lang="ko-KR" altLang="en-US" dirty="0"/>
              <a:t>이 발생</a:t>
            </a:r>
            <a:endParaRPr lang="en-US" altLang="ko-KR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5E225C6-8103-4451-B9AD-22D961FE2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38373" y="3838853"/>
            <a:ext cx="814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확장성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838373" y="4971248"/>
            <a:ext cx="936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privacy</a:t>
            </a:r>
            <a:endParaRPr lang="ko-KR" altLang="en-US" dirty="0"/>
          </a:p>
        </p:txBody>
      </p:sp>
      <p:sp>
        <p:nvSpPr>
          <p:cNvPr id="12" name="왼쪽 중괄호 11"/>
          <p:cNvSpPr/>
          <p:nvPr/>
        </p:nvSpPr>
        <p:spPr>
          <a:xfrm>
            <a:off x="2653020" y="3639692"/>
            <a:ext cx="315427" cy="7093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/>
          <p:cNvSpPr/>
          <p:nvPr/>
        </p:nvSpPr>
        <p:spPr>
          <a:xfrm>
            <a:off x="2713838" y="4912935"/>
            <a:ext cx="315427" cy="5539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767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The </a:t>
            </a:r>
            <a:r>
              <a:rPr lang="en-US" altLang="ko-KR" dirty="0" err="1"/>
              <a:t>ZoKrates</a:t>
            </a:r>
            <a:r>
              <a:rPr lang="en-US" altLang="ko-KR" dirty="0"/>
              <a:t> Toolbox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Implementation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28FFEA-5008-4304-B3E4-1951BC340143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1FD74C-9C5E-4EAA-B9C3-E5AA1942B01F}"/>
              </a:ext>
            </a:extLst>
          </p:cNvPr>
          <p:cNvSpPr/>
          <p:nvPr/>
        </p:nvSpPr>
        <p:spPr>
          <a:xfrm>
            <a:off x="1053431" y="1744108"/>
            <a:ext cx="261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6) </a:t>
            </a:r>
            <a:r>
              <a:rPr lang="ko-KR" altLang="en-US" dirty="0" err="1"/>
              <a:t>Contract</a:t>
            </a:r>
            <a:r>
              <a:rPr lang="ko-KR" altLang="en-US" dirty="0"/>
              <a:t> </a:t>
            </a:r>
            <a:r>
              <a:rPr lang="ko-KR" altLang="en-US" dirty="0" err="1"/>
              <a:t>Generator</a:t>
            </a:r>
            <a:r>
              <a:rPr lang="ko-KR" altLang="en-US" dirty="0"/>
              <a:t>: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703C87-43D2-4461-BAE7-6FBB72FA110A}"/>
              </a:ext>
            </a:extLst>
          </p:cNvPr>
          <p:cNvSpPr/>
          <p:nvPr/>
        </p:nvSpPr>
        <p:spPr>
          <a:xfrm>
            <a:off x="1590675" y="2330440"/>
            <a:ext cx="86296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검증 키를 기반으로 블록 체인에서 증명을 확인할 </a:t>
            </a:r>
            <a:r>
              <a:rPr lang="ko-KR" altLang="en-US" dirty="0" err="1"/>
              <a:t>수있는</a:t>
            </a:r>
            <a:r>
              <a:rPr lang="ko-KR" altLang="en-US" dirty="0"/>
              <a:t> </a:t>
            </a:r>
            <a:r>
              <a:rPr lang="ko-KR" altLang="en-US" dirty="0" err="1"/>
              <a:t>Solidity</a:t>
            </a:r>
            <a:r>
              <a:rPr lang="ko-KR" altLang="en-US" dirty="0"/>
              <a:t> </a:t>
            </a:r>
            <a:r>
              <a:rPr lang="ko-KR" altLang="en-US" dirty="0" err="1"/>
              <a:t>Smart</a:t>
            </a:r>
            <a:r>
              <a:rPr lang="ko-KR" altLang="en-US" dirty="0"/>
              <a:t> </a:t>
            </a:r>
            <a:r>
              <a:rPr lang="ko-KR" altLang="en-US" dirty="0" err="1"/>
              <a:t>Contract를</a:t>
            </a:r>
            <a:r>
              <a:rPr lang="ko-KR" altLang="en-US" dirty="0"/>
              <a:t> 생성합니다. </a:t>
            </a:r>
            <a:endParaRPr lang="en-US" altLang="ko-KR" dirty="0"/>
          </a:p>
          <a:p>
            <a:r>
              <a:rPr lang="ko-KR" altLang="en-US" dirty="0"/>
              <a:t>생성 된 계약은 목록 4에 표시된 것처럼 매우 간단한 기본 구조를 가지고 있으며 온 체인 검증이 활용되는 구체적인 사용 사례에 따라 사용자 정의 할 수 있습니다.</a:t>
            </a:r>
          </a:p>
          <a:p>
            <a:r>
              <a:rPr lang="ko-KR" altLang="en-US" dirty="0"/>
              <a:t>공식 </a:t>
            </a:r>
            <a:r>
              <a:rPr lang="ko-KR" altLang="en-US" dirty="0" err="1"/>
              <a:t>Solidity</a:t>
            </a:r>
            <a:r>
              <a:rPr lang="ko-KR" altLang="en-US" dirty="0"/>
              <a:t> 컴파일러 인 </a:t>
            </a:r>
            <a:r>
              <a:rPr lang="ko-KR" altLang="en-US" dirty="0" err="1"/>
              <a:t>solc로</a:t>
            </a:r>
            <a:r>
              <a:rPr lang="ko-KR" altLang="en-US" dirty="0"/>
              <a:t> 컴파일 한 다음 </a:t>
            </a:r>
            <a:r>
              <a:rPr lang="ko-KR" altLang="en-US" dirty="0" err="1"/>
              <a:t>Ethereum에</a:t>
            </a:r>
            <a:r>
              <a:rPr lang="ko-KR" altLang="en-US" dirty="0"/>
              <a:t> 배포 할 수 있습니다. </a:t>
            </a:r>
            <a:endParaRPr lang="en-US" altLang="ko-KR" dirty="0"/>
          </a:p>
          <a:p>
            <a:r>
              <a:rPr lang="ko-KR" altLang="en-US" dirty="0" err="1"/>
              <a:t>verifyTx</a:t>
            </a:r>
            <a:r>
              <a:rPr lang="ko-KR" altLang="en-US" dirty="0"/>
              <a:t> 함수는 프로그램의 공개 입력 및 결과를 매개 변수로 사용하며 이전에 생성 된 증거의 실행 정확성을 증명합니다. </a:t>
            </a:r>
            <a:endParaRPr lang="en-US" altLang="ko-KR" dirty="0"/>
          </a:p>
          <a:p>
            <a:r>
              <a:rPr lang="ko-KR" altLang="en-US" dirty="0"/>
              <a:t>검증 성공 및 따라서 오프 체인 실행의 정확성을 나타내는 </a:t>
            </a:r>
            <a:r>
              <a:rPr lang="ko-KR" altLang="en-US" dirty="0" err="1"/>
              <a:t>부울</a:t>
            </a:r>
            <a:r>
              <a:rPr lang="ko-KR" altLang="en-US" dirty="0"/>
              <a:t> 값을 반환합니다. </a:t>
            </a:r>
            <a:endParaRPr lang="en-US" altLang="ko-KR" dirty="0"/>
          </a:p>
          <a:p>
            <a:r>
              <a:rPr lang="ko-KR" altLang="en-US" dirty="0"/>
              <a:t>성공하면 프로그램 결과가 확인되고 블록 체인에서 또는 블록 체인에서 추가 처리에 사용될 수 있습니다.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E43F3B-12CD-4E4A-B00B-E0A84CEC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454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27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Evaluation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EE0F8D3-C6D2-4AED-A5E6-1CDAA5BDDEEF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A7FEA9-F7B0-4AC8-8E48-8F99DAFB70DC}"/>
              </a:ext>
            </a:extLst>
          </p:cNvPr>
          <p:cNvSpPr/>
          <p:nvPr/>
        </p:nvSpPr>
        <p:spPr>
          <a:xfrm>
            <a:off x="1608135" y="1690688"/>
            <a:ext cx="96218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 섹션에서는 섹션 </a:t>
            </a:r>
            <a:r>
              <a:rPr lang="ko-KR" altLang="en-US" dirty="0" err="1"/>
              <a:t>IV에</a:t>
            </a:r>
            <a:r>
              <a:rPr lang="ko-KR" altLang="en-US" dirty="0"/>
              <a:t> 설명 된 </a:t>
            </a:r>
            <a:r>
              <a:rPr lang="ko-KR" altLang="en-US" dirty="0" err="1"/>
              <a:t>ZoKrates</a:t>
            </a:r>
            <a:r>
              <a:rPr lang="ko-KR" altLang="en-US" dirty="0"/>
              <a:t> 프로세스의 단계와 관련된 성능 및 비용에 대한 개요를 제공합니다.</a:t>
            </a:r>
          </a:p>
          <a:p>
            <a:r>
              <a:rPr lang="ko-KR" altLang="en-US" dirty="0"/>
              <a:t>온 체인 검증은 Ethereum </a:t>
            </a:r>
            <a:r>
              <a:rPr lang="ko-KR" altLang="en-US" dirty="0" err="1"/>
              <a:t>Ropsten</a:t>
            </a:r>
            <a:r>
              <a:rPr lang="ko-KR" altLang="en-US" dirty="0"/>
              <a:t> Testnet6에서 </a:t>
            </a:r>
            <a:r>
              <a:rPr lang="ko-KR" altLang="en-US" dirty="0" err="1"/>
              <a:t>벤치마킹되었습니다</a:t>
            </a:r>
            <a:r>
              <a:rPr lang="ko-KR" altLang="en-US" dirty="0"/>
              <a:t>. 온 체인 검증 비용이 계산을 오프 체인으로 처리하여 처리량을 얻을 수 있는지 또는 비용을 절약 할 수 있는지를 결정하기 </a:t>
            </a:r>
            <a:r>
              <a:rPr lang="ko-KR" altLang="en-US" dirty="0" err="1"/>
              <a:t>때문에이</a:t>
            </a:r>
            <a:r>
              <a:rPr lang="ko-KR" altLang="en-US" dirty="0"/>
              <a:t> 벤치 </a:t>
            </a:r>
            <a:r>
              <a:rPr lang="ko-KR" altLang="en-US" dirty="0" err="1"/>
              <a:t>마크는이</a:t>
            </a:r>
            <a:r>
              <a:rPr lang="ko-KR" altLang="en-US" dirty="0"/>
              <a:t> 맥락에서 가장 중요합니다. 이는 사용 사례에 따른 평가가 필요하고 벤치마킹 할 </a:t>
            </a:r>
            <a:r>
              <a:rPr lang="ko-KR" altLang="en-US" dirty="0" err="1"/>
              <a:t>수없는</a:t>
            </a:r>
            <a:r>
              <a:rPr lang="ko-KR" altLang="en-US" dirty="0"/>
              <a:t> 개인 정보 보호 이점을 설명하지 않습니다. 증명 검증에 사용되는 </a:t>
            </a:r>
            <a:r>
              <a:rPr lang="ko-KR" altLang="en-US" dirty="0" err="1"/>
              <a:t>이더</a:t>
            </a:r>
            <a:r>
              <a:rPr lang="ko-KR" altLang="en-US" dirty="0"/>
              <a:t> </a:t>
            </a:r>
            <a:r>
              <a:rPr lang="ko-KR" altLang="en-US" dirty="0" err="1"/>
              <a:t>리움</a:t>
            </a:r>
            <a:r>
              <a:rPr lang="ko-KR" altLang="en-US" dirty="0"/>
              <a:t> 사전 컴파일 된 계약 [15] (포인트 추가, 스칼라 곱셈, </a:t>
            </a:r>
            <a:r>
              <a:rPr lang="ko-KR" altLang="en-US" dirty="0" err="1"/>
              <a:t>페어링</a:t>
            </a:r>
            <a:r>
              <a:rPr lang="ko-KR" altLang="en-US" dirty="0"/>
              <a:t>)은 128 비트 보안의 </a:t>
            </a:r>
            <a:r>
              <a:rPr lang="ko-KR" altLang="en-US" dirty="0" err="1"/>
              <a:t>Barreto-Naehrig</a:t>
            </a:r>
            <a:r>
              <a:rPr lang="ko-KR" altLang="en-US" dirty="0"/>
              <a:t> 타원 곡선 [16]에 대해 정의됩니다. 따라서 </a:t>
            </a:r>
            <a:r>
              <a:rPr lang="ko-KR" altLang="en-US" dirty="0" err="1"/>
              <a:t>ZoKrates는이</a:t>
            </a:r>
            <a:r>
              <a:rPr lang="ko-KR" altLang="en-US" dirty="0"/>
              <a:t> 곡선도 사용하도록 구성되었습니다.</a:t>
            </a:r>
          </a:p>
          <a:p>
            <a:r>
              <a:rPr lang="ko-KR" altLang="en-US" dirty="0"/>
              <a:t>오프 체인 벤치 마크는 8GB RAM 및 </a:t>
            </a:r>
            <a:r>
              <a:rPr lang="ko-KR" altLang="en-US" dirty="0" err="1"/>
              <a:t>HDD가</a:t>
            </a:r>
            <a:r>
              <a:rPr lang="ko-KR" altLang="en-US" dirty="0"/>
              <a:t> 장착 된 Intel </a:t>
            </a:r>
            <a:r>
              <a:rPr lang="ko-KR" altLang="en-US" dirty="0" err="1"/>
              <a:t>Core</a:t>
            </a:r>
            <a:r>
              <a:rPr lang="ko-KR" altLang="en-US" dirty="0"/>
              <a:t> i5-3210M @ 2.5GHz 시스템에서 수행되었습니다.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511E3-4E1B-442D-9F6A-CBDBE728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296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27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Evaluation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EE0F8D3-C6D2-4AED-A5E6-1CDAA5BDDEEF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A7FEA9-F7B0-4AC8-8E48-8F99DAFB70DC}"/>
              </a:ext>
            </a:extLst>
          </p:cNvPr>
          <p:cNvSpPr/>
          <p:nvPr/>
        </p:nvSpPr>
        <p:spPr>
          <a:xfrm>
            <a:off x="1160460" y="1824038"/>
            <a:ext cx="96218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우리는 오프 체인 단계를 두 가지 범주로 나눕니다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1) </a:t>
            </a:r>
            <a:r>
              <a:rPr lang="ko-KR" altLang="en-US" dirty="0"/>
              <a:t>일회성 단계 </a:t>
            </a:r>
            <a:r>
              <a:rPr lang="en-US" altLang="ko-KR" dirty="0"/>
              <a:t>: </a:t>
            </a:r>
            <a:r>
              <a:rPr lang="ko-KR" altLang="en-US" dirty="0"/>
              <a:t>주어진 프로그램에 대해 한 번만 실행됩니다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반복 단계 </a:t>
            </a:r>
            <a:r>
              <a:rPr lang="en-US" altLang="ko-KR" dirty="0"/>
              <a:t>: </a:t>
            </a:r>
            <a:r>
              <a:rPr lang="ko-KR" altLang="en-US" dirty="0"/>
              <a:t>주어진 프로그램이 실행될 때마다 실행됩니다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 </a:t>
            </a:r>
            <a:r>
              <a:rPr lang="ko-KR" altLang="en-US" dirty="0"/>
              <a:t>두 경우 모두 성능 병목 현상이 내부적으로 </a:t>
            </a:r>
            <a:r>
              <a:rPr lang="en-US" altLang="ko-KR" dirty="0" err="1"/>
              <a:t>libsnark</a:t>
            </a:r>
            <a:r>
              <a:rPr lang="ko-KR" altLang="en-US" dirty="0"/>
              <a:t>를 사용하는 단계임을 보여줍니다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[13]</a:t>
            </a:r>
            <a:r>
              <a:rPr lang="ko-KR" altLang="en-US" dirty="0"/>
              <a:t>은 우수한 성능 추정치를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13DC3F-6EC5-4AE6-840E-61864445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283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27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Evaluation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EE0F8D3-C6D2-4AED-A5E6-1CDAA5BDDEEF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A7FEA9-F7B0-4AC8-8E48-8F99DAFB70DC}"/>
              </a:ext>
            </a:extLst>
          </p:cNvPr>
          <p:cNvSpPr/>
          <p:nvPr/>
        </p:nvSpPr>
        <p:spPr>
          <a:xfrm>
            <a:off x="1160460" y="1824038"/>
            <a:ext cx="96218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검증 가능한 계산 체계로서</a:t>
            </a:r>
            <a:r>
              <a:rPr lang="en-US" altLang="ko-KR"/>
              <a:t>, </a:t>
            </a:r>
            <a:r>
              <a:rPr lang="ko-KR" altLang="en-US"/>
              <a:t>우리는 피노키오 시스템의 약간 수정 된 버전 인 </a:t>
            </a:r>
            <a:r>
              <a:rPr lang="en-US" altLang="ko-KR"/>
              <a:t>libsnark</a:t>
            </a:r>
            <a:r>
              <a:rPr lang="ko-KR" altLang="en-US"/>
              <a:t>에서 구현 된 </a:t>
            </a:r>
            <a:r>
              <a:rPr lang="en-US" altLang="ko-KR"/>
              <a:t>[9]</a:t>
            </a:r>
            <a:r>
              <a:rPr lang="ko-KR" altLang="en-US"/>
              <a:t>의 </a:t>
            </a:r>
            <a:r>
              <a:rPr lang="en-US" altLang="ko-KR"/>
              <a:t>R1CS</a:t>
            </a:r>
            <a:r>
              <a:rPr lang="ko-KR" altLang="en-US"/>
              <a:t>에 대한 </a:t>
            </a:r>
            <a:r>
              <a:rPr lang="en-US" altLang="ko-KR"/>
              <a:t>zkSNARK </a:t>
            </a:r>
            <a:r>
              <a:rPr lang="ko-KR" altLang="en-US"/>
              <a:t>구성을 사용한다 </a:t>
            </a:r>
            <a:r>
              <a:rPr lang="en-US" altLang="ko-KR"/>
              <a:t>[8]. </a:t>
            </a:r>
            <a:r>
              <a:rPr lang="ko-KR" altLang="en-US"/>
              <a:t>따라서이 체계와 </a:t>
            </a:r>
            <a:r>
              <a:rPr lang="en-US" altLang="ko-KR"/>
              <a:t>BarretoNaehrig </a:t>
            </a:r>
            <a:r>
              <a:rPr lang="ko-KR" altLang="en-US"/>
              <a:t>곡선의 경우 교정은 </a:t>
            </a:r>
            <a:r>
              <a:rPr lang="en-US" altLang="ko-KR"/>
              <a:t>8 </a:t>
            </a:r>
            <a:r>
              <a:rPr lang="ko-KR" altLang="en-US"/>
              <a:t>개의 타원 곡선 점으로 구성되며 크기는 </a:t>
            </a:r>
            <a:r>
              <a:rPr lang="en-US" altLang="ko-KR"/>
              <a:t>288 </a:t>
            </a:r>
            <a:r>
              <a:rPr lang="ko-KR" altLang="en-US"/>
              <a:t>바이트입니다</a:t>
            </a:r>
            <a:r>
              <a:rPr lang="en-US" altLang="ko-KR"/>
              <a:t>. </a:t>
            </a:r>
            <a:r>
              <a:rPr lang="ko-KR" altLang="en-US"/>
              <a:t>증명의 검증을 위해</a:t>
            </a:r>
            <a:r>
              <a:rPr lang="en-US" altLang="ko-KR"/>
              <a:t>, </a:t>
            </a:r>
            <a:r>
              <a:rPr lang="ko-KR" altLang="en-US"/>
              <a:t>입력이 증명과 함께 제공되는 </a:t>
            </a:r>
            <a:r>
              <a:rPr lang="en-US" altLang="ko-KR"/>
              <a:t>#inputs + 4 </a:t>
            </a:r>
            <a:r>
              <a:rPr lang="ko-KR" altLang="en-US"/>
              <a:t>포인트 더하기 및 </a:t>
            </a:r>
            <a:r>
              <a:rPr lang="en-US" altLang="ko-KR"/>
              <a:t>#inputs </a:t>
            </a:r>
            <a:r>
              <a:rPr lang="ko-KR" altLang="en-US"/>
              <a:t>스칼라 곱뿐만 아니라 </a:t>
            </a:r>
            <a:r>
              <a:rPr lang="en-US" altLang="ko-KR"/>
              <a:t>5 </a:t>
            </a:r>
            <a:r>
              <a:rPr lang="ko-KR" altLang="en-US"/>
              <a:t>개의 페어링 확인이 수행되어야합니다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E8C51B-1041-4D32-B506-AD9707EE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305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On-chain Verification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27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Evaluation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EE0F8D3-C6D2-4AED-A5E6-1CDAA5BDDEEF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A7FEA9-F7B0-4AC8-8E48-8F99DAFB70DC}"/>
              </a:ext>
            </a:extLst>
          </p:cNvPr>
          <p:cNvSpPr/>
          <p:nvPr/>
        </p:nvSpPr>
        <p:spPr>
          <a:xfrm>
            <a:off x="1160460" y="1824038"/>
            <a:ext cx="9621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이더 리움은 각 작업에 가스로 표시된 비용을 할당하여 블록의 복잡성을 제한합니다 </a:t>
            </a:r>
            <a:r>
              <a:rPr lang="en-US" altLang="ko-KR"/>
              <a:t>(II </a:t>
            </a:r>
            <a:r>
              <a:rPr lang="ko-KR" altLang="en-US"/>
              <a:t>참조</a:t>
            </a:r>
            <a:r>
              <a:rPr lang="en-US" altLang="ko-KR"/>
              <a:t>). </a:t>
            </a:r>
            <a:r>
              <a:rPr lang="ko-KR" altLang="en-US"/>
              <a:t>현재</a:t>
            </a:r>
            <a:r>
              <a:rPr lang="en-US" altLang="ko-KR"/>
              <a:t>, </a:t>
            </a:r>
            <a:r>
              <a:rPr lang="ko-KR" altLang="en-US"/>
              <a:t>블록 가스 한계는 </a:t>
            </a:r>
            <a:r>
              <a:rPr lang="en-US" altLang="ko-KR"/>
              <a:t>~ 800</a:t>
            </a:r>
            <a:r>
              <a:rPr lang="ko-KR" altLang="en-US"/>
              <a:t>만이 다</a:t>
            </a:r>
            <a:r>
              <a:rPr lang="en-US" altLang="ko-KR"/>
              <a:t>. </a:t>
            </a:r>
            <a:r>
              <a:rPr lang="ko-KR" altLang="en-US"/>
              <a:t>새로운 블록은 평균 </a:t>
            </a:r>
            <a:r>
              <a:rPr lang="en-US" altLang="ko-KR"/>
              <a:t>14 </a:t>
            </a:r>
            <a:r>
              <a:rPr lang="ko-KR" altLang="en-US"/>
              <a:t>초마다 생성됩니다 </a:t>
            </a:r>
            <a:r>
              <a:rPr lang="en-US" altLang="ko-KR"/>
              <a:t>9. </a:t>
            </a:r>
            <a:r>
              <a:rPr lang="ko-KR" altLang="en-US"/>
              <a:t>증명의 온 체인 검증을 위해서는 약 </a:t>
            </a:r>
            <a:r>
              <a:rPr lang="en-US" altLang="ko-KR"/>
              <a:t>160 </a:t>
            </a:r>
            <a:r>
              <a:rPr lang="ko-KR" altLang="en-US"/>
              <a:t>만 가스가 필요합니다</a:t>
            </a:r>
            <a:r>
              <a:rPr lang="en-US" altLang="ko-KR"/>
              <a:t>. </a:t>
            </a:r>
            <a:r>
              <a:rPr lang="ko-KR" altLang="en-US"/>
              <a:t>도 </a:t>
            </a:r>
            <a:r>
              <a:rPr lang="en-US" altLang="ko-KR"/>
              <a:t>4</a:t>
            </a:r>
            <a:r>
              <a:rPr lang="ko-KR" altLang="en-US"/>
              <a:t>에 도시 된 바와 같이</a:t>
            </a:r>
            <a:r>
              <a:rPr lang="en-US" altLang="ko-KR"/>
              <a:t>, </a:t>
            </a:r>
            <a:r>
              <a:rPr lang="ko-KR" altLang="en-US"/>
              <a:t>가스 비용은 증명과 함께 제공된 </a:t>
            </a:r>
            <a:r>
              <a:rPr lang="en-US" altLang="ko-KR"/>
              <a:t># </a:t>
            </a:r>
            <a:r>
              <a:rPr lang="ko-KR" altLang="en-US"/>
              <a:t>입력에 따라 선형으로 상승한다</a:t>
            </a:r>
            <a:r>
              <a:rPr lang="en-US" altLang="ko-KR"/>
              <a:t>. </a:t>
            </a:r>
            <a:r>
              <a:rPr lang="ko-KR" altLang="en-US"/>
              <a:t>검증 비용은 실행이 검증되는 프로그램의 복잡성과 무관하다는 점에 유의하십시오</a:t>
            </a:r>
            <a:r>
              <a:rPr lang="en-US" altLang="ko-KR"/>
              <a:t>. </a:t>
            </a:r>
            <a:r>
              <a:rPr lang="ko-KR" altLang="en-US"/>
              <a:t>계약의 배치 비용은 </a:t>
            </a:r>
            <a:r>
              <a:rPr lang="en-US" altLang="ko-KR"/>
              <a:t>~ 150 </a:t>
            </a:r>
            <a:r>
              <a:rPr lang="ko-KR" altLang="en-US"/>
              <a:t>만 가스입니다</a:t>
            </a:r>
            <a:r>
              <a:rPr lang="en-US" altLang="ko-KR"/>
              <a:t>.</a:t>
            </a:r>
          </a:p>
          <a:p>
            <a:r>
              <a:rPr lang="ko-KR" altLang="en-US"/>
              <a:t>섹션 </a:t>
            </a:r>
            <a:r>
              <a:rPr lang="en-US" altLang="ko-KR"/>
              <a:t>VI</a:t>
            </a:r>
            <a:r>
              <a:rPr lang="ko-KR" altLang="en-US"/>
              <a:t>에서보다 상세하게 설명 된 바와 같이</a:t>
            </a:r>
            <a:r>
              <a:rPr lang="en-US" altLang="ko-KR"/>
              <a:t>, </a:t>
            </a:r>
            <a:r>
              <a:rPr lang="ko-KR" altLang="en-US"/>
              <a:t>최적화 된 검증 가능한 계산 방식을 채택함으로써 비용이 절감 될 수있다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28EBF81-83E6-466C-8952-98C8813C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565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One-time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27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Evaluation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EE0F8D3-C6D2-4AED-A5E6-1CDAA5BDDEEF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A7FEA9-F7B0-4AC8-8E48-8F99DAFB70DC}"/>
              </a:ext>
            </a:extLst>
          </p:cNvPr>
          <p:cNvSpPr/>
          <p:nvPr/>
        </p:nvSpPr>
        <p:spPr>
          <a:xfrm>
            <a:off x="1160460" y="1824038"/>
            <a:ext cx="96218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컴파일</a:t>
            </a:r>
            <a:r>
              <a:rPr lang="en-US" altLang="ko-KR"/>
              <a:t>, </a:t>
            </a:r>
            <a:r>
              <a:rPr lang="ko-KR" altLang="en-US"/>
              <a:t>설정 및 계약 생성은 특정 프로그램에 대해 한 번만 수행되는 단계입니다</a:t>
            </a:r>
            <a:r>
              <a:rPr lang="en-US" altLang="ko-KR"/>
              <a:t>. </a:t>
            </a:r>
            <a:r>
              <a:rPr lang="ko-KR" altLang="en-US"/>
              <a:t>그런 다음 생성 된 아티팩트</a:t>
            </a:r>
            <a:r>
              <a:rPr lang="en-US" altLang="ko-KR"/>
              <a:t>, </a:t>
            </a:r>
            <a:r>
              <a:rPr lang="ko-KR" altLang="en-US"/>
              <a:t>평탄화 된 코드 및 검증 및 검증 키를 재사용 할 수 있습니다</a:t>
            </a:r>
            <a:r>
              <a:rPr lang="en-US" altLang="ko-KR"/>
              <a:t>. </a:t>
            </a:r>
            <a:r>
              <a:rPr lang="ko-KR" altLang="en-US"/>
              <a:t>컴파일 및 계약 생성 단계는 핵심 </a:t>
            </a:r>
            <a:r>
              <a:rPr lang="en-US" altLang="ko-KR"/>
              <a:t>ZoKrates </a:t>
            </a:r>
            <a:r>
              <a:rPr lang="ko-KR" altLang="en-US"/>
              <a:t>구현의 일부이지만 설정 단계는 내부적으로 </a:t>
            </a:r>
            <a:r>
              <a:rPr lang="en-US" altLang="ko-KR"/>
              <a:t>libsnark</a:t>
            </a:r>
            <a:r>
              <a:rPr lang="ko-KR" altLang="en-US"/>
              <a:t>를 사용합니다</a:t>
            </a:r>
            <a:r>
              <a:rPr lang="en-US" altLang="ko-KR"/>
              <a:t>. </a:t>
            </a:r>
            <a:r>
              <a:rPr lang="ko-KR" altLang="en-US"/>
              <a:t>이러한 이유로 설정과 관련된 측정은 주로 직관을 제공하기 위해 제공됩니다</a:t>
            </a:r>
            <a:r>
              <a:rPr lang="en-US" altLang="ko-KR"/>
              <a:t>. </a:t>
            </a:r>
            <a:r>
              <a:rPr lang="ko-KR" altLang="en-US"/>
              <a:t>자세한 성능 벤치 마크 및 예측은 </a:t>
            </a:r>
            <a:r>
              <a:rPr lang="en-US" altLang="ko-KR"/>
              <a:t>[13]</a:t>
            </a:r>
            <a:r>
              <a:rPr lang="ko-KR" altLang="en-US"/>
              <a:t>을 참조하십시오</a:t>
            </a:r>
            <a:r>
              <a:rPr lang="en-US" altLang="ko-KR"/>
              <a:t>. </a:t>
            </a:r>
            <a:r>
              <a:rPr lang="ko-KR" altLang="en-US"/>
              <a:t>그림 </a:t>
            </a:r>
            <a:r>
              <a:rPr lang="en-US" altLang="ko-KR"/>
              <a:t>5</a:t>
            </a:r>
            <a:r>
              <a:rPr lang="ko-KR" altLang="en-US"/>
              <a:t>는 컴파일이 항상 설정보다 빠르다는 것을 보여줍니다</a:t>
            </a:r>
            <a:r>
              <a:rPr lang="en-US" altLang="ko-KR"/>
              <a:t>. </a:t>
            </a:r>
            <a:r>
              <a:rPr lang="ko-KR" altLang="en-US"/>
              <a:t>여기서 </a:t>
            </a:r>
            <a:r>
              <a:rPr lang="en-US" altLang="ko-KR"/>
              <a:t>695 </a:t>
            </a:r>
            <a:r>
              <a:rPr lang="ko-KR" altLang="en-US"/>
              <a:t>개의 제약 조건이있는 제약 시스템은 목록 </a:t>
            </a:r>
            <a:r>
              <a:rPr lang="en-US" altLang="ko-KR"/>
              <a:t>1</a:t>
            </a:r>
            <a:r>
              <a:rPr lang="ko-KR" altLang="en-US"/>
              <a:t>의 </a:t>
            </a:r>
            <a:r>
              <a:rPr lang="en-US" altLang="ko-KR"/>
              <a:t>Sudoku </a:t>
            </a:r>
            <a:r>
              <a:rPr lang="ko-KR" altLang="en-US"/>
              <a:t>예제에서 컴파일되었습니다</a:t>
            </a:r>
            <a:r>
              <a:rPr lang="en-US" altLang="ko-KR"/>
              <a:t>. </a:t>
            </a:r>
            <a:r>
              <a:rPr lang="ko-KR" altLang="en-US"/>
              <a:t>단일 당사자를 신뢰할 필요가 없도록 설정을 분배하는 방법에 대해서는 토론 </a:t>
            </a:r>
            <a:r>
              <a:rPr lang="en-US" altLang="ko-KR"/>
              <a:t>(VI)</a:t>
            </a:r>
            <a:r>
              <a:rPr lang="ko-KR" altLang="en-US"/>
              <a:t>을 참조하십시오</a:t>
            </a:r>
            <a:r>
              <a:rPr lang="en-US" altLang="ko-KR"/>
              <a:t>. </a:t>
            </a:r>
            <a:r>
              <a:rPr lang="ko-KR" altLang="en-US"/>
              <a:t>계약 생성 단계는 짧고 일정한 실행 시간을 가지므로 벤치 마크에 포함되지 않았습니다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C5C19AD-A48A-4AF6-A835-5BADFD1E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407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C. Repeated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27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Evaluation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EE0F8D3-C6D2-4AED-A5E6-1CDAA5BDDEEF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A7FEA9-F7B0-4AC8-8E48-8F99DAFB70DC}"/>
              </a:ext>
            </a:extLst>
          </p:cNvPr>
          <p:cNvSpPr/>
          <p:nvPr/>
        </p:nvSpPr>
        <p:spPr>
          <a:xfrm>
            <a:off x="1160460" y="1824038"/>
            <a:ext cx="9621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증인 생성은 프로그램이 실행될 때마다 발생하며 그 실행의 정확성을 증명하는 새로운 증거가 필요합니다</a:t>
            </a:r>
            <a:r>
              <a:rPr lang="en-US" altLang="ko-KR"/>
              <a:t>.</a:t>
            </a:r>
          </a:p>
          <a:p>
            <a:r>
              <a:rPr lang="ko-KR" altLang="en-US"/>
              <a:t>그림 </a:t>
            </a:r>
            <a:r>
              <a:rPr lang="en-US" altLang="ko-KR"/>
              <a:t>6</a:t>
            </a:r>
            <a:r>
              <a:rPr lang="ko-KR" altLang="en-US"/>
              <a:t>에서 볼 수 있듯이 병목 현상은 증거 생성입니다</a:t>
            </a:r>
            <a:r>
              <a:rPr lang="en-US" altLang="ko-KR"/>
              <a:t>. </a:t>
            </a:r>
            <a:r>
              <a:rPr lang="ko-KR" altLang="en-US"/>
              <a:t>다시 한 번 증명 생성 시간은 주로 </a:t>
            </a:r>
            <a:r>
              <a:rPr lang="en-US" altLang="ko-KR"/>
              <a:t>libsnark</a:t>
            </a:r>
            <a:r>
              <a:rPr lang="ko-KR" altLang="en-US"/>
              <a:t>에 따라 달라지며 자세한 벤치 마크는 </a:t>
            </a:r>
            <a:r>
              <a:rPr lang="en-US" altLang="ko-KR"/>
              <a:t>[13]</a:t>
            </a:r>
            <a:r>
              <a:rPr lang="ko-KR" altLang="en-US"/>
              <a:t>을 참조하십시오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1D0220-4E4F-4C18-A4D9-8550F8CD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167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 &amp; Outlook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23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Discussion &amp; Outlook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5896023-927A-46D6-B342-7CE4C339FDF1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C26578-9DE9-4DD3-BAA9-13696D07FCC0}"/>
              </a:ext>
            </a:extLst>
          </p:cNvPr>
          <p:cNvSpPr/>
          <p:nvPr/>
        </p:nvSpPr>
        <p:spPr>
          <a:xfrm>
            <a:off x="1527952" y="16906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ZoKrates</a:t>
            </a:r>
            <a:r>
              <a:rPr lang="ko-KR" altLang="en-US" dirty="0"/>
              <a:t> 프로토 타입은 오늘날의 블록 체인 시스템에서 오프 체인 프로그램 실행에 대한 온 체인 검증을 사용하여 사용자의 개인 정보를 개선하고 확장 성을 향상시킬 수 있음을 보여줍니다.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50F32E-8B1D-46A0-B1ED-63933BAC64E3}"/>
              </a:ext>
            </a:extLst>
          </p:cNvPr>
          <p:cNvSpPr/>
          <p:nvPr/>
        </p:nvSpPr>
        <p:spPr>
          <a:xfrm>
            <a:off x="1733550" y="301625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ZoKrates</a:t>
            </a:r>
            <a:r>
              <a:rPr lang="ko-KR" altLang="en-US" dirty="0"/>
              <a:t> 구현은 </a:t>
            </a:r>
            <a:r>
              <a:rPr lang="ko-KR" altLang="en-US" dirty="0" err="1"/>
              <a:t>zkSNARK를</a:t>
            </a:r>
            <a:r>
              <a:rPr lang="ko-KR" altLang="en-US" dirty="0"/>
              <a:t> 사용하므로 신뢰할 </a:t>
            </a:r>
            <a:r>
              <a:rPr lang="ko-KR" altLang="en-US" dirty="0" err="1"/>
              <a:t>수있는</a:t>
            </a:r>
            <a:r>
              <a:rPr lang="ko-KR" altLang="en-US" dirty="0"/>
              <a:t> 설정 단계가 필요합니다. 이 문제를 해결하기 위해 </a:t>
            </a:r>
            <a:r>
              <a:rPr lang="ko-KR" altLang="en-US" dirty="0" err="1"/>
              <a:t>n</a:t>
            </a:r>
            <a:r>
              <a:rPr lang="ko-KR" altLang="en-US" dirty="0"/>
              <a:t> 개의 노드에 설정 단계를 분배하고 하나 이상의 정직한 </a:t>
            </a:r>
            <a:r>
              <a:rPr lang="ko-KR" altLang="en-US" dirty="0" err="1"/>
              <a:t>참여자가있는</a:t>
            </a:r>
            <a:r>
              <a:rPr lang="ko-KR" altLang="en-US" dirty="0"/>
              <a:t> 한 안전한 다자간 계산 프로토콜이 제안되었다 [17]. 이를 통해 입증 및 검증 키 생성시 신뢰 요구 사항이 크게 줄어 듭니다. </a:t>
            </a:r>
            <a:r>
              <a:rPr lang="ko-KR" altLang="en-US" dirty="0" err="1"/>
              <a:t>zCash</a:t>
            </a:r>
            <a:r>
              <a:rPr lang="ko-KR" altLang="en-US" dirty="0"/>
              <a:t> 블록 체인의 분산 설정에 적합한 버전 [18]이 사용되었습니다. 향후 작업에서, 우리는 많은 독립적 인 참여자들과 편리한 분산 형 설정을 </a:t>
            </a:r>
            <a:r>
              <a:rPr lang="ko-KR" altLang="en-US" dirty="0" err="1"/>
              <a:t>가능하게하기</a:t>
            </a:r>
            <a:r>
              <a:rPr lang="ko-KR" altLang="en-US" dirty="0"/>
              <a:t> 위해이 프로토콜의 블록 체인 기반 버전을 </a:t>
            </a:r>
            <a:r>
              <a:rPr lang="ko-KR" altLang="en-US" dirty="0" err="1"/>
              <a:t>ZoKrates와</a:t>
            </a:r>
            <a:r>
              <a:rPr lang="ko-KR" altLang="en-US" dirty="0"/>
              <a:t> 통합 할 계획입니다. 보다 효율적인 또 다른 제안 [19]은 2 라운드 다자간 설정을 지정하는데, 여기서 1 차 라운드는 회로 독립적이며 2 차 라운드 동안 재사용된다.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FACF674-4388-468C-A2AE-7FE461D7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620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 &amp; Outlook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23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Discussion &amp; Outlook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5896023-927A-46D6-B342-7CE4C339FDF1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C26578-9DE9-4DD3-BAA9-13696D07FCC0}"/>
              </a:ext>
            </a:extLst>
          </p:cNvPr>
          <p:cNvSpPr/>
          <p:nvPr/>
        </p:nvSpPr>
        <p:spPr>
          <a:xfrm>
            <a:off x="1527951" y="1690688"/>
            <a:ext cx="87304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Groth</a:t>
            </a:r>
            <a:r>
              <a:rPr lang="ko-KR" altLang="en-US"/>
              <a:t>의 </a:t>
            </a:r>
            <a:r>
              <a:rPr lang="en-US" altLang="ko-KR"/>
              <a:t>zkSNARK </a:t>
            </a:r>
            <a:r>
              <a:rPr lang="ko-KR" altLang="en-US"/>
              <a:t>구조를 사용하면 </a:t>
            </a:r>
            <a:r>
              <a:rPr lang="en-US" altLang="ko-KR"/>
              <a:t>ZoKrates </a:t>
            </a:r>
            <a:r>
              <a:rPr lang="ko-KR" altLang="en-US"/>
              <a:t>프로그램의 검증 비용 및 증명 크기를 더욱 줄일 수 있습니다</a:t>
            </a:r>
            <a:r>
              <a:rPr lang="en-US" altLang="ko-KR"/>
              <a:t>. </a:t>
            </a:r>
            <a:r>
              <a:rPr lang="ko-KR" altLang="en-US"/>
              <a:t>증명은 </a:t>
            </a:r>
            <a:r>
              <a:rPr lang="en-US" altLang="ko-KR"/>
              <a:t>BarretoNaehrig </a:t>
            </a:r>
            <a:r>
              <a:rPr lang="ko-KR" altLang="en-US"/>
              <a:t>곡선에 대해 </a:t>
            </a:r>
            <a:r>
              <a:rPr lang="en-US" altLang="ko-KR"/>
              <a:t>127 </a:t>
            </a:r>
            <a:r>
              <a:rPr lang="ko-KR" altLang="en-US"/>
              <a:t>바이트로 작아 질 수 있으며 한 번의 페어링 확인 만 필요합니다</a:t>
            </a:r>
            <a:r>
              <a:rPr lang="en-US" altLang="ko-KR"/>
              <a:t>. JubJub10</a:t>
            </a:r>
            <a:r>
              <a:rPr lang="ko-KR" altLang="en-US"/>
              <a:t>과 같이보다 효율적인 타원 곡선으로 전환하면 성능이 추가로 향상 될 수 있지만</a:t>
            </a:r>
            <a:r>
              <a:rPr lang="en-US" altLang="ko-KR"/>
              <a:t>, </a:t>
            </a:r>
            <a:r>
              <a:rPr lang="ko-KR" altLang="en-US"/>
              <a:t>현재 이더 리움에서는 그렇지 않은 검증 블록 체인에서 곡선을 지원해야합니다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50F32E-8B1D-46A0-B1ED-63933BAC64E3}"/>
              </a:ext>
            </a:extLst>
          </p:cNvPr>
          <p:cNvSpPr/>
          <p:nvPr/>
        </p:nvSpPr>
        <p:spPr>
          <a:xfrm>
            <a:off x="1485900" y="3578226"/>
            <a:ext cx="95440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또 다른 유망한 방향은 신뢰할 수있는 설정이 전혀 필요하지 않은 검증 가능한 계산 체계를 사용하는 것입니다</a:t>
            </a:r>
            <a:r>
              <a:rPr lang="en-US" altLang="ko-KR"/>
              <a:t>. </a:t>
            </a:r>
            <a:r>
              <a:rPr lang="ko-KR" altLang="en-US"/>
              <a:t>이러한 시스템을 실현하기위한 최근 두 가지 제안이 있습니다</a:t>
            </a:r>
            <a:r>
              <a:rPr lang="en-US" altLang="ko-KR"/>
              <a:t>. </a:t>
            </a:r>
            <a:r>
              <a:rPr lang="ko-KR" altLang="en-US"/>
              <a:t>일정한 크기의 </a:t>
            </a:r>
            <a:r>
              <a:rPr lang="en-US" altLang="ko-KR"/>
              <a:t>zkSNARK </a:t>
            </a:r>
            <a:r>
              <a:rPr lang="ko-KR" altLang="en-US"/>
              <a:t>증명과 달리 </a:t>
            </a:r>
            <a:r>
              <a:rPr lang="en-US" altLang="ko-KR"/>
              <a:t>Bulletproofs [21]</a:t>
            </a:r>
            <a:r>
              <a:rPr lang="ko-KR" altLang="en-US"/>
              <a:t>는 감시를 확인하는 회로의 곱셈 게이트 수에 교정 크기 로그를 갖습니다</a:t>
            </a:r>
            <a:r>
              <a:rPr lang="en-US" altLang="ko-KR"/>
              <a:t>. </a:t>
            </a:r>
            <a:r>
              <a:rPr lang="ko-KR" altLang="en-US"/>
              <a:t>또한 검증 비용이 훨씬 비쌉니다</a:t>
            </a:r>
            <a:r>
              <a:rPr lang="en-US" altLang="ko-KR"/>
              <a:t>. ZoKrates</a:t>
            </a:r>
            <a:r>
              <a:rPr lang="ko-KR" altLang="en-US"/>
              <a:t>는 동일한 회로 추상화를 기반으로 원활하게 지원할 수 있습니다</a:t>
            </a:r>
            <a:r>
              <a:rPr lang="en-US" altLang="ko-KR"/>
              <a:t>. ZkSTARK (</a:t>
            </a:r>
            <a:r>
              <a:rPr lang="ko-KR" altLang="en-US"/>
              <a:t>제로 지식 간결한 투명 지식의 주장</a:t>
            </a:r>
            <a:r>
              <a:rPr lang="en-US" altLang="ko-KR"/>
              <a:t>) [22] </a:t>
            </a:r>
            <a:r>
              <a:rPr lang="ko-KR" altLang="en-US"/>
              <a:t>증명 크기와 검증 비용은 훨씬 더 크며 </a:t>
            </a:r>
            <a:r>
              <a:rPr lang="en-US" altLang="ko-KR"/>
              <a:t>ZoKrates</a:t>
            </a:r>
            <a:r>
              <a:rPr lang="ko-KR" altLang="en-US"/>
              <a:t>와 회로 추상화를 공유하지 않습니다</a:t>
            </a:r>
            <a:r>
              <a:rPr lang="en-US" altLang="ko-KR"/>
              <a:t>. </a:t>
            </a:r>
            <a:r>
              <a:rPr lang="ko-KR" altLang="en-US"/>
              <a:t>이러한 체계는 일반적인 온 체인 검증에는 실용적이지는 않지만 향후 연구를 통해 </a:t>
            </a:r>
            <a:r>
              <a:rPr lang="en-US" altLang="ko-KR"/>
              <a:t>zkSNARK</a:t>
            </a:r>
            <a:r>
              <a:rPr lang="ko-KR" altLang="en-US"/>
              <a:t>에 대한 우수한 대안이 될 가능성이 있습니다</a:t>
            </a:r>
            <a:r>
              <a:rPr lang="en-US" altLang="ko-KR"/>
              <a:t>.</a:t>
            </a:r>
          </a:p>
          <a:p>
            <a:r>
              <a:rPr lang="ko-KR" altLang="en-US"/>
              <a:t>사용 편의성을 높이기 위해 회로 구성에서 일반적인 작업을 단순화하는 더 복잡한 유형 및 암호화 기능과 같은 언어 확장을 지원할 수 있습니다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F973EB-5435-437D-956E-616F1049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25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59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Related Work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AC154EC-7A6F-4353-9986-0E80D4EF23A1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97F849-A7F5-4388-BFB2-7454637953B5}"/>
              </a:ext>
            </a:extLst>
          </p:cNvPr>
          <p:cNvSpPr/>
          <p:nvPr/>
        </p:nvSpPr>
        <p:spPr>
          <a:xfrm>
            <a:off x="1209675" y="16906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우리가 아는 한, 이것은 오프 체인 실행을 통한 프로그램 사양에서부터 블록 체인 검증까지 전체 프로세스를 고려하고 지원하는 첫 번째 작업입니다.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504DB4-483A-457F-993E-178ECB65CFAD}"/>
              </a:ext>
            </a:extLst>
          </p:cNvPr>
          <p:cNvSpPr/>
          <p:nvPr/>
        </p:nvSpPr>
        <p:spPr>
          <a:xfrm>
            <a:off x="1362075" y="320091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Truebit</a:t>
            </a:r>
            <a:r>
              <a:rPr lang="ko-KR" altLang="en-US" dirty="0"/>
              <a:t> 프로젝트 [23]는 계산을 타사에 오프 체인하고 결과를 블록 체인에 다시 쓴다는 점에서 비슷한 정신을 공유합니다. </a:t>
            </a:r>
            <a:r>
              <a:rPr lang="ko-KR" altLang="en-US" dirty="0" err="1"/>
              <a:t>ZoKrates와</a:t>
            </a:r>
            <a:r>
              <a:rPr lang="ko-KR" altLang="en-US" dirty="0"/>
              <a:t> 마찬가지로 결과에 증거를 제공하는 대신 결과가 낙관적으로 받아 들여지고 잘못된 결과가 발생할 경우 사기 방지를 제공하도록 경제적으로 인센티브가 제공됩니다.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F23AD59-B0D9-4547-ACF6-E8EF2FE9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23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53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237A9-5CA0-429A-9FD6-F0FC0C16B27A}"/>
              </a:ext>
            </a:extLst>
          </p:cNvPr>
          <p:cNvSpPr txBox="1"/>
          <p:nvPr/>
        </p:nvSpPr>
        <p:spPr>
          <a:xfrm>
            <a:off x="923521" y="110906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해결 방법</a:t>
            </a:r>
            <a:endParaRPr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80414-1167-4427-AA60-8FC9B42896DD}"/>
              </a:ext>
            </a:extLst>
          </p:cNvPr>
          <p:cNvSpPr txBox="1"/>
          <p:nvPr/>
        </p:nvSpPr>
        <p:spPr>
          <a:xfrm>
            <a:off x="2164692" y="1096726"/>
            <a:ext cx="16802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off-chain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제안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6A3DC-F0EC-454B-A47F-FF78A727636E}"/>
              </a:ext>
            </a:extLst>
          </p:cNvPr>
          <p:cNvSpPr txBox="1"/>
          <p:nvPr/>
        </p:nvSpPr>
        <p:spPr>
          <a:xfrm>
            <a:off x="1464695" y="2405089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주요 아이디어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2F1DA-A055-4800-ABDD-B8163CAA6F25}"/>
              </a:ext>
            </a:extLst>
          </p:cNvPr>
          <p:cNvSpPr txBox="1"/>
          <p:nvPr/>
        </p:nvSpPr>
        <p:spPr>
          <a:xfrm>
            <a:off x="1464695" y="2979134"/>
            <a:ext cx="784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블록체인</a:t>
            </a:r>
            <a:r>
              <a:rPr lang="ko-KR" altLang="en-US" dirty="0" smtClean="0"/>
              <a:t> </a:t>
            </a:r>
            <a:r>
              <a:rPr lang="ko-KR" altLang="en-US" dirty="0"/>
              <a:t>외부 리소스를 사용하여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블록체인의 계산 노력과 데이터 저장을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줄이는 </a:t>
            </a:r>
            <a:r>
              <a:rPr lang="ko-KR" altLang="en-US" dirty="0" smtClean="0"/>
              <a:t>것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32B65-3B35-421E-93DA-6E356E90288D}"/>
              </a:ext>
            </a:extLst>
          </p:cNvPr>
          <p:cNvSpPr txBox="1"/>
          <p:nvPr/>
        </p:nvSpPr>
        <p:spPr>
          <a:xfrm>
            <a:off x="2055002" y="3344120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블록체인의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smtClean="0"/>
              <a:t>속성은 유지되어야 함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0EAC3-1BD3-4EDB-B86E-0B24A67D8426}"/>
              </a:ext>
            </a:extLst>
          </p:cNvPr>
          <p:cNvSpPr txBox="1"/>
          <p:nvPr/>
        </p:nvSpPr>
        <p:spPr>
          <a:xfrm>
            <a:off x="2164692" y="1571605"/>
            <a:ext cx="395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확장성과 </a:t>
            </a:r>
            <a:r>
              <a:rPr lang="en-US" altLang="ko-KR" dirty="0"/>
              <a:t>privacy </a:t>
            </a:r>
            <a:r>
              <a:rPr lang="ko-KR" altLang="en-US" dirty="0"/>
              <a:t>를 모두 해결하기 위함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73204-546D-43A0-9D4F-A7FC2207EE0A}"/>
              </a:ext>
            </a:extLst>
          </p:cNvPr>
          <p:cNvSpPr txBox="1"/>
          <p:nvPr/>
        </p:nvSpPr>
        <p:spPr>
          <a:xfrm>
            <a:off x="1730464" y="4667742"/>
            <a:ext cx="669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검증에 드는 </a:t>
            </a:r>
            <a:r>
              <a:rPr lang="ko-KR" altLang="en-US" dirty="0"/>
              <a:t>비용을 </a:t>
            </a:r>
            <a:r>
              <a:rPr lang="ko-KR" altLang="en-US" dirty="0" smtClean="0"/>
              <a:t>줄여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같은 비용으로 처리할 수 있는 거래량을 늘림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05EE9-C58A-43C3-A3C5-08063AB5D2EB}"/>
              </a:ext>
            </a:extLst>
          </p:cNvPr>
          <p:cNvSpPr txBox="1"/>
          <p:nvPr/>
        </p:nvSpPr>
        <p:spPr>
          <a:xfrm>
            <a:off x="1752675" y="5172774"/>
            <a:ext cx="6200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데이터는 공개되어 있지만 암호화되어 있어 </a:t>
            </a:r>
            <a:r>
              <a:rPr lang="en-US" altLang="ko-KR" dirty="0" smtClean="0"/>
              <a:t>privacy</a:t>
            </a:r>
            <a:r>
              <a:rPr lang="ko-KR" altLang="en-US" dirty="0" smtClean="0"/>
              <a:t>는 보호됨 </a:t>
            </a:r>
            <a:endParaRPr lang="en-US" altLang="ko-KR" dirty="0" smtClean="0"/>
          </a:p>
          <a:p>
            <a:r>
              <a:rPr lang="ko-KR" altLang="en-US" dirty="0" smtClean="0"/>
              <a:t>그러면서도 이 데이터는 네트워크 상의 트랜잭션과 상호작용 가능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639058-F1C8-40AD-A13A-FB339B5E7DBA}"/>
              </a:ext>
            </a:extLst>
          </p:cNvPr>
          <p:cNvSpPr txBox="1"/>
          <p:nvPr/>
        </p:nvSpPr>
        <p:spPr>
          <a:xfrm>
            <a:off x="1450349" y="413049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목표</a:t>
            </a:r>
            <a:endParaRPr lang="en-US" altLang="ko-KR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832980-72AA-4453-9E3A-01B7F6E9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다이아몬드 17"/>
          <p:cNvSpPr/>
          <p:nvPr/>
        </p:nvSpPr>
        <p:spPr>
          <a:xfrm>
            <a:off x="1180796" y="2454978"/>
            <a:ext cx="269553" cy="269553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/>
          <p:cNvSpPr/>
          <p:nvPr/>
        </p:nvSpPr>
        <p:spPr>
          <a:xfrm>
            <a:off x="1195142" y="4194023"/>
            <a:ext cx="269553" cy="269553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1774604" y="3423501"/>
            <a:ext cx="253194" cy="21056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72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59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Related Work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AC154EC-7A6F-4353-9986-0E80D4EF23A1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97F849-A7F5-4388-BFB2-7454637953B5}"/>
              </a:ext>
            </a:extLst>
          </p:cNvPr>
          <p:cNvSpPr/>
          <p:nvPr/>
        </p:nvSpPr>
        <p:spPr>
          <a:xfrm>
            <a:off x="1209675" y="16906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Zerocash [24]</a:t>
            </a:r>
            <a:r>
              <a:rPr lang="ko-KR" altLang="en-US"/>
              <a:t>는 </a:t>
            </a:r>
            <a:r>
              <a:rPr lang="en-US" altLang="ko-KR"/>
              <a:t>zkSNARK</a:t>
            </a:r>
            <a:r>
              <a:rPr lang="ko-KR" altLang="en-US"/>
              <a:t>를 사용하여 블록 체인 위에서 익명의 지불 체계를 실현하고 </a:t>
            </a:r>
            <a:r>
              <a:rPr lang="en-US" altLang="ko-KR"/>
              <a:t>Zcash11</a:t>
            </a:r>
            <a:r>
              <a:rPr lang="ko-KR" altLang="en-US"/>
              <a:t>을 만들었습니다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504DB4-483A-457F-993E-178ECB65CFAD}"/>
              </a:ext>
            </a:extLst>
          </p:cNvPr>
          <p:cNvSpPr/>
          <p:nvPr/>
        </p:nvSpPr>
        <p:spPr>
          <a:xfrm>
            <a:off x="1362075" y="320091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Hawk </a:t>
            </a:r>
            <a:r>
              <a:rPr lang="ko-KR" altLang="en-US"/>
              <a:t>프로젝트 </a:t>
            </a:r>
            <a:r>
              <a:rPr lang="en-US" altLang="ko-KR"/>
              <a:t>[25]</a:t>
            </a:r>
            <a:r>
              <a:rPr lang="ko-KR" altLang="en-US"/>
              <a:t>는 블록 체인에서 금융 거래에 대한 프라이버시를 유지하는 스마트 계약 시스템을 제안합니다</a:t>
            </a:r>
            <a:r>
              <a:rPr lang="en-US" altLang="ko-KR"/>
              <a:t>. </a:t>
            </a:r>
            <a:r>
              <a:rPr lang="ko-KR" altLang="en-US"/>
              <a:t>따라서 </a:t>
            </a:r>
            <a:r>
              <a:rPr lang="en-US" altLang="ko-KR"/>
              <a:t>zkSNARK</a:t>
            </a:r>
            <a:r>
              <a:rPr lang="ko-KR" altLang="en-US"/>
              <a:t>를 기반으로 한 일련의 암호화 프리미티브를 소개합니다</a:t>
            </a:r>
            <a:r>
              <a:rPr lang="en-US" altLang="ko-KR"/>
              <a:t>. </a:t>
            </a:r>
            <a:r>
              <a:rPr lang="ko-KR" altLang="en-US"/>
              <a:t>시스템의 범위는 </a:t>
            </a:r>
            <a:r>
              <a:rPr lang="en-US" altLang="ko-KR"/>
              <a:t>ZoKrates</a:t>
            </a:r>
            <a:r>
              <a:rPr lang="ko-KR" altLang="en-US"/>
              <a:t>보다 훨씬 구체적이며 현재까지 구현이 불가능합니다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CA89E88-53E2-4BA2-895B-7DCEBEBD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69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59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Related Work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AC154EC-7A6F-4353-9986-0E80D4EF23A1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97F849-A7F5-4388-BFB2-7454637953B5}"/>
              </a:ext>
            </a:extLst>
          </p:cNvPr>
          <p:cNvSpPr/>
          <p:nvPr/>
        </p:nvSpPr>
        <p:spPr>
          <a:xfrm>
            <a:off x="1209675" y="1690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ZoKrates </a:t>
            </a:r>
            <a:r>
              <a:rPr lang="ko-KR" altLang="en-US"/>
              <a:t>언어로 구현 된 회로 사양과 생성에는 유사한 작업을 수행하지만 다른 입력 추상화를 기반으로하는 여러 소프트웨어 도구가 있습니다</a:t>
            </a:r>
            <a:r>
              <a:rPr lang="en-US" altLang="ko-KR"/>
              <a:t>. Pinnocchio [8]</a:t>
            </a:r>
            <a:r>
              <a:rPr lang="ko-KR" altLang="en-US"/>
              <a:t>은 회로 사양에 </a:t>
            </a:r>
            <a:r>
              <a:rPr lang="en-US" altLang="ko-KR"/>
              <a:t>C</a:t>
            </a:r>
            <a:r>
              <a:rPr lang="ko-KR" altLang="en-US"/>
              <a:t>의 서브셋을 사용하도록 제안하고 특정 소스 코드 레이아웃이 필요하다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504DB4-483A-457F-993E-178ECB65CFAD}"/>
              </a:ext>
            </a:extLst>
          </p:cNvPr>
          <p:cNvSpPr/>
          <p:nvPr/>
        </p:nvSpPr>
        <p:spPr>
          <a:xfrm>
            <a:off x="1362075" y="320091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우리는 대상 추상화로의 번역에 최적화 된 언어를 설계하기로 선택했으며 예상치 못한 제한으로 다른 언어의 하위 집합을 지원하는 대신 개발자에게 저렴한 추상화 만 제공합니다</a:t>
            </a:r>
            <a:r>
              <a:rPr lang="en-US" altLang="ko-KR"/>
              <a:t>. Snarky</a:t>
            </a:r>
            <a:r>
              <a:rPr lang="ko-KR" altLang="en-US"/>
              <a:t>는 </a:t>
            </a:r>
            <a:r>
              <a:rPr lang="en-US" altLang="ko-KR"/>
              <a:t>R1CS</a:t>
            </a:r>
            <a:r>
              <a:rPr lang="ko-KR" altLang="en-US"/>
              <a:t>로 변환되는 </a:t>
            </a:r>
            <a:r>
              <a:rPr lang="en-US" altLang="ko-KR"/>
              <a:t>OCaml </a:t>
            </a:r>
            <a:r>
              <a:rPr lang="ko-KR" altLang="en-US"/>
              <a:t>기반의 기능 회로 생성 언어입니다</a:t>
            </a:r>
            <a:r>
              <a:rPr lang="en-US" altLang="ko-KR"/>
              <a:t>. jsnark13 </a:t>
            </a:r>
            <a:r>
              <a:rPr lang="ko-KR" altLang="en-US"/>
              <a:t>라이브러리를 사용하면 </a:t>
            </a:r>
            <a:r>
              <a:rPr lang="en-US" altLang="ko-KR"/>
              <a:t>Java</a:t>
            </a:r>
            <a:r>
              <a:rPr lang="ko-KR" altLang="en-US"/>
              <a:t>로 직접 산술 회로를 지정할 수 있습니다</a:t>
            </a:r>
            <a:r>
              <a:rPr lang="en-US" altLang="ko-KR"/>
              <a:t>. </a:t>
            </a:r>
            <a:r>
              <a:rPr lang="ko-KR" altLang="en-US"/>
              <a:t>기본 추상화가 완전히 호환되므로 이러한 모든 회로 생성기를 </a:t>
            </a:r>
            <a:r>
              <a:rPr lang="en-US" altLang="ko-KR"/>
              <a:t>ZoKrates</a:t>
            </a:r>
            <a:r>
              <a:rPr lang="ko-KR" altLang="en-US"/>
              <a:t>와 함께 사용할 수 있습니다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3916F36-BBEA-4543-8F8C-76504B65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245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59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Related Work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AC154EC-7A6F-4353-9986-0E80D4EF23A1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97F849-A7F5-4388-BFB2-7454637953B5}"/>
              </a:ext>
            </a:extLst>
          </p:cNvPr>
          <p:cNvSpPr/>
          <p:nvPr/>
        </p:nvSpPr>
        <p:spPr>
          <a:xfrm>
            <a:off x="1209674" y="1690688"/>
            <a:ext cx="8954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TinyRAM</a:t>
            </a:r>
            <a:r>
              <a:rPr lang="en-US" altLang="ko-KR" dirty="0"/>
              <a:t> [12] </a:t>
            </a:r>
            <a:r>
              <a:rPr lang="ko-KR" altLang="en-US" dirty="0"/>
              <a:t>및 </a:t>
            </a:r>
            <a:r>
              <a:rPr lang="en-US" altLang="ko-KR" dirty="0" err="1"/>
              <a:t>vnTinyRAM</a:t>
            </a:r>
            <a:r>
              <a:rPr lang="en-US" altLang="ko-KR" dirty="0"/>
              <a:t> [9]</a:t>
            </a:r>
            <a:r>
              <a:rPr lang="ko-KR" altLang="en-US" dirty="0"/>
              <a:t>는 </a:t>
            </a:r>
            <a:r>
              <a:rPr lang="ko-KR" altLang="en-US" dirty="0" err="1"/>
              <a:t>지식이없는</a:t>
            </a:r>
            <a:r>
              <a:rPr lang="ko-KR" altLang="en-US" dirty="0"/>
              <a:t> 실제 </a:t>
            </a:r>
            <a:r>
              <a:rPr lang="en-US" altLang="ko-KR" dirty="0"/>
              <a:t>C </a:t>
            </a:r>
            <a:r>
              <a:rPr lang="ko-KR" altLang="en-US" dirty="0"/>
              <a:t>프로그램의 실행을 지원하지만 증명 생성은 너무 비싸서 우리의 사용 사례에서 실용적이고 실행하기에는 너무 비쌉니다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39386CA-5D9B-41A4-9F15-9D622101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9906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Conclusion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EF45575-6871-4964-92A2-D68EB39CBEBD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1E2A2D-68DD-4243-8750-05E39AB42D4F}"/>
              </a:ext>
            </a:extLst>
          </p:cNvPr>
          <p:cNvSpPr/>
          <p:nvPr/>
        </p:nvSpPr>
        <p:spPr>
          <a:xfrm>
            <a:off x="1114424" y="1595735"/>
            <a:ext cx="10239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 백서에서는 블록 체인 시스템의 </a:t>
            </a:r>
            <a:r>
              <a:rPr lang="ko-KR" altLang="en-US" dirty="0" smtClean="0"/>
              <a:t>확장성 </a:t>
            </a:r>
            <a:r>
              <a:rPr lang="ko-KR" altLang="en-US" dirty="0"/>
              <a:t>및 개인 정보 보호 문제를 해결하기 위해 검증 할 </a:t>
            </a:r>
            <a:r>
              <a:rPr lang="ko-KR" altLang="en-US" dirty="0" smtClean="0"/>
              <a:t>수 없는 </a:t>
            </a:r>
            <a:r>
              <a:rPr lang="ko-KR" altLang="en-US" dirty="0"/>
              <a:t>검증 가능한 계산 체계를 </a:t>
            </a:r>
            <a:r>
              <a:rPr lang="ko-KR" altLang="en-US" dirty="0" smtClean="0"/>
              <a:t>기반으로 하는 계산을 위한 </a:t>
            </a:r>
            <a:r>
              <a:rPr lang="ko-KR" altLang="en-US" dirty="0"/>
              <a:t>오프 체인 모델을 소개했습니다.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F0AD8F-289B-4CB5-992B-D0C79D4B2936}"/>
              </a:ext>
            </a:extLst>
          </p:cNvPr>
          <p:cNvSpPr/>
          <p:nvPr/>
        </p:nvSpPr>
        <p:spPr>
          <a:xfrm>
            <a:off x="1114424" y="2370178"/>
            <a:ext cx="107346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 모델을 지원하기 위해 오프 체인 계산을 지정, 통합 및 배포하는 도구 상자의 첫 번째 포괄적 인 구현 인 </a:t>
            </a:r>
            <a:r>
              <a:rPr lang="ko-KR" altLang="en-US" dirty="0" err="1"/>
              <a:t>ZoKrates를</a:t>
            </a:r>
            <a:r>
              <a:rPr lang="ko-KR" altLang="en-US" dirty="0"/>
              <a:t> 소개했습니다. </a:t>
            </a:r>
            <a:endParaRPr lang="en-US" altLang="ko-KR" dirty="0" smtClean="0"/>
          </a:p>
          <a:p>
            <a:r>
              <a:rPr lang="ko-KR" altLang="en-US" dirty="0" err="1" smtClean="0"/>
              <a:t>ZoKrates</a:t>
            </a:r>
            <a:r>
              <a:rPr lang="ko-KR" altLang="en-US" dirty="0" err="1"/>
              <a:t>는</a:t>
            </a:r>
            <a:r>
              <a:rPr lang="ko-KR" altLang="en-US" dirty="0"/>
              <a:t> 도메인 별 언어, 컴파일러 및 </a:t>
            </a:r>
            <a:r>
              <a:rPr lang="ko-KR" altLang="en-US" dirty="0" err="1"/>
              <a:t>zkSNARK</a:t>
            </a:r>
            <a:r>
              <a:rPr lang="ko-KR" altLang="en-US" dirty="0"/>
              <a:t> 검증 가능한 계산 체계에 대한 스마트 계약을 검증하고 검증하기위한 생성기로 구성됩니다. </a:t>
            </a:r>
            <a:endParaRPr lang="en-US" altLang="ko-KR" dirty="0" smtClean="0"/>
          </a:p>
          <a:p>
            <a:r>
              <a:rPr lang="ko-KR" altLang="en-US" dirty="0" smtClean="0"/>
              <a:t>제로 </a:t>
            </a:r>
            <a:r>
              <a:rPr lang="ko-KR" altLang="en-US" dirty="0"/>
              <a:t>지식 증명에 내재 된 상당한 복잡성을 숨기고 </a:t>
            </a:r>
            <a:r>
              <a:rPr lang="ko-KR" altLang="en-US" dirty="0" smtClean="0"/>
              <a:t>개발자에게 보다 </a:t>
            </a:r>
            <a:r>
              <a:rPr lang="ko-KR" altLang="en-US" dirty="0"/>
              <a:t>친숙하고 높은 수준의 프로그래밍 추상화를 제공하여 채택을 촉진합니다. </a:t>
            </a:r>
            <a:endParaRPr lang="en-US" altLang="ko-KR" dirty="0" smtClean="0"/>
          </a:p>
          <a:p>
            <a:r>
              <a:rPr lang="ko-KR" altLang="en-US" dirty="0" smtClean="0"/>
              <a:t>구현에 </a:t>
            </a:r>
            <a:r>
              <a:rPr lang="ko-KR" altLang="en-US" dirty="0"/>
              <a:t>대한 벤치마킹 결과를 제공하고, 접근 방식과 관련된 문제를 논의하고, 향후 연구 방향을 제안합니다.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CD2ACE-5AC6-43BF-86CB-D64C62B50EFD}"/>
              </a:ext>
            </a:extLst>
          </p:cNvPr>
          <p:cNvSpPr/>
          <p:nvPr/>
        </p:nvSpPr>
        <p:spPr>
          <a:xfrm>
            <a:off x="1162049" y="5080993"/>
            <a:ext cx="10144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요약하자면, 오늘날의 블록 체인 시스템에서 오프 체인 프로그램 실행에 대한 온 체인 검증을 사용하여 사용자의 개인 정보를 개선하고 </a:t>
            </a:r>
            <a:r>
              <a:rPr lang="ko-KR" altLang="en-US" dirty="0" smtClean="0"/>
              <a:t>확장성을 </a:t>
            </a:r>
            <a:r>
              <a:rPr lang="ko-KR" altLang="en-US" dirty="0"/>
              <a:t>높일 수 있음을 보여주었습니다. </a:t>
            </a:r>
            <a:endParaRPr lang="en-US" altLang="ko-KR" dirty="0" smtClean="0"/>
          </a:p>
          <a:p>
            <a:r>
              <a:rPr lang="ko-KR" altLang="en-US" dirty="0" smtClean="0"/>
              <a:t>또한 이 </a:t>
            </a:r>
            <a:r>
              <a:rPr lang="ko-KR" altLang="en-US" dirty="0"/>
              <a:t>패러다임의 채택을 지원하는 도구를 제공합니다.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E7CF78-5963-4776-A61D-4600472D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11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53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80414-1167-4427-AA60-8FC9B42896DD}"/>
              </a:ext>
            </a:extLst>
          </p:cNvPr>
          <p:cNvSpPr txBox="1"/>
          <p:nvPr/>
        </p:nvSpPr>
        <p:spPr>
          <a:xfrm>
            <a:off x="592340" y="2331007"/>
            <a:ext cx="870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트랜잭션 처리량은 블록 유효성 검사를 위해 클라이언트에 내재 된 비용과 직접 연결됩니다</a:t>
            </a:r>
            <a:r>
              <a:rPr lang="en-US" altLang="ko-KR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6A3DC-F0EC-454B-A47F-FF78A727636E}"/>
              </a:ext>
            </a:extLst>
          </p:cNvPr>
          <p:cNvSpPr txBox="1"/>
          <p:nvPr/>
        </p:nvSpPr>
        <p:spPr>
          <a:xfrm>
            <a:off x="728743" y="3852229"/>
            <a:ext cx="6372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검증 프로세스 비용의 상한을 보장하기 위해 종료가 보장됩니다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2F1DA-A055-4800-ABDD-B8163CAA6F25}"/>
              </a:ext>
            </a:extLst>
          </p:cNvPr>
          <p:cNvSpPr txBox="1"/>
          <p:nvPr/>
        </p:nvSpPr>
        <p:spPr>
          <a:xfrm>
            <a:off x="592340" y="4478814"/>
            <a:ext cx="981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비트 코인은 완전한 </a:t>
            </a:r>
            <a:r>
              <a:rPr lang="ko-KR" altLang="en-US" dirty="0" err="1"/>
              <a:t>비투과</a:t>
            </a:r>
            <a:r>
              <a:rPr lang="ko-KR" altLang="en-US" dirty="0"/>
              <a:t> </a:t>
            </a:r>
            <a:r>
              <a:rPr lang="ko-KR" altLang="en-US" dirty="0" err="1"/>
              <a:t>스크립팅</a:t>
            </a:r>
            <a:r>
              <a:rPr lang="ko-KR" altLang="en-US" dirty="0"/>
              <a:t> 언어와 블록 크기 제한을 사용하여 트랜잭션 복잡성을 제한합니다</a:t>
            </a:r>
            <a:r>
              <a:rPr lang="en-US" altLang="ko-KR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32B65-3B35-421E-93DA-6E356E90288D}"/>
              </a:ext>
            </a:extLst>
          </p:cNvPr>
          <p:cNvSpPr txBox="1"/>
          <p:nvPr/>
        </p:nvSpPr>
        <p:spPr>
          <a:xfrm>
            <a:off x="1096296" y="5087018"/>
            <a:ext cx="832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반대로 </a:t>
            </a:r>
            <a:r>
              <a:rPr lang="ko-KR" altLang="en-US" dirty="0" err="1"/>
              <a:t>이더</a:t>
            </a:r>
            <a:r>
              <a:rPr lang="ko-KR" altLang="en-US" dirty="0"/>
              <a:t> </a:t>
            </a:r>
            <a:r>
              <a:rPr lang="ko-KR" altLang="en-US" dirty="0" err="1"/>
              <a:t>리움은</a:t>
            </a:r>
            <a:r>
              <a:rPr lang="ko-KR" altLang="en-US" dirty="0"/>
              <a:t> 가스 개념을 거래 및 계산 측면에서 </a:t>
            </a:r>
            <a:r>
              <a:rPr lang="en-US" altLang="ko-KR" dirty="0"/>
              <a:t>(</a:t>
            </a:r>
            <a:r>
              <a:rPr lang="ko-KR" altLang="en-US" dirty="0"/>
              <a:t>계산 및 저장 측면에서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고객에게 부과되는 부담을 측정하는 척도로 사용하고 상한 블록 가스 한계를 정의합니다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0EAC3-1BD3-4EDB-B86E-0B24A67D8426}"/>
              </a:ext>
            </a:extLst>
          </p:cNvPr>
          <p:cNvSpPr txBox="1"/>
          <p:nvPr/>
        </p:nvSpPr>
        <p:spPr>
          <a:xfrm>
            <a:off x="624722" y="3099831"/>
            <a:ext cx="10918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채굴 </a:t>
            </a:r>
            <a:r>
              <a:rPr lang="ko-KR" altLang="en-US" dirty="0" smtClean="0"/>
              <a:t>노드만 </a:t>
            </a:r>
            <a:r>
              <a:rPr lang="ko-KR" altLang="en-US" dirty="0"/>
              <a:t>작업 증명에 자원을 소비하고 경제적으로 인센티브를 제공하는 반면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네트워크의 모든 전체 노드는 보상을 받지 않고 유효성을 보장하기 위해 발생하는 모든 트랜잭션을 처리해야합니다</a:t>
            </a:r>
            <a:r>
              <a:rPr lang="en-US" altLang="ko-KR" dirty="0"/>
              <a:t>. 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82F98C2-6D26-4A21-831D-30BC640D8693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EDAC80E6-0F5C-4F3D-837D-070F3BF8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86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53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80414-1167-4427-AA60-8FC9B42896DD}"/>
              </a:ext>
            </a:extLst>
          </p:cNvPr>
          <p:cNvSpPr txBox="1"/>
          <p:nvPr/>
        </p:nvSpPr>
        <p:spPr>
          <a:xfrm>
            <a:off x="2496241" y="4469826"/>
            <a:ext cx="89707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위에서 언급 한 이점을 실현하려면 증명 시스템이 다음 두 가지 중요한 기준을 </a:t>
            </a:r>
            <a:r>
              <a:rPr lang="ko-KR" altLang="en-US" dirty="0" err="1"/>
              <a:t>충족해야합니다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lphaLcParenR"/>
            </a:pPr>
            <a:r>
              <a:rPr lang="ko-KR" altLang="en-US" dirty="0"/>
              <a:t>증명 검증은 원래 계산의 </a:t>
            </a:r>
            <a:r>
              <a:rPr lang="en-US" altLang="ko-KR" dirty="0"/>
              <a:t>(</a:t>
            </a:r>
            <a:r>
              <a:rPr lang="ko-KR" altLang="en-US" dirty="0"/>
              <a:t>재</a:t>
            </a:r>
            <a:r>
              <a:rPr lang="en-US" altLang="ko-KR" dirty="0"/>
              <a:t>) </a:t>
            </a:r>
            <a:r>
              <a:rPr lang="ko-KR" altLang="en-US" dirty="0"/>
              <a:t>실행보다 더 </a:t>
            </a:r>
            <a:r>
              <a:rPr lang="ko-KR" altLang="en-US" dirty="0" err="1"/>
              <a:t>빨라야합니다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b) </a:t>
            </a:r>
            <a:r>
              <a:rPr lang="ko-KR" altLang="en-US" dirty="0"/>
              <a:t>증명은 지식이 </a:t>
            </a:r>
            <a:r>
              <a:rPr lang="ko-KR" altLang="en-US" dirty="0" err="1"/>
              <a:t>없어야합니다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개인 데이터에 대한 진술을 공개하지 않고 증명할 수 있어야합니다</a:t>
            </a:r>
            <a:r>
              <a:rPr lang="en-US" altLang="ko-KR" dirty="0"/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4C1573-3446-4176-81B3-8833C15E9960}"/>
              </a:ext>
            </a:extLst>
          </p:cNvPr>
          <p:cNvSpPr txBox="1"/>
          <p:nvPr/>
        </p:nvSpPr>
        <p:spPr>
          <a:xfrm>
            <a:off x="1061447" y="155944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기여 </a:t>
            </a:r>
            <a:r>
              <a:rPr lang="en-US" altLang="ko-KR" dirty="0"/>
              <a:t>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9160B3-0828-453C-9E45-9F8673BF8B3D}"/>
              </a:ext>
            </a:extLst>
          </p:cNvPr>
          <p:cNvSpPr/>
          <p:nvPr/>
        </p:nvSpPr>
        <p:spPr>
          <a:xfrm>
            <a:off x="966256" y="2111175"/>
            <a:ext cx="9003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비 대화식 제로 지식 증명을 기반으로 하는 오프 체인 처리 모델을 도입하여 </a:t>
            </a:r>
            <a:endParaRPr lang="en-US" altLang="ko-KR" dirty="0"/>
          </a:p>
          <a:p>
            <a:r>
              <a:rPr lang="ko-KR" altLang="en-US" dirty="0"/>
              <a:t>블록 체인 시스템의 트랜잭션 처리량 및 개인 정보 보호를 향상시킵니다</a:t>
            </a:r>
            <a:r>
              <a:rPr lang="en-US" altLang="ko-KR" dirty="0"/>
              <a:t>.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C6BD25-48A1-4A1D-BA34-D2F5E1337B1D}"/>
              </a:ext>
            </a:extLst>
          </p:cNvPr>
          <p:cNvSpPr/>
          <p:nvPr/>
        </p:nvSpPr>
        <p:spPr>
          <a:xfrm>
            <a:off x="966256" y="2993327"/>
            <a:ext cx="7915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 모델에서는 계산이 오프 체인으로 수행 된 후 결과가 블록 체인에 기록됩니다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A76AED-47B5-428C-83EE-4576DD235D5E}"/>
              </a:ext>
            </a:extLst>
          </p:cNvPr>
          <p:cNvSpPr/>
          <p:nvPr/>
        </p:nvSpPr>
        <p:spPr>
          <a:xfrm>
            <a:off x="1061446" y="3429000"/>
            <a:ext cx="8463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결과적으로 오프 체인 실행의 정확성을 증명하는 증거가 제공됩니다</a:t>
            </a:r>
            <a:r>
              <a:rPr lang="en-US" altLang="ko-KR" dirty="0"/>
              <a:t>.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F14336-9DDC-43A8-B5F7-75E7C45CD5AD}"/>
              </a:ext>
            </a:extLst>
          </p:cNvPr>
          <p:cNvSpPr/>
          <p:nvPr/>
        </p:nvSpPr>
        <p:spPr>
          <a:xfrm>
            <a:off x="1061446" y="3798332"/>
            <a:ext cx="3679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그런 다음 블록 체인에서 검증됩니다</a:t>
            </a:r>
            <a:r>
              <a:rPr lang="en-US" altLang="ko-KR" dirty="0"/>
              <a:t>.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AFD8F6-9945-47D7-B133-D8DBDB4170B4}"/>
              </a:ext>
            </a:extLst>
          </p:cNvPr>
          <p:cNvSpPr/>
          <p:nvPr/>
        </p:nvSpPr>
        <p:spPr>
          <a:xfrm>
            <a:off x="1559339" y="4977657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기준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0EB83D-6F40-479D-9B38-193889D0B244}"/>
              </a:ext>
            </a:extLst>
          </p:cNvPr>
          <p:cNvSpPr/>
          <p:nvPr/>
        </p:nvSpPr>
        <p:spPr>
          <a:xfrm>
            <a:off x="1096296" y="5879984"/>
            <a:ext cx="10000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적절한 증거 시스템과 오프 체인 처리 모델을 결합하여 </a:t>
            </a:r>
            <a:endParaRPr lang="en-US" altLang="ko-KR" dirty="0"/>
          </a:p>
          <a:p>
            <a:r>
              <a:rPr lang="ko-KR" altLang="en-US" dirty="0"/>
              <a:t>블록 체인 </a:t>
            </a:r>
            <a:r>
              <a:rPr lang="ko-KR" altLang="en-US" dirty="0" err="1"/>
              <a:t>거래를보다</a:t>
            </a:r>
            <a:r>
              <a:rPr lang="ko-KR" altLang="en-US" dirty="0"/>
              <a:t> 확장 가능하고 개인 정보 보호 방식으로 처리 할 </a:t>
            </a:r>
            <a:r>
              <a:rPr lang="ko-KR" altLang="en-US" dirty="0" err="1"/>
              <a:t>수있는</a:t>
            </a:r>
            <a:r>
              <a:rPr lang="ko-KR" altLang="en-US" dirty="0"/>
              <a:t> 수단을 제공합니다</a:t>
            </a:r>
            <a:r>
              <a:rPr lang="en-US" altLang="ko-KR" dirty="0"/>
              <a:t>.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B0848EA-780A-426C-8F85-FC25ED192175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05869BC6-A5FA-43F4-A2FC-962B6AAE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82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53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80414-1167-4427-AA60-8FC9B42896DD}"/>
              </a:ext>
            </a:extLst>
          </p:cNvPr>
          <p:cNvSpPr txBox="1"/>
          <p:nvPr/>
        </p:nvSpPr>
        <p:spPr>
          <a:xfrm>
            <a:off x="728743" y="1756884"/>
            <a:ext cx="891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적합한 암호화 검증 가능한 계산 체계가 </a:t>
            </a:r>
            <a:r>
              <a:rPr lang="ko-KR" altLang="en-US" dirty="0" smtClean="0"/>
              <a:t>있지만 이를 </a:t>
            </a:r>
            <a:r>
              <a:rPr lang="ko-KR" altLang="en-US" dirty="0"/>
              <a:t>블록 체인에 적용하는 것은 어렵습니다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6A3DC-F0EC-454B-A47F-FF78A727636E}"/>
              </a:ext>
            </a:extLst>
          </p:cNvPr>
          <p:cNvSpPr txBox="1"/>
          <p:nvPr/>
        </p:nvSpPr>
        <p:spPr>
          <a:xfrm>
            <a:off x="1096296" y="2837693"/>
            <a:ext cx="723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온 체인 검증은 매우 복잡하며 사용 된 체계에 대한 깊은 지식이 필요합니다</a:t>
            </a:r>
            <a:r>
              <a:rPr lang="en-US" altLang="ko-KR"/>
              <a:t>. 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2F1DA-A055-4800-ABDD-B8163CAA6F25}"/>
              </a:ext>
            </a:extLst>
          </p:cNvPr>
          <p:cNvSpPr txBox="1"/>
          <p:nvPr/>
        </p:nvSpPr>
        <p:spPr>
          <a:xfrm>
            <a:off x="838200" y="3549170"/>
            <a:ext cx="846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해결책으로 </a:t>
            </a:r>
            <a:r>
              <a:rPr lang="en-US" altLang="ko-KR" dirty="0" err="1"/>
              <a:t>zkSNARK</a:t>
            </a:r>
            <a:r>
              <a:rPr lang="ko-KR" altLang="en-US" dirty="0"/>
              <a:t>를 증명 시스템으로 사용하여 위의 오프 체인 처리 모델을 지원하는</a:t>
            </a:r>
            <a:endParaRPr lang="en-US" altLang="ko-KR" dirty="0"/>
          </a:p>
          <a:p>
            <a:r>
              <a:rPr lang="ko-KR" altLang="en-US" dirty="0"/>
              <a:t> 소프트웨어 도구 세트 인 </a:t>
            </a:r>
            <a:r>
              <a:rPr lang="en-US" altLang="ko-KR" dirty="0" err="1"/>
              <a:t>ZoKrates</a:t>
            </a:r>
            <a:r>
              <a:rPr lang="ko-KR" altLang="en-US" dirty="0"/>
              <a:t>를 소개합니다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0EAC3-1BD3-4EDB-B86E-0B24A67D8426}"/>
              </a:ext>
            </a:extLst>
          </p:cNvPr>
          <p:cNvSpPr txBox="1"/>
          <p:nvPr/>
        </p:nvSpPr>
        <p:spPr>
          <a:xfrm>
            <a:off x="1096296" y="2317195"/>
            <a:ext cx="604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계산은 사용하기 어려운 낮은 수준의 추상화로 </a:t>
            </a:r>
            <a:r>
              <a:rPr lang="ko-KR" altLang="en-US" dirty="0" err="1"/>
              <a:t>지정해야합니다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D025F9-5796-44B7-8819-967185839BCE}"/>
              </a:ext>
            </a:extLst>
          </p:cNvPr>
          <p:cNvSpPr txBox="1"/>
          <p:nvPr/>
        </p:nvSpPr>
        <p:spPr>
          <a:xfrm>
            <a:off x="1061447" y="141684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기여 </a:t>
            </a:r>
            <a:r>
              <a:rPr lang="en-US" altLang="ko-KR" dirty="0"/>
              <a:t>2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F066A5F-9872-44F1-8DFC-5CF5036D0B52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75D1A67F-9857-407D-BD6B-F5AD70B3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0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53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32B65-3B35-421E-93DA-6E356E90288D}"/>
              </a:ext>
            </a:extLst>
          </p:cNvPr>
          <p:cNvSpPr txBox="1"/>
          <p:nvPr/>
        </p:nvSpPr>
        <p:spPr>
          <a:xfrm>
            <a:off x="670606" y="1605389"/>
            <a:ext cx="1103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ZoKrates</a:t>
            </a:r>
            <a:r>
              <a:rPr lang="ko-KR" altLang="en-US" dirty="0"/>
              <a:t>는 개발자가 높은 수준의 추상화로 오프 체인 계산을 편리하게 지정할 </a:t>
            </a:r>
            <a:r>
              <a:rPr lang="ko-KR" altLang="en-US" dirty="0" err="1"/>
              <a:t>수있는</a:t>
            </a:r>
            <a:r>
              <a:rPr lang="ko-KR" altLang="en-US" dirty="0"/>
              <a:t> 도메인 별 언어를 정의합니다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4C7109-0D92-4A1B-ADA6-CE5722803D2E}"/>
              </a:ext>
            </a:extLst>
          </p:cNvPr>
          <p:cNvSpPr/>
          <p:nvPr/>
        </p:nvSpPr>
        <p:spPr>
          <a:xfrm>
            <a:off x="670606" y="2040917"/>
            <a:ext cx="9997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이를 통해 증명 시스템의 저수준 프로그래밍 추상화를 이해하지 않고도 가능한 계산을 지정할 수 있습니다.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D3CF11-7712-4694-A6E6-1302FC80E6DD}"/>
              </a:ext>
            </a:extLst>
          </p:cNvPr>
          <p:cNvSpPr/>
          <p:nvPr/>
        </p:nvSpPr>
        <p:spPr>
          <a:xfrm>
            <a:off x="490618" y="2468726"/>
            <a:ext cx="11036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이를 위해 </a:t>
            </a:r>
            <a:r>
              <a:rPr lang="ko-KR" altLang="en-US" dirty="0" err="1"/>
              <a:t>ZoKrates에는</a:t>
            </a:r>
            <a:r>
              <a:rPr lang="ko-KR" altLang="en-US" dirty="0"/>
              <a:t> 도메인 특정 코드를 검증 가능한 제약 시스템으로 변환하는 컴파일러가 포함되어 있습니다.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C37727-6317-4131-86D1-3EF15BB03A80}"/>
              </a:ext>
            </a:extLst>
          </p:cNvPr>
          <p:cNvSpPr/>
          <p:nvPr/>
        </p:nvSpPr>
        <p:spPr>
          <a:xfrm>
            <a:off x="600075" y="3059668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또한 오프 체인 프로그램을 실행하고 정확성을 증명하는 증거를 생성하는 데 </a:t>
            </a:r>
            <a:r>
              <a:rPr lang="ko-KR" altLang="en-US" dirty="0" err="1"/>
              <a:t>도움이됩니다</a:t>
            </a:r>
            <a:r>
              <a:rPr lang="ko-KR" altLang="en-US" dirty="0"/>
              <a:t>.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CE4BF9-D459-47BC-8320-9336F284EDAD}"/>
              </a:ext>
            </a:extLst>
          </p:cNvPr>
          <p:cNvSpPr/>
          <p:nvPr/>
        </p:nvSpPr>
        <p:spPr>
          <a:xfrm>
            <a:off x="670605" y="3736273"/>
            <a:ext cx="11036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온 체인 검증을 편리하게 활성화하기 위해 </a:t>
            </a:r>
            <a:r>
              <a:rPr lang="ko-KR" altLang="en-US" dirty="0" err="1"/>
              <a:t>ZoKrates는</a:t>
            </a:r>
            <a:r>
              <a:rPr lang="ko-KR" altLang="en-US" dirty="0"/>
              <a:t> 검증 스마트 계약 내보내기를 지원하여 오프 체인에서 생성 된 증거를 검증하고 오프 체인 계산의 정확성을 확인합니다.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2D0339-8AF4-421B-B57C-9CA0E5114556}"/>
              </a:ext>
            </a:extLst>
          </p:cNvPr>
          <p:cNvSpPr/>
          <p:nvPr/>
        </p:nvSpPr>
        <p:spPr>
          <a:xfrm>
            <a:off x="742950" y="4867386"/>
            <a:ext cx="10784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우리의 개념 증명 구현은 </a:t>
            </a:r>
            <a:r>
              <a:rPr lang="ko-KR" altLang="en-US" dirty="0" err="1"/>
              <a:t>이더</a:t>
            </a:r>
            <a:r>
              <a:rPr lang="ko-KR" altLang="en-US" dirty="0"/>
              <a:t> </a:t>
            </a:r>
            <a:r>
              <a:rPr lang="ko-KR" altLang="en-US" dirty="0" err="1"/>
              <a:t>리움</a:t>
            </a:r>
            <a:r>
              <a:rPr lang="ko-KR" altLang="en-US" dirty="0"/>
              <a:t> 블록 체인을 </a:t>
            </a:r>
            <a:r>
              <a:rPr lang="ko-KR" altLang="en-US" dirty="0" err="1"/>
              <a:t>대상으로하지만</a:t>
            </a:r>
            <a:r>
              <a:rPr lang="ko-KR" altLang="en-US" dirty="0"/>
              <a:t> 설계 상으로는 다른 블록 체인 시스템과 호환됩니다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702B738-F771-4D1C-BF27-D47E95CCCFEE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3B6928D3-A462-4B3B-AF0D-90F29061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1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en-US" altLang="ko-KR" dirty="0" err="1"/>
              <a:t>zkSNARKs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44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Background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2A51AA-0C82-491F-860C-A15B3B70F563}"/>
              </a:ext>
            </a:extLst>
          </p:cNvPr>
          <p:cNvSpPr/>
          <p:nvPr/>
        </p:nvSpPr>
        <p:spPr>
          <a:xfrm>
            <a:off x="771525" y="1529060"/>
            <a:ext cx="1104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검증 가능한 계산 체계를 통해 계산이 약한 검증자가 신뢰할 </a:t>
            </a:r>
            <a:r>
              <a:rPr lang="ko-KR" altLang="en-US" dirty="0" err="1"/>
              <a:t>수없는</a:t>
            </a:r>
            <a:r>
              <a:rPr lang="ko-KR" altLang="en-US" dirty="0"/>
              <a:t> 프로 </a:t>
            </a:r>
            <a:r>
              <a:rPr lang="ko-KR" altLang="en-US" dirty="0" err="1"/>
              <a:t>버에게</a:t>
            </a:r>
            <a:r>
              <a:rPr lang="ko-KR" altLang="en-US" dirty="0"/>
              <a:t> 계산을 </a:t>
            </a:r>
            <a:r>
              <a:rPr lang="ko-KR" altLang="en-US" dirty="0" err="1"/>
              <a:t>아웃소싱하고</a:t>
            </a:r>
            <a:r>
              <a:rPr lang="ko-KR" altLang="en-US" dirty="0"/>
              <a:t> 계산을 수행하고 결과가 정확하다는 증거를 포함하여 결과를 반환 할 수 있습니다.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EF18FB-DFD1-4A0A-8B36-C375B541FE10}"/>
              </a:ext>
            </a:extLst>
          </p:cNvPr>
          <p:cNvSpPr/>
          <p:nvPr/>
        </p:nvSpPr>
        <p:spPr>
          <a:xfrm>
            <a:off x="838200" y="2889846"/>
            <a:ext cx="9810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ZkSNARK</a:t>
            </a:r>
            <a:r>
              <a:rPr lang="ko-KR" altLang="en-US" dirty="0"/>
              <a:t> (제로 지식 </a:t>
            </a:r>
            <a:r>
              <a:rPr lang="ko-KR" altLang="en-US" dirty="0" err="1"/>
              <a:t>Succint</a:t>
            </a:r>
            <a:r>
              <a:rPr lang="ko-KR" altLang="en-US" dirty="0"/>
              <a:t> 비 대화식 지식 인수)</a:t>
            </a:r>
            <a:r>
              <a:rPr lang="en-US" altLang="ko-KR" dirty="0"/>
              <a:t> </a:t>
            </a:r>
            <a:r>
              <a:rPr lang="ko-KR" altLang="en-US" dirty="0"/>
              <a:t>주요 특성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2FD248-4928-4B72-8A7F-B64142DA163B}"/>
              </a:ext>
            </a:extLst>
          </p:cNvPr>
          <p:cNvSpPr/>
          <p:nvPr/>
        </p:nvSpPr>
        <p:spPr>
          <a:xfrm>
            <a:off x="1771449" y="3269219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 검증 가능한 계산 체계 세트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91CB8-CD38-4264-ACF6-65FB8B792DF2}"/>
              </a:ext>
            </a:extLst>
          </p:cNvPr>
          <p:cNvSpPr/>
          <p:nvPr/>
        </p:nvSpPr>
        <p:spPr>
          <a:xfrm>
            <a:off x="1403611" y="3667811"/>
            <a:ext cx="8854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증명은 짧고 비대화 형입니다. 즉, 증명자는 하나의 메시지로 검증자를 설득 할 수 있습니다.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D36BC5-AA3D-4C80-B173-2D5E3E1B8093}"/>
              </a:ext>
            </a:extLst>
          </p:cNvPr>
          <p:cNvSpPr/>
          <p:nvPr/>
        </p:nvSpPr>
        <p:spPr>
          <a:xfrm>
            <a:off x="1266824" y="4277410"/>
            <a:ext cx="1042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증명자는 증명 생성 중에 개인 정보를 사용할 수 있으며 검증자는 해당 정보에 대해 아무 것도 배우지 않습니다.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533F8E-99D2-4C1B-A7E8-876FCA74A301}"/>
              </a:ext>
            </a:extLst>
          </p:cNvPr>
          <p:cNvSpPr/>
          <p:nvPr/>
        </p:nvSpPr>
        <p:spPr>
          <a:xfrm>
            <a:off x="1576814" y="4887009"/>
            <a:ext cx="4519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검증 비용은 입력의 계산 복잡성과 무관합니다.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555E024-284D-4A6F-B491-DEC49641694B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4C5A203-76A7-412B-B9CF-C201DF52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1562"/>
      </p:ext>
    </p:extLst>
  </p:cSld>
  <p:clrMapOvr>
    <a:masterClrMapping/>
  </p:clrMapOvr>
</p:sld>
</file>

<file path=ppt/theme/theme1.xml><?xml version="1.0" encoding="utf-8"?>
<a:theme xmlns:a="http://schemas.openxmlformats.org/drawingml/2006/main" name="나눔스퀘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"/>
        <a:ea typeface="나눔스퀘어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나눔스퀘어" id="{94403309-2B69-41E7-9A26-D5E5ECD1EB0F}" vid="{9B640DB1-8546-48EE-BCFC-9E68856056D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나눔스퀘어</Template>
  <TotalTime>6517</TotalTime>
  <Words>3751</Words>
  <Application>Microsoft Office PowerPoint</Application>
  <PresentationFormat>와이드스크린</PresentationFormat>
  <Paragraphs>328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나눔스퀘어</vt:lpstr>
      <vt:lpstr>Arial</vt:lpstr>
      <vt:lpstr>맑은 고딕</vt:lpstr>
      <vt:lpstr>나눔스퀘어</vt:lpstr>
      <vt:lpstr>ZoKrates  - Scalable Privacy-Preserving  Off-Chain Computations</vt:lpstr>
      <vt:lpstr>Contents</vt:lpstr>
      <vt:lpstr>Introduction</vt:lpstr>
      <vt:lpstr>PowerPoint 프레젠테이션</vt:lpstr>
      <vt:lpstr>Introduction</vt:lpstr>
      <vt:lpstr>Contribution</vt:lpstr>
      <vt:lpstr>Contribution</vt:lpstr>
      <vt:lpstr>Contribution</vt:lpstr>
      <vt:lpstr>2) zkSNARKs</vt:lpstr>
      <vt:lpstr>2) zkSNARKs</vt:lpstr>
      <vt:lpstr>Off-chaining Computations</vt:lpstr>
      <vt:lpstr>Off-chaining Computations</vt:lpstr>
      <vt:lpstr>Off-chaining Computations</vt:lpstr>
      <vt:lpstr>Off-chaining Computations</vt:lpstr>
      <vt:lpstr>Off-chaining Computations</vt:lpstr>
      <vt:lpstr>Off-chaining Computations</vt:lpstr>
      <vt:lpstr>Zokrates Implementation</vt:lpstr>
      <vt:lpstr>Zokrates Implementation</vt:lpstr>
      <vt:lpstr>A. The Zokrates Language</vt:lpstr>
      <vt:lpstr>A. The Zokrates Language</vt:lpstr>
      <vt:lpstr>A. The Zokrates Language</vt:lpstr>
      <vt:lpstr>A. The Zokrates Language</vt:lpstr>
      <vt:lpstr>A. The Zokrates Language</vt:lpstr>
      <vt:lpstr>B. The ZoKrates Toolbox</vt:lpstr>
      <vt:lpstr>B. The ZoKrates Toolbox</vt:lpstr>
      <vt:lpstr>B. The ZoKrates Toolbox</vt:lpstr>
      <vt:lpstr>B. The ZoKrates Toolbox</vt:lpstr>
      <vt:lpstr>B. The ZoKrates Toolbox</vt:lpstr>
      <vt:lpstr>B. The ZoKrates Toolbox</vt:lpstr>
      <vt:lpstr>B. The ZoKrates Toolbox</vt:lpstr>
      <vt:lpstr>Evaluation</vt:lpstr>
      <vt:lpstr>Evaluation</vt:lpstr>
      <vt:lpstr>Evaluation</vt:lpstr>
      <vt:lpstr>A. On-chain Verification</vt:lpstr>
      <vt:lpstr>B. One-time Steps</vt:lpstr>
      <vt:lpstr>C. Repeated Steps</vt:lpstr>
      <vt:lpstr>Discussion &amp; Outlook</vt:lpstr>
      <vt:lpstr>Discussion &amp; Outlook</vt:lpstr>
      <vt:lpstr>Related Work</vt:lpstr>
      <vt:lpstr>Related Work</vt:lpstr>
      <vt:lpstr>Related Work</vt:lpstr>
      <vt:lpstr>Related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ZoKrates  - Scalable Privacy-Preserving  Off-Chain Computations</dc:title>
  <dc:creator>Lee SooYeon</dc:creator>
  <cp:lastModifiedBy>user</cp:lastModifiedBy>
  <cp:revision>41</cp:revision>
  <dcterms:created xsi:type="dcterms:W3CDTF">2020-04-27T05:14:50Z</dcterms:created>
  <dcterms:modified xsi:type="dcterms:W3CDTF">2020-05-06T14:24:04Z</dcterms:modified>
</cp:coreProperties>
</file>