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9" roundtripDataSignature="AMtx7mhA52EYI2iiIaO3+7UJqEaTEYKG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D2988F8-C797-4639-88FD-5D526825F804}">
  <a:tblStyle styleId="{DD2988F8-C797-4639-88FD-5D526825F80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033AAEA1-D57E-4213-94AA-9EDACF41006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eda28e701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44" name="Google Shape;144;g34eda28e701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ee9b45d15_0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ee9b45d15_0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4ee9b45d15_0_1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ee9b45d15_0_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4ee9b45d15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4ee9b45d15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4ee9b45d15_2_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4ee9b45d15_2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4ee9b45d15_2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ee9b45d1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76" name="Google Shape;176;g34ee9b45d15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ee9b45d15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82" name="Google Shape;182;g34ee9b45d15_0_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eefb42c2f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4eefb42c2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g34eefb42c2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eefb42c2f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eefb42c2f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4eefb42c2f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eefb42c2f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206" name="Google Shape;206;g34eefb42c2f_0_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ee9b45d15_2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4ee9b45d15_2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ee9b45d15_2_1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g34ee9b45d15_2_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4ee9b45d15_2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g34ee9b45d15_2_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ee9b45d15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ee9b45d15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g34ee9b45d15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ee9b45d15_1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9" name="Google Shape;109;g34ee9b45d15_1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ee9b45d15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15" name="Google Shape;115;g34ee9b45d15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eda28e701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eda28e70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34eda28e70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eda28e701_0_1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4eda28e701_0_1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g34eda28e701_0_1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eda28e701_0_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38" name="Google Shape;138;g34eda28e701_0_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9"/>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1" name="Google Shape;21;p9"/>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1"/>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1"/>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2"/>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3"/>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4"/>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4"/>
          <p:cNvSpPr/>
          <p:nvPr>
            <p:ph idx="2" type="pic"/>
          </p:nvPr>
        </p:nvSpPr>
        <p:spPr>
          <a:xfrm>
            <a:off x="3200400" y="1196430"/>
            <a:ext cx="5486400" cy="4850287"/>
          </a:xfrm>
          <a:prstGeom prst="rect">
            <a:avLst/>
          </a:prstGeom>
          <a:noFill/>
          <a:ln>
            <a:noFill/>
          </a:ln>
        </p:spPr>
      </p:sp>
      <p:sp>
        <p:nvSpPr>
          <p:cNvPr id="50" name="Google Shape;50;p14"/>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5.jpg"/><Relationship Id="rId4" Type="http://schemas.openxmlformats.org/officeDocument/2006/relationships/image" Target="../media/image1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9.jpg"/><Relationship Id="rId4" Type="http://schemas.openxmlformats.org/officeDocument/2006/relationships/image" Target="../media/image15.jpg"/><Relationship Id="rId5" Type="http://schemas.openxmlformats.org/officeDocument/2006/relationships/image" Target="../media/image20.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9.jpg"/><Relationship Id="rId4" Type="http://schemas.openxmlformats.org/officeDocument/2006/relationships/image" Target="../media/image12.jpg"/><Relationship Id="rId5"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type="ctrTitle"/>
          </p:nvPr>
        </p:nvSpPr>
        <p:spPr>
          <a:xfrm>
            <a:off x="1619250" y="4244975"/>
            <a:ext cx="7302500" cy="1603375"/>
          </a:xfrm>
          <a:prstGeom prst="rect">
            <a:avLst/>
          </a:prstGeom>
          <a:noFill/>
          <a:ln>
            <a:noFill/>
          </a:ln>
        </p:spPr>
        <p:txBody>
          <a:bodyPr anchorCtr="0" anchor="ctr" bIns="45700" lIns="91425" spcFirstLastPara="1" rIns="91425" wrap="square" tIns="45700">
            <a:normAutofit fontScale="90000"/>
          </a:bodyPr>
          <a:lstStyle/>
          <a:p>
            <a:pPr indent="0" lvl="0" marL="0" rtl="0" algn="r">
              <a:spcBef>
                <a:spcPts val="0"/>
              </a:spcBef>
              <a:spcAft>
                <a:spcPts val="0"/>
              </a:spcAft>
              <a:buClr>
                <a:schemeClr val="lt1"/>
              </a:buClr>
              <a:buSzPct val="100000"/>
              <a:buFont typeface="Arial"/>
              <a:buNone/>
            </a:pPr>
            <a:r>
              <a:rPr lang="en-US"/>
              <a:t>ECEN 404 Final Presentation</a:t>
            </a:r>
            <a:br>
              <a:rPr lang="en-US"/>
            </a:br>
            <a:r>
              <a:rPr lang="en-US"/>
              <a:t>Team 48: Pocket Diagnostics</a:t>
            </a:r>
            <a:br>
              <a:rPr lang="en-US"/>
            </a:br>
            <a:r>
              <a:rPr lang="en-US"/>
              <a:t>Team Members: Rohan Bharadwaj, Donavan Burrow, Jacob Newlin, Elijah Rodriguez</a:t>
            </a:r>
            <a:br>
              <a:rPr lang="en-US"/>
            </a:br>
            <a:r>
              <a:rPr lang="en-US"/>
              <a:t>TA name: Zian Wang</a:t>
            </a:r>
            <a:br>
              <a:rPr lang="en-US"/>
            </a:br>
            <a:r>
              <a:rPr lang="en-US"/>
              <a:t>Sponsor: Dr. John Lusher</a:t>
            </a:r>
            <a:endParaRPr/>
          </a:p>
        </p:txBody>
      </p:sp>
      <p:sp>
        <p:nvSpPr>
          <p:cNvPr id="59" name="Google Shape;59;p2"/>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2"/>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4eda28e701_0_8"/>
          <p:cNvSpPr txBox="1"/>
          <p:nvPr>
            <p:ph type="title"/>
          </p:nvPr>
        </p:nvSpPr>
        <p:spPr>
          <a:xfrm>
            <a:off x="457200" y="1061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Collection and Communication Challenges and Solutions</a:t>
            </a:r>
            <a:endParaRPr sz="1700"/>
          </a:p>
        </p:txBody>
      </p:sp>
      <p:graphicFrame>
        <p:nvGraphicFramePr>
          <p:cNvPr id="147" name="Google Shape;147;g34eda28e701_0_8"/>
          <p:cNvGraphicFramePr/>
          <p:nvPr/>
        </p:nvGraphicFramePr>
        <p:xfrm>
          <a:off x="685800" y="2377400"/>
          <a:ext cx="3000000" cy="3000000"/>
        </p:xfrm>
        <a:graphic>
          <a:graphicData uri="http://schemas.openxmlformats.org/drawingml/2006/table">
            <a:tbl>
              <a:tblPr>
                <a:noFill/>
                <a:tableStyleId>{033AAEA1-D57E-4213-94AA-9EDACF410065}</a:tableStyleId>
              </a:tblPr>
              <a:tblGrid>
                <a:gridCol w="3886200"/>
                <a:gridCol w="3886200"/>
              </a:tblGrid>
              <a:tr h="100000">
                <a:tc>
                  <a:txBody>
                    <a:bodyPr/>
                    <a:lstStyle/>
                    <a:p>
                      <a:pPr indent="0" lvl="0" marL="0" marR="0" rtl="0" algn="l">
                        <a:spcBef>
                          <a:spcPts val="0"/>
                        </a:spcBef>
                        <a:spcAft>
                          <a:spcPts val="0"/>
                        </a:spcAft>
                        <a:buClr>
                          <a:schemeClr val="dk1"/>
                        </a:buClr>
                        <a:buSzPts val="1800"/>
                        <a:buFont typeface="Arial"/>
                        <a:buNone/>
                      </a:pPr>
                      <a:r>
                        <a:rPr lang="en-US" sz="1800"/>
                        <a:t>Challenges</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a:t>Solutions</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 RS-485 Protocol Connection</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rPr lang="en-US" sz="1800"/>
                        <a:t>- Schematic and PCB errors before integrated board</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rPr lang="en-US" sz="1800"/>
                        <a:t>- </a:t>
                      </a:r>
                      <a:r>
                        <a:rPr lang="en-US" sz="1800">
                          <a:solidFill>
                            <a:schemeClr val="dk1"/>
                          </a:solidFill>
                        </a:rPr>
                        <a:t>Minor soldering errors that led to continuity issues</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 </a:t>
                      </a:r>
                      <a:r>
                        <a:rPr lang="en-US" sz="1800">
                          <a:solidFill>
                            <a:schemeClr val="dk1"/>
                          </a:solidFill>
                        </a:rPr>
                        <a:t>Going to use a USB to RS-485 </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Ordered new PCB with updated schematic</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Used multimeter to find the continuity </a:t>
                      </a:r>
                      <a:r>
                        <a:rPr lang="en-US" sz="1800">
                          <a:solidFill>
                            <a:schemeClr val="dk1"/>
                          </a:solidFill>
                        </a:rPr>
                        <a:t>issues</a:t>
                      </a:r>
                      <a:r>
                        <a:rPr lang="en-US" sz="1800">
                          <a:solidFill>
                            <a:schemeClr val="dk1"/>
                          </a:solidFill>
                        </a:rPr>
                        <a:t> and resoldered where the errors were found</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4ee9b45d15_0_18"/>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chemeClr val="dk1"/>
              </a:buClr>
              <a:buSzPct val="30937"/>
              <a:buFont typeface="Arial"/>
              <a:buNone/>
            </a:pPr>
            <a:r>
              <a:rPr lang="en-US"/>
              <a:t>App Design Overview</a:t>
            </a:r>
            <a:endParaRPr/>
          </a:p>
          <a:p>
            <a:pPr indent="0" lvl="0" marL="0" rtl="0" algn="ctr">
              <a:lnSpc>
                <a:spcPct val="115000"/>
              </a:lnSpc>
              <a:spcBef>
                <a:spcPts val="0"/>
              </a:spcBef>
              <a:spcAft>
                <a:spcPts val="0"/>
              </a:spcAft>
              <a:buClr>
                <a:schemeClr val="dk1"/>
              </a:buClr>
              <a:buSzPct val="58235"/>
              <a:buFont typeface="Arial"/>
              <a:buNone/>
            </a:pPr>
            <a:r>
              <a:rPr lang="en-US" sz="1700"/>
              <a:t>Donavan Burrow</a:t>
            </a:r>
            <a:endParaRPr/>
          </a:p>
        </p:txBody>
      </p:sp>
      <p:sp>
        <p:nvSpPr>
          <p:cNvPr id="154" name="Google Shape;154;g34ee9b45d15_0_18"/>
          <p:cNvSpPr txBox="1"/>
          <p:nvPr>
            <p:ph idx="1" type="body"/>
          </p:nvPr>
        </p:nvSpPr>
        <p:spPr>
          <a:xfrm>
            <a:off x="457200" y="2229100"/>
            <a:ext cx="4040100" cy="44397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sz="1800"/>
              <a:t>App designed to provide user with basic data information to use for troubleshooting purposes</a:t>
            </a:r>
            <a:endParaRPr sz="1800"/>
          </a:p>
          <a:p>
            <a:pPr indent="0" lvl="0" marL="0" rtl="0" algn="l">
              <a:spcBef>
                <a:spcPts val="360"/>
              </a:spcBef>
              <a:spcAft>
                <a:spcPts val="0"/>
              </a:spcAft>
              <a:buNone/>
            </a:pPr>
            <a:r>
              <a:t/>
            </a:r>
            <a:endParaRPr sz="1800"/>
          </a:p>
          <a:p>
            <a:pPr indent="-342900" lvl="0" marL="457200" rtl="0" algn="l">
              <a:spcBef>
                <a:spcPts val="360"/>
              </a:spcBef>
              <a:spcAft>
                <a:spcPts val="0"/>
              </a:spcAft>
              <a:buSzPts val="1800"/>
              <a:buChar char="❖"/>
            </a:pPr>
            <a:r>
              <a:rPr lang="en-US" sz="1800"/>
              <a:t>Initial testing with ESP32 and App BLE showed good connectivity, however, problems with serial data transfer appeared with final board testing</a:t>
            </a:r>
            <a:endParaRPr sz="1800"/>
          </a:p>
        </p:txBody>
      </p:sp>
      <p:pic>
        <p:nvPicPr>
          <p:cNvPr id="155" name="Google Shape;155;g34ee9b45d15_0_18" title="Screenshot_20250416-082735.jpg"/>
          <p:cNvPicPr preferRelativeResize="0"/>
          <p:nvPr/>
        </p:nvPicPr>
        <p:blipFill>
          <a:blip r:embed="rId3">
            <a:alphaModFix/>
          </a:blip>
          <a:stretch>
            <a:fillRect/>
          </a:stretch>
        </p:blipFill>
        <p:spPr>
          <a:xfrm>
            <a:off x="6571650" y="2098790"/>
            <a:ext cx="2115146" cy="4700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4ee9b45d15_0_1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lang="en-US"/>
              <a:t>App Design </a:t>
            </a:r>
            <a:endParaRPr/>
          </a:p>
        </p:txBody>
      </p:sp>
      <p:sp>
        <p:nvSpPr>
          <p:cNvPr id="162" name="Google Shape;162;g34ee9b45d15_0_10"/>
          <p:cNvSpPr txBox="1"/>
          <p:nvPr>
            <p:ph idx="1" type="body"/>
          </p:nvPr>
        </p:nvSpPr>
        <p:spPr>
          <a:xfrm>
            <a:off x="457200" y="1953370"/>
            <a:ext cx="8229600" cy="40770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Char char="❖"/>
            </a:pPr>
            <a:r>
              <a:rPr lang="en-US" sz="1600"/>
              <a:t>Data below collected by analyzing a 1kHz 0.5 amplitude sine wave, data collect is not perfect but is showing around expected range of voltages.</a:t>
            </a:r>
            <a:endParaRPr sz="1600"/>
          </a:p>
          <a:p>
            <a:pPr indent="0" lvl="0" marL="0" rtl="0" algn="l">
              <a:spcBef>
                <a:spcPts val="360"/>
              </a:spcBef>
              <a:spcAft>
                <a:spcPts val="0"/>
              </a:spcAft>
              <a:buNone/>
            </a:pPr>
            <a:r>
              <a:t/>
            </a:r>
            <a:endParaRPr sz="1800"/>
          </a:p>
        </p:txBody>
      </p:sp>
      <p:pic>
        <p:nvPicPr>
          <p:cNvPr id="163" name="Google Shape;163;g34ee9b45d15_0_10" title="Screenshot_20250415-172315.jpg"/>
          <p:cNvPicPr preferRelativeResize="0"/>
          <p:nvPr/>
        </p:nvPicPr>
        <p:blipFill>
          <a:blip r:embed="rId3">
            <a:alphaModFix/>
          </a:blip>
          <a:stretch>
            <a:fillRect/>
          </a:stretch>
        </p:blipFill>
        <p:spPr>
          <a:xfrm>
            <a:off x="1202425" y="2900575"/>
            <a:ext cx="1851401" cy="3608252"/>
          </a:xfrm>
          <a:prstGeom prst="rect">
            <a:avLst/>
          </a:prstGeom>
          <a:noFill/>
          <a:ln>
            <a:noFill/>
          </a:ln>
        </p:spPr>
      </p:pic>
      <p:pic>
        <p:nvPicPr>
          <p:cNvPr id="164" name="Google Shape;164;g34ee9b45d15_0_10" title="Screenshot_20250415-172326.jpg"/>
          <p:cNvPicPr preferRelativeResize="0"/>
          <p:nvPr/>
        </p:nvPicPr>
        <p:blipFill>
          <a:blip r:embed="rId4">
            <a:alphaModFix/>
          </a:blip>
          <a:stretch>
            <a:fillRect/>
          </a:stretch>
        </p:blipFill>
        <p:spPr>
          <a:xfrm>
            <a:off x="3157950" y="3392375"/>
            <a:ext cx="5832576" cy="26246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4ee9b45d15_2_31"/>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lang="en-US"/>
              <a:t>App Design </a:t>
            </a:r>
            <a:endParaRPr/>
          </a:p>
        </p:txBody>
      </p:sp>
      <p:pic>
        <p:nvPicPr>
          <p:cNvPr id="171" name="Google Shape;171;g34ee9b45d15_2_31" title="Screenshot_20250416-082735.jpg"/>
          <p:cNvPicPr preferRelativeResize="0"/>
          <p:nvPr/>
        </p:nvPicPr>
        <p:blipFill>
          <a:blip r:embed="rId3">
            <a:alphaModFix/>
          </a:blip>
          <a:stretch>
            <a:fillRect/>
          </a:stretch>
        </p:blipFill>
        <p:spPr>
          <a:xfrm>
            <a:off x="1071325" y="1852865"/>
            <a:ext cx="2115146" cy="4700324"/>
          </a:xfrm>
          <a:prstGeom prst="rect">
            <a:avLst/>
          </a:prstGeom>
          <a:noFill/>
          <a:ln>
            <a:noFill/>
          </a:ln>
        </p:spPr>
      </p:pic>
      <p:pic>
        <p:nvPicPr>
          <p:cNvPr id="172" name="Google Shape;172;g34ee9b45d15_2_31" title="Screenshot_20250415-172315.jpg"/>
          <p:cNvPicPr preferRelativeResize="0"/>
          <p:nvPr/>
        </p:nvPicPr>
        <p:blipFill>
          <a:blip r:embed="rId4">
            <a:alphaModFix/>
          </a:blip>
          <a:stretch>
            <a:fillRect/>
          </a:stretch>
        </p:blipFill>
        <p:spPr>
          <a:xfrm>
            <a:off x="3418700" y="1852875"/>
            <a:ext cx="2306599" cy="4700324"/>
          </a:xfrm>
          <a:prstGeom prst="rect">
            <a:avLst/>
          </a:prstGeom>
          <a:noFill/>
          <a:ln>
            <a:noFill/>
          </a:ln>
        </p:spPr>
      </p:pic>
      <p:pic>
        <p:nvPicPr>
          <p:cNvPr id="173" name="Google Shape;173;g34ee9b45d15_2_31" title="Screenshot_20250416-104813.jpg"/>
          <p:cNvPicPr preferRelativeResize="0"/>
          <p:nvPr/>
        </p:nvPicPr>
        <p:blipFill>
          <a:blip r:embed="rId5">
            <a:alphaModFix/>
          </a:blip>
          <a:stretch>
            <a:fillRect/>
          </a:stretch>
        </p:blipFill>
        <p:spPr>
          <a:xfrm>
            <a:off x="5957524" y="1852877"/>
            <a:ext cx="2115146" cy="47003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34ee9b45d15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a:t> Testing and Validation</a:t>
            </a:r>
            <a:endParaRPr/>
          </a:p>
        </p:txBody>
      </p:sp>
      <p:graphicFrame>
        <p:nvGraphicFramePr>
          <p:cNvPr id="179" name="Google Shape;179;g34ee9b45d15_0_0"/>
          <p:cNvGraphicFramePr/>
          <p:nvPr/>
        </p:nvGraphicFramePr>
        <p:xfrm>
          <a:off x="685800" y="2527550"/>
          <a:ext cx="3000000" cy="3000000"/>
        </p:xfrm>
        <a:graphic>
          <a:graphicData uri="http://schemas.openxmlformats.org/drawingml/2006/table">
            <a:tbl>
              <a:tblPr>
                <a:noFill/>
                <a:tableStyleId>{033AAEA1-D57E-4213-94AA-9EDACF410065}</a:tableStyleId>
              </a:tblPr>
              <a:tblGrid>
                <a:gridCol w="3886200"/>
                <a:gridCol w="3886200"/>
              </a:tblGrid>
              <a:tr h="467875">
                <a:tc>
                  <a:txBody>
                    <a:bodyPr/>
                    <a:lstStyle/>
                    <a:p>
                      <a:pPr indent="0" lvl="0" marL="0" marR="0" rtl="0" algn="l">
                        <a:spcBef>
                          <a:spcPts val="0"/>
                        </a:spcBef>
                        <a:spcAft>
                          <a:spcPts val="0"/>
                        </a:spcAft>
                        <a:buClr>
                          <a:schemeClr val="dk1"/>
                        </a:buClr>
                        <a:buSzPts val="1800"/>
                        <a:buFont typeface="Arial"/>
                        <a:buNone/>
                      </a:pPr>
                      <a:r>
                        <a:rPr lang="en-US" sz="1800">
                          <a:solidFill>
                            <a:schemeClr val="dk1"/>
                          </a:solidFill>
                        </a:rPr>
                        <a:t>Test Criteria</a:t>
                      </a:r>
                      <a:endParaRPr sz="1800" u="none" cap="none" strike="noStrike">
                        <a:solidFill>
                          <a:schemeClr val="dk1"/>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a:t>Result</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387725">
                <a:tc>
                  <a:txBody>
                    <a:bodyPr/>
                    <a:lstStyle/>
                    <a:p>
                      <a:pPr indent="-342900" lvl="0" marL="457200" marR="0" rtl="0" algn="l">
                        <a:spcBef>
                          <a:spcPts val="0"/>
                        </a:spcBef>
                        <a:spcAft>
                          <a:spcPts val="0"/>
                        </a:spcAft>
                        <a:buSzPts val="1800"/>
                        <a:buChar char="-"/>
                      </a:pPr>
                      <a:r>
                        <a:rPr lang="en-US" sz="1800"/>
                        <a:t>Connection event displayed on app</a:t>
                      </a:r>
                      <a:endParaRPr sz="1800"/>
                    </a:p>
                    <a:p>
                      <a:pPr indent="-342900" lvl="0" marL="457200" marR="0" rtl="0" algn="l">
                        <a:spcBef>
                          <a:spcPts val="0"/>
                        </a:spcBef>
                        <a:spcAft>
                          <a:spcPts val="0"/>
                        </a:spcAft>
                        <a:buSzPts val="1800"/>
                        <a:buChar char="-"/>
                      </a:pPr>
                      <a:r>
                        <a:rPr lang="en-US" sz="1800"/>
                        <a:t>Oscilloscope data received and displayed on app</a:t>
                      </a:r>
                      <a:endParaRPr sz="1800"/>
                    </a:p>
                    <a:p>
                      <a:pPr indent="-342900" lvl="0" marL="457200" marR="0" rtl="0" algn="l">
                        <a:spcBef>
                          <a:spcPts val="0"/>
                        </a:spcBef>
                        <a:spcAft>
                          <a:spcPts val="0"/>
                        </a:spcAft>
                        <a:buSzPts val="1800"/>
                        <a:buChar char="-"/>
                      </a:pPr>
                      <a:r>
                        <a:rPr lang="en-US" sz="1800"/>
                        <a:t>Logic analyzer data received and displayed on app</a:t>
                      </a:r>
                      <a:endParaRPr sz="1800"/>
                    </a:p>
                    <a:p>
                      <a:pPr indent="-342900" lvl="0" marL="457200" marR="0" rtl="0" algn="l">
                        <a:spcBef>
                          <a:spcPts val="0"/>
                        </a:spcBef>
                        <a:spcAft>
                          <a:spcPts val="0"/>
                        </a:spcAft>
                        <a:buSzPts val="1800"/>
                        <a:buChar char="-"/>
                      </a:pPr>
                      <a:r>
                        <a:rPr lang="en-US" sz="1800"/>
                        <a:t>Serial data received and displayed on app</a:t>
                      </a:r>
                      <a:endParaRPr sz="1800"/>
                    </a:p>
                    <a:p>
                      <a:pPr indent="-342900" lvl="0" marL="457200" marR="0" rtl="0" algn="l">
                        <a:spcBef>
                          <a:spcPts val="0"/>
                        </a:spcBef>
                        <a:spcAft>
                          <a:spcPts val="0"/>
                        </a:spcAft>
                        <a:buSzPts val="1800"/>
                        <a:buChar char="-"/>
                      </a:pPr>
                      <a:r>
                        <a:rPr lang="en-US" sz="1800"/>
                        <a:t>Battery indicator displays correct % to the user based on data collected from PCB</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 PASS</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PASS</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NOT TESTED</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FAILED/STILL TESTING</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None/>
                      </a:pPr>
                      <a:r>
                        <a:rPr lang="en-US" sz="1800">
                          <a:solidFill>
                            <a:schemeClr val="dk1"/>
                          </a:solidFill>
                        </a:rPr>
                        <a:t>- NOT TESTED</a:t>
                      </a:r>
                      <a:endParaRPr sz="1800">
                        <a:solidFill>
                          <a:schemeClr val="dk1"/>
                        </a:solidFill>
                      </a:endParaRPr>
                    </a:p>
                    <a:p>
                      <a:pPr indent="0" lvl="0" marL="0" rtl="0" algn="l">
                        <a:spcBef>
                          <a:spcPts val="0"/>
                        </a:spcBef>
                        <a:spcAft>
                          <a:spcPts val="0"/>
                        </a:spcAft>
                        <a:buNone/>
                      </a:pPr>
                      <a:r>
                        <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34ee9b45d15_0_5"/>
          <p:cNvSpPr txBox="1"/>
          <p:nvPr>
            <p:ph type="title"/>
          </p:nvPr>
        </p:nvSpPr>
        <p:spPr>
          <a:xfrm>
            <a:off x="457200" y="1061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a:t> Challenges and Solutions</a:t>
            </a:r>
            <a:endParaRPr sz="1700"/>
          </a:p>
        </p:txBody>
      </p:sp>
      <p:graphicFrame>
        <p:nvGraphicFramePr>
          <p:cNvPr id="185" name="Google Shape;185;g34ee9b45d15_0_5"/>
          <p:cNvGraphicFramePr/>
          <p:nvPr/>
        </p:nvGraphicFramePr>
        <p:xfrm>
          <a:off x="685800" y="2377400"/>
          <a:ext cx="3000000" cy="3000000"/>
        </p:xfrm>
        <a:graphic>
          <a:graphicData uri="http://schemas.openxmlformats.org/drawingml/2006/table">
            <a:tbl>
              <a:tblPr>
                <a:noFill/>
                <a:tableStyleId>{033AAEA1-D57E-4213-94AA-9EDACF410065}</a:tableStyleId>
              </a:tblPr>
              <a:tblGrid>
                <a:gridCol w="3886200"/>
                <a:gridCol w="3886200"/>
              </a:tblGrid>
              <a:tr h="100000">
                <a:tc>
                  <a:txBody>
                    <a:bodyPr/>
                    <a:lstStyle/>
                    <a:p>
                      <a:pPr indent="0" lvl="0" marL="0" marR="0" rtl="0" algn="l">
                        <a:spcBef>
                          <a:spcPts val="0"/>
                        </a:spcBef>
                        <a:spcAft>
                          <a:spcPts val="0"/>
                        </a:spcAft>
                        <a:buClr>
                          <a:schemeClr val="dk1"/>
                        </a:buClr>
                        <a:buSzPts val="1800"/>
                        <a:buFont typeface="Arial"/>
                        <a:buNone/>
                      </a:pPr>
                      <a:r>
                        <a:rPr lang="en-US" sz="1800"/>
                        <a:t>Challenges</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a:t>Solutions</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spcBef>
                          <a:spcPts val="0"/>
                        </a:spcBef>
                        <a:spcAft>
                          <a:spcPts val="0"/>
                        </a:spcAft>
                        <a:buClr>
                          <a:schemeClr val="dk1"/>
                        </a:buClr>
                        <a:buSzPts val="1800"/>
                        <a:buFont typeface="Arial"/>
                        <a:buNone/>
                      </a:pPr>
                      <a:r>
                        <a:rPr lang="en-US" sz="1800"/>
                        <a:t>- Bluetooth data transfer for serial data types and real data</a:t>
                      </a:r>
                      <a:endParaRPr sz="1800"/>
                    </a:p>
                    <a:p>
                      <a:pPr indent="0" lvl="0" marL="0" marR="0" rtl="0" algn="l">
                        <a:spcBef>
                          <a:spcPts val="0"/>
                        </a:spcBef>
                        <a:spcAft>
                          <a:spcPts val="0"/>
                        </a:spcAft>
                        <a:buClr>
                          <a:schemeClr val="dk1"/>
                        </a:buClr>
                        <a:buSzPts val="1800"/>
                        <a:buFont typeface="Arial"/>
                        <a:buNone/>
                      </a:pPr>
                      <a:r>
                        <a:rPr lang="en-US" sz="1800"/>
                        <a:t>- Accuracy of Oscilloscope Data</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 Change handling for such cases on both firmware and app side to </a:t>
                      </a:r>
                      <a:r>
                        <a:rPr lang="en-US" sz="1800">
                          <a:solidFill>
                            <a:schemeClr val="dk1"/>
                          </a:solidFill>
                        </a:rPr>
                        <a:t>remove</a:t>
                      </a:r>
                      <a:r>
                        <a:rPr lang="en-US" sz="1800">
                          <a:solidFill>
                            <a:schemeClr val="dk1"/>
                          </a:solidFill>
                        </a:rPr>
                        <a:t> errors</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Reimplement clock rate adjustment for user on the oscilloscope</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g34eefb42c2f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chemeClr val="dk1"/>
              </a:buClr>
              <a:buSzPct val="30937"/>
              <a:buFont typeface="Arial"/>
              <a:buNone/>
            </a:pPr>
            <a:r>
              <a:rPr lang="en-US"/>
              <a:t>Firmware Design Overview</a:t>
            </a:r>
            <a:endParaRPr/>
          </a:p>
          <a:p>
            <a:pPr indent="0" lvl="0" marL="0" rtl="0" algn="ctr">
              <a:lnSpc>
                <a:spcPct val="115000"/>
              </a:lnSpc>
              <a:spcBef>
                <a:spcPts val="0"/>
              </a:spcBef>
              <a:spcAft>
                <a:spcPts val="0"/>
              </a:spcAft>
              <a:buClr>
                <a:schemeClr val="dk1"/>
              </a:buClr>
              <a:buSzPct val="58235"/>
              <a:buFont typeface="Arial"/>
              <a:buNone/>
            </a:pPr>
            <a:r>
              <a:rPr lang="en-US" sz="1700"/>
              <a:t>Jacob Newlin</a:t>
            </a:r>
            <a:endParaRPr/>
          </a:p>
        </p:txBody>
      </p:sp>
      <p:sp>
        <p:nvSpPr>
          <p:cNvPr id="192" name="Google Shape;192;g34eefb42c2f_0_0"/>
          <p:cNvSpPr txBox="1"/>
          <p:nvPr>
            <p:ph idx="1" type="body"/>
          </p:nvPr>
        </p:nvSpPr>
        <p:spPr>
          <a:xfrm>
            <a:off x="457200" y="2229100"/>
            <a:ext cx="4040100" cy="44397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sz="1800"/>
              <a:t>Created firmware that gathered data via slave devices from two different ESP32s. Communicated data through bluetooth to the app via server-client BLE. </a:t>
            </a:r>
            <a:endParaRPr sz="1800"/>
          </a:p>
          <a:p>
            <a:pPr indent="0" lvl="0" marL="0" rtl="0" algn="l">
              <a:spcBef>
                <a:spcPts val="360"/>
              </a:spcBef>
              <a:spcAft>
                <a:spcPts val="0"/>
              </a:spcAft>
              <a:buNone/>
            </a:pPr>
            <a:r>
              <a:t/>
            </a:r>
            <a:endParaRPr sz="1800"/>
          </a:p>
          <a:p>
            <a:pPr indent="-342900" lvl="0" marL="457200" rtl="0" algn="l">
              <a:spcBef>
                <a:spcPts val="360"/>
              </a:spcBef>
              <a:spcAft>
                <a:spcPts val="0"/>
              </a:spcAft>
              <a:buSzPts val="1800"/>
              <a:buChar char="❖"/>
            </a:pPr>
            <a:r>
              <a:rPr lang="en-US" sz="1800"/>
              <a:t>Initial </a:t>
            </a:r>
            <a:r>
              <a:rPr lang="en-US" sz="1800"/>
              <a:t>integration</a:t>
            </a:r>
            <a:r>
              <a:rPr lang="en-US" sz="1800"/>
              <a:t> with app passed all data types and functions, however after switching over from FPGA design to an ESP32 we have had issues with sending data from I2C, SPI and Serial to the App</a:t>
            </a:r>
            <a:endParaRPr sz="1800"/>
          </a:p>
        </p:txBody>
      </p:sp>
      <p:pic>
        <p:nvPicPr>
          <p:cNvPr id="193" name="Google Shape;193;g34eefb42c2f_0_0" title="IMG_9309.jpg"/>
          <p:cNvPicPr preferRelativeResize="0"/>
          <p:nvPr/>
        </p:nvPicPr>
        <p:blipFill>
          <a:blip r:embed="rId3">
            <a:alphaModFix/>
          </a:blip>
          <a:stretch>
            <a:fillRect/>
          </a:stretch>
        </p:blipFill>
        <p:spPr>
          <a:xfrm>
            <a:off x="4697325" y="2433902"/>
            <a:ext cx="4341901" cy="32564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4eefb42c2f_0_7"/>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lang="en-US"/>
              <a:t>Firmware Design </a:t>
            </a:r>
            <a:endParaRPr/>
          </a:p>
        </p:txBody>
      </p:sp>
      <p:sp>
        <p:nvSpPr>
          <p:cNvPr id="200" name="Google Shape;200;g34eefb42c2f_0_7"/>
          <p:cNvSpPr txBox="1"/>
          <p:nvPr>
            <p:ph idx="1" type="body"/>
          </p:nvPr>
        </p:nvSpPr>
        <p:spPr>
          <a:xfrm>
            <a:off x="457200" y="1953370"/>
            <a:ext cx="8229600" cy="40770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Char char="❖"/>
            </a:pPr>
            <a:r>
              <a:rPr lang="en-US" sz="1600"/>
              <a:t>Data grabbed from the SPI and I2C functions are shown below, with the RX and TX tasks being sent and </a:t>
            </a:r>
            <a:r>
              <a:rPr lang="en-US" sz="1600"/>
              <a:t>received</a:t>
            </a:r>
            <a:r>
              <a:rPr lang="en-US" sz="1600"/>
              <a:t> between the two ESP32s.  </a:t>
            </a:r>
            <a:endParaRPr sz="1600"/>
          </a:p>
          <a:p>
            <a:pPr indent="0" lvl="0" marL="0" rtl="0" algn="l">
              <a:spcBef>
                <a:spcPts val="360"/>
              </a:spcBef>
              <a:spcAft>
                <a:spcPts val="0"/>
              </a:spcAft>
              <a:buNone/>
            </a:pPr>
            <a:r>
              <a:t/>
            </a:r>
            <a:endParaRPr sz="1800"/>
          </a:p>
        </p:txBody>
      </p:sp>
      <p:pic>
        <p:nvPicPr>
          <p:cNvPr id="201" name="Google Shape;201;g34eefb42c2f_0_7" title="IMG_9308.jpg"/>
          <p:cNvPicPr preferRelativeResize="0"/>
          <p:nvPr/>
        </p:nvPicPr>
        <p:blipFill>
          <a:blip r:embed="rId3">
            <a:alphaModFix/>
          </a:blip>
          <a:stretch>
            <a:fillRect/>
          </a:stretch>
        </p:blipFill>
        <p:spPr>
          <a:xfrm>
            <a:off x="0" y="3173775"/>
            <a:ext cx="2901155" cy="2175850"/>
          </a:xfrm>
          <a:prstGeom prst="rect">
            <a:avLst/>
          </a:prstGeom>
          <a:noFill/>
          <a:ln>
            <a:noFill/>
          </a:ln>
        </p:spPr>
      </p:pic>
      <p:pic>
        <p:nvPicPr>
          <p:cNvPr id="202" name="Google Shape;202;g34eefb42c2f_0_7" title="IMG_9310.jpg"/>
          <p:cNvPicPr preferRelativeResize="0"/>
          <p:nvPr/>
        </p:nvPicPr>
        <p:blipFill>
          <a:blip r:embed="rId4">
            <a:alphaModFix/>
          </a:blip>
          <a:stretch>
            <a:fillRect/>
          </a:stretch>
        </p:blipFill>
        <p:spPr>
          <a:xfrm>
            <a:off x="2952750" y="3131350"/>
            <a:ext cx="3014275" cy="2260700"/>
          </a:xfrm>
          <a:prstGeom prst="rect">
            <a:avLst/>
          </a:prstGeom>
          <a:noFill/>
          <a:ln>
            <a:noFill/>
          </a:ln>
        </p:spPr>
      </p:pic>
      <p:pic>
        <p:nvPicPr>
          <p:cNvPr id="203" name="Google Shape;203;g34eefb42c2f_0_7" title="IMG_9303.jpg"/>
          <p:cNvPicPr preferRelativeResize="0"/>
          <p:nvPr/>
        </p:nvPicPr>
        <p:blipFill>
          <a:blip r:embed="rId5">
            <a:alphaModFix/>
          </a:blip>
          <a:stretch>
            <a:fillRect/>
          </a:stretch>
        </p:blipFill>
        <p:spPr>
          <a:xfrm>
            <a:off x="6129725" y="3131361"/>
            <a:ext cx="3014275" cy="226069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34eefb42c2f_0_37"/>
          <p:cNvSpPr txBox="1"/>
          <p:nvPr>
            <p:ph type="title"/>
          </p:nvPr>
        </p:nvSpPr>
        <p:spPr>
          <a:xfrm>
            <a:off x="457200" y="1061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Firmware</a:t>
            </a:r>
            <a:r>
              <a:rPr lang="en-US"/>
              <a:t> Design</a:t>
            </a:r>
            <a:endParaRPr/>
          </a:p>
          <a:p>
            <a:pPr indent="0" lvl="0" marL="0" rtl="0" algn="ctr">
              <a:lnSpc>
                <a:spcPct val="115000"/>
              </a:lnSpc>
              <a:spcBef>
                <a:spcPts val="0"/>
              </a:spcBef>
              <a:spcAft>
                <a:spcPts val="0"/>
              </a:spcAft>
              <a:buClr>
                <a:schemeClr val="dk1"/>
              </a:buClr>
              <a:buSzPts val="990"/>
              <a:buFont typeface="Arial"/>
              <a:buNone/>
            </a:pPr>
            <a:r>
              <a:rPr lang="en-US"/>
              <a:t> Challenges and Solutions</a:t>
            </a:r>
            <a:endParaRPr sz="1700"/>
          </a:p>
        </p:txBody>
      </p:sp>
      <p:graphicFrame>
        <p:nvGraphicFramePr>
          <p:cNvPr id="209" name="Google Shape;209;g34eefb42c2f_0_37"/>
          <p:cNvGraphicFramePr/>
          <p:nvPr/>
        </p:nvGraphicFramePr>
        <p:xfrm>
          <a:off x="685800" y="2377400"/>
          <a:ext cx="3000000" cy="3000000"/>
        </p:xfrm>
        <a:graphic>
          <a:graphicData uri="http://schemas.openxmlformats.org/drawingml/2006/table">
            <a:tbl>
              <a:tblPr>
                <a:noFill/>
                <a:tableStyleId>{033AAEA1-D57E-4213-94AA-9EDACF410065}</a:tableStyleId>
              </a:tblPr>
              <a:tblGrid>
                <a:gridCol w="3886200"/>
                <a:gridCol w="3886200"/>
              </a:tblGrid>
              <a:tr h="517175">
                <a:tc>
                  <a:txBody>
                    <a:bodyPr/>
                    <a:lstStyle/>
                    <a:p>
                      <a:pPr indent="0" lvl="0" marL="0" marR="0" rtl="0" algn="l">
                        <a:spcBef>
                          <a:spcPts val="0"/>
                        </a:spcBef>
                        <a:spcAft>
                          <a:spcPts val="0"/>
                        </a:spcAft>
                        <a:buClr>
                          <a:schemeClr val="dk1"/>
                        </a:buClr>
                        <a:buSzPts val="1800"/>
                        <a:buFont typeface="Arial"/>
                        <a:buNone/>
                      </a:pPr>
                      <a:r>
                        <a:rPr lang="en-US" sz="1800"/>
                        <a:t>Challenges</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a:t>Solutions</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2452375">
                <a:tc>
                  <a:txBody>
                    <a:bodyPr/>
                    <a:lstStyle/>
                    <a:p>
                      <a:pPr indent="0" lvl="0" marL="0" marR="0" rtl="0" algn="l">
                        <a:spcBef>
                          <a:spcPts val="0"/>
                        </a:spcBef>
                        <a:spcAft>
                          <a:spcPts val="0"/>
                        </a:spcAft>
                        <a:buClr>
                          <a:schemeClr val="dk1"/>
                        </a:buClr>
                        <a:buSzPts val="1800"/>
                        <a:buFont typeface="Arial"/>
                        <a:buNone/>
                      </a:pPr>
                      <a:r>
                        <a:rPr lang="en-US" sz="1800"/>
                        <a:t>- Distributing the </a:t>
                      </a:r>
                      <a:r>
                        <a:rPr lang="en-US" sz="1800"/>
                        <a:t>workload</a:t>
                      </a:r>
                      <a:r>
                        <a:rPr lang="en-US" sz="1800"/>
                        <a:t> of the FPGA between </a:t>
                      </a:r>
                      <a:r>
                        <a:rPr lang="en-US" sz="1800"/>
                        <a:t>the</a:t>
                      </a:r>
                      <a:r>
                        <a:rPr lang="en-US" sz="1800"/>
                        <a:t> two ESP32s</a:t>
                      </a:r>
                      <a:endParaRPr sz="1800"/>
                    </a:p>
                    <a:p>
                      <a:pPr indent="0" lvl="0" marL="0" marR="0" rtl="0" algn="l">
                        <a:spcBef>
                          <a:spcPts val="0"/>
                        </a:spcBef>
                        <a:spcAft>
                          <a:spcPts val="0"/>
                        </a:spcAft>
                        <a:buClr>
                          <a:schemeClr val="dk1"/>
                        </a:buClr>
                        <a:buSzPts val="1800"/>
                        <a:buFont typeface="Arial"/>
                        <a:buNone/>
                      </a:pPr>
                      <a:r>
                        <a:rPr lang="en-US" sz="1800"/>
                        <a:t>- Handling </a:t>
                      </a:r>
                      <a:r>
                        <a:rPr lang="en-US" sz="1800"/>
                        <a:t>freeRTOS</a:t>
                      </a:r>
                      <a:r>
                        <a:rPr lang="en-US" sz="1800"/>
                        <a:t> applications along with BLE</a:t>
                      </a:r>
                      <a:endParaRPr sz="1800"/>
                    </a:p>
                    <a:p>
                      <a:pPr indent="0" lvl="0" marL="0" marR="0" rtl="0" algn="l">
                        <a:spcBef>
                          <a:spcPts val="0"/>
                        </a:spcBef>
                        <a:spcAft>
                          <a:spcPts val="0"/>
                        </a:spcAft>
                        <a:buClr>
                          <a:schemeClr val="dk1"/>
                        </a:buClr>
                        <a:buSzPts val="1800"/>
                        <a:buFont typeface="Arial"/>
                        <a:buNone/>
                      </a:pPr>
                      <a:r>
                        <a:rPr lang="en-US" sz="1800"/>
                        <a:t>- Handling 7 different data functions</a:t>
                      </a:r>
                      <a:endParaRPr sz="1800"/>
                    </a:p>
                    <a:p>
                      <a:pPr indent="0" lvl="0" marL="0" marR="0" rtl="0" algn="l">
                        <a:spcBef>
                          <a:spcPts val="0"/>
                        </a:spcBef>
                        <a:spcAft>
                          <a:spcPts val="0"/>
                        </a:spcAft>
                        <a:buClr>
                          <a:schemeClr val="dk1"/>
                        </a:buClr>
                        <a:buSzPts val="1800"/>
                        <a:buFont typeface="Arial"/>
                        <a:buNone/>
                      </a:pPr>
                      <a:r>
                        <a:rPr lang="en-US" sz="1800"/>
                        <a:t>- Communication issue with app regarding I2C and SPI data.</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 Used a I/O extender, and case based coding to handle one at a time</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Using interrupts and delays to minimize CPU usage</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-Troubleshooting and comparing to other operational functions</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4ee9b45d15_2_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Integrated System Results</a:t>
            </a:r>
            <a:endParaRPr/>
          </a:p>
        </p:txBody>
      </p:sp>
      <p:pic>
        <p:nvPicPr>
          <p:cNvPr id="215" name="Google Shape;215;g34ee9b45d15_2_1" title="IMG_9306.jpg"/>
          <p:cNvPicPr preferRelativeResize="0"/>
          <p:nvPr/>
        </p:nvPicPr>
        <p:blipFill>
          <a:blip r:embed="rId3">
            <a:alphaModFix/>
          </a:blip>
          <a:stretch>
            <a:fillRect/>
          </a:stretch>
        </p:blipFill>
        <p:spPr>
          <a:xfrm>
            <a:off x="1524000" y="1754825"/>
            <a:ext cx="6096000" cy="4572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Problem Overview</a:t>
            </a:r>
            <a:endParaRPr/>
          </a:p>
        </p:txBody>
      </p:sp>
      <p:sp>
        <p:nvSpPr>
          <p:cNvPr id="66" name="Google Shape;66;p3"/>
          <p:cNvSpPr txBox="1"/>
          <p:nvPr/>
        </p:nvSpPr>
        <p:spPr>
          <a:xfrm>
            <a:off x="457200" y="1852925"/>
            <a:ext cx="4532100" cy="4637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000000"/>
              </a:buClr>
              <a:buSzPts val="2400"/>
              <a:buChar char="•"/>
            </a:pPr>
            <a:r>
              <a:rPr lang="en-US" sz="1600">
                <a:solidFill>
                  <a:srgbClr val="000000"/>
                </a:solidFill>
              </a:rPr>
              <a:t>Problem statement:</a:t>
            </a:r>
            <a:endParaRPr sz="1600">
              <a:solidFill>
                <a:srgbClr val="000000"/>
              </a:solidFill>
            </a:endParaRPr>
          </a:p>
          <a:p>
            <a:pPr indent="-323850" lvl="1" marL="742950" rtl="0" algn="l">
              <a:spcBef>
                <a:spcPts val="0"/>
              </a:spcBef>
              <a:spcAft>
                <a:spcPts val="0"/>
              </a:spcAft>
              <a:buClr>
                <a:srgbClr val="000000"/>
              </a:buClr>
              <a:buSzPts val="2400"/>
              <a:buChar char="–"/>
            </a:pPr>
            <a:r>
              <a:rPr lang="en-US" sz="1600">
                <a:solidFill>
                  <a:srgbClr val="000000"/>
                </a:solidFill>
              </a:rPr>
              <a:t>Technicians in the electronics industry have evolved to servicing customers directly for consumer products, similarly to a plumber or electrician. Often they cannot bring or access bench devices and a suitable substitute is required to complete a job in a timely manner.</a:t>
            </a:r>
            <a:endParaRPr sz="3000">
              <a:solidFill>
                <a:srgbClr val="000000"/>
              </a:solidFill>
            </a:endParaRPr>
          </a:p>
          <a:p>
            <a:pPr indent="-228600" lvl="0" marL="457200" rtl="0" algn="l">
              <a:lnSpc>
                <a:spcPct val="80000"/>
              </a:lnSpc>
              <a:spcBef>
                <a:spcPts val="0"/>
              </a:spcBef>
              <a:spcAft>
                <a:spcPts val="0"/>
              </a:spcAft>
              <a:buNone/>
            </a:pPr>
            <a:r>
              <a:t/>
            </a:r>
            <a:endParaRPr sz="2600">
              <a:solidFill>
                <a:srgbClr val="000000"/>
              </a:solidFill>
            </a:endParaRPr>
          </a:p>
          <a:p>
            <a:pPr indent="-342900" lvl="0" marL="457200" rtl="0" algn="l">
              <a:lnSpc>
                <a:spcPct val="80000"/>
              </a:lnSpc>
              <a:spcBef>
                <a:spcPts val="0"/>
              </a:spcBef>
              <a:spcAft>
                <a:spcPts val="0"/>
              </a:spcAft>
              <a:buClr>
                <a:srgbClr val="000000"/>
              </a:buClr>
              <a:buSzPts val="1800"/>
              <a:buChar char="•"/>
            </a:pPr>
            <a:r>
              <a:rPr lang="en-US" sz="1600">
                <a:solidFill>
                  <a:srgbClr val="000000"/>
                </a:solidFill>
              </a:rPr>
              <a:t>Function of the Pocket Diagnostics: </a:t>
            </a:r>
            <a:endParaRPr sz="1600">
              <a:solidFill>
                <a:srgbClr val="000000"/>
              </a:solidFill>
            </a:endParaRPr>
          </a:p>
          <a:p>
            <a:pPr indent="-311150" lvl="1" marL="742950" rtl="0" algn="l">
              <a:spcBef>
                <a:spcPts val="0"/>
              </a:spcBef>
              <a:spcAft>
                <a:spcPts val="0"/>
              </a:spcAft>
              <a:buClr>
                <a:srgbClr val="000000"/>
              </a:buClr>
              <a:buSzPts val="2200"/>
              <a:buChar char="–"/>
            </a:pPr>
            <a:r>
              <a:rPr lang="en-US" sz="1600">
                <a:solidFill>
                  <a:srgbClr val="000000"/>
                </a:solidFill>
              </a:rPr>
              <a:t>Provide a simple, man portable bench device that can evaluate low frequency electrical signals,  I2C data signals, SPI data signals, Serial data signals and 16 channel logic signals for troubleshooting on devices that contain such data transfer methods.</a:t>
            </a:r>
            <a:endParaRPr sz="2200">
              <a:solidFill>
                <a:srgbClr val="000000"/>
              </a:solidFill>
            </a:endParaRPr>
          </a:p>
          <a:p>
            <a:pPr indent="0" lvl="0" marL="0" rtl="0" algn="l">
              <a:lnSpc>
                <a:spcPct val="80000"/>
              </a:lnSpc>
              <a:spcBef>
                <a:spcPts val="0"/>
              </a:spcBef>
              <a:spcAft>
                <a:spcPts val="0"/>
              </a:spcAft>
              <a:buNone/>
            </a:pPr>
            <a:r>
              <a:t/>
            </a:r>
            <a:endParaRPr sz="2600">
              <a:solidFill>
                <a:srgbClr val="000000"/>
              </a:solidFill>
            </a:endParaRPr>
          </a:p>
        </p:txBody>
      </p:sp>
      <p:pic>
        <p:nvPicPr>
          <p:cNvPr id="67" name="Google Shape;67;p3"/>
          <p:cNvPicPr preferRelativeResize="0"/>
          <p:nvPr/>
        </p:nvPicPr>
        <p:blipFill>
          <a:blip r:embed="rId3">
            <a:alphaModFix/>
          </a:blip>
          <a:stretch>
            <a:fillRect/>
          </a:stretch>
        </p:blipFill>
        <p:spPr>
          <a:xfrm>
            <a:off x="4989300" y="2326290"/>
            <a:ext cx="3849900" cy="250917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34ee9b45d15_2_18"/>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Integrated System Results</a:t>
            </a:r>
            <a:endParaRPr/>
          </a:p>
        </p:txBody>
      </p:sp>
      <p:pic>
        <p:nvPicPr>
          <p:cNvPr id="221" name="Google Shape;221;g34ee9b45d15_2_18" title="IMG_9307.jpg"/>
          <p:cNvPicPr preferRelativeResize="0"/>
          <p:nvPr/>
        </p:nvPicPr>
        <p:blipFill>
          <a:blip r:embed="rId3">
            <a:alphaModFix/>
          </a:blip>
          <a:stretch>
            <a:fillRect/>
          </a:stretch>
        </p:blipFill>
        <p:spPr>
          <a:xfrm>
            <a:off x="1524000" y="1852875"/>
            <a:ext cx="6096000" cy="4572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4ee9b45d15_2_2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Integrated System Results</a:t>
            </a:r>
            <a:endParaRPr/>
          </a:p>
        </p:txBody>
      </p:sp>
      <p:pic>
        <p:nvPicPr>
          <p:cNvPr id="227" name="Google Shape;227;g34ee9b45d15_2_25" title="Screenshot_20250415-172326.jpg"/>
          <p:cNvPicPr preferRelativeResize="0"/>
          <p:nvPr/>
        </p:nvPicPr>
        <p:blipFill>
          <a:blip r:embed="rId3">
            <a:alphaModFix/>
          </a:blip>
          <a:stretch>
            <a:fillRect/>
          </a:stretch>
        </p:blipFill>
        <p:spPr>
          <a:xfrm>
            <a:off x="362806" y="1852875"/>
            <a:ext cx="8418400" cy="37882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7"/>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Conclusions</a:t>
            </a:r>
            <a:endParaRPr/>
          </a:p>
        </p:txBody>
      </p:sp>
      <p:sp>
        <p:nvSpPr>
          <p:cNvPr id="233" name="Google Shape;233;p7"/>
          <p:cNvSpPr txBox="1"/>
          <p:nvPr>
            <p:ph idx="1" type="body"/>
          </p:nvPr>
        </p:nvSpPr>
        <p:spPr>
          <a:xfrm>
            <a:off x="457200" y="2049270"/>
            <a:ext cx="8229600" cy="463728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Issues</a:t>
            </a:r>
            <a:endParaRPr/>
          </a:p>
          <a:p>
            <a:pPr indent="-342900" lvl="0" marL="342900" rtl="0" algn="l">
              <a:spcBef>
                <a:spcPts val="0"/>
              </a:spcBef>
              <a:spcAft>
                <a:spcPts val="0"/>
              </a:spcAft>
              <a:buSzPts val="1800"/>
              <a:buChar char="•"/>
            </a:pPr>
            <a:r>
              <a:rPr lang="en-US" sz="1800"/>
              <a:t>FPGA was failing to be programmed correctly due to hardware and software configuration issues. The design was updated to replace the FPGA with an additional ESP32 to handle the functionality that was originally intended for the FPGA.</a:t>
            </a:r>
            <a:endParaRPr sz="1800"/>
          </a:p>
          <a:p>
            <a:pPr indent="0" lvl="0" marL="0" rtl="0" algn="l">
              <a:spcBef>
                <a:spcPts val="0"/>
              </a:spcBef>
              <a:spcAft>
                <a:spcPts val="0"/>
              </a:spcAft>
              <a:buNone/>
            </a:pPr>
            <a:r>
              <a:t/>
            </a:r>
            <a:endParaRPr sz="1800"/>
          </a:p>
          <a:p>
            <a:pPr indent="0" lvl="0" marL="0" rtl="0" algn="l">
              <a:spcBef>
                <a:spcPts val="640"/>
              </a:spcBef>
              <a:spcAft>
                <a:spcPts val="0"/>
              </a:spcAft>
              <a:buNone/>
            </a:pPr>
            <a:r>
              <a:rPr lang="en-US"/>
              <a:t>Current status </a:t>
            </a:r>
            <a:endParaRPr/>
          </a:p>
          <a:p>
            <a:pPr indent="-139700" lvl="0" marL="342900" rtl="0" algn="l">
              <a:spcBef>
                <a:spcPts val="640"/>
              </a:spcBef>
              <a:spcAft>
                <a:spcPts val="0"/>
              </a:spcAft>
              <a:buClr>
                <a:schemeClr val="dk1"/>
              </a:buClr>
              <a:buSzPts val="3200"/>
              <a:buNone/>
            </a:pPr>
            <a:r>
              <a:rPr lang="en-US" sz="1800"/>
              <a:t>Replacement PCB and BLE testing with real data</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Integrated Project Board</a:t>
            </a:r>
            <a:endParaRPr/>
          </a:p>
        </p:txBody>
      </p:sp>
      <p:pic>
        <p:nvPicPr>
          <p:cNvPr id="73" name="Google Shape;73;p4" title="Screenshot_20250416-093310_Gallery.jpg"/>
          <p:cNvPicPr preferRelativeResize="0"/>
          <p:nvPr/>
        </p:nvPicPr>
        <p:blipFill>
          <a:blip r:embed="rId3">
            <a:alphaModFix/>
          </a:blip>
          <a:stretch>
            <a:fillRect/>
          </a:stretch>
        </p:blipFill>
        <p:spPr>
          <a:xfrm>
            <a:off x="152400" y="2005333"/>
            <a:ext cx="8839200" cy="39776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g34ee9b45d15_1_0"/>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chemeClr val="dk1"/>
              </a:buClr>
              <a:buSzPct val="30937"/>
              <a:buFont typeface="Arial"/>
              <a:buNone/>
            </a:pPr>
            <a:r>
              <a:rPr lang="en-US"/>
              <a:t>Power and Data Processing Overview</a:t>
            </a:r>
            <a:endParaRPr/>
          </a:p>
          <a:p>
            <a:pPr indent="0" lvl="0" marL="0" rtl="0" algn="ctr">
              <a:lnSpc>
                <a:spcPct val="115000"/>
              </a:lnSpc>
              <a:spcBef>
                <a:spcPts val="0"/>
              </a:spcBef>
              <a:spcAft>
                <a:spcPts val="0"/>
              </a:spcAft>
              <a:buClr>
                <a:schemeClr val="dk1"/>
              </a:buClr>
              <a:buSzPct val="58235"/>
              <a:buFont typeface="Arial"/>
              <a:buNone/>
            </a:pPr>
            <a:r>
              <a:rPr lang="en-US" sz="1700"/>
              <a:t>Rohan Bharadwaj</a:t>
            </a:r>
            <a:endParaRPr/>
          </a:p>
        </p:txBody>
      </p:sp>
      <p:sp>
        <p:nvSpPr>
          <p:cNvPr id="80" name="Google Shape;80;g34ee9b45d15_1_0"/>
          <p:cNvSpPr txBox="1"/>
          <p:nvPr>
            <p:ph idx="1" type="body"/>
          </p:nvPr>
        </p:nvSpPr>
        <p:spPr>
          <a:xfrm>
            <a:off x="457200" y="2229100"/>
            <a:ext cx="4040100" cy="44397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sz="1800"/>
              <a:t>Designed the portion of the electronic hardware that handled the power, battery fuel gauge levels, analog input signals, I2C signals, and 16 channel logic signals.</a:t>
            </a:r>
            <a:endParaRPr sz="1800"/>
          </a:p>
          <a:p>
            <a:pPr indent="0" lvl="0" marL="0" rtl="0" algn="l">
              <a:spcBef>
                <a:spcPts val="360"/>
              </a:spcBef>
              <a:spcAft>
                <a:spcPts val="0"/>
              </a:spcAft>
              <a:buNone/>
            </a:pPr>
            <a:r>
              <a:t/>
            </a:r>
            <a:endParaRPr sz="1800"/>
          </a:p>
          <a:p>
            <a:pPr indent="-342900" lvl="0" marL="457200" rtl="0" algn="l">
              <a:spcBef>
                <a:spcPts val="360"/>
              </a:spcBef>
              <a:spcAft>
                <a:spcPts val="0"/>
              </a:spcAft>
              <a:buSzPts val="1800"/>
              <a:buChar char="❖"/>
            </a:pPr>
            <a:r>
              <a:rPr lang="en-US" sz="1800"/>
              <a:t>The design utilizes a Lithium-Ion battery, two voltage buck converters, a fuel gauge IC, a battery charging IC, an ADC converter, and an ESP32</a:t>
            </a:r>
            <a:endParaRPr sz="1800"/>
          </a:p>
        </p:txBody>
      </p:sp>
      <p:sp>
        <p:nvSpPr>
          <p:cNvPr id="81" name="Google Shape;81;g34ee9b45d15_1_0"/>
          <p:cNvSpPr/>
          <p:nvPr/>
        </p:nvSpPr>
        <p:spPr>
          <a:xfrm>
            <a:off x="4603196" y="4268654"/>
            <a:ext cx="860100" cy="5472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3.7 V Li-Ion Battery</a:t>
            </a:r>
            <a:endParaRPr sz="1000"/>
          </a:p>
        </p:txBody>
      </p:sp>
      <p:sp>
        <p:nvSpPr>
          <p:cNvPr id="82" name="Google Shape;82;g34ee9b45d15_1_0"/>
          <p:cNvSpPr/>
          <p:nvPr/>
        </p:nvSpPr>
        <p:spPr>
          <a:xfrm>
            <a:off x="4572000" y="5026151"/>
            <a:ext cx="922800" cy="5472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Battery Charging IC</a:t>
            </a:r>
            <a:endParaRPr sz="1000"/>
          </a:p>
        </p:txBody>
      </p:sp>
      <p:sp>
        <p:nvSpPr>
          <p:cNvPr id="83" name="Google Shape;83;g34ee9b45d15_1_0"/>
          <p:cNvSpPr/>
          <p:nvPr/>
        </p:nvSpPr>
        <p:spPr>
          <a:xfrm>
            <a:off x="6972800" y="4268654"/>
            <a:ext cx="894000" cy="5472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Fuel Gauge IC</a:t>
            </a:r>
            <a:endParaRPr sz="1000"/>
          </a:p>
        </p:txBody>
      </p:sp>
      <p:sp>
        <p:nvSpPr>
          <p:cNvPr id="84" name="Google Shape;84;g34ee9b45d15_1_0"/>
          <p:cNvSpPr/>
          <p:nvPr/>
        </p:nvSpPr>
        <p:spPr>
          <a:xfrm>
            <a:off x="7005150" y="3182415"/>
            <a:ext cx="860100" cy="4581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ADC Converter</a:t>
            </a:r>
            <a:endParaRPr sz="1000"/>
          </a:p>
        </p:txBody>
      </p:sp>
      <p:sp>
        <p:nvSpPr>
          <p:cNvPr id="85" name="Google Shape;85;g34ee9b45d15_1_0"/>
          <p:cNvSpPr/>
          <p:nvPr/>
        </p:nvSpPr>
        <p:spPr>
          <a:xfrm>
            <a:off x="8086768" y="3269828"/>
            <a:ext cx="783600" cy="398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ESP32</a:t>
            </a:r>
            <a:endParaRPr sz="1000"/>
          </a:p>
        </p:txBody>
      </p:sp>
      <p:sp>
        <p:nvSpPr>
          <p:cNvPr id="86" name="Google Shape;86;g34ee9b45d15_1_0"/>
          <p:cNvSpPr/>
          <p:nvPr/>
        </p:nvSpPr>
        <p:spPr>
          <a:xfrm>
            <a:off x="8161141" y="5964654"/>
            <a:ext cx="826800" cy="398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t>16 Channel Logic </a:t>
            </a:r>
            <a:endParaRPr sz="900"/>
          </a:p>
          <a:p>
            <a:pPr indent="0" lvl="0" marL="0" rtl="0" algn="ctr">
              <a:spcBef>
                <a:spcPts val="0"/>
              </a:spcBef>
              <a:spcAft>
                <a:spcPts val="0"/>
              </a:spcAft>
              <a:buNone/>
            </a:pPr>
            <a:r>
              <a:rPr lang="en-US" sz="900"/>
              <a:t>Signals</a:t>
            </a:r>
            <a:endParaRPr sz="900"/>
          </a:p>
        </p:txBody>
      </p:sp>
      <p:sp>
        <p:nvSpPr>
          <p:cNvPr id="87" name="Google Shape;87;g34ee9b45d15_1_0"/>
          <p:cNvSpPr/>
          <p:nvPr/>
        </p:nvSpPr>
        <p:spPr>
          <a:xfrm>
            <a:off x="6988346" y="2229100"/>
            <a:ext cx="894000" cy="398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Analog Signals</a:t>
            </a:r>
            <a:endParaRPr sz="1000"/>
          </a:p>
        </p:txBody>
      </p:sp>
      <p:sp>
        <p:nvSpPr>
          <p:cNvPr id="88" name="Google Shape;88;g34ee9b45d15_1_0"/>
          <p:cNvSpPr/>
          <p:nvPr/>
        </p:nvSpPr>
        <p:spPr>
          <a:xfrm>
            <a:off x="8118820" y="2293130"/>
            <a:ext cx="749700" cy="398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I2C Signals</a:t>
            </a:r>
            <a:endParaRPr sz="1000"/>
          </a:p>
        </p:txBody>
      </p:sp>
      <p:sp>
        <p:nvSpPr>
          <p:cNvPr id="89" name="Google Shape;89;g34ee9b45d15_1_0"/>
          <p:cNvSpPr/>
          <p:nvPr/>
        </p:nvSpPr>
        <p:spPr>
          <a:xfrm>
            <a:off x="8150327" y="4416489"/>
            <a:ext cx="826800" cy="398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t>16 bit GPIO Expander</a:t>
            </a:r>
            <a:endParaRPr sz="900"/>
          </a:p>
        </p:txBody>
      </p:sp>
      <p:sp>
        <p:nvSpPr>
          <p:cNvPr id="90" name="Google Shape;90;g34ee9b45d15_1_0"/>
          <p:cNvSpPr/>
          <p:nvPr/>
        </p:nvSpPr>
        <p:spPr>
          <a:xfrm>
            <a:off x="4620078" y="6252849"/>
            <a:ext cx="826800" cy="332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USB</a:t>
            </a:r>
            <a:endParaRPr sz="1000"/>
          </a:p>
        </p:txBody>
      </p:sp>
      <p:sp>
        <p:nvSpPr>
          <p:cNvPr id="91" name="Google Shape;91;g34ee9b45d15_1_0"/>
          <p:cNvSpPr/>
          <p:nvPr/>
        </p:nvSpPr>
        <p:spPr>
          <a:xfrm>
            <a:off x="5905743" y="3182415"/>
            <a:ext cx="826800" cy="398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1000"/>
              <a:t>3.3 V Buck Converter</a:t>
            </a:r>
            <a:endParaRPr sz="1000"/>
          </a:p>
        </p:txBody>
      </p:sp>
      <p:sp>
        <p:nvSpPr>
          <p:cNvPr id="92" name="Google Shape;92;g34ee9b45d15_1_0"/>
          <p:cNvSpPr/>
          <p:nvPr/>
        </p:nvSpPr>
        <p:spPr>
          <a:xfrm>
            <a:off x="5905743" y="4342571"/>
            <a:ext cx="783600" cy="398700"/>
          </a:xfrm>
          <a:prstGeom prst="rect">
            <a:avLst/>
          </a:prstGeom>
          <a:solidFill>
            <a:srgbClr val="CFE2F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900"/>
              <a:t>2.5 V Buck Converter</a:t>
            </a:r>
            <a:endParaRPr sz="900"/>
          </a:p>
        </p:txBody>
      </p:sp>
      <p:cxnSp>
        <p:nvCxnSpPr>
          <p:cNvPr id="93" name="Google Shape;93;g34ee9b45d15_1_0"/>
          <p:cNvCxnSpPr>
            <a:stCxn id="90" idx="0"/>
            <a:endCxn id="82" idx="2"/>
          </p:cNvCxnSpPr>
          <p:nvPr/>
        </p:nvCxnSpPr>
        <p:spPr>
          <a:xfrm rot="10800000">
            <a:off x="5033478" y="5573349"/>
            <a:ext cx="0" cy="679500"/>
          </a:xfrm>
          <a:prstGeom prst="straightConnector1">
            <a:avLst/>
          </a:prstGeom>
          <a:noFill/>
          <a:ln cap="flat" cmpd="sng" w="9525">
            <a:solidFill>
              <a:srgbClr val="000000"/>
            </a:solidFill>
            <a:prstDash val="solid"/>
            <a:round/>
            <a:headEnd len="med" w="med" type="none"/>
            <a:tailEnd len="med" w="med" type="triangle"/>
          </a:ln>
        </p:spPr>
      </p:cxnSp>
      <p:cxnSp>
        <p:nvCxnSpPr>
          <p:cNvPr id="94" name="Google Shape;94;g34ee9b45d15_1_0"/>
          <p:cNvCxnSpPr>
            <a:endCxn id="81" idx="2"/>
          </p:cNvCxnSpPr>
          <p:nvPr/>
        </p:nvCxnSpPr>
        <p:spPr>
          <a:xfrm rot="10800000">
            <a:off x="5033246" y="4815854"/>
            <a:ext cx="0" cy="206700"/>
          </a:xfrm>
          <a:prstGeom prst="straightConnector1">
            <a:avLst/>
          </a:prstGeom>
          <a:noFill/>
          <a:ln cap="flat" cmpd="sng" w="9525">
            <a:solidFill>
              <a:srgbClr val="000000"/>
            </a:solidFill>
            <a:prstDash val="solid"/>
            <a:round/>
            <a:headEnd len="med" w="med" type="none"/>
            <a:tailEnd len="med" w="med" type="triangle"/>
          </a:ln>
        </p:spPr>
      </p:cxnSp>
      <p:cxnSp>
        <p:nvCxnSpPr>
          <p:cNvPr id="95" name="Google Shape;95;g34ee9b45d15_1_0"/>
          <p:cNvCxnSpPr>
            <a:stCxn id="81" idx="3"/>
            <a:endCxn id="92" idx="1"/>
          </p:cNvCxnSpPr>
          <p:nvPr/>
        </p:nvCxnSpPr>
        <p:spPr>
          <a:xfrm flipH="1" rot="10800000">
            <a:off x="5463296" y="4541954"/>
            <a:ext cx="442500" cy="300"/>
          </a:xfrm>
          <a:prstGeom prst="straightConnector1">
            <a:avLst/>
          </a:prstGeom>
          <a:noFill/>
          <a:ln cap="flat" cmpd="sng" w="9525">
            <a:solidFill>
              <a:srgbClr val="000000"/>
            </a:solidFill>
            <a:prstDash val="solid"/>
            <a:round/>
            <a:headEnd len="med" w="med" type="none"/>
            <a:tailEnd len="med" w="med" type="triangle"/>
          </a:ln>
        </p:spPr>
      </p:cxnSp>
      <p:cxnSp>
        <p:nvCxnSpPr>
          <p:cNvPr id="96" name="Google Shape;96;g34ee9b45d15_1_0"/>
          <p:cNvCxnSpPr>
            <a:stCxn id="81" idx="0"/>
          </p:cNvCxnSpPr>
          <p:nvPr/>
        </p:nvCxnSpPr>
        <p:spPr>
          <a:xfrm flipH="1" rot="10800000">
            <a:off x="5033246" y="3359354"/>
            <a:ext cx="2400" cy="909300"/>
          </a:xfrm>
          <a:prstGeom prst="straightConnector1">
            <a:avLst/>
          </a:prstGeom>
          <a:noFill/>
          <a:ln cap="flat" cmpd="sng" w="9525">
            <a:solidFill>
              <a:srgbClr val="000000"/>
            </a:solidFill>
            <a:prstDash val="solid"/>
            <a:round/>
            <a:headEnd len="med" w="med" type="none"/>
            <a:tailEnd len="med" w="med" type="none"/>
          </a:ln>
        </p:spPr>
      </p:cxnSp>
      <p:cxnSp>
        <p:nvCxnSpPr>
          <p:cNvPr id="97" name="Google Shape;97;g34ee9b45d15_1_0"/>
          <p:cNvCxnSpPr>
            <a:endCxn id="91" idx="1"/>
          </p:cNvCxnSpPr>
          <p:nvPr/>
        </p:nvCxnSpPr>
        <p:spPr>
          <a:xfrm>
            <a:off x="5030643" y="3367065"/>
            <a:ext cx="875100" cy="14700"/>
          </a:xfrm>
          <a:prstGeom prst="straightConnector1">
            <a:avLst/>
          </a:prstGeom>
          <a:noFill/>
          <a:ln cap="flat" cmpd="sng" w="9525">
            <a:solidFill>
              <a:srgbClr val="000000"/>
            </a:solidFill>
            <a:prstDash val="solid"/>
            <a:round/>
            <a:headEnd len="med" w="med" type="none"/>
            <a:tailEnd len="med" w="med" type="triangle"/>
          </a:ln>
        </p:spPr>
      </p:cxnSp>
      <p:cxnSp>
        <p:nvCxnSpPr>
          <p:cNvPr id="98" name="Google Shape;98;g34ee9b45d15_1_0"/>
          <p:cNvCxnSpPr>
            <a:stCxn id="92" idx="3"/>
            <a:endCxn id="83" idx="1"/>
          </p:cNvCxnSpPr>
          <p:nvPr/>
        </p:nvCxnSpPr>
        <p:spPr>
          <a:xfrm>
            <a:off x="6689343" y="4541921"/>
            <a:ext cx="283500" cy="300"/>
          </a:xfrm>
          <a:prstGeom prst="straightConnector1">
            <a:avLst/>
          </a:prstGeom>
          <a:noFill/>
          <a:ln cap="flat" cmpd="sng" w="9525">
            <a:solidFill>
              <a:srgbClr val="000000"/>
            </a:solidFill>
            <a:prstDash val="solid"/>
            <a:round/>
            <a:headEnd len="med" w="med" type="none"/>
            <a:tailEnd len="med" w="med" type="triangle"/>
          </a:ln>
        </p:spPr>
      </p:cxnSp>
      <p:cxnSp>
        <p:nvCxnSpPr>
          <p:cNvPr id="99" name="Google Shape;99;g34ee9b45d15_1_0"/>
          <p:cNvCxnSpPr>
            <a:stCxn id="86" idx="0"/>
            <a:endCxn id="89" idx="2"/>
          </p:cNvCxnSpPr>
          <p:nvPr/>
        </p:nvCxnSpPr>
        <p:spPr>
          <a:xfrm rot="10800000">
            <a:off x="8563741" y="4815054"/>
            <a:ext cx="10800" cy="1149600"/>
          </a:xfrm>
          <a:prstGeom prst="straightConnector1">
            <a:avLst/>
          </a:prstGeom>
          <a:noFill/>
          <a:ln cap="flat" cmpd="sng" w="9525">
            <a:solidFill>
              <a:srgbClr val="000000"/>
            </a:solidFill>
            <a:prstDash val="solid"/>
            <a:round/>
            <a:headEnd len="med" w="med" type="none"/>
            <a:tailEnd len="med" w="med" type="triangle"/>
          </a:ln>
        </p:spPr>
      </p:cxnSp>
      <p:cxnSp>
        <p:nvCxnSpPr>
          <p:cNvPr id="100" name="Google Shape;100;g34ee9b45d15_1_0"/>
          <p:cNvCxnSpPr>
            <a:endCxn id="85" idx="2"/>
          </p:cNvCxnSpPr>
          <p:nvPr/>
        </p:nvCxnSpPr>
        <p:spPr>
          <a:xfrm rot="10800000">
            <a:off x="8478568" y="3668528"/>
            <a:ext cx="30300" cy="776400"/>
          </a:xfrm>
          <a:prstGeom prst="straightConnector1">
            <a:avLst/>
          </a:prstGeom>
          <a:noFill/>
          <a:ln cap="flat" cmpd="sng" w="9525">
            <a:solidFill>
              <a:srgbClr val="000000"/>
            </a:solidFill>
            <a:prstDash val="solid"/>
            <a:round/>
            <a:headEnd len="med" w="med" type="none"/>
            <a:tailEnd len="med" w="med" type="triangle"/>
          </a:ln>
        </p:spPr>
      </p:cxnSp>
      <p:cxnSp>
        <p:nvCxnSpPr>
          <p:cNvPr id="101" name="Google Shape;101;g34ee9b45d15_1_0"/>
          <p:cNvCxnSpPr/>
          <p:nvPr/>
        </p:nvCxnSpPr>
        <p:spPr>
          <a:xfrm>
            <a:off x="6732409" y="3411464"/>
            <a:ext cx="283200" cy="0"/>
          </a:xfrm>
          <a:prstGeom prst="straightConnector1">
            <a:avLst/>
          </a:prstGeom>
          <a:noFill/>
          <a:ln cap="flat" cmpd="sng" w="9525">
            <a:solidFill>
              <a:srgbClr val="000000"/>
            </a:solidFill>
            <a:prstDash val="solid"/>
            <a:round/>
            <a:headEnd len="med" w="med" type="none"/>
            <a:tailEnd len="med" w="med" type="triangle"/>
          </a:ln>
        </p:spPr>
      </p:cxnSp>
      <p:cxnSp>
        <p:nvCxnSpPr>
          <p:cNvPr id="102" name="Google Shape;102;g34ee9b45d15_1_0"/>
          <p:cNvCxnSpPr>
            <a:stCxn id="87" idx="2"/>
            <a:endCxn id="84" idx="0"/>
          </p:cNvCxnSpPr>
          <p:nvPr/>
        </p:nvCxnSpPr>
        <p:spPr>
          <a:xfrm>
            <a:off x="7435346" y="2627800"/>
            <a:ext cx="0" cy="554700"/>
          </a:xfrm>
          <a:prstGeom prst="straightConnector1">
            <a:avLst/>
          </a:prstGeom>
          <a:noFill/>
          <a:ln cap="flat" cmpd="sng" w="9525">
            <a:solidFill>
              <a:srgbClr val="000000"/>
            </a:solidFill>
            <a:prstDash val="solid"/>
            <a:round/>
            <a:headEnd len="med" w="med" type="none"/>
            <a:tailEnd len="med" w="med" type="triangle"/>
          </a:ln>
        </p:spPr>
      </p:cxnSp>
      <p:cxnSp>
        <p:nvCxnSpPr>
          <p:cNvPr id="103" name="Google Shape;103;g34ee9b45d15_1_0"/>
          <p:cNvCxnSpPr>
            <a:endCxn id="85" idx="0"/>
          </p:cNvCxnSpPr>
          <p:nvPr/>
        </p:nvCxnSpPr>
        <p:spPr>
          <a:xfrm flipH="1">
            <a:off x="8478568" y="2692328"/>
            <a:ext cx="22800" cy="577500"/>
          </a:xfrm>
          <a:prstGeom prst="straightConnector1">
            <a:avLst/>
          </a:prstGeom>
          <a:noFill/>
          <a:ln cap="flat" cmpd="sng" w="9525">
            <a:solidFill>
              <a:srgbClr val="000000"/>
            </a:solidFill>
            <a:prstDash val="solid"/>
            <a:round/>
            <a:headEnd len="med" w="med" type="none"/>
            <a:tailEnd len="med" w="med" type="triangle"/>
          </a:ln>
        </p:spPr>
      </p:cxnSp>
      <p:cxnSp>
        <p:nvCxnSpPr>
          <p:cNvPr id="104" name="Google Shape;104;g34ee9b45d15_1_0"/>
          <p:cNvCxnSpPr>
            <a:endCxn id="85" idx="1"/>
          </p:cNvCxnSpPr>
          <p:nvPr/>
        </p:nvCxnSpPr>
        <p:spPr>
          <a:xfrm>
            <a:off x="7865668" y="3469178"/>
            <a:ext cx="221100" cy="0"/>
          </a:xfrm>
          <a:prstGeom prst="straightConnector1">
            <a:avLst/>
          </a:prstGeom>
          <a:noFill/>
          <a:ln cap="flat" cmpd="sng" w="9525">
            <a:solidFill>
              <a:srgbClr val="000000"/>
            </a:solidFill>
            <a:prstDash val="solid"/>
            <a:round/>
            <a:headEnd len="med" w="med" type="none"/>
            <a:tailEnd len="med" w="med" type="triangle"/>
          </a:ln>
        </p:spPr>
      </p:cxnSp>
      <p:cxnSp>
        <p:nvCxnSpPr>
          <p:cNvPr id="105" name="Google Shape;105;g34ee9b45d15_1_0"/>
          <p:cNvCxnSpPr>
            <a:stCxn id="83" idx="3"/>
          </p:cNvCxnSpPr>
          <p:nvPr/>
        </p:nvCxnSpPr>
        <p:spPr>
          <a:xfrm>
            <a:off x="7866800" y="4542254"/>
            <a:ext cx="134700" cy="7800"/>
          </a:xfrm>
          <a:prstGeom prst="straightConnector1">
            <a:avLst/>
          </a:prstGeom>
          <a:noFill/>
          <a:ln cap="flat" cmpd="sng" w="9525">
            <a:solidFill>
              <a:srgbClr val="000000"/>
            </a:solidFill>
            <a:prstDash val="solid"/>
            <a:round/>
            <a:headEnd len="med" w="med" type="none"/>
            <a:tailEnd len="med" w="med" type="none"/>
          </a:ln>
        </p:spPr>
      </p:cxnSp>
      <p:cxnSp>
        <p:nvCxnSpPr>
          <p:cNvPr id="106" name="Google Shape;106;g34ee9b45d15_1_0"/>
          <p:cNvCxnSpPr/>
          <p:nvPr/>
        </p:nvCxnSpPr>
        <p:spPr>
          <a:xfrm>
            <a:off x="7986994" y="3463194"/>
            <a:ext cx="9600" cy="11013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4ee9b45d15_1_15"/>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Power and Data Processing</a:t>
            </a:r>
            <a:endParaRPr/>
          </a:p>
          <a:p>
            <a:pPr indent="0" lvl="0" marL="0" rtl="0" algn="ctr">
              <a:lnSpc>
                <a:spcPct val="115000"/>
              </a:lnSpc>
              <a:spcBef>
                <a:spcPts val="0"/>
              </a:spcBef>
              <a:spcAft>
                <a:spcPts val="0"/>
              </a:spcAft>
              <a:buClr>
                <a:schemeClr val="dk1"/>
              </a:buClr>
              <a:buSzPts val="990"/>
              <a:buFont typeface="Arial"/>
              <a:buNone/>
            </a:pPr>
            <a:r>
              <a:rPr lang="en-US"/>
              <a:t>Testing and Validation</a:t>
            </a:r>
            <a:endParaRPr/>
          </a:p>
        </p:txBody>
      </p:sp>
      <p:graphicFrame>
        <p:nvGraphicFramePr>
          <p:cNvPr id="112" name="Google Shape;112;g34ee9b45d15_1_15"/>
          <p:cNvGraphicFramePr/>
          <p:nvPr/>
        </p:nvGraphicFramePr>
        <p:xfrm>
          <a:off x="952500" y="2286000"/>
          <a:ext cx="3000000" cy="3000000"/>
        </p:xfrm>
        <a:graphic>
          <a:graphicData uri="http://schemas.openxmlformats.org/drawingml/2006/table">
            <a:tbl>
              <a:tblPr>
                <a:noFill/>
                <a:tableStyleId>{DD2988F8-C797-4639-88FD-5D526825F804}</a:tableStyleId>
              </a:tblPr>
              <a:tblGrid>
                <a:gridCol w="1809750"/>
                <a:gridCol w="1809750"/>
                <a:gridCol w="1809750"/>
                <a:gridCol w="1809750"/>
              </a:tblGrid>
              <a:tr h="381000">
                <a:tc>
                  <a:txBody>
                    <a:bodyPr/>
                    <a:lstStyle/>
                    <a:p>
                      <a:pPr indent="0" lvl="0" marL="0" rtl="0" algn="l">
                        <a:spcBef>
                          <a:spcPts val="0"/>
                        </a:spcBef>
                        <a:spcAft>
                          <a:spcPts val="0"/>
                        </a:spcAft>
                        <a:buNone/>
                      </a:pPr>
                      <a:r>
                        <a:rPr lang="en-US"/>
                        <a:t>Device</a:t>
                      </a:r>
                      <a:endParaRPr/>
                    </a:p>
                  </a:txBody>
                  <a:tcPr marT="91425" marB="91425" marR="91425" marL="91425"/>
                </a:tc>
                <a:tc>
                  <a:txBody>
                    <a:bodyPr/>
                    <a:lstStyle/>
                    <a:p>
                      <a:pPr indent="0" lvl="0" marL="0" rtl="0" algn="l">
                        <a:spcBef>
                          <a:spcPts val="0"/>
                        </a:spcBef>
                        <a:spcAft>
                          <a:spcPts val="0"/>
                        </a:spcAft>
                        <a:buNone/>
                      </a:pPr>
                      <a:r>
                        <a:rPr lang="en-US"/>
                        <a:t>Expected Result</a:t>
                      </a:r>
                      <a:endParaRPr/>
                    </a:p>
                  </a:txBody>
                  <a:tcPr marT="91425" marB="91425" marR="91425" marL="91425"/>
                </a:tc>
                <a:tc>
                  <a:txBody>
                    <a:bodyPr/>
                    <a:lstStyle/>
                    <a:p>
                      <a:pPr indent="0" lvl="0" marL="0" rtl="0" algn="l">
                        <a:spcBef>
                          <a:spcPts val="0"/>
                        </a:spcBef>
                        <a:spcAft>
                          <a:spcPts val="0"/>
                        </a:spcAft>
                        <a:buNone/>
                      </a:pPr>
                      <a:r>
                        <a:rPr lang="en-US"/>
                        <a:t>Measured Result</a:t>
                      </a:r>
                      <a:endParaRPr/>
                    </a:p>
                  </a:txBody>
                  <a:tcPr marT="91425" marB="91425" marR="91425" marL="91425"/>
                </a:tc>
                <a:tc>
                  <a:txBody>
                    <a:bodyPr/>
                    <a:lstStyle/>
                    <a:p>
                      <a:pPr indent="0" lvl="0" marL="0" rtl="0" algn="l">
                        <a:spcBef>
                          <a:spcPts val="0"/>
                        </a:spcBef>
                        <a:spcAft>
                          <a:spcPts val="0"/>
                        </a:spcAft>
                        <a:buNone/>
                      </a:pPr>
                      <a:r>
                        <a:rPr lang="en-US"/>
                        <a:t>Result</a:t>
                      </a:r>
                      <a:endParaRPr/>
                    </a:p>
                  </a:txBody>
                  <a:tcPr marT="91425" marB="91425" marR="91425" marL="91425"/>
                </a:tc>
              </a:tr>
              <a:tr h="381000">
                <a:tc>
                  <a:txBody>
                    <a:bodyPr/>
                    <a:lstStyle/>
                    <a:p>
                      <a:pPr indent="0" lvl="0" marL="0" rtl="0" algn="l">
                        <a:spcBef>
                          <a:spcPts val="0"/>
                        </a:spcBef>
                        <a:spcAft>
                          <a:spcPts val="0"/>
                        </a:spcAft>
                        <a:buNone/>
                      </a:pPr>
                      <a:r>
                        <a:rPr lang="en-US"/>
                        <a:t>3.3 V Buck Converter</a:t>
                      </a:r>
                      <a:endParaRPr/>
                    </a:p>
                  </a:txBody>
                  <a:tcPr marT="91425" marB="91425" marR="91425" marL="91425"/>
                </a:tc>
                <a:tc>
                  <a:txBody>
                    <a:bodyPr/>
                    <a:lstStyle/>
                    <a:p>
                      <a:pPr indent="0" lvl="0" marL="0" rtl="0" algn="l">
                        <a:spcBef>
                          <a:spcPts val="0"/>
                        </a:spcBef>
                        <a:spcAft>
                          <a:spcPts val="0"/>
                        </a:spcAft>
                        <a:buNone/>
                      </a:pPr>
                      <a:r>
                        <a:rPr lang="en-US"/>
                        <a:t>3.3 V </a:t>
                      </a:r>
                      <a:endParaRPr/>
                    </a:p>
                  </a:txBody>
                  <a:tcPr marT="91425" marB="91425" marR="91425" marL="91425"/>
                </a:tc>
                <a:tc>
                  <a:txBody>
                    <a:bodyPr/>
                    <a:lstStyle/>
                    <a:p>
                      <a:pPr indent="0" lvl="0" marL="0" rtl="0" algn="l">
                        <a:spcBef>
                          <a:spcPts val="0"/>
                        </a:spcBef>
                        <a:spcAft>
                          <a:spcPts val="0"/>
                        </a:spcAft>
                        <a:buNone/>
                      </a:pPr>
                      <a:r>
                        <a:rPr lang="en-US"/>
                        <a:t>3.29 V</a:t>
                      </a:r>
                      <a:endParaRPr/>
                    </a:p>
                  </a:txBody>
                  <a:tcPr marT="91425" marB="91425" marR="91425" marL="91425"/>
                </a:tc>
                <a:tc>
                  <a:txBody>
                    <a:bodyPr/>
                    <a:lstStyle/>
                    <a:p>
                      <a:pPr indent="0" lvl="0" marL="0" rtl="0" algn="l">
                        <a:spcBef>
                          <a:spcPts val="0"/>
                        </a:spcBef>
                        <a:spcAft>
                          <a:spcPts val="0"/>
                        </a:spcAft>
                        <a:buNone/>
                      </a:pPr>
                      <a:r>
                        <a:rPr lang="en-US"/>
                        <a:t>Pass</a:t>
                      </a:r>
                      <a:endParaRPr/>
                    </a:p>
                  </a:txBody>
                  <a:tcPr marT="91425" marB="91425" marR="91425" marL="91425"/>
                </a:tc>
              </a:tr>
              <a:tr h="381000">
                <a:tc>
                  <a:txBody>
                    <a:bodyPr/>
                    <a:lstStyle/>
                    <a:p>
                      <a:pPr indent="0" lvl="0" marL="0" rtl="0" algn="l">
                        <a:spcBef>
                          <a:spcPts val="0"/>
                        </a:spcBef>
                        <a:spcAft>
                          <a:spcPts val="0"/>
                        </a:spcAft>
                        <a:buNone/>
                      </a:pPr>
                      <a:r>
                        <a:rPr lang="en-US"/>
                        <a:t>2.5 V Buck Converter</a:t>
                      </a:r>
                      <a:endParaRPr/>
                    </a:p>
                  </a:txBody>
                  <a:tcPr marT="91425" marB="91425" marR="91425" marL="91425"/>
                </a:tc>
                <a:tc>
                  <a:txBody>
                    <a:bodyPr/>
                    <a:lstStyle/>
                    <a:p>
                      <a:pPr indent="0" lvl="0" marL="0" rtl="0" algn="l">
                        <a:spcBef>
                          <a:spcPts val="0"/>
                        </a:spcBef>
                        <a:spcAft>
                          <a:spcPts val="0"/>
                        </a:spcAft>
                        <a:buNone/>
                      </a:pPr>
                      <a:r>
                        <a:rPr lang="en-US"/>
                        <a:t>2.5 V</a:t>
                      </a:r>
                      <a:endParaRPr/>
                    </a:p>
                  </a:txBody>
                  <a:tcPr marT="91425" marB="91425" marR="91425" marL="91425"/>
                </a:tc>
                <a:tc>
                  <a:txBody>
                    <a:bodyPr/>
                    <a:lstStyle/>
                    <a:p>
                      <a:pPr indent="0" lvl="0" marL="0" rtl="0" algn="l">
                        <a:spcBef>
                          <a:spcPts val="0"/>
                        </a:spcBef>
                        <a:spcAft>
                          <a:spcPts val="0"/>
                        </a:spcAft>
                        <a:buNone/>
                      </a:pPr>
                      <a:r>
                        <a:rPr lang="en-US"/>
                        <a:t>2.5 V</a:t>
                      </a:r>
                      <a:endParaRPr/>
                    </a:p>
                  </a:txBody>
                  <a:tcPr marT="91425" marB="91425" marR="91425" marL="91425"/>
                </a:tc>
                <a:tc>
                  <a:txBody>
                    <a:bodyPr/>
                    <a:lstStyle/>
                    <a:p>
                      <a:pPr indent="0" lvl="0" marL="0" rtl="0" algn="l">
                        <a:spcBef>
                          <a:spcPts val="0"/>
                        </a:spcBef>
                        <a:spcAft>
                          <a:spcPts val="0"/>
                        </a:spcAft>
                        <a:buNone/>
                      </a:pPr>
                      <a:r>
                        <a:rPr lang="en-US"/>
                        <a:t>Pass</a:t>
                      </a:r>
                      <a:endParaRPr/>
                    </a:p>
                  </a:txBody>
                  <a:tcPr marT="91425" marB="91425" marR="91425" marL="91425"/>
                </a:tc>
              </a:tr>
              <a:tr h="381000">
                <a:tc>
                  <a:txBody>
                    <a:bodyPr/>
                    <a:lstStyle/>
                    <a:p>
                      <a:pPr indent="0" lvl="0" marL="0" rtl="0" algn="l">
                        <a:spcBef>
                          <a:spcPts val="0"/>
                        </a:spcBef>
                        <a:spcAft>
                          <a:spcPts val="0"/>
                        </a:spcAft>
                        <a:buNone/>
                      </a:pPr>
                      <a:r>
                        <a:rPr lang="en-US"/>
                        <a:t>ESP 32</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Pass</a:t>
                      </a:r>
                      <a:endParaRPr/>
                    </a:p>
                  </a:txBody>
                  <a:tcPr marT="91425" marB="91425" marR="91425" marL="91425"/>
                </a:tc>
              </a:tr>
              <a:tr h="381000">
                <a:tc>
                  <a:txBody>
                    <a:bodyPr/>
                    <a:lstStyle/>
                    <a:p>
                      <a:pPr indent="0" lvl="0" marL="0" rtl="0" algn="l">
                        <a:spcBef>
                          <a:spcPts val="0"/>
                        </a:spcBef>
                        <a:spcAft>
                          <a:spcPts val="0"/>
                        </a:spcAft>
                        <a:buNone/>
                      </a:pPr>
                      <a:r>
                        <a:rPr lang="en-US"/>
                        <a:t>ADS1013</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Pass</a:t>
                      </a:r>
                      <a:endParaRPr/>
                    </a:p>
                  </a:txBody>
                  <a:tcPr marT="91425" marB="91425" marR="91425" marL="91425"/>
                </a:tc>
              </a:tr>
              <a:tr h="381000">
                <a:tc>
                  <a:txBody>
                    <a:bodyPr/>
                    <a:lstStyle/>
                    <a:p>
                      <a:pPr indent="0" lvl="0" marL="0" rtl="0" algn="l">
                        <a:spcBef>
                          <a:spcPts val="0"/>
                        </a:spcBef>
                        <a:spcAft>
                          <a:spcPts val="0"/>
                        </a:spcAft>
                        <a:buNone/>
                      </a:pPr>
                      <a:r>
                        <a:rPr lang="en-US"/>
                        <a:t>BQ2750PW</a:t>
                      </a:r>
                      <a:endParaRPr/>
                    </a:p>
                  </a:txBody>
                  <a:tcPr marT="91425" marB="91425" marR="91425" marL="91425"/>
                </a:tc>
                <a:tc>
                  <a:txBody>
                    <a:bodyPr/>
                    <a:lstStyle/>
                    <a:p>
                      <a:pPr indent="0" lvl="0" marL="0" rtl="0" algn="l">
                        <a:spcBef>
                          <a:spcPts val="0"/>
                        </a:spcBef>
                        <a:spcAft>
                          <a:spcPts val="0"/>
                        </a:spcAft>
                        <a:buNone/>
                      </a:pPr>
                      <a:r>
                        <a:rPr lang="en-US"/>
                        <a:t>2.5 V</a:t>
                      </a:r>
                      <a:endParaRPr/>
                    </a:p>
                  </a:txBody>
                  <a:tcPr marT="91425" marB="91425" marR="91425" marL="91425"/>
                </a:tc>
                <a:tc>
                  <a:txBody>
                    <a:bodyPr/>
                    <a:lstStyle/>
                    <a:p>
                      <a:pPr indent="0" lvl="0" marL="0" rtl="0" algn="l">
                        <a:spcBef>
                          <a:spcPts val="0"/>
                        </a:spcBef>
                        <a:spcAft>
                          <a:spcPts val="0"/>
                        </a:spcAft>
                        <a:buNone/>
                      </a:pPr>
                      <a:r>
                        <a:rPr lang="en-US"/>
                        <a:t>2.5 V</a:t>
                      </a:r>
                      <a:endParaRPr/>
                    </a:p>
                  </a:txBody>
                  <a:tcPr marT="91425" marB="91425" marR="91425" marL="91425"/>
                </a:tc>
                <a:tc>
                  <a:txBody>
                    <a:bodyPr/>
                    <a:lstStyle/>
                    <a:p>
                      <a:pPr indent="0" lvl="0" marL="0" rtl="0" algn="l">
                        <a:spcBef>
                          <a:spcPts val="0"/>
                        </a:spcBef>
                        <a:spcAft>
                          <a:spcPts val="0"/>
                        </a:spcAft>
                        <a:buNone/>
                      </a:pPr>
                      <a:r>
                        <a:rPr lang="en-US"/>
                        <a:t>Pass</a:t>
                      </a:r>
                      <a:endParaRPr/>
                    </a:p>
                  </a:txBody>
                  <a:tcPr marT="91425" marB="91425" marR="91425" marL="91425"/>
                </a:tc>
              </a:tr>
              <a:tr h="381000">
                <a:tc>
                  <a:txBody>
                    <a:bodyPr/>
                    <a:lstStyle/>
                    <a:p>
                      <a:pPr indent="0" lvl="0" marL="0" rtl="0" algn="l">
                        <a:spcBef>
                          <a:spcPts val="0"/>
                        </a:spcBef>
                        <a:spcAft>
                          <a:spcPts val="0"/>
                        </a:spcAft>
                        <a:buNone/>
                      </a:pPr>
                      <a:r>
                        <a:rPr lang="en-US"/>
                        <a:t>MUX</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Pass</a:t>
                      </a:r>
                      <a:endParaRPr/>
                    </a:p>
                  </a:txBody>
                  <a:tcPr marT="91425" marB="91425" marR="91425" marL="91425"/>
                </a:tc>
              </a:tr>
              <a:tr h="381000">
                <a:tc>
                  <a:txBody>
                    <a:bodyPr/>
                    <a:lstStyle/>
                    <a:p>
                      <a:pPr indent="0" lvl="0" marL="0" rtl="0" algn="l">
                        <a:spcBef>
                          <a:spcPts val="0"/>
                        </a:spcBef>
                        <a:spcAft>
                          <a:spcPts val="0"/>
                        </a:spcAft>
                        <a:buNone/>
                      </a:pPr>
                      <a:r>
                        <a:rPr lang="en-US"/>
                        <a:t>MAX3232</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Pass</a:t>
                      </a:r>
                      <a:endParaRPr/>
                    </a:p>
                  </a:txBody>
                  <a:tcPr marT="91425" marB="91425" marR="91425" marL="91425"/>
                </a:tc>
              </a:tr>
              <a:tr h="381000">
                <a:tc>
                  <a:txBody>
                    <a:bodyPr/>
                    <a:lstStyle/>
                    <a:p>
                      <a:pPr indent="0" lvl="0" marL="0" rtl="0" algn="l">
                        <a:spcBef>
                          <a:spcPts val="0"/>
                        </a:spcBef>
                        <a:spcAft>
                          <a:spcPts val="0"/>
                        </a:spcAft>
                        <a:buNone/>
                      </a:pPr>
                      <a:r>
                        <a:rPr lang="en-US"/>
                        <a:t>THVD1451</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3.3 V</a:t>
                      </a:r>
                      <a:endParaRPr/>
                    </a:p>
                  </a:txBody>
                  <a:tcPr marT="91425" marB="91425" marR="91425" marL="91425"/>
                </a:tc>
                <a:tc>
                  <a:txBody>
                    <a:bodyPr/>
                    <a:lstStyle/>
                    <a:p>
                      <a:pPr indent="0" lvl="0" marL="0" rtl="0" algn="l">
                        <a:spcBef>
                          <a:spcPts val="0"/>
                        </a:spcBef>
                        <a:spcAft>
                          <a:spcPts val="0"/>
                        </a:spcAft>
                        <a:buNone/>
                      </a:pPr>
                      <a:r>
                        <a:rPr lang="en-US"/>
                        <a:t>Pass</a:t>
                      </a:r>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34ee9b45d15_1_20"/>
          <p:cNvSpPr txBox="1"/>
          <p:nvPr>
            <p:ph type="title"/>
          </p:nvPr>
        </p:nvSpPr>
        <p:spPr>
          <a:xfrm>
            <a:off x="457200" y="1061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Power and Data Processing Challenges and Solutions</a:t>
            </a:r>
            <a:endParaRPr sz="1700"/>
          </a:p>
        </p:txBody>
      </p:sp>
      <p:graphicFrame>
        <p:nvGraphicFramePr>
          <p:cNvPr id="118" name="Google Shape;118;g34ee9b45d15_1_20"/>
          <p:cNvGraphicFramePr/>
          <p:nvPr/>
        </p:nvGraphicFramePr>
        <p:xfrm>
          <a:off x="685800" y="2377400"/>
          <a:ext cx="3000000" cy="3000000"/>
        </p:xfrm>
        <a:graphic>
          <a:graphicData uri="http://schemas.openxmlformats.org/drawingml/2006/table">
            <a:tbl>
              <a:tblPr>
                <a:noFill/>
                <a:tableStyleId>{033AAEA1-D57E-4213-94AA-9EDACF410065}</a:tableStyleId>
              </a:tblPr>
              <a:tblGrid>
                <a:gridCol w="3886200"/>
                <a:gridCol w="3886200"/>
              </a:tblGrid>
              <a:tr h="100000">
                <a:tc>
                  <a:txBody>
                    <a:bodyPr/>
                    <a:lstStyle/>
                    <a:p>
                      <a:pPr indent="0" lvl="0" marL="0" marR="0" rtl="0" algn="l">
                        <a:spcBef>
                          <a:spcPts val="0"/>
                        </a:spcBef>
                        <a:spcAft>
                          <a:spcPts val="0"/>
                        </a:spcAft>
                        <a:buClr>
                          <a:schemeClr val="dk1"/>
                        </a:buClr>
                        <a:buSzPts val="1800"/>
                        <a:buFont typeface="Arial"/>
                        <a:buNone/>
                      </a:pPr>
                      <a:r>
                        <a:rPr lang="en-US" sz="1800"/>
                        <a:t>Challenges</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a:t>Solutions</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spcBef>
                          <a:spcPts val="0"/>
                        </a:spcBef>
                        <a:spcAft>
                          <a:spcPts val="0"/>
                        </a:spcAft>
                        <a:buSzPts val="1800"/>
                        <a:buAutoNum type="arabicPeriod"/>
                      </a:pPr>
                      <a:r>
                        <a:rPr lang="en-US" sz="1800"/>
                        <a:t>Original ADC footprint was incorrect.</a:t>
                      </a:r>
                      <a:endParaRPr sz="1800"/>
                    </a:p>
                    <a:p>
                      <a:pPr indent="-342900" lvl="0" marL="457200" marR="0" rtl="0" algn="l">
                        <a:spcBef>
                          <a:spcPts val="0"/>
                        </a:spcBef>
                        <a:spcAft>
                          <a:spcPts val="0"/>
                        </a:spcAft>
                        <a:buSzPts val="1800"/>
                        <a:buAutoNum type="arabicPeriod"/>
                      </a:pPr>
                      <a:r>
                        <a:rPr lang="en-US" sz="1800"/>
                        <a:t>FPGA was failing to be programmed correctly due to hardware and software configuration issues.</a:t>
                      </a:r>
                      <a:endParaRPr sz="1800"/>
                    </a:p>
                    <a:p>
                      <a:pPr indent="-342900" lvl="0" marL="457200" marR="0" rtl="0" algn="l">
                        <a:spcBef>
                          <a:spcPts val="0"/>
                        </a:spcBef>
                        <a:spcAft>
                          <a:spcPts val="0"/>
                        </a:spcAft>
                        <a:buSzPts val="1800"/>
                        <a:buAutoNum type="arabicPeriod"/>
                      </a:pPr>
                      <a:r>
                        <a:rPr lang="en-US" sz="1800"/>
                        <a:t>ESP 32 does not have enough input pins to handle 16 channel logic.</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AutoNum type="arabicPeriod"/>
                      </a:pPr>
                      <a:r>
                        <a:rPr lang="en-US" sz="1800">
                          <a:solidFill>
                            <a:schemeClr val="dk1"/>
                          </a:solidFill>
                        </a:rPr>
                        <a:t>ADC component was replaced and a brand new PCB was ordered.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The design was updated to replace the FPGA with an additional ESP32 to handle the functionality that was </a:t>
                      </a:r>
                      <a:r>
                        <a:rPr lang="en-US" sz="1800">
                          <a:solidFill>
                            <a:schemeClr val="dk1"/>
                          </a:solidFill>
                        </a:rPr>
                        <a:t>originally</a:t>
                      </a:r>
                      <a:r>
                        <a:rPr lang="en-US" sz="1800">
                          <a:solidFill>
                            <a:schemeClr val="dk1"/>
                          </a:solidFill>
                        </a:rPr>
                        <a:t> intended for the FPGA. This change is reflected in the integrated PCB design</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en-US" sz="1800">
                          <a:solidFill>
                            <a:schemeClr val="dk1"/>
                          </a:solidFill>
                        </a:rPr>
                        <a:t>Utilized a 16 bit GPIO expander that takes in the 16 channel logic signals and communicates to the ESP32 through I2C.</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34eda28e701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fontScale="90000"/>
          </a:bodyPr>
          <a:lstStyle/>
          <a:p>
            <a:pPr indent="0" lvl="0" marL="0" rtl="0" algn="ctr">
              <a:lnSpc>
                <a:spcPct val="115000"/>
              </a:lnSpc>
              <a:spcBef>
                <a:spcPts val="0"/>
              </a:spcBef>
              <a:spcAft>
                <a:spcPts val="0"/>
              </a:spcAft>
              <a:buClr>
                <a:schemeClr val="dk1"/>
              </a:buClr>
              <a:buSzPct val="30937"/>
              <a:buFont typeface="Arial"/>
              <a:buNone/>
            </a:pPr>
            <a:r>
              <a:rPr lang="en-US"/>
              <a:t>Data Collection and Communication Overview</a:t>
            </a:r>
            <a:endParaRPr/>
          </a:p>
          <a:p>
            <a:pPr indent="0" lvl="0" marL="0" rtl="0" algn="ctr">
              <a:lnSpc>
                <a:spcPct val="115000"/>
              </a:lnSpc>
              <a:spcBef>
                <a:spcPts val="0"/>
              </a:spcBef>
              <a:spcAft>
                <a:spcPts val="0"/>
              </a:spcAft>
              <a:buClr>
                <a:schemeClr val="dk1"/>
              </a:buClr>
              <a:buSzPct val="58235"/>
              <a:buFont typeface="Arial"/>
              <a:buNone/>
            </a:pPr>
            <a:r>
              <a:rPr lang="en-US" sz="1700"/>
              <a:t>Elijah Rodriguez</a:t>
            </a:r>
            <a:endParaRPr/>
          </a:p>
        </p:txBody>
      </p:sp>
      <p:sp>
        <p:nvSpPr>
          <p:cNvPr id="125" name="Google Shape;125;g34eda28e701_0_0"/>
          <p:cNvSpPr txBox="1"/>
          <p:nvPr>
            <p:ph idx="1" type="body"/>
          </p:nvPr>
        </p:nvSpPr>
        <p:spPr>
          <a:xfrm>
            <a:off x="457200" y="2229100"/>
            <a:ext cx="4040100" cy="4439700"/>
          </a:xfrm>
          <a:prstGeom prst="rect">
            <a:avLst/>
          </a:prstGeom>
        </p:spPr>
        <p:txBody>
          <a:bodyPr anchorCtr="0" anchor="t" bIns="45700" lIns="91425" spcFirstLastPara="1" rIns="91425" wrap="square" tIns="45700">
            <a:normAutofit/>
          </a:bodyPr>
          <a:lstStyle/>
          <a:p>
            <a:pPr indent="-342900" lvl="0" marL="457200" rtl="0" algn="l">
              <a:spcBef>
                <a:spcPts val="360"/>
              </a:spcBef>
              <a:spcAft>
                <a:spcPts val="0"/>
              </a:spcAft>
              <a:buSzPts val="1800"/>
              <a:buChar char="❖"/>
            </a:pPr>
            <a:r>
              <a:rPr lang="en-US" sz="1800"/>
              <a:t>Designed a Serial Port sniffer that supports serial protocols RS-232, RS-485, and TTL. The RS protocols used voltage level converters that converted voltage levels to 3.3V so it satisfies the ESP32 operating voltage. A </a:t>
            </a:r>
            <a:r>
              <a:rPr lang="en-US" sz="1800"/>
              <a:t>4:1 MUX was used a to route the serial protocol signals to the ESP32 minimizing UART usage while expanding protocol support.</a:t>
            </a:r>
            <a:endParaRPr sz="1800"/>
          </a:p>
        </p:txBody>
      </p:sp>
      <p:pic>
        <p:nvPicPr>
          <p:cNvPr id="126" name="Google Shape;126;g34eda28e701_0_0" title="Integrated Board.png"/>
          <p:cNvPicPr preferRelativeResize="0"/>
          <p:nvPr/>
        </p:nvPicPr>
        <p:blipFill>
          <a:blip r:embed="rId3">
            <a:alphaModFix/>
          </a:blip>
          <a:stretch>
            <a:fillRect/>
          </a:stretch>
        </p:blipFill>
        <p:spPr>
          <a:xfrm>
            <a:off x="4422025" y="2294775"/>
            <a:ext cx="6499950" cy="48749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4eda28e701_0_11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lnSpc>
                <a:spcPct val="115000"/>
              </a:lnSpc>
              <a:spcBef>
                <a:spcPts val="0"/>
              </a:spcBef>
              <a:spcAft>
                <a:spcPts val="0"/>
              </a:spcAft>
              <a:buClr>
                <a:schemeClr val="dk1"/>
              </a:buClr>
              <a:buSzPts val="1100"/>
              <a:buFont typeface="Arial"/>
              <a:buNone/>
            </a:pPr>
            <a:r>
              <a:rPr lang="en-US"/>
              <a:t>Data Collection and Communication </a:t>
            </a:r>
            <a:endParaRPr/>
          </a:p>
        </p:txBody>
      </p:sp>
      <p:sp>
        <p:nvSpPr>
          <p:cNvPr id="133" name="Google Shape;133;g34eda28e701_0_110"/>
          <p:cNvSpPr txBox="1"/>
          <p:nvPr>
            <p:ph idx="1" type="body"/>
          </p:nvPr>
        </p:nvSpPr>
        <p:spPr>
          <a:xfrm>
            <a:off x="457200" y="1953370"/>
            <a:ext cx="8229600" cy="4077000"/>
          </a:xfrm>
          <a:prstGeom prst="rect">
            <a:avLst/>
          </a:prstGeom>
        </p:spPr>
        <p:txBody>
          <a:bodyPr anchorCtr="0" anchor="t" bIns="45700" lIns="91425" spcFirstLastPara="1" rIns="91425" wrap="square" tIns="45700">
            <a:normAutofit/>
          </a:bodyPr>
          <a:lstStyle/>
          <a:p>
            <a:pPr indent="-330200" lvl="0" marL="457200" rtl="0" algn="l">
              <a:spcBef>
                <a:spcPts val="360"/>
              </a:spcBef>
              <a:spcAft>
                <a:spcPts val="0"/>
              </a:spcAft>
              <a:buSzPts val="1600"/>
              <a:buChar char="❖"/>
            </a:pPr>
            <a:r>
              <a:rPr lang="en-US" sz="1600"/>
              <a:t>With the help of Rohan, we assembled and soldered all components which include connectors, voltage level converters, external connectors, and decoupling capacitors, etc for our integrated PCB. </a:t>
            </a:r>
            <a:endParaRPr sz="1600"/>
          </a:p>
          <a:p>
            <a:pPr indent="0" lvl="0" marL="0" rtl="0" algn="l">
              <a:spcBef>
                <a:spcPts val="360"/>
              </a:spcBef>
              <a:spcAft>
                <a:spcPts val="0"/>
              </a:spcAft>
              <a:buNone/>
            </a:pPr>
            <a:r>
              <a:t/>
            </a:r>
            <a:endParaRPr sz="1800"/>
          </a:p>
        </p:txBody>
      </p:sp>
      <p:pic>
        <p:nvPicPr>
          <p:cNvPr id="134" name="Google Shape;134;g34eda28e701_0_110"/>
          <p:cNvPicPr preferRelativeResize="0"/>
          <p:nvPr/>
        </p:nvPicPr>
        <p:blipFill>
          <a:blip r:embed="rId3">
            <a:alphaModFix/>
          </a:blip>
          <a:stretch>
            <a:fillRect/>
          </a:stretch>
        </p:blipFill>
        <p:spPr>
          <a:xfrm>
            <a:off x="236475" y="2759935"/>
            <a:ext cx="4261324" cy="4014163"/>
          </a:xfrm>
          <a:prstGeom prst="rect">
            <a:avLst/>
          </a:prstGeom>
          <a:noFill/>
          <a:ln>
            <a:noFill/>
          </a:ln>
        </p:spPr>
      </p:pic>
      <p:pic>
        <p:nvPicPr>
          <p:cNvPr id="135" name="Google Shape;135;g34eda28e701_0_110"/>
          <p:cNvPicPr preferRelativeResize="0"/>
          <p:nvPr/>
        </p:nvPicPr>
        <p:blipFill>
          <a:blip r:embed="rId4">
            <a:alphaModFix/>
          </a:blip>
          <a:stretch>
            <a:fillRect/>
          </a:stretch>
        </p:blipFill>
        <p:spPr>
          <a:xfrm>
            <a:off x="4773150" y="2510550"/>
            <a:ext cx="4261325" cy="42635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4eda28e701_0_58"/>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Collection and Communication Testing and Validation</a:t>
            </a:r>
            <a:endParaRPr/>
          </a:p>
        </p:txBody>
      </p:sp>
      <p:graphicFrame>
        <p:nvGraphicFramePr>
          <p:cNvPr id="141" name="Google Shape;141;g34eda28e701_0_58"/>
          <p:cNvGraphicFramePr/>
          <p:nvPr/>
        </p:nvGraphicFramePr>
        <p:xfrm>
          <a:off x="685800" y="2527550"/>
          <a:ext cx="3000000" cy="3000000"/>
        </p:xfrm>
        <a:graphic>
          <a:graphicData uri="http://schemas.openxmlformats.org/drawingml/2006/table">
            <a:tbl>
              <a:tblPr>
                <a:noFill/>
                <a:tableStyleId>{033AAEA1-D57E-4213-94AA-9EDACF410065}</a:tableStyleId>
              </a:tblPr>
              <a:tblGrid>
                <a:gridCol w="3886200"/>
                <a:gridCol w="3886200"/>
              </a:tblGrid>
              <a:tr h="467875">
                <a:tc>
                  <a:txBody>
                    <a:bodyPr/>
                    <a:lstStyle/>
                    <a:p>
                      <a:pPr indent="0" lvl="0" marL="0" marR="0" rtl="0" algn="l">
                        <a:spcBef>
                          <a:spcPts val="0"/>
                        </a:spcBef>
                        <a:spcAft>
                          <a:spcPts val="0"/>
                        </a:spcAft>
                        <a:buClr>
                          <a:schemeClr val="dk1"/>
                        </a:buClr>
                        <a:buSzPts val="1800"/>
                        <a:buFont typeface="Arial"/>
                        <a:buNone/>
                      </a:pPr>
                      <a:r>
                        <a:rPr lang="en-US" sz="1800">
                          <a:solidFill>
                            <a:schemeClr val="dk1"/>
                          </a:solidFill>
                        </a:rPr>
                        <a:t>Test Criteria</a:t>
                      </a:r>
                      <a:endParaRPr sz="1800" u="none" cap="none" strike="noStrike">
                        <a:solidFill>
                          <a:schemeClr val="dk1"/>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spcBef>
                          <a:spcPts val="0"/>
                        </a:spcBef>
                        <a:spcAft>
                          <a:spcPts val="0"/>
                        </a:spcAft>
                        <a:buClr>
                          <a:schemeClr val="dk1"/>
                        </a:buClr>
                        <a:buSzPts val="1800"/>
                        <a:buFont typeface="Arial"/>
                        <a:buNone/>
                      </a:pPr>
                      <a:r>
                        <a:rPr lang="en-US" sz="1800"/>
                        <a:t>Result</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387725">
                <a:tc>
                  <a:txBody>
                    <a:bodyPr/>
                    <a:lstStyle/>
                    <a:p>
                      <a:pPr indent="0" lvl="0" marL="0" marR="0" rtl="0" algn="l">
                        <a:spcBef>
                          <a:spcPts val="0"/>
                        </a:spcBef>
                        <a:spcAft>
                          <a:spcPts val="0"/>
                        </a:spcAft>
                        <a:buClr>
                          <a:schemeClr val="dk1"/>
                        </a:buClr>
                        <a:buSzPts val="1800"/>
                        <a:buFont typeface="Arial"/>
                        <a:buNone/>
                      </a:pPr>
                      <a:r>
                        <a:rPr lang="en-US" sz="1800"/>
                        <a:t>- All components on the PCB are being powered </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rPr lang="en-US" sz="1800"/>
                        <a:t>- All components output the proper voltage levels</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rPr lang="en-US" sz="1800"/>
                        <a:t>- MAX3232 and THVD1451 Level Shifting Verification</a:t>
                      </a:r>
                      <a:endParaRPr sz="1800"/>
                    </a:p>
                    <a:p>
                      <a:pPr indent="0" lvl="0" marL="0" marR="0" rtl="0" algn="l">
                        <a:spcBef>
                          <a:spcPts val="0"/>
                        </a:spcBef>
                        <a:spcAft>
                          <a:spcPts val="0"/>
                        </a:spcAft>
                        <a:buClr>
                          <a:schemeClr val="dk1"/>
                        </a:buClr>
                        <a:buSzPts val="1800"/>
                        <a:buFont typeface="Arial"/>
                        <a:buNone/>
                      </a:pPr>
                      <a:r>
                        <a:t/>
                      </a:r>
                      <a:endParaRPr sz="1800"/>
                    </a:p>
                    <a:p>
                      <a:pPr indent="0" lvl="0" marL="0" marR="0" rtl="0" algn="l">
                        <a:spcBef>
                          <a:spcPts val="0"/>
                        </a:spcBef>
                        <a:spcAft>
                          <a:spcPts val="0"/>
                        </a:spcAft>
                        <a:buClr>
                          <a:schemeClr val="dk1"/>
                        </a:buClr>
                        <a:buSzPts val="1800"/>
                        <a:buFont typeface="Arial"/>
                        <a:buNone/>
                      </a:pPr>
                      <a:r>
                        <a:rPr lang="en-US" sz="1800"/>
                        <a:t>- RealTerm Communication Validation</a:t>
                      </a:r>
                      <a:endParaRPr sz="1800"/>
                    </a:p>
                    <a:p>
                      <a:pPr indent="0" lvl="0" marL="0" marR="0" rtl="0" algn="l">
                        <a:spcBef>
                          <a:spcPts val="0"/>
                        </a:spcBef>
                        <a:spcAft>
                          <a:spcPts val="0"/>
                        </a:spcAft>
                        <a:buClr>
                          <a:schemeClr val="dk1"/>
                        </a:buClr>
                        <a:buSzPts val="1800"/>
                        <a:buFont typeface="Arial"/>
                        <a:buNone/>
                      </a:pPr>
                      <a:r>
                        <a:t/>
                      </a:r>
                      <a:endParaRPr sz="1800"/>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800"/>
                        <a:buFont typeface="Arial"/>
                        <a:buNone/>
                      </a:pPr>
                      <a:r>
                        <a:rPr lang="en-US" sz="1800">
                          <a:solidFill>
                            <a:schemeClr val="dk1"/>
                          </a:solidFill>
                        </a:rPr>
                        <a:t>- PASS</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PASS</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PASS</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t/>
                      </a:r>
                      <a:endParaRPr sz="1800">
                        <a:solidFill>
                          <a:schemeClr val="dk1"/>
                        </a:solidFill>
                      </a:endParaRPr>
                    </a:p>
                    <a:p>
                      <a:pPr indent="0" lvl="0" marL="0" rtl="0" algn="l">
                        <a:spcBef>
                          <a:spcPts val="0"/>
                        </a:spcBef>
                        <a:spcAft>
                          <a:spcPts val="0"/>
                        </a:spcAft>
                        <a:buClr>
                          <a:schemeClr val="dk1"/>
                        </a:buClr>
                        <a:buSzPts val="1800"/>
                        <a:buFont typeface="Arial"/>
                        <a:buNone/>
                      </a:pPr>
                      <a:r>
                        <a:rPr lang="en-US" sz="1800">
                          <a:solidFill>
                            <a:schemeClr val="dk1"/>
                          </a:solidFill>
                        </a:rPr>
                        <a:t>- RS-232 PASS</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Brian Gardner</dc:creator>
</cp:coreProperties>
</file>