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6" roundtripDataSignature="AMtx7mjaNzNe84gy8vmDja1Pdq6O/3K7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3ACAA67-4021-44B2-8373-5A1D28E5784E}">
  <a:tblStyle styleId="{53ACAA67-4021-44B2-8373-5A1D28E5784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94EB1D1-81E3-4E95-B5DA-8302253EBC04}"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US"/>
              <a:t>Michelle</a:t>
            </a:r>
            <a:endParaRPr/>
          </a:p>
        </p:txBody>
      </p:sp>
      <p:sp>
        <p:nvSpPr>
          <p:cNvPr id="56" name="Google Shape;5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2ec9c176fc_0_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2ec9c176fc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32ec9c176fc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Michelle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Michelle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2ec0efbad7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g32ec0efba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Michelle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2ec9c176fc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2ec9c176f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32ec9c176f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63" name="Google Shape;6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US"/>
              <a:t>Eric</a:t>
            </a:r>
            <a:endParaRPr/>
          </a:p>
        </p:txBody>
      </p:sp>
      <p:sp>
        <p:nvSpPr>
          <p:cNvPr id="71" name="Google Shape;7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US"/>
              <a:t>Eric</a:t>
            </a:r>
            <a:endParaRPr/>
          </a:p>
        </p:txBody>
      </p:sp>
      <p:sp>
        <p:nvSpPr>
          <p:cNvPr id="87" name="Google Shape;8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US"/>
              <a:t>Eric</a:t>
            </a:r>
            <a:endParaRPr/>
          </a:p>
        </p:txBody>
      </p:sp>
      <p:sp>
        <p:nvSpPr>
          <p:cNvPr id="93" name="Google Shape;9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27" name="Google Shape;12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2ec1bddae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34" name="Google Shape;134;g32ec1bddae5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2ec1bddae5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40" name="Google Shape;140;g32ec1bddae5_1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2ec59f174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46" name="Google Shape;146;g32ec59f174e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12"/>
          <p:cNvSpPr txBox="1"/>
          <p:nvPr>
            <p:ph type="ctrTitle"/>
          </p:nvPr>
        </p:nvSpPr>
        <p:spPr>
          <a:xfrm>
            <a:off x="3969582" y="2130425"/>
            <a:ext cx="4488617" cy="14700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3600"/>
              <a:buFont typeface="Arial"/>
              <a:buNone/>
              <a:defRPr b="1"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2"/>
          <p:cNvSpPr txBox="1"/>
          <p:nvPr>
            <p:ph idx="1" type="subTitle"/>
          </p:nvPr>
        </p:nvSpPr>
        <p:spPr>
          <a:xfrm>
            <a:off x="3124200" y="3886200"/>
            <a:ext cx="5333999" cy="1752600"/>
          </a:xfrm>
          <a:prstGeom prst="rect">
            <a:avLst/>
          </a:prstGeom>
          <a:noFill/>
          <a:ln>
            <a:noFill/>
          </a:ln>
        </p:spPr>
        <p:txBody>
          <a:bodyPr anchorCtr="0" anchor="t" bIns="45700" lIns="91425" spcFirstLastPara="1" rIns="91425" wrap="square" tIns="45700">
            <a:normAutofit/>
          </a:bodyPr>
          <a:lstStyle>
            <a:lvl1pPr lvl="0" algn="r">
              <a:spcBef>
                <a:spcPts val="560"/>
              </a:spcBef>
              <a:spcAft>
                <a:spcPts val="0"/>
              </a:spcAft>
              <a:buClr>
                <a:srgbClr val="FFFFFF"/>
              </a:buClr>
              <a:buSzPts val="2800"/>
              <a:buNone/>
              <a:defRPr sz="2800">
                <a:solidFill>
                  <a:srgbClr val="FFFFFF"/>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Google Shape;22;p13"/>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3"/>
          <p:cNvSpPr txBox="1"/>
          <p:nvPr>
            <p:ph idx="1" type="body"/>
          </p:nvPr>
        </p:nvSpPr>
        <p:spPr>
          <a:xfrm>
            <a:off x="457200" y="2049270"/>
            <a:ext cx="8229600" cy="407689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DLCOE_logo_HWHT.png" id="27" name="Google Shape;27;p13"/>
          <p:cNvPicPr preferRelativeResize="0"/>
          <p:nvPr/>
        </p:nvPicPr>
        <p:blipFill rotWithShape="1">
          <a:blip r:embed="rId3">
            <a:alphaModFix/>
          </a:blip>
          <a:srcRect b="0" l="0" r="0" t="0"/>
          <a:stretch/>
        </p:blipFill>
        <p:spPr>
          <a:xfrm>
            <a:off x="450851" y="234146"/>
            <a:ext cx="2443865" cy="4126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14"/>
          <p:cNvSpPr txBox="1"/>
          <p:nvPr>
            <p:ph idx="1" type="body"/>
          </p:nvPr>
        </p:nvSpPr>
        <p:spPr>
          <a:xfrm>
            <a:off x="457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0" name="Google Shape;30;p14"/>
          <p:cNvSpPr txBox="1"/>
          <p:nvPr>
            <p:ph idx="2" type="body"/>
          </p:nvPr>
        </p:nvSpPr>
        <p:spPr>
          <a:xfrm>
            <a:off x="4648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1" name="Google Shape;31;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4" name="Google Shape;34;p14"/>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15"/>
          <p:cNvSpPr txBox="1"/>
          <p:nvPr>
            <p:ph type="title"/>
          </p:nvPr>
        </p:nvSpPr>
        <p:spPr>
          <a:xfrm>
            <a:off x="457200" y="2900649"/>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Arial"/>
              <a:buNone/>
              <a:defRPr b="1"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16"/>
          <p:cNvSpPr txBox="1"/>
          <p:nvPr>
            <p:ph type="title"/>
          </p:nvPr>
        </p:nvSpPr>
        <p:spPr>
          <a:xfrm>
            <a:off x="457200" y="1066968"/>
            <a:ext cx="3008313" cy="7368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6"/>
          <p:cNvSpPr txBox="1"/>
          <p:nvPr>
            <p:ph idx="1" type="body"/>
          </p:nvPr>
        </p:nvSpPr>
        <p:spPr>
          <a:xfrm>
            <a:off x="3575050" y="1073720"/>
            <a:ext cx="5111750" cy="505244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b="1" sz="28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3" name="Google Shape;43;p16"/>
          <p:cNvSpPr txBox="1"/>
          <p:nvPr>
            <p:ph idx="2" type="body"/>
          </p:nvPr>
        </p:nvSpPr>
        <p:spPr>
          <a:xfrm>
            <a:off x="457200" y="1803850"/>
            <a:ext cx="3008313" cy="4322314"/>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4" name="Google Shape;44;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7" name="Shape 47"/>
        <p:cNvGrpSpPr/>
        <p:nvPr/>
      </p:nvGrpSpPr>
      <p:grpSpPr>
        <a:xfrm>
          <a:off x="0" y="0"/>
          <a:ext cx="0" cy="0"/>
          <a:chOff x="0" y="0"/>
          <a:chExt cx="0" cy="0"/>
        </a:xfrm>
      </p:grpSpPr>
      <p:sp>
        <p:nvSpPr>
          <p:cNvPr id="48" name="Google Shape;48;p17"/>
          <p:cNvSpPr txBox="1"/>
          <p:nvPr>
            <p:ph type="title"/>
          </p:nvPr>
        </p:nvSpPr>
        <p:spPr>
          <a:xfrm>
            <a:off x="457200" y="1196430"/>
            <a:ext cx="2573672"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1800"/>
              <a:buFont typeface="Arial"/>
              <a:buNone/>
              <a:defRPr b="1"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7"/>
          <p:cNvSpPr/>
          <p:nvPr>
            <p:ph idx="2" type="pic"/>
          </p:nvPr>
        </p:nvSpPr>
        <p:spPr>
          <a:xfrm>
            <a:off x="3200400" y="1196430"/>
            <a:ext cx="5486400" cy="4850287"/>
          </a:xfrm>
          <a:prstGeom prst="rect">
            <a:avLst/>
          </a:prstGeom>
          <a:noFill/>
          <a:ln>
            <a:noFill/>
          </a:ln>
        </p:spPr>
      </p:sp>
      <p:sp>
        <p:nvSpPr>
          <p:cNvPr id="50" name="Google Shape;50;p17"/>
          <p:cNvSpPr txBox="1"/>
          <p:nvPr>
            <p:ph idx="1" type="body"/>
          </p:nvPr>
        </p:nvSpPr>
        <p:spPr>
          <a:xfrm>
            <a:off x="457200" y="1768043"/>
            <a:ext cx="2573672" cy="427867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1" name="Google Shape;5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
          <p:cNvSpPr txBox="1"/>
          <p:nvPr>
            <p:ph type="ctrTitle"/>
          </p:nvPr>
        </p:nvSpPr>
        <p:spPr>
          <a:xfrm>
            <a:off x="1619250" y="3814625"/>
            <a:ext cx="7302600" cy="2296800"/>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100000"/>
              </a:lnSpc>
              <a:spcBef>
                <a:spcPts val="0"/>
              </a:spcBef>
              <a:spcAft>
                <a:spcPts val="0"/>
              </a:spcAft>
              <a:buClr>
                <a:schemeClr val="lt1"/>
              </a:buClr>
              <a:buSzPct val="111111"/>
              <a:buFont typeface="Arial"/>
              <a:buNone/>
            </a:pPr>
            <a:r>
              <a:rPr lang="en-US"/>
              <a:t>Team 48: Pocket </a:t>
            </a:r>
            <a:r>
              <a:rPr lang="en-US"/>
              <a:t>Diagnostics </a:t>
            </a:r>
            <a:endParaRPr/>
          </a:p>
          <a:p>
            <a:pPr indent="0" lvl="0" marL="0" rtl="0" algn="r">
              <a:lnSpc>
                <a:spcPct val="100000"/>
              </a:lnSpc>
              <a:spcBef>
                <a:spcPts val="0"/>
              </a:spcBef>
              <a:spcAft>
                <a:spcPts val="0"/>
              </a:spcAft>
              <a:buClr>
                <a:schemeClr val="lt1"/>
              </a:buClr>
              <a:buSzPct val="162932"/>
              <a:buFont typeface="Arial"/>
              <a:buNone/>
            </a:pPr>
            <a:r>
              <a:rPr lang="en-US"/>
              <a:t>Bi-Weekly Update 1</a:t>
            </a:r>
            <a:br>
              <a:rPr lang="en-US"/>
            </a:br>
            <a:r>
              <a:rPr lang="en-US" sz="2455"/>
              <a:t>Team members: </a:t>
            </a:r>
            <a:r>
              <a:rPr lang="en-US" sz="2400"/>
              <a:t>Rohan Bharadwaj, Donavan Burrow, Jacob Newlin, Elijah Rodriguez</a:t>
            </a:r>
            <a:br>
              <a:rPr lang="en-US" sz="2455"/>
            </a:br>
            <a:r>
              <a:rPr lang="en-US" sz="2455"/>
              <a:t>Sponsor: Dr. John Lusher </a:t>
            </a:r>
            <a:br>
              <a:rPr lang="en-US" sz="2455"/>
            </a:br>
            <a:r>
              <a:rPr lang="en-US" sz="2455"/>
              <a:t>TA: Zian Wang</a:t>
            </a:r>
            <a:br>
              <a:rPr lang="en-US" sz="2455"/>
            </a:br>
            <a:endParaRPr sz="2455"/>
          </a:p>
        </p:txBody>
      </p:sp>
      <p:sp>
        <p:nvSpPr>
          <p:cNvPr id="59" name="Google Shape;59;p1"/>
          <p:cNvSpPr/>
          <p:nvPr/>
        </p:nvSpPr>
        <p:spPr>
          <a:xfrm>
            <a:off x="0" y="0"/>
            <a:ext cx="6111425" cy="6111425"/>
          </a:xfrm>
          <a:prstGeom prst="diagStripe">
            <a:avLst>
              <a:gd fmla="val 28990" name="adj"/>
            </a:avLst>
          </a:prstGeom>
          <a:blipFill rotWithShape="1">
            <a:blip r:embed="rId3">
              <a:alphaModFix/>
            </a:blip>
            <a:stretch>
              <a:fillRect b="0" l="0" r="0" t="0"/>
            </a:stretch>
          </a:blipFill>
          <a:ln>
            <a:noFill/>
          </a:ln>
          <a:effectLst>
            <a:outerShdw blurRad="193675" rotWithShape="0" dir="5400000" dist="2300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DLCOE_logo_HWHT.png" id="60" name="Google Shape;60;p1"/>
          <p:cNvPicPr preferRelativeResize="0"/>
          <p:nvPr/>
        </p:nvPicPr>
        <p:blipFill rotWithShape="1">
          <a:blip r:embed="rId4">
            <a:alphaModFix/>
          </a:blip>
          <a:srcRect b="0" l="0" r="0" t="0"/>
          <a:stretch/>
        </p:blipFill>
        <p:spPr>
          <a:xfrm>
            <a:off x="5344000" y="1105318"/>
            <a:ext cx="3114199" cy="5257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32ec9c176fc_0_10"/>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App Subsystem</a:t>
            </a:r>
            <a:endParaRPr/>
          </a:p>
        </p:txBody>
      </p:sp>
      <p:pic>
        <p:nvPicPr>
          <p:cNvPr id="156" name="Google Shape;156;g32ec9c176fc_0_10"/>
          <p:cNvPicPr preferRelativeResize="0"/>
          <p:nvPr/>
        </p:nvPicPr>
        <p:blipFill>
          <a:blip r:embed="rId3">
            <a:alphaModFix/>
          </a:blip>
          <a:stretch>
            <a:fillRect/>
          </a:stretch>
        </p:blipFill>
        <p:spPr>
          <a:xfrm>
            <a:off x="3471313" y="1852877"/>
            <a:ext cx="2201365" cy="47003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8"/>
          <p:cNvSpPr txBox="1"/>
          <p:nvPr>
            <p:ph type="title"/>
          </p:nvPr>
        </p:nvSpPr>
        <p:spPr>
          <a:xfrm>
            <a:off x="457200" y="896777"/>
            <a:ext cx="8229600" cy="803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Parts Ordering Status</a:t>
            </a:r>
            <a:endParaRPr/>
          </a:p>
        </p:txBody>
      </p:sp>
      <p:sp>
        <p:nvSpPr>
          <p:cNvPr id="162" name="Google Shape;162;p8"/>
          <p:cNvSpPr txBox="1"/>
          <p:nvPr/>
        </p:nvSpPr>
        <p:spPr>
          <a:xfrm>
            <a:off x="689491" y="2234758"/>
            <a:ext cx="4454100" cy="2308800"/>
          </a:xfrm>
          <a:prstGeom prst="rect">
            <a:avLst/>
          </a:prstGeom>
          <a:noFill/>
          <a:ln>
            <a:noFill/>
          </a:ln>
        </p:spPr>
        <p:txBody>
          <a:bodyPr anchorCtr="0" anchor="t" bIns="45700" lIns="91425" spcFirstLastPara="1" rIns="91425" wrap="square" tIns="45700">
            <a:spAutoFit/>
          </a:bodyPr>
          <a:lstStyle/>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Updated PCBs and </a:t>
            </a:r>
            <a:r>
              <a:rPr lang="en-US" sz="1800">
                <a:solidFill>
                  <a:schemeClr val="dk1"/>
                </a:solidFill>
                <a:latin typeface="Calibri"/>
                <a:ea typeface="Calibri"/>
                <a:cs typeface="Calibri"/>
                <a:sym typeface="Calibri"/>
              </a:rPr>
              <a:t>accommodated parts still need to be ordered.</a:t>
            </a:r>
            <a:endParaRPr sz="1800">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Goal is to have all parts received by second update presentation.</a:t>
            </a:r>
            <a:endParaRPr b="0" i="0" sz="1800" u="none" cap="none" strike="noStrike">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9"/>
          <p:cNvSpPr txBox="1"/>
          <p:nvPr>
            <p:ph type="title"/>
          </p:nvPr>
        </p:nvSpPr>
        <p:spPr>
          <a:xfrm>
            <a:off x="457200" y="896777"/>
            <a:ext cx="8229600" cy="803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Execution Plan </a:t>
            </a:r>
            <a:endParaRPr/>
          </a:p>
        </p:txBody>
      </p:sp>
      <p:pic>
        <p:nvPicPr>
          <p:cNvPr id="168" name="Google Shape;168;p9"/>
          <p:cNvPicPr preferRelativeResize="0"/>
          <p:nvPr/>
        </p:nvPicPr>
        <p:blipFill>
          <a:blip r:embed="rId3">
            <a:alphaModFix/>
          </a:blip>
          <a:stretch>
            <a:fillRect/>
          </a:stretch>
        </p:blipFill>
        <p:spPr>
          <a:xfrm>
            <a:off x="152400" y="1852877"/>
            <a:ext cx="8839200" cy="300281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graphicFrame>
        <p:nvGraphicFramePr>
          <p:cNvPr id="173" name="Google Shape;173;g32ec0efbad7_0_0"/>
          <p:cNvGraphicFramePr/>
          <p:nvPr/>
        </p:nvGraphicFramePr>
        <p:xfrm>
          <a:off x="169000" y="1182125"/>
          <a:ext cx="3000000" cy="3000000"/>
        </p:xfrm>
        <a:graphic>
          <a:graphicData uri="http://schemas.openxmlformats.org/drawingml/2006/table">
            <a:tbl>
              <a:tblPr>
                <a:noFill/>
                <a:tableStyleId>{894EB1D1-81E3-4E95-B5DA-8302253EBC04}</a:tableStyleId>
              </a:tblPr>
              <a:tblGrid>
                <a:gridCol w="1258000"/>
                <a:gridCol w="1258000"/>
                <a:gridCol w="1258000"/>
                <a:gridCol w="1258000"/>
                <a:gridCol w="1258000"/>
                <a:gridCol w="1258000"/>
                <a:gridCol w="1258000"/>
              </a:tblGrid>
              <a:tr h="332575">
                <a:tc>
                  <a:txBody>
                    <a:bodyPr/>
                    <a:lstStyle/>
                    <a:p>
                      <a:pPr indent="0" lvl="0" marL="0" rtl="0" algn="l">
                        <a:spcBef>
                          <a:spcPts val="0"/>
                        </a:spcBef>
                        <a:spcAft>
                          <a:spcPts val="0"/>
                        </a:spcAft>
                        <a:buNone/>
                      </a:pPr>
                      <a:r>
                        <a:rPr b="1" lang="en-US" sz="800"/>
                        <a:t>Paragraph #</a:t>
                      </a:r>
                      <a:endParaRPr b="1" sz="800"/>
                    </a:p>
                  </a:txBody>
                  <a:tcPr marT="91425" marB="91425" marR="91425" marL="91425"/>
                </a:tc>
                <a:tc>
                  <a:txBody>
                    <a:bodyPr/>
                    <a:lstStyle/>
                    <a:p>
                      <a:pPr indent="0" lvl="0" marL="0" rtl="0" algn="l">
                        <a:spcBef>
                          <a:spcPts val="0"/>
                        </a:spcBef>
                        <a:spcAft>
                          <a:spcPts val="0"/>
                        </a:spcAft>
                        <a:buNone/>
                      </a:pPr>
                      <a:r>
                        <a:rPr b="1" lang="en-US" sz="800"/>
                        <a:t>Test Name</a:t>
                      </a:r>
                      <a:endParaRPr b="1" sz="800"/>
                    </a:p>
                  </a:txBody>
                  <a:tcPr marT="91425" marB="91425" marR="91425" marL="91425"/>
                </a:tc>
                <a:tc>
                  <a:txBody>
                    <a:bodyPr/>
                    <a:lstStyle/>
                    <a:p>
                      <a:pPr indent="0" lvl="0" marL="0" rtl="0" algn="l">
                        <a:spcBef>
                          <a:spcPts val="0"/>
                        </a:spcBef>
                        <a:spcAft>
                          <a:spcPts val="0"/>
                        </a:spcAft>
                        <a:buNone/>
                      </a:pPr>
                      <a:r>
                        <a:rPr b="1" lang="en-US" sz="800"/>
                        <a:t>Success Criteria</a:t>
                      </a:r>
                      <a:endParaRPr b="1" sz="800"/>
                    </a:p>
                  </a:txBody>
                  <a:tcPr marT="91425" marB="91425" marR="91425" marL="91425"/>
                </a:tc>
                <a:tc>
                  <a:txBody>
                    <a:bodyPr/>
                    <a:lstStyle/>
                    <a:p>
                      <a:pPr indent="0" lvl="0" marL="0" rtl="0" algn="l">
                        <a:spcBef>
                          <a:spcPts val="0"/>
                        </a:spcBef>
                        <a:spcAft>
                          <a:spcPts val="0"/>
                        </a:spcAft>
                        <a:buNone/>
                      </a:pPr>
                      <a:r>
                        <a:rPr b="1" lang="en-US" sz="800"/>
                        <a:t>Data</a:t>
                      </a:r>
                      <a:endParaRPr b="1" sz="800"/>
                    </a:p>
                  </a:txBody>
                  <a:tcPr marT="91425" marB="91425" marR="91425" marL="91425"/>
                </a:tc>
                <a:tc>
                  <a:txBody>
                    <a:bodyPr/>
                    <a:lstStyle/>
                    <a:p>
                      <a:pPr indent="0" lvl="0" marL="0" rtl="0" algn="l">
                        <a:spcBef>
                          <a:spcPts val="0"/>
                        </a:spcBef>
                        <a:spcAft>
                          <a:spcPts val="0"/>
                        </a:spcAft>
                        <a:buNone/>
                      </a:pPr>
                      <a:r>
                        <a:rPr b="1" lang="en-US" sz="800"/>
                        <a:t>Status</a:t>
                      </a:r>
                      <a:endParaRPr b="1" sz="800"/>
                    </a:p>
                  </a:txBody>
                  <a:tcPr marT="91425" marB="91425" marR="91425" marL="91425"/>
                </a:tc>
                <a:tc>
                  <a:txBody>
                    <a:bodyPr/>
                    <a:lstStyle/>
                    <a:p>
                      <a:pPr indent="0" lvl="0" marL="0" rtl="0" algn="l">
                        <a:spcBef>
                          <a:spcPts val="0"/>
                        </a:spcBef>
                        <a:spcAft>
                          <a:spcPts val="0"/>
                        </a:spcAft>
                        <a:buNone/>
                      </a:pPr>
                      <a:r>
                        <a:rPr b="1" lang="en-US" sz="800"/>
                        <a:t>Pass/Fail</a:t>
                      </a:r>
                      <a:endParaRPr b="1" sz="800"/>
                    </a:p>
                  </a:txBody>
                  <a:tcPr marT="91425" marB="91425" marR="91425" marL="91425"/>
                </a:tc>
                <a:tc>
                  <a:txBody>
                    <a:bodyPr/>
                    <a:lstStyle/>
                    <a:p>
                      <a:pPr indent="0" lvl="0" marL="0" rtl="0" algn="l">
                        <a:spcBef>
                          <a:spcPts val="0"/>
                        </a:spcBef>
                        <a:spcAft>
                          <a:spcPts val="0"/>
                        </a:spcAft>
                        <a:buNone/>
                      </a:pPr>
                      <a:r>
                        <a:rPr b="1" lang="en-US" sz="800"/>
                        <a:t>Responsible Party</a:t>
                      </a:r>
                      <a:endParaRPr b="1" sz="800"/>
                    </a:p>
                  </a:txBody>
                  <a:tcPr marT="91425" marB="91425" marR="91425" marL="91425"/>
                </a:tc>
              </a:tr>
              <a:tr h="501000">
                <a:tc>
                  <a:txBody>
                    <a:bodyPr/>
                    <a:lstStyle/>
                    <a:p>
                      <a:pPr indent="0" lvl="0" marL="0" rtl="0" algn="l">
                        <a:spcBef>
                          <a:spcPts val="0"/>
                        </a:spcBef>
                        <a:spcAft>
                          <a:spcPts val="0"/>
                        </a:spcAft>
                        <a:buNone/>
                      </a:pPr>
                      <a:r>
                        <a:rPr lang="en-US" sz="800"/>
                        <a:t>3.2.1.1</a:t>
                      </a:r>
                      <a:endParaRPr sz="800"/>
                    </a:p>
                  </a:txBody>
                  <a:tcPr marT="91425" marB="91425" marR="91425" marL="91425"/>
                </a:tc>
                <a:tc>
                  <a:txBody>
                    <a:bodyPr/>
                    <a:lstStyle/>
                    <a:p>
                      <a:pPr indent="0" lvl="0" marL="0" rtl="0" algn="l">
                        <a:spcBef>
                          <a:spcPts val="0"/>
                        </a:spcBef>
                        <a:spcAft>
                          <a:spcPts val="0"/>
                        </a:spcAft>
                        <a:buNone/>
                      </a:pPr>
                      <a:r>
                        <a:rPr lang="en-US" sz="800"/>
                        <a:t>Multi-Protocol Communication</a:t>
                      </a:r>
                      <a:endParaRPr sz="800"/>
                    </a:p>
                  </a:txBody>
                  <a:tcPr marT="91425" marB="91425" marR="91425" marL="91425"/>
                </a:tc>
                <a:tc>
                  <a:txBody>
                    <a:bodyPr/>
                    <a:lstStyle/>
                    <a:p>
                      <a:pPr indent="0" lvl="0" marL="0" rtl="0" algn="l">
                        <a:spcBef>
                          <a:spcPts val="0"/>
                        </a:spcBef>
                        <a:spcAft>
                          <a:spcPts val="0"/>
                        </a:spcAft>
                        <a:buNone/>
                      </a:pPr>
                      <a:r>
                        <a:rPr lang="en-US" sz="800"/>
                        <a:t>Perform multi-protocol I. communication.1 MHz clock rate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US" sz="800"/>
                        <a:t>UNTESTED</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US" sz="800"/>
                        <a:t>Rohan Bharadwaj, Elijah Rodriguez</a:t>
                      </a:r>
                      <a:endParaRPr sz="800"/>
                    </a:p>
                  </a:txBody>
                  <a:tcPr marT="91425" marB="91425" marR="91425" marL="91425"/>
                </a:tc>
              </a:tr>
              <a:tr h="602875">
                <a:tc>
                  <a:txBody>
                    <a:bodyPr/>
                    <a:lstStyle/>
                    <a:p>
                      <a:pPr indent="0" lvl="0" marL="0" rtl="0" algn="l">
                        <a:spcBef>
                          <a:spcPts val="0"/>
                        </a:spcBef>
                        <a:spcAft>
                          <a:spcPts val="0"/>
                        </a:spcAft>
                        <a:buNone/>
                      </a:pPr>
                      <a:r>
                        <a:rPr lang="en-US" sz="800"/>
                        <a:t>3.2.1.2</a:t>
                      </a:r>
                      <a:endParaRPr sz="800"/>
                    </a:p>
                  </a:txBody>
                  <a:tcPr marT="91425" marB="91425" marR="91425" marL="91425"/>
                </a:tc>
                <a:tc>
                  <a:txBody>
                    <a:bodyPr/>
                    <a:lstStyle/>
                    <a:p>
                      <a:pPr indent="0" lvl="0" marL="0" rtl="0" algn="l">
                        <a:spcBef>
                          <a:spcPts val="0"/>
                        </a:spcBef>
                        <a:spcAft>
                          <a:spcPts val="0"/>
                        </a:spcAft>
                        <a:buNone/>
                      </a:pPr>
                      <a:r>
                        <a:rPr lang="en-US" sz="800"/>
                        <a:t>Data Acquisition for Low-Frequency Signals</a:t>
                      </a:r>
                      <a:endParaRPr sz="800"/>
                    </a:p>
                  </a:txBody>
                  <a:tcPr marT="91425" marB="91425" marR="91425" marL="91425"/>
                </a:tc>
                <a:tc>
                  <a:txBody>
                    <a:bodyPr/>
                    <a:lstStyle/>
                    <a:p>
                      <a:pPr indent="0" lvl="0" marL="0" rtl="0" algn="l">
                        <a:spcBef>
                          <a:spcPts val="0"/>
                        </a:spcBef>
                        <a:spcAft>
                          <a:spcPts val="0"/>
                        </a:spcAft>
                        <a:buNone/>
                      </a:pPr>
                      <a:r>
                        <a:rPr lang="en-US" sz="800"/>
                        <a:t>Support data acquisition for low-frequency signals (up to 100 kHz)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800">
                          <a:solidFill>
                            <a:schemeClr val="dk1"/>
                          </a:solidFill>
                        </a:rPr>
                        <a:t>UNTESTED</a:t>
                      </a:r>
                      <a:endParaRPr sz="800">
                        <a:solidFill>
                          <a:schemeClr val="dk1"/>
                        </a:solidFill>
                      </a:endParaRPr>
                    </a:p>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800">
                          <a:solidFill>
                            <a:schemeClr val="dk1"/>
                          </a:solidFill>
                        </a:rPr>
                        <a:t>Rohan Bharadwaj, Elijah Rodriguez</a:t>
                      </a:r>
                      <a:endParaRPr sz="800">
                        <a:solidFill>
                          <a:schemeClr val="dk1"/>
                        </a:solidFill>
                      </a:endParaRPr>
                    </a:p>
                    <a:p>
                      <a:pPr indent="0" lvl="0" marL="0" rtl="0" algn="l">
                        <a:spcBef>
                          <a:spcPts val="0"/>
                        </a:spcBef>
                        <a:spcAft>
                          <a:spcPts val="0"/>
                        </a:spcAft>
                        <a:buNone/>
                      </a:pPr>
                      <a:r>
                        <a:t/>
                      </a:r>
                      <a:endParaRPr sz="800"/>
                    </a:p>
                  </a:txBody>
                  <a:tcPr marT="91425" marB="91425" marR="91425" marL="91425"/>
                </a:tc>
              </a:tr>
              <a:tr h="480950">
                <a:tc>
                  <a:txBody>
                    <a:bodyPr/>
                    <a:lstStyle/>
                    <a:p>
                      <a:pPr indent="0" lvl="0" marL="0" rtl="0" algn="l">
                        <a:spcBef>
                          <a:spcPts val="0"/>
                        </a:spcBef>
                        <a:spcAft>
                          <a:spcPts val="0"/>
                        </a:spcAft>
                        <a:buNone/>
                      </a:pPr>
                      <a:r>
                        <a:rPr lang="en-US" sz="800"/>
                        <a:t>3.2.1.3</a:t>
                      </a:r>
                      <a:endParaRPr sz="800"/>
                    </a:p>
                  </a:txBody>
                  <a:tcPr marT="91425" marB="91425" marR="91425" marL="91425"/>
                </a:tc>
                <a:tc>
                  <a:txBody>
                    <a:bodyPr/>
                    <a:lstStyle/>
                    <a:p>
                      <a:pPr indent="0" lvl="0" marL="0" rtl="0" algn="l">
                        <a:spcBef>
                          <a:spcPts val="0"/>
                        </a:spcBef>
                        <a:spcAft>
                          <a:spcPts val="0"/>
                        </a:spcAft>
                        <a:buNone/>
                      </a:pPr>
                      <a:r>
                        <a:rPr lang="en-US" sz="800"/>
                        <a:t>Logic Analysis</a:t>
                      </a:r>
                      <a:endParaRPr sz="800"/>
                    </a:p>
                  </a:txBody>
                  <a:tcPr marT="91425" marB="91425" marR="91425" marL="91425"/>
                </a:tc>
                <a:tc>
                  <a:txBody>
                    <a:bodyPr/>
                    <a:lstStyle/>
                    <a:p>
                      <a:pPr indent="0" lvl="0" marL="0" rtl="0" algn="l">
                        <a:spcBef>
                          <a:spcPts val="0"/>
                        </a:spcBef>
                        <a:spcAft>
                          <a:spcPts val="0"/>
                        </a:spcAft>
                        <a:buNone/>
                      </a:pPr>
                      <a:r>
                        <a:rPr lang="en-US" sz="800"/>
                        <a:t>Capture and analyze signals with a sampling rate of up to 50 MS/s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800">
                          <a:solidFill>
                            <a:schemeClr val="dk1"/>
                          </a:solidFill>
                        </a:rPr>
                        <a:t>UNTESTED</a:t>
                      </a:r>
                      <a:endParaRPr sz="800">
                        <a:solidFill>
                          <a:schemeClr val="dk1"/>
                        </a:solidFill>
                      </a:endParaRPr>
                    </a:p>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US" sz="800"/>
                        <a:t>Rohan Bharadwaj</a:t>
                      </a:r>
                      <a:endParaRPr sz="800"/>
                    </a:p>
                  </a:txBody>
                  <a:tcPr marT="91425" marB="91425" marR="91425" marL="91425"/>
                </a:tc>
              </a:tr>
              <a:tr h="316750">
                <a:tc>
                  <a:txBody>
                    <a:bodyPr/>
                    <a:lstStyle/>
                    <a:p>
                      <a:pPr indent="0" lvl="0" marL="0" rtl="0" algn="l">
                        <a:spcBef>
                          <a:spcPts val="0"/>
                        </a:spcBef>
                        <a:spcAft>
                          <a:spcPts val="0"/>
                        </a:spcAft>
                        <a:buNone/>
                      </a:pPr>
                      <a:r>
                        <a:rPr lang="en-US" sz="800"/>
                        <a:t>3.2.2.4</a:t>
                      </a:r>
                      <a:endParaRPr sz="800"/>
                    </a:p>
                  </a:txBody>
                  <a:tcPr marT="91425" marB="91425" marR="91425" marL="91425"/>
                </a:tc>
                <a:tc>
                  <a:txBody>
                    <a:bodyPr/>
                    <a:lstStyle/>
                    <a:p>
                      <a:pPr indent="0" lvl="0" marL="0" rtl="0" algn="l">
                        <a:spcBef>
                          <a:spcPts val="0"/>
                        </a:spcBef>
                        <a:spcAft>
                          <a:spcPts val="0"/>
                        </a:spcAft>
                        <a:buNone/>
                      </a:pPr>
                      <a:r>
                        <a:rPr lang="en-US" sz="800"/>
                        <a:t>Battery Life</a:t>
                      </a:r>
                      <a:endParaRPr sz="800"/>
                    </a:p>
                  </a:txBody>
                  <a:tcPr marT="91425" marB="91425" marR="91425" marL="91425"/>
                </a:tc>
                <a:tc>
                  <a:txBody>
                    <a:bodyPr/>
                    <a:lstStyle/>
                    <a:p>
                      <a:pPr indent="0" lvl="0" marL="0" rtl="0" algn="l">
                        <a:spcBef>
                          <a:spcPts val="0"/>
                        </a:spcBef>
                        <a:spcAft>
                          <a:spcPts val="0"/>
                        </a:spcAft>
                        <a:buNone/>
                      </a:pPr>
                      <a:r>
                        <a:rPr lang="en-US" sz="800"/>
                        <a:t>8 hours</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800">
                          <a:solidFill>
                            <a:schemeClr val="dk1"/>
                          </a:solidFill>
                        </a:rPr>
                        <a:t>UNTESTED</a:t>
                      </a:r>
                      <a:endParaRPr sz="800">
                        <a:solidFill>
                          <a:schemeClr val="dk1"/>
                        </a:solidFill>
                      </a:endParaRPr>
                    </a:p>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US" sz="800"/>
                        <a:t>Rohan Bharadwaj</a:t>
                      </a:r>
                      <a:endParaRPr sz="800"/>
                    </a:p>
                  </a:txBody>
                  <a:tcPr marT="91425" marB="91425" marR="91425" marL="91425"/>
                </a:tc>
              </a:tr>
              <a:tr h="376900">
                <a:tc>
                  <a:txBody>
                    <a:bodyPr/>
                    <a:lstStyle/>
                    <a:p>
                      <a:pPr indent="0" lvl="0" marL="0" rtl="0" algn="l">
                        <a:spcBef>
                          <a:spcPts val="0"/>
                        </a:spcBef>
                        <a:spcAft>
                          <a:spcPts val="0"/>
                        </a:spcAft>
                        <a:buNone/>
                      </a:pPr>
                      <a:r>
                        <a:rPr lang="en-US" sz="800"/>
                        <a:t>3.2.3.1.1</a:t>
                      </a:r>
                      <a:endParaRPr sz="800"/>
                    </a:p>
                  </a:txBody>
                  <a:tcPr marT="91425" marB="91425" marR="91425" marL="91425"/>
                </a:tc>
                <a:tc>
                  <a:txBody>
                    <a:bodyPr/>
                    <a:lstStyle/>
                    <a:p>
                      <a:pPr indent="0" lvl="0" marL="0" rtl="0" algn="l">
                        <a:spcBef>
                          <a:spcPts val="0"/>
                        </a:spcBef>
                        <a:spcAft>
                          <a:spcPts val="0"/>
                        </a:spcAft>
                        <a:buNone/>
                      </a:pPr>
                      <a:r>
                        <a:rPr lang="en-US" sz="800"/>
                        <a:t>Power Consumption</a:t>
                      </a:r>
                      <a:endParaRPr sz="800"/>
                    </a:p>
                  </a:txBody>
                  <a:tcPr marT="91425" marB="91425" marR="91425" marL="91425"/>
                </a:tc>
                <a:tc>
                  <a:txBody>
                    <a:bodyPr/>
                    <a:lstStyle/>
                    <a:p>
                      <a:pPr indent="0" lvl="0" marL="0" rtl="0" algn="l">
                        <a:spcBef>
                          <a:spcPts val="0"/>
                        </a:spcBef>
                        <a:spcAft>
                          <a:spcPts val="0"/>
                        </a:spcAft>
                        <a:buNone/>
                      </a:pPr>
                      <a:r>
                        <a:rPr lang="en-US" sz="800"/>
                        <a:t>Maximum peak power should not exceed 4.5W</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800">
                          <a:solidFill>
                            <a:schemeClr val="dk1"/>
                          </a:solidFill>
                        </a:rPr>
                        <a:t>UNTESTED</a:t>
                      </a:r>
                      <a:endParaRPr sz="800">
                        <a:solidFill>
                          <a:schemeClr val="dk1"/>
                        </a:solidFill>
                      </a:endParaRPr>
                    </a:p>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US" sz="800"/>
                        <a:t>Rohan Bharadwaj</a:t>
                      </a:r>
                      <a:endParaRPr sz="800"/>
                    </a:p>
                  </a:txBody>
                  <a:tcPr marT="91425" marB="91425" marR="91425" marL="91425"/>
                </a:tc>
              </a:tr>
              <a:tr h="376900">
                <a:tc>
                  <a:txBody>
                    <a:bodyPr/>
                    <a:lstStyle/>
                    <a:p>
                      <a:pPr indent="0" lvl="0" marL="0" rtl="0" algn="l">
                        <a:spcBef>
                          <a:spcPts val="0"/>
                        </a:spcBef>
                        <a:spcAft>
                          <a:spcPts val="0"/>
                        </a:spcAft>
                        <a:buNone/>
                      </a:pPr>
                      <a:r>
                        <a:rPr lang="en-US" sz="800"/>
                        <a:t>3.2.3.1.2</a:t>
                      </a:r>
                      <a:endParaRPr sz="800"/>
                    </a:p>
                  </a:txBody>
                  <a:tcPr marT="91425" marB="91425" marR="91425" marL="91425"/>
                </a:tc>
                <a:tc>
                  <a:txBody>
                    <a:bodyPr/>
                    <a:lstStyle/>
                    <a:p>
                      <a:pPr indent="0" lvl="0" marL="0" rtl="0" algn="l">
                        <a:spcBef>
                          <a:spcPts val="0"/>
                        </a:spcBef>
                        <a:spcAft>
                          <a:spcPts val="0"/>
                        </a:spcAft>
                        <a:buNone/>
                      </a:pPr>
                      <a:r>
                        <a:rPr lang="en-US" sz="800"/>
                        <a:t>Input Voltage Level</a:t>
                      </a:r>
                      <a:endParaRPr sz="800"/>
                    </a:p>
                  </a:txBody>
                  <a:tcPr marT="91425" marB="91425" marR="91425" marL="91425"/>
                </a:tc>
                <a:tc>
                  <a:txBody>
                    <a:bodyPr/>
                    <a:lstStyle/>
                    <a:p>
                      <a:pPr indent="0" lvl="0" marL="0" rtl="0" algn="l">
                        <a:spcBef>
                          <a:spcPts val="0"/>
                        </a:spcBef>
                        <a:spcAft>
                          <a:spcPts val="0"/>
                        </a:spcAft>
                        <a:buNone/>
                      </a:pPr>
                      <a:r>
                        <a:rPr lang="en-US" sz="800"/>
                        <a:t>3.3-3.7V</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800">
                          <a:solidFill>
                            <a:schemeClr val="dk1"/>
                          </a:solidFill>
                        </a:rPr>
                        <a:t>UNTESTED</a:t>
                      </a:r>
                      <a:endParaRPr sz="800">
                        <a:solidFill>
                          <a:schemeClr val="dk1"/>
                        </a:solidFill>
                      </a:endParaRPr>
                    </a:p>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US" sz="800"/>
                        <a:t>Rohan Bharadwaj</a:t>
                      </a:r>
                      <a:endParaRPr sz="800"/>
                    </a:p>
                  </a:txBody>
                  <a:tcPr marT="91425" marB="91425" marR="91425" marL="91425"/>
                </a:tc>
              </a:tr>
              <a:tr h="376900">
                <a:tc>
                  <a:txBody>
                    <a:bodyPr/>
                    <a:lstStyle/>
                    <a:p>
                      <a:pPr indent="0" lvl="0" marL="0" rtl="0" algn="l">
                        <a:spcBef>
                          <a:spcPts val="0"/>
                        </a:spcBef>
                        <a:spcAft>
                          <a:spcPts val="0"/>
                        </a:spcAft>
                        <a:buNone/>
                      </a:pPr>
                      <a:r>
                        <a:rPr lang="en-US" sz="800"/>
                        <a:t>4.3.1.1</a:t>
                      </a:r>
                      <a:endParaRPr sz="800"/>
                    </a:p>
                  </a:txBody>
                  <a:tcPr marT="91425" marB="91425" marR="91425" marL="91425"/>
                </a:tc>
                <a:tc>
                  <a:txBody>
                    <a:bodyPr/>
                    <a:lstStyle/>
                    <a:p>
                      <a:pPr indent="0" lvl="0" marL="0" rtl="0" algn="l">
                        <a:spcBef>
                          <a:spcPts val="0"/>
                        </a:spcBef>
                        <a:spcAft>
                          <a:spcPts val="0"/>
                        </a:spcAft>
                        <a:buNone/>
                      </a:pPr>
                      <a:r>
                        <a:rPr lang="en-US" sz="800"/>
                        <a:t>Power Distribution Validation</a:t>
                      </a:r>
                      <a:endParaRPr sz="800"/>
                    </a:p>
                  </a:txBody>
                  <a:tcPr marT="91425" marB="91425" marR="91425" marL="91425"/>
                </a:tc>
                <a:tc>
                  <a:txBody>
                    <a:bodyPr/>
                    <a:lstStyle/>
                    <a:p>
                      <a:pPr indent="0" lvl="0" marL="0" rtl="0" algn="l">
                        <a:spcBef>
                          <a:spcPts val="0"/>
                        </a:spcBef>
                        <a:spcAft>
                          <a:spcPts val="0"/>
                        </a:spcAft>
                        <a:buNone/>
                      </a:pPr>
                      <a:r>
                        <a:rPr lang="en-US" sz="800"/>
                        <a:t>MAX3232 and THVD1451 receive 3.3V from the ESP32</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US" sz="800">
                          <a:solidFill>
                            <a:schemeClr val="dk1"/>
                          </a:solidFill>
                        </a:rPr>
                        <a:t>UNTESTED</a:t>
                      </a:r>
                      <a:endParaRPr sz="800">
                        <a:solidFill>
                          <a:schemeClr val="dk1"/>
                        </a:solidFill>
                      </a:endParaRPr>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US" sz="800">
                          <a:solidFill>
                            <a:schemeClr val="dk1"/>
                          </a:solidFill>
                        </a:rPr>
                        <a:t>Elijah Rodriguez</a:t>
                      </a:r>
                      <a:endParaRPr/>
                    </a:p>
                  </a:txBody>
                  <a:tcPr marT="91425" marB="91425" marR="91425" marL="91425"/>
                </a:tc>
              </a:tr>
              <a:tr h="376900">
                <a:tc>
                  <a:txBody>
                    <a:bodyPr/>
                    <a:lstStyle/>
                    <a:p>
                      <a:pPr indent="0" lvl="0" marL="0" rtl="0" algn="l">
                        <a:spcBef>
                          <a:spcPts val="0"/>
                        </a:spcBef>
                        <a:spcAft>
                          <a:spcPts val="0"/>
                        </a:spcAft>
                        <a:buNone/>
                      </a:pPr>
                      <a:r>
                        <a:rPr lang="en-US" sz="800"/>
                        <a:t>4.3.2.1</a:t>
                      </a:r>
                      <a:endParaRPr sz="800"/>
                    </a:p>
                  </a:txBody>
                  <a:tcPr marT="91425" marB="91425" marR="91425" marL="91425"/>
                </a:tc>
                <a:tc>
                  <a:txBody>
                    <a:bodyPr/>
                    <a:lstStyle/>
                    <a:p>
                      <a:pPr indent="0" lvl="0" marL="0" rtl="0" algn="l">
                        <a:spcBef>
                          <a:spcPts val="0"/>
                        </a:spcBef>
                        <a:spcAft>
                          <a:spcPts val="0"/>
                        </a:spcAft>
                        <a:buNone/>
                      </a:pPr>
                      <a:r>
                        <a:rPr lang="en-US" sz="800"/>
                        <a:t>MAX3232 and </a:t>
                      </a:r>
                      <a:r>
                        <a:rPr lang="en-US" sz="800">
                          <a:solidFill>
                            <a:schemeClr val="dk1"/>
                          </a:solidFill>
                        </a:rPr>
                        <a:t>THVD1451 </a:t>
                      </a:r>
                      <a:r>
                        <a:rPr lang="en-US" sz="800"/>
                        <a:t>Level Shifting Verification</a:t>
                      </a:r>
                      <a:endParaRPr sz="800"/>
                    </a:p>
                  </a:txBody>
                  <a:tcPr marT="91425" marB="91425" marR="91425" marL="91425"/>
                </a:tc>
                <a:tc>
                  <a:txBody>
                    <a:bodyPr/>
                    <a:lstStyle/>
                    <a:p>
                      <a:pPr indent="0" lvl="0" marL="0" rtl="0" algn="l">
                        <a:spcBef>
                          <a:spcPts val="0"/>
                        </a:spcBef>
                        <a:spcAft>
                          <a:spcPts val="0"/>
                        </a:spcAft>
                        <a:buNone/>
                      </a:pPr>
                      <a:r>
                        <a:rPr lang="en-US" sz="800"/>
                        <a:t>Voltage levels to 3.3V for the MAX3232 and </a:t>
                      </a:r>
                      <a:r>
                        <a:rPr lang="en-US" sz="800">
                          <a:solidFill>
                            <a:schemeClr val="dk1"/>
                          </a:solidFill>
                        </a:rPr>
                        <a:t>THVD1451</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US" sz="800">
                          <a:solidFill>
                            <a:schemeClr val="dk1"/>
                          </a:solidFill>
                        </a:rPr>
                        <a:t>UNTESTED</a:t>
                      </a:r>
                      <a:endParaRPr/>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US" sz="800">
                          <a:solidFill>
                            <a:schemeClr val="dk1"/>
                          </a:solidFill>
                        </a:rPr>
                        <a:t>Elijah Rodriguez</a:t>
                      </a:r>
                      <a:endParaRPr sz="800"/>
                    </a:p>
                  </a:txBody>
                  <a:tcPr marT="91425" marB="91425" marR="91425" marL="91425"/>
                </a:tc>
              </a:tr>
              <a:tr h="376900">
                <a:tc>
                  <a:txBody>
                    <a:bodyPr/>
                    <a:lstStyle/>
                    <a:p>
                      <a:pPr indent="0" lvl="0" marL="0" rtl="0" algn="l">
                        <a:spcBef>
                          <a:spcPts val="0"/>
                        </a:spcBef>
                        <a:spcAft>
                          <a:spcPts val="0"/>
                        </a:spcAft>
                        <a:buNone/>
                      </a:pPr>
                      <a:r>
                        <a:rPr lang="en-US" sz="800"/>
                        <a:t>4.3.3.1</a:t>
                      </a:r>
                      <a:endParaRPr sz="800"/>
                    </a:p>
                  </a:txBody>
                  <a:tcPr marT="91425" marB="91425" marR="91425" marL="91425"/>
                </a:tc>
                <a:tc>
                  <a:txBody>
                    <a:bodyPr/>
                    <a:lstStyle/>
                    <a:p>
                      <a:pPr indent="0" lvl="0" marL="0" rtl="0" algn="l">
                        <a:spcBef>
                          <a:spcPts val="0"/>
                        </a:spcBef>
                        <a:spcAft>
                          <a:spcPts val="0"/>
                        </a:spcAft>
                        <a:buNone/>
                      </a:pPr>
                      <a:r>
                        <a:rPr lang="en-US" sz="800"/>
                        <a:t>RealTerm Communication Validation</a:t>
                      </a:r>
                      <a:endParaRPr sz="800"/>
                    </a:p>
                  </a:txBody>
                  <a:tcPr marT="91425" marB="91425" marR="91425" marL="91425"/>
                </a:tc>
                <a:tc>
                  <a:txBody>
                    <a:bodyPr/>
                    <a:lstStyle/>
                    <a:p>
                      <a:pPr indent="0" lvl="0" marL="0" rtl="0" algn="l">
                        <a:spcBef>
                          <a:spcPts val="0"/>
                        </a:spcBef>
                        <a:spcAft>
                          <a:spcPts val="0"/>
                        </a:spcAft>
                        <a:buNone/>
                      </a:pPr>
                      <a:r>
                        <a:rPr lang="en-US" sz="800"/>
                        <a:t>Ensure transmitted and received data match the RealTerm program</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US" sz="800">
                          <a:solidFill>
                            <a:schemeClr val="dk1"/>
                          </a:solidFill>
                        </a:rPr>
                        <a:t>UNTESTED</a:t>
                      </a:r>
                      <a:endParaRPr/>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US" sz="800">
                          <a:solidFill>
                            <a:schemeClr val="dk1"/>
                          </a:solidFill>
                        </a:rPr>
                        <a:t>Elijah Rodriguez</a:t>
                      </a:r>
                      <a:endParaRPr sz="800"/>
                    </a:p>
                  </a:txBody>
                  <a:tcPr marT="91425" marB="91425" marR="91425" marL="91425"/>
                </a:tc>
              </a:tr>
              <a:tr h="376900">
                <a:tc>
                  <a:txBody>
                    <a:bodyPr/>
                    <a:lstStyle/>
                    <a:p>
                      <a:pPr indent="0" lvl="0" marL="0" rtl="0" algn="l">
                        <a:spcBef>
                          <a:spcPts val="0"/>
                        </a:spcBef>
                        <a:spcAft>
                          <a:spcPts val="0"/>
                        </a:spcAft>
                        <a:buNone/>
                      </a:pPr>
                      <a:r>
                        <a:rPr lang="en-US" sz="800"/>
                        <a:t>4.3.4.1</a:t>
                      </a:r>
                      <a:endParaRPr sz="800"/>
                    </a:p>
                  </a:txBody>
                  <a:tcPr marT="91425" marB="91425" marR="91425" marL="91425"/>
                </a:tc>
                <a:tc>
                  <a:txBody>
                    <a:bodyPr/>
                    <a:lstStyle/>
                    <a:p>
                      <a:pPr indent="0" lvl="0" marL="0" rtl="0" algn="l">
                        <a:spcBef>
                          <a:spcPts val="0"/>
                        </a:spcBef>
                        <a:spcAft>
                          <a:spcPts val="0"/>
                        </a:spcAft>
                        <a:buNone/>
                      </a:pPr>
                      <a:r>
                        <a:rPr lang="en-US" sz="800"/>
                        <a:t>Signal Integrity Validation</a:t>
                      </a:r>
                      <a:endParaRPr sz="800"/>
                    </a:p>
                  </a:txBody>
                  <a:tcPr marT="91425" marB="91425" marR="91425" marL="91425"/>
                </a:tc>
                <a:tc>
                  <a:txBody>
                    <a:bodyPr/>
                    <a:lstStyle/>
                    <a:p>
                      <a:pPr indent="0" lvl="0" marL="0" rtl="0" algn="l">
                        <a:spcBef>
                          <a:spcPts val="0"/>
                        </a:spcBef>
                        <a:spcAft>
                          <a:spcPts val="0"/>
                        </a:spcAft>
                        <a:buNone/>
                      </a:pPr>
                      <a:r>
                        <a:rPr lang="en-US" sz="800"/>
                        <a:t>Stable signal waveforms for RS protocols</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US" sz="800">
                          <a:solidFill>
                            <a:schemeClr val="dk1"/>
                          </a:solidFill>
                        </a:rPr>
                        <a:t>UNTESTED</a:t>
                      </a:r>
                      <a:endParaRPr sz="800">
                        <a:solidFill>
                          <a:schemeClr val="dk1"/>
                        </a:solidFill>
                      </a:endParaRPr>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US" sz="800">
                          <a:solidFill>
                            <a:schemeClr val="dk1"/>
                          </a:solidFill>
                        </a:rPr>
                        <a:t>Elijah Rodriguez</a:t>
                      </a:r>
                      <a:endParaRPr sz="800"/>
                    </a:p>
                  </a:txBody>
                  <a:tcPr marT="91425" marB="91425" marR="91425" marL="91425"/>
                </a:tc>
              </a:tr>
            </a:tbl>
          </a:graphicData>
        </a:graphic>
      </p:graphicFrame>
      <p:sp>
        <p:nvSpPr>
          <p:cNvPr id="174" name="Google Shape;174;g32ec0efbad7_0_0"/>
          <p:cNvSpPr txBox="1"/>
          <p:nvPr>
            <p:ph type="title"/>
          </p:nvPr>
        </p:nvSpPr>
        <p:spPr>
          <a:xfrm>
            <a:off x="457200" y="643075"/>
            <a:ext cx="8229600" cy="64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Validation Plan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32ec9c176fc_0_0"/>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Validation Plan</a:t>
            </a:r>
            <a:endParaRPr/>
          </a:p>
        </p:txBody>
      </p:sp>
      <p:graphicFrame>
        <p:nvGraphicFramePr>
          <p:cNvPr id="181" name="Google Shape;181;g32ec9c176fc_0_0"/>
          <p:cNvGraphicFramePr/>
          <p:nvPr/>
        </p:nvGraphicFramePr>
        <p:xfrm>
          <a:off x="169000" y="1852875"/>
          <a:ext cx="3000000" cy="3000000"/>
        </p:xfrm>
        <a:graphic>
          <a:graphicData uri="http://schemas.openxmlformats.org/drawingml/2006/table">
            <a:tbl>
              <a:tblPr>
                <a:noFill/>
                <a:tableStyleId>{894EB1D1-81E3-4E95-B5DA-8302253EBC04}</a:tableStyleId>
              </a:tblPr>
              <a:tblGrid>
                <a:gridCol w="1258000"/>
                <a:gridCol w="1258000"/>
                <a:gridCol w="1258000"/>
                <a:gridCol w="1258000"/>
                <a:gridCol w="1258000"/>
                <a:gridCol w="1258000"/>
                <a:gridCol w="1258000"/>
              </a:tblGrid>
              <a:tr h="332575">
                <a:tc>
                  <a:txBody>
                    <a:bodyPr/>
                    <a:lstStyle/>
                    <a:p>
                      <a:pPr indent="0" lvl="0" marL="0" rtl="0" algn="l">
                        <a:spcBef>
                          <a:spcPts val="0"/>
                        </a:spcBef>
                        <a:spcAft>
                          <a:spcPts val="0"/>
                        </a:spcAft>
                        <a:buNone/>
                      </a:pPr>
                      <a:r>
                        <a:rPr b="1" lang="en-US" sz="800"/>
                        <a:t>Paragraph #</a:t>
                      </a:r>
                      <a:endParaRPr b="1" sz="8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800"/>
                        <a:t>Test Name</a:t>
                      </a:r>
                      <a:endParaRPr b="1" sz="8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800"/>
                        <a:t>Success Criteria</a:t>
                      </a:r>
                      <a:endParaRPr b="1" sz="8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800"/>
                        <a:t>Data</a:t>
                      </a:r>
                      <a:endParaRPr b="1" sz="8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800"/>
                        <a:t>Status</a:t>
                      </a:r>
                      <a:endParaRPr b="1" sz="8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800"/>
                        <a:t>Pass/Fail</a:t>
                      </a:r>
                      <a:endParaRPr b="1" sz="8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800"/>
                        <a:t>Responsible Party</a:t>
                      </a:r>
                      <a:endParaRPr b="1" sz="800"/>
                    </a:p>
                  </a:txBody>
                  <a:tcPr marT="91425" marB="91425" marR="91425" marL="91425">
                    <a:lnB cap="flat" cmpd="sng" w="9525">
                      <a:solidFill>
                        <a:srgbClr val="9E9E9E"/>
                      </a:solidFill>
                      <a:prstDash val="solid"/>
                      <a:round/>
                      <a:headEnd len="sm" w="sm" type="none"/>
                      <a:tailEnd len="sm" w="sm" type="none"/>
                    </a:lnB>
                  </a:tcPr>
                </a:tc>
              </a:tr>
              <a:tr h="501000">
                <a:tc>
                  <a:txBody>
                    <a:bodyPr/>
                    <a:lstStyle/>
                    <a:p>
                      <a:pPr indent="0" lvl="0" marL="0" rtl="0" algn="l">
                        <a:spcBef>
                          <a:spcPts val="0"/>
                        </a:spcBef>
                        <a:spcAft>
                          <a:spcPts val="0"/>
                        </a:spcAft>
                        <a:buNone/>
                      </a:pPr>
                      <a:r>
                        <a:rPr lang="en-US" sz="800"/>
                        <a:t>5.2.1</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800"/>
                        <a:t>Bluetooth Connection Event</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800"/>
                        <a:t>Connection event displayed on app for phone and ESP32</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800">
                          <a:solidFill>
                            <a:schemeClr val="dk1"/>
                          </a:solidFill>
                        </a:rPr>
                        <a:t>UNTESTED</a:t>
                      </a:r>
                      <a:endParaRPr sz="800">
                        <a:solidFill>
                          <a:schemeClr val="dk1"/>
                        </a:solidFill>
                      </a:endParaRPr>
                    </a:p>
                    <a:p>
                      <a:pPr indent="0" lvl="0" marL="0" rtl="0" algn="l">
                        <a:spcBef>
                          <a:spcPts val="0"/>
                        </a:spcBef>
                        <a:spcAft>
                          <a:spcPts val="0"/>
                        </a:spcAft>
                        <a:buNone/>
                      </a:pPr>
                      <a:r>
                        <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800"/>
                        <a:t>Donavan Burrow,</a:t>
                      </a:r>
                      <a:br>
                        <a:rPr lang="en-US" sz="800"/>
                      </a:br>
                      <a:r>
                        <a:rPr lang="en-US" sz="800"/>
                        <a:t>Jacob Newlin</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1000">
                <a:tc>
                  <a:txBody>
                    <a:bodyPr/>
                    <a:lstStyle/>
                    <a:p>
                      <a:pPr indent="0" lvl="0" marL="0" rtl="0" algn="l">
                        <a:spcBef>
                          <a:spcPts val="0"/>
                        </a:spcBef>
                        <a:spcAft>
                          <a:spcPts val="0"/>
                        </a:spcAft>
                        <a:buNone/>
                      </a:pPr>
                      <a:r>
                        <a:rPr lang="en-US" sz="800"/>
                        <a:t>5.2.2</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800"/>
                        <a:t>Bluetooth Communication</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800"/>
                        <a:t>Perform bluetooth communication with each data type send/receive</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800"/>
                        <a:t>UNTESTED</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800"/>
                        <a:t>Donavan Burrow,</a:t>
                      </a:r>
                      <a:endParaRPr sz="800"/>
                    </a:p>
                    <a:p>
                      <a:pPr indent="0" lvl="0" marL="0" rtl="0" algn="l">
                        <a:spcBef>
                          <a:spcPts val="0"/>
                        </a:spcBef>
                        <a:spcAft>
                          <a:spcPts val="0"/>
                        </a:spcAft>
                        <a:buNone/>
                      </a:pPr>
                      <a:r>
                        <a:rPr lang="en-US" sz="800"/>
                        <a:t>Jacob Newlin</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1000">
                <a:tc>
                  <a:txBody>
                    <a:bodyPr/>
                    <a:lstStyle/>
                    <a:p>
                      <a:pPr indent="0" lvl="0" marL="0" rtl="0" algn="l">
                        <a:spcBef>
                          <a:spcPts val="0"/>
                        </a:spcBef>
                        <a:spcAft>
                          <a:spcPts val="0"/>
                        </a:spcAft>
                        <a:buNone/>
                      </a:pPr>
                      <a:r>
                        <a:rPr lang="en-US" sz="800"/>
                        <a:t>5.2.3</a:t>
                      </a:r>
                      <a:endParaRPr sz="8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800"/>
                        <a:t>Multi-data acquisition and display</a:t>
                      </a:r>
                      <a:endParaRPr sz="8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800"/>
                        <a:t>Phone displays correct data on graph for each data type</a:t>
                      </a:r>
                      <a:endParaRPr sz="8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800">
                          <a:solidFill>
                            <a:schemeClr val="dk1"/>
                          </a:solidFill>
                        </a:rPr>
                        <a:t>UNTESTED</a:t>
                      </a:r>
                      <a:endParaRPr sz="800">
                        <a:solidFill>
                          <a:schemeClr val="dk1"/>
                        </a:solidFill>
                      </a:endParaRPr>
                    </a:p>
                    <a:p>
                      <a:pPr indent="0" lvl="0" marL="0" rtl="0" algn="l">
                        <a:spcBef>
                          <a:spcPts val="0"/>
                        </a:spcBef>
                        <a:spcAft>
                          <a:spcPts val="0"/>
                        </a:spcAft>
                        <a:buNone/>
                      </a:pPr>
                      <a:r>
                        <a:t/>
                      </a:r>
                      <a:endParaRPr sz="8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800"/>
                        <a:t>Donavan Burrow</a:t>
                      </a:r>
                      <a:endParaRPr sz="8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0"/>
          <p:cNvSpPr txBox="1"/>
          <p:nvPr>
            <p:ph idx="1" type="body"/>
          </p:nvPr>
        </p:nvSpPr>
        <p:spPr>
          <a:xfrm>
            <a:off x="457200" y="1608545"/>
            <a:ext cx="8229600" cy="4077000"/>
          </a:xfrm>
          <a:prstGeom prst="rect">
            <a:avLst/>
          </a:prstGeom>
          <a:noFill/>
          <a:ln>
            <a:noFill/>
          </a:ln>
        </p:spPr>
        <p:txBody>
          <a:bodyPr anchorCtr="0" anchor="t" bIns="45700" lIns="91425" spcFirstLastPara="1" rIns="91425" wrap="square" tIns="45700">
            <a:normAutofit/>
          </a:bodyPr>
          <a:lstStyle/>
          <a:p>
            <a:pPr indent="0" lvl="0" marL="0" rtl="0" algn="l">
              <a:spcBef>
                <a:spcPts val="360"/>
              </a:spcBef>
              <a:spcAft>
                <a:spcPts val="0"/>
              </a:spcAft>
              <a:buClr>
                <a:schemeClr val="dk1"/>
              </a:buClr>
              <a:buSzPts val="3200"/>
              <a:buNone/>
            </a:pPr>
            <a:r>
              <a:t/>
            </a:r>
            <a:endParaRPr b="1"/>
          </a:p>
          <a:p>
            <a:pPr indent="0" lvl="0" marL="0" rtl="0" algn="l">
              <a:spcBef>
                <a:spcPts val="360"/>
              </a:spcBef>
              <a:spcAft>
                <a:spcPts val="0"/>
              </a:spcAft>
              <a:buClr>
                <a:schemeClr val="dk1"/>
              </a:buClr>
              <a:buSzPts val="3200"/>
              <a:buNone/>
            </a:pPr>
            <a:r>
              <a:t/>
            </a:r>
            <a:endParaRPr b="1"/>
          </a:p>
          <a:p>
            <a:pPr indent="0" lvl="0" marL="0" rtl="0" algn="ctr">
              <a:spcBef>
                <a:spcPts val="360"/>
              </a:spcBef>
              <a:spcAft>
                <a:spcPts val="0"/>
              </a:spcAft>
              <a:buClr>
                <a:schemeClr val="dk1"/>
              </a:buClr>
              <a:buSzPts val="3200"/>
              <a:buNone/>
            </a:pPr>
            <a:r>
              <a:t/>
            </a:r>
            <a:endParaRPr b="1"/>
          </a:p>
          <a:p>
            <a:pPr indent="0" lvl="0" marL="0" rtl="0" algn="ctr">
              <a:spcBef>
                <a:spcPts val="360"/>
              </a:spcBef>
              <a:spcAft>
                <a:spcPts val="0"/>
              </a:spcAft>
              <a:buClr>
                <a:schemeClr val="dk1"/>
              </a:buClr>
              <a:buSzPts val="3200"/>
              <a:buNone/>
            </a:pPr>
            <a:r>
              <a:rPr b="1" lang="en-US"/>
              <a:t>Thank You</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Project Summary</a:t>
            </a:r>
            <a:endParaRPr/>
          </a:p>
        </p:txBody>
      </p:sp>
      <p:sp>
        <p:nvSpPr>
          <p:cNvPr id="66" name="Google Shape;66;p2"/>
          <p:cNvSpPr txBox="1"/>
          <p:nvPr>
            <p:ph idx="1" type="body"/>
          </p:nvPr>
        </p:nvSpPr>
        <p:spPr>
          <a:xfrm>
            <a:off x="457200" y="2049275"/>
            <a:ext cx="4532100" cy="4637400"/>
          </a:xfrm>
          <a:prstGeom prst="rect">
            <a:avLst/>
          </a:prstGeom>
          <a:noFill/>
          <a:ln>
            <a:noFill/>
          </a:ln>
        </p:spPr>
        <p:txBody>
          <a:bodyPr anchorCtr="0" anchor="t" bIns="45700" lIns="91425" spcFirstLastPara="1" rIns="91425" wrap="square" tIns="45700">
            <a:normAutofit/>
          </a:bodyPr>
          <a:lstStyle/>
          <a:p>
            <a:pPr indent="-381000" lvl="0" marL="342900" rtl="0" algn="l">
              <a:lnSpc>
                <a:spcPct val="100000"/>
              </a:lnSpc>
              <a:spcBef>
                <a:spcPts val="0"/>
              </a:spcBef>
              <a:spcAft>
                <a:spcPts val="0"/>
              </a:spcAft>
              <a:buSzPts val="2400"/>
              <a:buChar char="•"/>
            </a:pPr>
            <a:r>
              <a:rPr lang="en-US" sz="1600"/>
              <a:t>Problem statement:</a:t>
            </a:r>
            <a:endParaRPr sz="1600"/>
          </a:p>
          <a:p>
            <a:pPr indent="-323850" lvl="1" marL="742950" rtl="0" algn="l">
              <a:lnSpc>
                <a:spcPct val="100000"/>
              </a:lnSpc>
              <a:spcBef>
                <a:spcPts val="0"/>
              </a:spcBef>
              <a:spcAft>
                <a:spcPts val="0"/>
              </a:spcAft>
              <a:buSzPts val="2400"/>
              <a:buChar char="–"/>
            </a:pPr>
            <a:r>
              <a:rPr lang="en-US" sz="1600"/>
              <a:t>Technicians in the electronics industry have evolved to servicing customers directly for consumer products, similarly to a plumber or electrician. Often they cannot bring or access bench devices and a suitable substitute is required to complete a job in a timely manner.</a:t>
            </a:r>
            <a:endParaRPr sz="3000"/>
          </a:p>
          <a:p>
            <a:pPr indent="-228600" lvl="0" marL="457200" rtl="0" algn="l">
              <a:lnSpc>
                <a:spcPct val="80000"/>
              </a:lnSpc>
              <a:spcBef>
                <a:spcPts val="0"/>
              </a:spcBef>
              <a:spcAft>
                <a:spcPts val="0"/>
              </a:spcAft>
              <a:buClr>
                <a:schemeClr val="dk1"/>
              </a:buClr>
              <a:buSzPts val="2600"/>
              <a:buNone/>
            </a:pPr>
            <a:r>
              <a:t/>
            </a:r>
            <a:endParaRPr sz="2600"/>
          </a:p>
          <a:p>
            <a:pPr indent="-342900" lvl="0" marL="457200" rtl="0" algn="l">
              <a:lnSpc>
                <a:spcPct val="80000"/>
              </a:lnSpc>
              <a:spcBef>
                <a:spcPts val="0"/>
              </a:spcBef>
              <a:spcAft>
                <a:spcPts val="0"/>
              </a:spcAft>
              <a:buClr>
                <a:schemeClr val="dk1"/>
              </a:buClr>
              <a:buSzPts val="1800"/>
              <a:buChar char="•"/>
            </a:pPr>
            <a:r>
              <a:rPr lang="en-US" sz="1600"/>
              <a:t>Function of the Pocket Diagnostics: </a:t>
            </a:r>
            <a:endParaRPr sz="1600"/>
          </a:p>
          <a:p>
            <a:pPr indent="-311150" lvl="1" marL="742950" rtl="0" algn="l">
              <a:lnSpc>
                <a:spcPct val="100000"/>
              </a:lnSpc>
              <a:spcBef>
                <a:spcPts val="0"/>
              </a:spcBef>
              <a:spcAft>
                <a:spcPts val="0"/>
              </a:spcAft>
              <a:buSzPts val="2200"/>
              <a:buChar char="–"/>
            </a:pPr>
            <a:r>
              <a:rPr lang="en-US" sz="1600"/>
              <a:t>Provide a simple, man portable bench device that can evaluate low frequency electrical signals,  I2C data signals, SPI data signals, Serial data signals and 16 channel logic signals for troubleshooting on devices that contain such data transfer methods.</a:t>
            </a:r>
            <a:endParaRPr sz="2200"/>
          </a:p>
        </p:txBody>
      </p:sp>
      <p:sp>
        <p:nvSpPr>
          <p:cNvPr id="67" name="Google Shape;67;p2"/>
          <p:cNvSpPr txBox="1"/>
          <p:nvPr/>
        </p:nvSpPr>
        <p:spPr>
          <a:xfrm>
            <a:off x="6204155" y="3185652"/>
            <a:ext cx="2015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68" name="Google Shape;68;p2"/>
          <p:cNvPicPr preferRelativeResize="0"/>
          <p:nvPr/>
        </p:nvPicPr>
        <p:blipFill>
          <a:blip r:embed="rId3">
            <a:alphaModFix/>
          </a:blip>
          <a:stretch>
            <a:fillRect/>
          </a:stretch>
        </p:blipFill>
        <p:spPr>
          <a:xfrm>
            <a:off x="4989300" y="3142340"/>
            <a:ext cx="3978650" cy="245127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3"/>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556"/>
              <a:buFont typeface="Arial"/>
              <a:buNone/>
            </a:pPr>
            <a:r>
              <a:rPr lang="en-US"/>
              <a:t>Project/Subsystem Overview </a:t>
            </a:r>
            <a:endParaRPr/>
          </a:p>
        </p:txBody>
      </p:sp>
      <p:sp>
        <p:nvSpPr>
          <p:cNvPr id="74" name="Google Shape;74;p3"/>
          <p:cNvSpPr/>
          <p:nvPr/>
        </p:nvSpPr>
        <p:spPr>
          <a:xfrm>
            <a:off x="929225" y="2303400"/>
            <a:ext cx="2414700" cy="1125600"/>
          </a:xfrm>
          <a:prstGeom prst="rect">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 name="Google Shape;75;p3"/>
          <p:cNvSpPr/>
          <p:nvPr/>
        </p:nvSpPr>
        <p:spPr>
          <a:xfrm>
            <a:off x="4052525" y="2303400"/>
            <a:ext cx="2414700" cy="11256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6" name="Google Shape;76;p3"/>
          <p:cNvSpPr/>
          <p:nvPr/>
        </p:nvSpPr>
        <p:spPr>
          <a:xfrm>
            <a:off x="4052525" y="4116950"/>
            <a:ext cx="2414700" cy="11256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7" name="Google Shape;77;p3"/>
          <p:cNvSpPr/>
          <p:nvPr/>
        </p:nvSpPr>
        <p:spPr>
          <a:xfrm>
            <a:off x="1995875" y="3761800"/>
            <a:ext cx="1734156" cy="1158300"/>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 name="Google Shape;78;p3"/>
          <p:cNvSpPr txBox="1"/>
          <p:nvPr/>
        </p:nvSpPr>
        <p:spPr>
          <a:xfrm>
            <a:off x="1007750" y="2506300"/>
            <a:ext cx="22641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600">
                <a:solidFill>
                  <a:schemeClr val="dk1"/>
                </a:solidFill>
              </a:rPr>
              <a:t>Data acquisition and communication</a:t>
            </a:r>
            <a:endParaRPr sz="1600">
              <a:solidFill>
                <a:schemeClr val="dk1"/>
              </a:solidFill>
            </a:endParaRPr>
          </a:p>
        </p:txBody>
      </p:sp>
      <p:sp>
        <p:nvSpPr>
          <p:cNvPr id="79" name="Google Shape;79;p3"/>
          <p:cNvSpPr txBox="1"/>
          <p:nvPr/>
        </p:nvSpPr>
        <p:spPr>
          <a:xfrm>
            <a:off x="4392875" y="2543800"/>
            <a:ext cx="1734000" cy="60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600">
                <a:solidFill>
                  <a:schemeClr val="dk1"/>
                </a:solidFill>
              </a:rPr>
              <a:t>Data Processing and Power</a:t>
            </a:r>
            <a:endParaRPr sz="1600">
              <a:solidFill>
                <a:schemeClr val="dk1"/>
              </a:solidFill>
            </a:endParaRPr>
          </a:p>
        </p:txBody>
      </p:sp>
      <p:sp>
        <p:nvSpPr>
          <p:cNvPr id="80" name="Google Shape;80;p3"/>
          <p:cNvSpPr/>
          <p:nvPr/>
        </p:nvSpPr>
        <p:spPr>
          <a:xfrm>
            <a:off x="3448625" y="2702625"/>
            <a:ext cx="508200" cy="333900"/>
          </a:xfrm>
          <a:prstGeom prst="lef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 name="Google Shape;81;p3"/>
          <p:cNvSpPr/>
          <p:nvPr/>
        </p:nvSpPr>
        <p:spPr>
          <a:xfrm rot="2700000">
            <a:off x="3492833" y="3367543"/>
            <a:ext cx="550270" cy="352988"/>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2" name="Google Shape;82;p3"/>
          <p:cNvSpPr txBox="1"/>
          <p:nvPr/>
        </p:nvSpPr>
        <p:spPr>
          <a:xfrm>
            <a:off x="4384400" y="4358225"/>
            <a:ext cx="1734000" cy="63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600">
                <a:solidFill>
                  <a:schemeClr val="dk1"/>
                </a:solidFill>
              </a:rPr>
              <a:t>App Development</a:t>
            </a:r>
            <a:endParaRPr sz="1600">
              <a:solidFill>
                <a:schemeClr val="dk1"/>
              </a:solidFill>
            </a:endParaRPr>
          </a:p>
        </p:txBody>
      </p:sp>
      <p:sp>
        <p:nvSpPr>
          <p:cNvPr id="83" name="Google Shape;83;p3"/>
          <p:cNvSpPr txBox="1"/>
          <p:nvPr/>
        </p:nvSpPr>
        <p:spPr>
          <a:xfrm>
            <a:off x="2306750" y="4154500"/>
            <a:ext cx="1112400" cy="37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600">
                <a:solidFill>
                  <a:schemeClr val="dk1"/>
                </a:solidFill>
              </a:rPr>
              <a:t>Firmware</a:t>
            </a:r>
            <a:endParaRPr sz="1600">
              <a:solidFill>
                <a:schemeClr val="dk1"/>
              </a:solidFill>
            </a:endParaRPr>
          </a:p>
        </p:txBody>
      </p:sp>
      <p:sp>
        <p:nvSpPr>
          <p:cNvPr id="84" name="Google Shape;84;p3"/>
          <p:cNvSpPr txBox="1"/>
          <p:nvPr/>
        </p:nvSpPr>
        <p:spPr>
          <a:xfrm>
            <a:off x="6884175" y="2368875"/>
            <a:ext cx="2218500" cy="29514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en-US" sz="1200">
                <a:solidFill>
                  <a:schemeClr val="dk1"/>
                </a:solidFill>
              </a:rPr>
              <a:t>Red - Elijah</a:t>
            </a:r>
            <a:endParaRPr sz="1200">
              <a:solidFill>
                <a:schemeClr val="dk1"/>
              </a:solidFill>
            </a:endParaRPr>
          </a:p>
          <a:p>
            <a:pPr indent="-304800" lvl="1" marL="914400" rtl="0" algn="l">
              <a:spcBef>
                <a:spcPts val="0"/>
              </a:spcBef>
              <a:spcAft>
                <a:spcPts val="0"/>
              </a:spcAft>
              <a:buClr>
                <a:schemeClr val="dk1"/>
              </a:buClr>
              <a:buSzPts val="1200"/>
              <a:buChar char="○"/>
            </a:pPr>
            <a:r>
              <a:rPr lang="en-US" sz="1200">
                <a:solidFill>
                  <a:schemeClr val="dk1"/>
                </a:solidFill>
              </a:rPr>
              <a:t>Handles external ports and ESP32</a:t>
            </a:r>
            <a:endParaRPr sz="1200">
              <a:solidFill>
                <a:schemeClr val="dk1"/>
              </a:solidFill>
            </a:endParaRPr>
          </a:p>
          <a:p>
            <a:pPr indent="-304800" lvl="0" marL="457200" rtl="0" algn="l">
              <a:spcBef>
                <a:spcPts val="0"/>
              </a:spcBef>
              <a:spcAft>
                <a:spcPts val="0"/>
              </a:spcAft>
              <a:buClr>
                <a:schemeClr val="dk1"/>
              </a:buClr>
              <a:buSzPts val="1200"/>
              <a:buChar char="●"/>
            </a:pPr>
            <a:r>
              <a:rPr lang="en-US" sz="1200">
                <a:solidFill>
                  <a:schemeClr val="dk1"/>
                </a:solidFill>
              </a:rPr>
              <a:t>Green - Rohan</a:t>
            </a:r>
            <a:endParaRPr sz="1200">
              <a:solidFill>
                <a:schemeClr val="dk1"/>
              </a:solidFill>
            </a:endParaRPr>
          </a:p>
          <a:p>
            <a:pPr indent="-304800" lvl="1" marL="914400" rtl="0" algn="l">
              <a:spcBef>
                <a:spcPts val="0"/>
              </a:spcBef>
              <a:spcAft>
                <a:spcPts val="0"/>
              </a:spcAft>
              <a:buClr>
                <a:schemeClr val="dk1"/>
              </a:buClr>
              <a:buSzPts val="1200"/>
              <a:buChar char="○"/>
            </a:pPr>
            <a:r>
              <a:rPr lang="en-US" sz="1200">
                <a:solidFill>
                  <a:schemeClr val="dk1"/>
                </a:solidFill>
              </a:rPr>
              <a:t>Handles power and FPGA</a:t>
            </a:r>
            <a:endParaRPr sz="1200">
              <a:solidFill>
                <a:schemeClr val="dk1"/>
              </a:solidFill>
            </a:endParaRPr>
          </a:p>
          <a:p>
            <a:pPr indent="-304800" lvl="0" marL="457200" rtl="0" algn="l">
              <a:spcBef>
                <a:spcPts val="0"/>
              </a:spcBef>
              <a:spcAft>
                <a:spcPts val="0"/>
              </a:spcAft>
              <a:buClr>
                <a:schemeClr val="dk1"/>
              </a:buClr>
              <a:buSzPts val="1200"/>
              <a:buChar char="●"/>
            </a:pPr>
            <a:r>
              <a:rPr lang="en-US" sz="1200">
                <a:solidFill>
                  <a:schemeClr val="dk1"/>
                </a:solidFill>
              </a:rPr>
              <a:t>Blue - Donavan</a:t>
            </a:r>
            <a:endParaRPr sz="1200">
              <a:solidFill>
                <a:schemeClr val="dk1"/>
              </a:solidFill>
            </a:endParaRPr>
          </a:p>
          <a:p>
            <a:pPr indent="-304800" lvl="1" marL="914400" rtl="0" algn="l">
              <a:spcBef>
                <a:spcPts val="0"/>
              </a:spcBef>
              <a:spcAft>
                <a:spcPts val="0"/>
              </a:spcAft>
              <a:buClr>
                <a:schemeClr val="dk1"/>
              </a:buClr>
              <a:buSzPts val="1200"/>
              <a:buChar char="○"/>
            </a:pPr>
            <a:r>
              <a:rPr lang="en-US" sz="1200">
                <a:solidFill>
                  <a:schemeClr val="dk1"/>
                </a:solidFill>
              </a:rPr>
              <a:t>Handles UI and </a:t>
            </a:r>
            <a:r>
              <a:rPr lang="en-US" sz="1200">
                <a:solidFill>
                  <a:schemeClr val="dk1"/>
                </a:solidFill>
              </a:rPr>
              <a:t>communication</a:t>
            </a:r>
            <a:r>
              <a:rPr lang="en-US" sz="1200">
                <a:solidFill>
                  <a:schemeClr val="dk1"/>
                </a:solidFill>
              </a:rPr>
              <a:t> with ESP32</a:t>
            </a:r>
            <a:endParaRPr sz="1200">
              <a:solidFill>
                <a:schemeClr val="dk1"/>
              </a:solidFill>
            </a:endParaRPr>
          </a:p>
          <a:p>
            <a:pPr indent="-304800" lvl="0" marL="457200" rtl="0" algn="l">
              <a:spcBef>
                <a:spcPts val="0"/>
              </a:spcBef>
              <a:spcAft>
                <a:spcPts val="0"/>
              </a:spcAft>
              <a:buClr>
                <a:schemeClr val="dk1"/>
              </a:buClr>
              <a:buSzPts val="1200"/>
              <a:buChar char="●"/>
            </a:pPr>
            <a:r>
              <a:rPr lang="en-US" sz="1200">
                <a:solidFill>
                  <a:schemeClr val="dk1"/>
                </a:solidFill>
              </a:rPr>
              <a:t>White - Jacob</a:t>
            </a:r>
            <a:endParaRPr sz="1200">
              <a:solidFill>
                <a:schemeClr val="dk1"/>
              </a:solidFill>
            </a:endParaRPr>
          </a:p>
          <a:p>
            <a:pPr indent="-304800" lvl="1" marL="914400" rtl="0" algn="l">
              <a:spcBef>
                <a:spcPts val="0"/>
              </a:spcBef>
              <a:spcAft>
                <a:spcPts val="0"/>
              </a:spcAft>
              <a:buClr>
                <a:schemeClr val="dk1"/>
              </a:buClr>
              <a:buSzPts val="1200"/>
              <a:buChar char="○"/>
            </a:pPr>
            <a:r>
              <a:rPr lang="en-US" sz="1200">
                <a:solidFill>
                  <a:schemeClr val="dk1"/>
                </a:solidFill>
              </a:rPr>
              <a:t>Handles FPGA and ESP32 coding.</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4"/>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556"/>
              <a:buFont typeface="Arial"/>
              <a:buNone/>
            </a:pPr>
            <a:r>
              <a:rPr lang="en-US"/>
              <a:t>Major Project Changes for 404 </a:t>
            </a:r>
            <a:endParaRPr/>
          </a:p>
        </p:txBody>
      </p:sp>
      <p:sp>
        <p:nvSpPr>
          <p:cNvPr id="90" name="Google Shape;90;p4"/>
          <p:cNvSpPr txBox="1"/>
          <p:nvPr/>
        </p:nvSpPr>
        <p:spPr>
          <a:xfrm>
            <a:off x="457193" y="2016823"/>
            <a:ext cx="4168200" cy="2586000"/>
          </a:xfrm>
          <a:prstGeom prst="rect">
            <a:avLst/>
          </a:prstGeom>
          <a:noFill/>
          <a:ln>
            <a:noFill/>
          </a:ln>
        </p:spPr>
        <p:txBody>
          <a:bodyPr anchorCtr="0" anchor="t" bIns="45700" lIns="91425" spcFirstLastPara="1" rIns="91425" wrap="square" tIns="45700">
            <a:spAutoFit/>
          </a:bodyPr>
          <a:lstStyle/>
          <a:p>
            <a:pPr indent="-342900" lvl="0" marL="457200" marR="0" rtl="0" algn="l">
              <a:spcBef>
                <a:spcPts val="0"/>
              </a:spcBef>
              <a:spcAft>
                <a:spcPts val="0"/>
              </a:spcAft>
              <a:buClr>
                <a:schemeClr val="dk1"/>
              </a:buClr>
              <a:buSzPts val="1800"/>
              <a:buChar char="●"/>
            </a:pPr>
            <a:r>
              <a:rPr lang="en-US" sz="1800">
                <a:solidFill>
                  <a:schemeClr val="dk1"/>
                </a:solidFill>
              </a:rPr>
              <a:t>No changes in terms of team membership. The same ECEN 403 team has carried on over to ECEN 404.</a:t>
            </a:r>
            <a:endParaRPr sz="1800">
              <a:solidFill>
                <a:schemeClr val="dk1"/>
              </a:solidFill>
            </a:endParaRPr>
          </a:p>
          <a:p>
            <a:pPr indent="-342900" lvl="0" marL="457200" marR="0" rtl="0" algn="l">
              <a:spcBef>
                <a:spcPts val="0"/>
              </a:spcBef>
              <a:spcAft>
                <a:spcPts val="0"/>
              </a:spcAft>
              <a:buClr>
                <a:schemeClr val="dk1"/>
              </a:buClr>
              <a:buSzPts val="1800"/>
              <a:buChar char="●"/>
            </a:pPr>
            <a:r>
              <a:rPr lang="en-US" sz="1800">
                <a:solidFill>
                  <a:schemeClr val="dk1"/>
                </a:solidFill>
              </a:rPr>
              <a:t>Update hardware design to </a:t>
            </a:r>
            <a:r>
              <a:rPr lang="en-US" sz="1800">
                <a:solidFill>
                  <a:schemeClr val="dk1"/>
                </a:solidFill>
              </a:rPr>
              <a:t>accommodate</a:t>
            </a:r>
            <a:r>
              <a:rPr lang="en-US" sz="1800">
                <a:solidFill>
                  <a:schemeClr val="dk1"/>
                </a:solidFill>
              </a:rPr>
              <a:t> for integration of all subsystems.</a:t>
            </a:r>
            <a:endParaRPr sz="1800">
              <a:solidFill>
                <a:schemeClr val="dk1"/>
              </a:solidFil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5"/>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Project Timeline </a:t>
            </a:r>
            <a:endParaRPr/>
          </a:p>
        </p:txBody>
      </p:sp>
      <p:sp>
        <p:nvSpPr>
          <p:cNvPr id="96" name="Google Shape;96;p5"/>
          <p:cNvSpPr/>
          <p:nvPr/>
        </p:nvSpPr>
        <p:spPr>
          <a:xfrm rot="-711236">
            <a:off x="6465750" y="4023543"/>
            <a:ext cx="1350909" cy="5766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5"/>
          <p:cNvSpPr/>
          <p:nvPr/>
        </p:nvSpPr>
        <p:spPr>
          <a:xfrm flipH="1" rot="711236">
            <a:off x="5181012" y="4023543"/>
            <a:ext cx="1350909" cy="5766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 name="Google Shape;98;p5"/>
          <p:cNvGrpSpPr/>
          <p:nvPr/>
        </p:nvGrpSpPr>
        <p:grpSpPr>
          <a:xfrm>
            <a:off x="5586175" y="4079586"/>
            <a:ext cx="1712700" cy="1230715"/>
            <a:chOff x="5796625" y="2541798"/>
            <a:chExt cx="1712700" cy="1230715"/>
          </a:xfrm>
        </p:grpSpPr>
        <p:sp>
          <p:nvSpPr>
            <p:cNvPr id="99" name="Google Shape;99;p5"/>
            <p:cNvSpPr/>
            <p:nvPr/>
          </p:nvSpPr>
          <p:spPr>
            <a:xfrm rot="-1789476">
              <a:off x="6572742" y="2571072"/>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
            <p:cNvSpPr txBox="1"/>
            <p:nvPr/>
          </p:nvSpPr>
          <p:spPr>
            <a:xfrm>
              <a:off x="6296613" y="2735584"/>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US" sz="800">
                  <a:solidFill>
                    <a:srgbClr val="5E5E5E"/>
                  </a:solidFill>
                  <a:latin typeface="Roboto"/>
                  <a:ea typeface="Roboto"/>
                  <a:cs typeface="Roboto"/>
                  <a:sym typeface="Roboto"/>
                </a:rPr>
                <a:t>March</a:t>
              </a:r>
              <a:endParaRPr b="1" sz="800">
                <a:solidFill>
                  <a:srgbClr val="5E5E5E"/>
                </a:solidFill>
                <a:latin typeface="Roboto"/>
                <a:ea typeface="Roboto"/>
                <a:cs typeface="Roboto"/>
                <a:sym typeface="Roboto"/>
              </a:endParaRPr>
            </a:p>
          </p:txBody>
        </p:sp>
        <p:sp>
          <p:nvSpPr>
            <p:cNvPr id="101" name="Google Shape;101;p5"/>
            <p:cNvSpPr/>
            <p:nvPr/>
          </p:nvSpPr>
          <p:spPr>
            <a:xfrm>
              <a:off x="5796625" y="3069013"/>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2" name="Google Shape;102;p5"/>
            <p:cNvSpPr txBox="1"/>
            <p:nvPr/>
          </p:nvSpPr>
          <p:spPr>
            <a:xfrm>
              <a:off x="5840875" y="3106213"/>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US" sz="800">
                  <a:solidFill>
                    <a:srgbClr val="5E5E5E"/>
                  </a:solidFill>
                  <a:latin typeface="Roboto"/>
                  <a:ea typeface="Roboto"/>
                  <a:cs typeface="Roboto"/>
                  <a:sym typeface="Roboto"/>
                </a:rPr>
                <a:t>Integrate electronic hardware </a:t>
              </a:r>
              <a:r>
                <a:rPr lang="en-US" sz="800">
                  <a:solidFill>
                    <a:srgbClr val="5E5E5E"/>
                  </a:solidFill>
                  <a:latin typeface="Roboto"/>
                  <a:ea typeface="Roboto"/>
                  <a:cs typeface="Roboto"/>
                  <a:sym typeface="Roboto"/>
                </a:rPr>
                <a:t>subsystems</a:t>
              </a:r>
              <a:r>
                <a:rPr lang="en-US" sz="800">
                  <a:solidFill>
                    <a:srgbClr val="5E5E5E"/>
                  </a:solidFill>
                  <a:latin typeface="Roboto"/>
                  <a:ea typeface="Roboto"/>
                  <a:cs typeface="Roboto"/>
                  <a:sym typeface="Roboto"/>
                </a:rPr>
                <a:t> with software subsystems</a:t>
              </a:r>
              <a:endParaRPr sz="800">
                <a:solidFill>
                  <a:srgbClr val="5E5E5E"/>
                </a:solidFill>
              </a:endParaRPr>
            </a:p>
          </p:txBody>
        </p:sp>
        <p:sp>
          <p:nvSpPr>
            <p:cNvPr id="103" name="Google Shape;103;p5"/>
            <p:cNvSpPr/>
            <p:nvPr/>
          </p:nvSpPr>
          <p:spPr>
            <a:xfrm>
              <a:off x="6607975" y="3004364"/>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5"/>
          <p:cNvSpPr/>
          <p:nvPr/>
        </p:nvSpPr>
        <p:spPr>
          <a:xfrm rot="-711236">
            <a:off x="3899938" y="4023543"/>
            <a:ext cx="1350909" cy="5766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 name="Google Shape;105;p5"/>
          <p:cNvGrpSpPr/>
          <p:nvPr/>
        </p:nvGrpSpPr>
        <p:grpSpPr>
          <a:xfrm>
            <a:off x="4333100" y="2778414"/>
            <a:ext cx="1712700" cy="1246754"/>
            <a:chOff x="4409300" y="1219942"/>
            <a:chExt cx="1712700" cy="1246754"/>
          </a:xfrm>
        </p:grpSpPr>
        <p:sp>
          <p:nvSpPr>
            <p:cNvPr id="106" name="Google Shape;106;p5"/>
            <p:cNvSpPr/>
            <p:nvPr/>
          </p:nvSpPr>
          <p:spPr>
            <a:xfrm rot="-1789476">
              <a:off x="5185416" y="2276970"/>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
            <p:cNvSpPr txBox="1"/>
            <p:nvPr/>
          </p:nvSpPr>
          <p:spPr>
            <a:xfrm>
              <a:off x="4921731" y="1985297"/>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US" sz="800">
                  <a:solidFill>
                    <a:srgbClr val="5E5E5E"/>
                  </a:solidFill>
                  <a:latin typeface="Roboto"/>
                  <a:ea typeface="Roboto"/>
                  <a:cs typeface="Roboto"/>
                  <a:sym typeface="Roboto"/>
                </a:rPr>
                <a:t>February</a:t>
              </a:r>
              <a:endParaRPr b="1" sz="800">
                <a:solidFill>
                  <a:srgbClr val="5E5E5E"/>
                </a:solidFill>
                <a:latin typeface="Roboto"/>
                <a:ea typeface="Roboto"/>
                <a:cs typeface="Roboto"/>
                <a:sym typeface="Roboto"/>
              </a:endParaRPr>
            </a:p>
          </p:txBody>
        </p:sp>
        <p:sp>
          <p:nvSpPr>
            <p:cNvPr id="108" name="Google Shape;108;p5"/>
            <p:cNvSpPr/>
            <p:nvPr/>
          </p:nvSpPr>
          <p:spPr>
            <a:xfrm>
              <a:off x="4409300" y="1219942"/>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9" name="Google Shape;109;p5"/>
            <p:cNvSpPr/>
            <p:nvPr/>
          </p:nvSpPr>
          <p:spPr>
            <a:xfrm rot="10800000">
              <a:off x="5220625" y="1919036"/>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
            <p:cNvSpPr txBox="1"/>
            <p:nvPr/>
          </p:nvSpPr>
          <p:spPr>
            <a:xfrm>
              <a:off x="4453550" y="1257142"/>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US" sz="800">
                  <a:solidFill>
                    <a:srgbClr val="5E5E5E"/>
                  </a:solidFill>
                  <a:latin typeface="Roboto"/>
                  <a:ea typeface="Roboto"/>
                  <a:cs typeface="Roboto"/>
                  <a:sym typeface="Roboto"/>
                </a:rPr>
                <a:t>Integrate App Development subsystem with Firmware subsystem.</a:t>
              </a:r>
              <a:endParaRPr sz="800">
                <a:solidFill>
                  <a:srgbClr val="5E5E5E"/>
                </a:solidFill>
              </a:endParaRPr>
            </a:p>
          </p:txBody>
        </p:sp>
      </p:grpSp>
      <p:sp>
        <p:nvSpPr>
          <p:cNvPr id="111" name="Google Shape;111;p5"/>
          <p:cNvSpPr/>
          <p:nvPr/>
        </p:nvSpPr>
        <p:spPr>
          <a:xfrm flipH="1" rot="711236">
            <a:off x="2608258" y="4023543"/>
            <a:ext cx="1350909" cy="57662"/>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5"/>
          <p:cNvGrpSpPr/>
          <p:nvPr/>
        </p:nvGrpSpPr>
        <p:grpSpPr>
          <a:xfrm>
            <a:off x="3076688" y="4079586"/>
            <a:ext cx="1712700" cy="1230715"/>
            <a:chOff x="3021975" y="2541798"/>
            <a:chExt cx="1712700" cy="1230715"/>
          </a:xfrm>
        </p:grpSpPr>
        <p:sp>
          <p:nvSpPr>
            <p:cNvPr id="113" name="Google Shape;113;p5"/>
            <p:cNvSpPr txBox="1"/>
            <p:nvPr/>
          </p:nvSpPr>
          <p:spPr>
            <a:xfrm>
              <a:off x="3529877" y="2735584"/>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US" sz="800">
                  <a:solidFill>
                    <a:srgbClr val="701C7F"/>
                  </a:solidFill>
                  <a:latin typeface="Roboto"/>
                  <a:ea typeface="Roboto"/>
                  <a:cs typeface="Roboto"/>
                  <a:sym typeface="Roboto"/>
                </a:rPr>
                <a:t>February</a:t>
              </a:r>
              <a:endParaRPr b="1" sz="800">
                <a:solidFill>
                  <a:srgbClr val="701C7F"/>
                </a:solidFill>
                <a:latin typeface="Roboto"/>
                <a:ea typeface="Roboto"/>
                <a:cs typeface="Roboto"/>
                <a:sym typeface="Roboto"/>
              </a:endParaRPr>
            </a:p>
          </p:txBody>
        </p:sp>
        <p:sp>
          <p:nvSpPr>
            <p:cNvPr id="114" name="Google Shape;114;p5"/>
            <p:cNvSpPr/>
            <p:nvPr/>
          </p:nvSpPr>
          <p:spPr>
            <a:xfrm rot="-1789476">
              <a:off x="3798091" y="2571072"/>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
            <p:cNvSpPr/>
            <p:nvPr/>
          </p:nvSpPr>
          <p:spPr>
            <a:xfrm>
              <a:off x="3021975" y="3069013"/>
              <a:ext cx="1712700" cy="7035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6" name="Google Shape;116;p5"/>
            <p:cNvSpPr txBox="1"/>
            <p:nvPr/>
          </p:nvSpPr>
          <p:spPr>
            <a:xfrm>
              <a:off x="3066225" y="3106213"/>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US" sz="800">
                  <a:solidFill>
                    <a:srgbClr val="FFFFFF"/>
                  </a:solidFill>
                  <a:latin typeface="Roboto"/>
                  <a:ea typeface="Roboto"/>
                  <a:cs typeface="Roboto"/>
                  <a:sym typeface="Roboto"/>
                </a:rPr>
                <a:t>Integrate Power and Data Processing subsystem with Data Acquisition and Communication Subsystem</a:t>
              </a:r>
              <a:endParaRPr sz="800">
                <a:solidFill>
                  <a:srgbClr val="FFFFFF"/>
                </a:solidFill>
              </a:endParaRPr>
            </a:p>
          </p:txBody>
        </p:sp>
        <p:sp>
          <p:nvSpPr>
            <p:cNvPr id="117" name="Google Shape;117;p5"/>
            <p:cNvSpPr/>
            <p:nvPr/>
          </p:nvSpPr>
          <p:spPr>
            <a:xfrm>
              <a:off x="3833325" y="3004364"/>
              <a:ext cx="90000" cy="67500"/>
            </a:xfrm>
            <a:prstGeom prst="triangle">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 name="Google Shape;118;p5"/>
          <p:cNvSpPr/>
          <p:nvPr/>
        </p:nvSpPr>
        <p:spPr>
          <a:xfrm rot="-711236">
            <a:off x="1334133" y="4023543"/>
            <a:ext cx="1350909" cy="57662"/>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5"/>
          <p:cNvGrpSpPr/>
          <p:nvPr/>
        </p:nvGrpSpPr>
        <p:grpSpPr>
          <a:xfrm>
            <a:off x="1789875" y="2778414"/>
            <a:ext cx="1712700" cy="1246754"/>
            <a:chOff x="1637475" y="1219942"/>
            <a:chExt cx="1712700" cy="1246754"/>
          </a:xfrm>
        </p:grpSpPr>
        <p:sp>
          <p:nvSpPr>
            <p:cNvPr id="120" name="Google Shape;120;p5"/>
            <p:cNvSpPr/>
            <p:nvPr/>
          </p:nvSpPr>
          <p:spPr>
            <a:xfrm>
              <a:off x="1637475" y="1219942"/>
              <a:ext cx="1712700" cy="7035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1" name="Google Shape;121;p5"/>
            <p:cNvSpPr txBox="1"/>
            <p:nvPr/>
          </p:nvSpPr>
          <p:spPr>
            <a:xfrm>
              <a:off x="2144544" y="1985297"/>
              <a:ext cx="6969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US" sz="800">
                  <a:solidFill>
                    <a:srgbClr val="701C7F"/>
                  </a:solidFill>
                  <a:latin typeface="Roboto"/>
                  <a:ea typeface="Roboto"/>
                  <a:cs typeface="Roboto"/>
                  <a:sym typeface="Roboto"/>
                </a:rPr>
                <a:t>January</a:t>
              </a:r>
              <a:endParaRPr b="1" sz="800">
                <a:solidFill>
                  <a:srgbClr val="701C7F"/>
                </a:solidFill>
                <a:latin typeface="Roboto"/>
                <a:ea typeface="Roboto"/>
                <a:cs typeface="Roboto"/>
                <a:sym typeface="Roboto"/>
              </a:endParaRPr>
            </a:p>
          </p:txBody>
        </p:sp>
        <p:sp>
          <p:nvSpPr>
            <p:cNvPr id="122" name="Google Shape;122;p5"/>
            <p:cNvSpPr/>
            <p:nvPr/>
          </p:nvSpPr>
          <p:spPr>
            <a:xfrm rot="10800000">
              <a:off x="2448800" y="1919036"/>
              <a:ext cx="90000" cy="67500"/>
            </a:xfrm>
            <a:prstGeom prst="triangle">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
            <p:cNvSpPr txBox="1"/>
            <p:nvPr/>
          </p:nvSpPr>
          <p:spPr>
            <a:xfrm>
              <a:off x="1681725" y="1257142"/>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US" sz="800">
                  <a:solidFill>
                    <a:srgbClr val="FFFFFF"/>
                  </a:solidFill>
                  <a:latin typeface="Roboto"/>
                  <a:ea typeface="Roboto"/>
                  <a:cs typeface="Roboto"/>
                  <a:sym typeface="Roboto"/>
                </a:rPr>
                <a:t>Update and debug individual </a:t>
              </a:r>
              <a:r>
                <a:rPr lang="en-US" sz="800">
                  <a:solidFill>
                    <a:srgbClr val="FFFFFF"/>
                  </a:solidFill>
                  <a:latin typeface="Roboto"/>
                  <a:ea typeface="Roboto"/>
                  <a:cs typeface="Roboto"/>
                  <a:sym typeface="Roboto"/>
                </a:rPr>
                <a:t>subsystems</a:t>
              </a:r>
              <a:endParaRPr sz="800">
                <a:solidFill>
                  <a:srgbClr val="FFFFFF"/>
                </a:solidFill>
              </a:endParaRPr>
            </a:p>
          </p:txBody>
        </p:sp>
        <p:sp>
          <p:nvSpPr>
            <p:cNvPr id="124" name="Google Shape;124;p5"/>
            <p:cNvSpPr/>
            <p:nvPr/>
          </p:nvSpPr>
          <p:spPr>
            <a:xfrm rot="-1789476">
              <a:off x="2410765" y="2276970"/>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Firmware design</a:t>
            </a:r>
            <a:endParaRPr/>
          </a:p>
          <a:p>
            <a:pPr indent="0" lvl="0" marL="0" rtl="0" algn="ctr">
              <a:lnSpc>
                <a:spcPct val="115000"/>
              </a:lnSpc>
              <a:spcBef>
                <a:spcPts val="0"/>
              </a:spcBef>
              <a:spcAft>
                <a:spcPts val="0"/>
              </a:spcAft>
              <a:buClr>
                <a:schemeClr val="dk1"/>
              </a:buClr>
              <a:buSzPts val="990"/>
              <a:buFont typeface="Arial"/>
              <a:buNone/>
            </a:pPr>
            <a:r>
              <a:rPr lang="en-US" sz="1720"/>
              <a:t>Jacob Newlin</a:t>
            </a:r>
            <a:endParaRPr sz="2980"/>
          </a:p>
        </p:txBody>
      </p:sp>
      <p:graphicFrame>
        <p:nvGraphicFramePr>
          <p:cNvPr id="130" name="Google Shape;130;p6"/>
          <p:cNvGraphicFramePr/>
          <p:nvPr/>
        </p:nvGraphicFramePr>
        <p:xfrm>
          <a:off x="685800" y="1952075"/>
          <a:ext cx="3000000" cy="3000000"/>
        </p:xfrm>
        <a:graphic>
          <a:graphicData uri="http://schemas.openxmlformats.org/drawingml/2006/table">
            <a:tbl>
              <a:tblPr>
                <a:noFill/>
                <a:tableStyleId>{53ACAA67-4021-44B2-8373-5A1D28E5784E}</a:tableStyleId>
              </a:tblPr>
              <a:tblGrid>
                <a:gridCol w="3886200"/>
                <a:gridCol w="3886200"/>
              </a:tblGrid>
              <a:tr h="640300">
                <a:tc>
                  <a:txBody>
                    <a:bodyPr/>
                    <a:lstStyle/>
                    <a:p>
                      <a:pPr indent="0" lvl="0" marL="0" marR="0" rtl="0" algn="l">
                        <a:spcBef>
                          <a:spcPts val="0"/>
                        </a:spcBef>
                        <a:spcAft>
                          <a:spcPts val="0"/>
                        </a:spcAft>
                        <a:buClr>
                          <a:schemeClr val="dk1"/>
                        </a:buClr>
                        <a:buSzPts val="1800"/>
                        <a:buFont typeface="Arial"/>
                        <a:buNone/>
                      </a:pPr>
                      <a:r>
                        <a:rPr lang="en-US" sz="1800" u="none" cap="none" strike="noStrike"/>
                        <a:t>Accomplishments since 403                          </a:t>
                      </a:r>
                      <a:r>
                        <a:rPr lang="en-US" sz="1800">
                          <a:solidFill>
                            <a:srgbClr val="FF0000"/>
                          </a:solidFill>
                        </a:rPr>
                        <a:t>10</a:t>
                      </a:r>
                      <a:r>
                        <a:rPr lang="en-US" sz="1800" u="none" cap="none" strike="noStrike">
                          <a:solidFill>
                            <a:srgbClr val="FF0000"/>
                          </a:solidFill>
                        </a:rPr>
                        <a:t> hrs of effort</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c>
                  <a:txBody>
                    <a:bodyPr/>
                    <a:lstStyle/>
                    <a:p>
                      <a:pPr indent="0" lvl="0" marL="0" marR="0" rtl="0" algn="l">
                        <a:spcBef>
                          <a:spcPts val="0"/>
                        </a:spcBef>
                        <a:spcAft>
                          <a:spcPts val="0"/>
                        </a:spcAft>
                        <a:buClr>
                          <a:schemeClr val="dk1"/>
                        </a:buClr>
                        <a:buSzPts val="1800"/>
                        <a:buFont typeface="Arial"/>
                        <a:buNone/>
                      </a:pPr>
                      <a:r>
                        <a:rPr lang="en-US" sz="1800" u="none" cap="none" strike="noStrike"/>
                        <a:t>Ongoing progress/problems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r>
              <a:tr h="1734600">
                <a:tc>
                  <a:txBody>
                    <a:bodyPr/>
                    <a:lstStyle/>
                    <a:p>
                      <a:pPr indent="0" lvl="0" marL="0" marR="0" rtl="0" algn="l">
                        <a:spcBef>
                          <a:spcPts val="0"/>
                        </a:spcBef>
                        <a:spcAft>
                          <a:spcPts val="0"/>
                        </a:spcAft>
                        <a:buClr>
                          <a:schemeClr val="dk1"/>
                        </a:buClr>
                        <a:buSzPts val="1800"/>
                        <a:buFont typeface="Arial"/>
                        <a:buNone/>
                      </a:pPr>
                      <a:r>
                        <a:rPr lang="en-US" sz="1800"/>
                        <a:t>Reading data from UART, Receiving data from client, transferring data to client through read event. </a:t>
                      </a:r>
                      <a:endParaRPr sz="1800" u="none" cap="none" strike="noStrike"/>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800"/>
                        <a:buFont typeface="Arial"/>
                        <a:buNone/>
                      </a:pPr>
                      <a:r>
                        <a:rPr lang="en-US" sz="1800"/>
                        <a:t>Be able to indicate instead of reading data, fix SPI and I2C errors, begin creating more cases for client functions. </a:t>
                      </a:r>
                      <a:endParaRPr sz="1800" u="none" cap="none" strike="noStrike"/>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pic>
        <p:nvPicPr>
          <p:cNvPr id="131" name="Google Shape;131;p6"/>
          <p:cNvPicPr preferRelativeResize="0"/>
          <p:nvPr/>
        </p:nvPicPr>
        <p:blipFill>
          <a:blip r:embed="rId3">
            <a:alphaModFix/>
          </a:blip>
          <a:stretch>
            <a:fillRect/>
          </a:stretch>
        </p:blipFill>
        <p:spPr>
          <a:xfrm>
            <a:off x="3031725" y="4426175"/>
            <a:ext cx="2990452" cy="22262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32ec1bddae5_0_0"/>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Data Processing and Power</a:t>
            </a:r>
            <a:endParaRPr/>
          </a:p>
          <a:p>
            <a:pPr indent="0" lvl="0" marL="0" rtl="0" algn="ctr">
              <a:lnSpc>
                <a:spcPct val="115000"/>
              </a:lnSpc>
              <a:spcBef>
                <a:spcPts val="0"/>
              </a:spcBef>
              <a:spcAft>
                <a:spcPts val="0"/>
              </a:spcAft>
              <a:buClr>
                <a:schemeClr val="dk1"/>
              </a:buClr>
              <a:buSzPts val="990"/>
              <a:buFont typeface="Arial"/>
              <a:buNone/>
            </a:pPr>
            <a:r>
              <a:rPr lang="en-US" sz="1720"/>
              <a:t>Rohan Bharadwaj</a:t>
            </a:r>
            <a:endParaRPr sz="2980"/>
          </a:p>
        </p:txBody>
      </p:sp>
      <p:graphicFrame>
        <p:nvGraphicFramePr>
          <p:cNvPr id="137" name="Google Shape;137;g32ec1bddae5_0_0"/>
          <p:cNvGraphicFramePr/>
          <p:nvPr/>
        </p:nvGraphicFramePr>
        <p:xfrm>
          <a:off x="685800" y="1952075"/>
          <a:ext cx="3000000" cy="3000000"/>
        </p:xfrm>
        <a:graphic>
          <a:graphicData uri="http://schemas.openxmlformats.org/drawingml/2006/table">
            <a:tbl>
              <a:tblPr>
                <a:noFill/>
                <a:tableStyleId>{53ACAA67-4021-44B2-8373-5A1D28E5784E}</a:tableStyleId>
              </a:tblPr>
              <a:tblGrid>
                <a:gridCol w="3886200"/>
                <a:gridCol w="3886200"/>
              </a:tblGrid>
              <a:tr h="640300">
                <a:tc>
                  <a:txBody>
                    <a:bodyPr/>
                    <a:lstStyle/>
                    <a:p>
                      <a:pPr indent="0" lvl="0" marL="0" marR="0" rtl="0" algn="l">
                        <a:spcBef>
                          <a:spcPts val="0"/>
                        </a:spcBef>
                        <a:spcAft>
                          <a:spcPts val="0"/>
                        </a:spcAft>
                        <a:buClr>
                          <a:schemeClr val="dk1"/>
                        </a:buClr>
                        <a:buSzPts val="1800"/>
                        <a:buFont typeface="Arial"/>
                        <a:buNone/>
                      </a:pPr>
                      <a:r>
                        <a:rPr lang="en-US" sz="1800" u="none" cap="none" strike="noStrike"/>
                        <a:t>Accomplishments since 403                          </a:t>
                      </a:r>
                      <a:r>
                        <a:rPr lang="en-US" sz="1800">
                          <a:solidFill>
                            <a:srgbClr val="FF0000"/>
                          </a:solidFill>
                        </a:rPr>
                        <a:t>6</a:t>
                      </a:r>
                      <a:r>
                        <a:rPr lang="en-US" sz="1800" u="none" cap="none" strike="noStrike">
                          <a:solidFill>
                            <a:srgbClr val="FF0000"/>
                          </a:solidFill>
                        </a:rPr>
                        <a:t> hrs of effort</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c>
                  <a:txBody>
                    <a:bodyPr/>
                    <a:lstStyle/>
                    <a:p>
                      <a:pPr indent="0" lvl="0" marL="0" marR="0" rtl="0" algn="l">
                        <a:spcBef>
                          <a:spcPts val="0"/>
                        </a:spcBef>
                        <a:spcAft>
                          <a:spcPts val="0"/>
                        </a:spcAft>
                        <a:buClr>
                          <a:schemeClr val="dk1"/>
                        </a:buClr>
                        <a:buSzPts val="1800"/>
                        <a:buFont typeface="Arial"/>
                        <a:buNone/>
                      </a:pPr>
                      <a:r>
                        <a:rPr lang="en-US" sz="1800" u="none" cap="none" strike="noStrike"/>
                        <a:t>Ongoing progress/problems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r>
              <a:tr h="1734600">
                <a:tc>
                  <a:txBody>
                    <a:bodyPr/>
                    <a:lstStyle/>
                    <a:p>
                      <a:pPr indent="-342900" lvl="0" marL="457200" marR="0" rtl="0" algn="l">
                        <a:spcBef>
                          <a:spcPts val="0"/>
                        </a:spcBef>
                        <a:spcAft>
                          <a:spcPts val="0"/>
                        </a:spcAft>
                        <a:buSzPts val="1800"/>
                        <a:buChar char="●"/>
                      </a:pPr>
                      <a:r>
                        <a:rPr lang="en-US" sz="1800"/>
                        <a:t>Reviewed current PCB design and made note of necessary changes.</a:t>
                      </a:r>
                      <a:endParaRPr sz="1800"/>
                    </a:p>
                    <a:p>
                      <a:pPr indent="-342900" lvl="0" marL="457200" marR="0" rtl="0" algn="l">
                        <a:spcBef>
                          <a:spcPts val="0"/>
                        </a:spcBef>
                        <a:spcAft>
                          <a:spcPts val="0"/>
                        </a:spcAft>
                        <a:buSzPts val="1800"/>
                        <a:buChar char="●"/>
                      </a:pPr>
                      <a:r>
                        <a:rPr lang="en-US" sz="1800"/>
                        <a:t>Updated circuit design for power supply to </a:t>
                      </a:r>
                      <a:r>
                        <a:rPr lang="en-US" sz="1800"/>
                        <a:t>accommodate</a:t>
                      </a:r>
                      <a:r>
                        <a:rPr lang="en-US" sz="1800"/>
                        <a:t> for the integrated subsystems.</a:t>
                      </a:r>
                      <a:endParaRPr sz="1800"/>
                    </a:p>
                    <a:p>
                      <a:pPr indent="-342900" lvl="0" marL="457200" marR="0" rtl="0" algn="l">
                        <a:spcBef>
                          <a:spcPts val="0"/>
                        </a:spcBef>
                        <a:spcAft>
                          <a:spcPts val="0"/>
                        </a:spcAft>
                        <a:buSzPts val="1800"/>
                        <a:buChar char="●"/>
                      </a:pPr>
                      <a:r>
                        <a:rPr lang="en-US" sz="1800"/>
                        <a:t>Updated PCB design to </a:t>
                      </a:r>
                      <a:r>
                        <a:rPr lang="en-US" sz="1800"/>
                        <a:t>accommodate</a:t>
                      </a:r>
                      <a:r>
                        <a:rPr lang="en-US" sz="1800"/>
                        <a:t> I2C communication between subsystems, as well as programming of FPGA.</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800"/>
                        <a:buFont typeface="Arial"/>
                        <a:buNone/>
                      </a:pPr>
                      <a:r>
                        <a:rPr lang="en-US" sz="1800"/>
                        <a:t>Complete, validate, and order new PCB design.</a:t>
                      </a:r>
                      <a:endParaRPr sz="1800" u="none" cap="none" strike="noStrike"/>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graphicFrame>
        <p:nvGraphicFramePr>
          <p:cNvPr id="142" name="Google Shape;142;g32ec1bddae5_1_6"/>
          <p:cNvGraphicFramePr/>
          <p:nvPr/>
        </p:nvGraphicFramePr>
        <p:xfrm>
          <a:off x="685800" y="1952075"/>
          <a:ext cx="3000000" cy="3000000"/>
        </p:xfrm>
        <a:graphic>
          <a:graphicData uri="http://schemas.openxmlformats.org/drawingml/2006/table">
            <a:tbl>
              <a:tblPr>
                <a:noFill/>
                <a:tableStyleId>{53ACAA67-4021-44B2-8373-5A1D28E5784E}</a:tableStyleId>
              </a:tblPr>
              <a:tblGrid>
                <a:gridCol w="3886200"/>
                <a:gridCol w="3886200"/>
              </a:tblGrid>
              <a:tr h="640300">
                <a:tc>
                  <a:txBody>
                    <a:bodyPr/>
                    <a:lstStyle/>
                    <a:p>
                      <a:pPr indent="0" lvl="0" marL="0" marR="0" rtl="0" algn="l">
                        <a:spcBef>
                          <a:spcPts val="0"/>
                        </a:spcBef>
                        <a:spcAft>
                          <a:spcPts val="0"/>
                        </a:spcAft>
                        <a:buClr>
                          <a:schemeClr val="dk1"/>
                        </a:buClr>
                        <a:buSzPts val="1800"/>
                        <a:buFont typeface="Arial"/>
                        <a:buNone/>
                      </a:pPr>
                      <a:r>
                        <a:rPr lang="en-US" sz="1800" u="none" cap="none" strike="noStrike"/>
                        <a:t>Accomplishments since 403                          </a:t>
                      </a:r>
                      <a:r>
                        <a:rPr lang="en-US" sz="1800">
                          <a:solidFill>
                            <a:srgbClr val="FF0000"/>
                          </a:solidFill>
                        </a:rPr>
                        <a:t>7</a:t>
                      </a:r>
                      <a:r>
                        <a:rPr lang="en-US" sz="1800" u="none" cap="none" strike="noStrike">
                          <a:solidFill>
                            <a:srgbClr val="FF0000"/>
                          </a:solidFill>
                        </a:rPr>
                        <a:t> hrs of effort</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c>
                  <a:txBody>
                    <a:bodyPr/>
                    <a:lstStyle/>
                    <a:p>
                      <a:pPr indent="0" lvl="0" marL="0" marR="0" rtl="0" algn="l">
                        <a:spcBef>
                          <a:spcPts val="0"/>
                        </a:spcBef>
                        <a:spcAft>
                          <a:spcPts val="0"/>
                        </a:spcAft>
                        <a:buClr>
                          <a:schemeClr val="dk1"/>
                        </a:buClr>
                        <a:buSzPts val="1800"/>
                        <a:buFont typeface="Arial"/>
                        <a:buNone/>
                      </a:pPr>
                      <a:r>
                        <a:rPr lang="en-US" sz="1800" u="none" cap="none" strike="noStrike"/>
                        <a:t>Ongoing progress/problems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r>
              <a:tr h="1734600">
                <a:tc>
                  <a:txBody>
                    <a:bodyPr/>
                    <a:lstStyle/>
                    <a:p>
                      <a:pPr indent="-342900" lvl="0" marL="457200" rtl="0" algn="l">
                        <a:spcBef>
                          <a:spcPts val="0"/>
                        </a:spcBef>
                        <a:spcAft>
                          <a:spcPts val="0"/>
                        </a:spcAft>
                        <a:buClr>
                          <a:schemeClr val="dk1"/>
                        </a:buClr>
                        <a:buSzPts val="1800"/>
                        <a:buChar char="●"/>
                      </a:pPr>
                      <a:r>
                        <a:rPr lang="en-US" sz="1800">
                          <a:solidFill>
                            <a:schemeClr val="dk1"/>
                          </a:solidFill>
                        </a:rPr>
                        <a:t>Reviewed over my previous schematic and PCB design and noted where improvements can be made.</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Updated serial port sniffer schematic to make flashing code on the ESP32 smoother.</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Updated PCB design to accommodate for the new schematic design.</a:t>
                      </a:r>
                      <a:endParaRPr sz="1800">
                        <a:solidFill>
                          <a:schemeClr val="dk1"/>
                        </a:solidFill>
                      </a:endParaRPr>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457200" marR="0" rtl="0" algn="l">
                        <a:spcBef>
                          <a:spcPts val="0"/>
                        </a:spcBef>
                        <a:spcAft>
                          <a:spcPts val="0"/>
                        </a:spcAft>
                        <a:buSzPts val="1800"/>
                        <a:buChar char="●"/>
                      </a:pPr>
                      <a:r>
                        <a:rPr lang="en-US" sz="1800"/>
                        <a:t>Complete and validate</a:t>
                      </a:r>
                      <a:r>
                        <a:rPr lang="en-US" sz="1800"/>
                        <a:t> PCB design it can be ordered.</a:t>
                      </a:r>
                      <a:endParaRPr sz="1800"/>
                    </a:p>
                    <a:p>
                      <a:pPr indent="-342900" lvl="0" marL="457200" marR="0" rtl="0" algn="l">
                        <a:spcBef>
                          <a:spcPts val="0"/>
                        </a:spcBef>
                        <a:spcAft>
                          <a:spcPts val="0"/>
                        </a:spcAft>
                        <a:buSzPts val="1800"/>
                        <a:buChar char="●"/>
                      </a:pPr>
                      <a:r>
                        <a:rPr lang="en-US" sz="1800"/>
                        <a:t>Speak with Jacob and Rohan in regards of integration. </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43" name="Google Shape;143;g32ec1bddae5_1_6"/>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Data </a:t>
            </a:r>
            <a:r>
              <a:rPr lang="en-US"/>
              <a:t>Communication</a:t>
            </a:r>
            <a:r>
              <a:rPr lang="en-US"/>
              <a:t> and Collection</a:t>
            </a:r>
            <a:endParaRPr/>
          </a:p>
          <a:p>
            <a:pPr indent="0" lvl="0" marL="0" rtl="0" algn="ctr">
              <a:lnSpc>
                <a:spcPct val="115000"/>
              </a:lnSpc>
              <a:spcBef>
                <a:spcPts val="0"/>
              </a:spcBef>
              <a:spcAft>
                <a:spcPts val="0"/>
              </a:spcAft>
              <a:buClr>
                <a:schemeClr val="dk1"/>
              </a:buClr>
              <a:buSzPts val="990"/>
              <a:buFont typeface="Arial"/>
              <a:buNone/>
            </a:pPr>
            <a:r>
              <a:rPr lang="en-US" sz="1720"/>
              <a:t>Elijah Rodriguez</a:t>
            </a:r>
            <a:endParaRPr sz="298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graphicFrame>
        <p:nvGraphicFramePr>
          <p:cNvPr id="148" name="Google Shape;148;g32ec59f174e_0_0"/>
          <p:cNvGraphicFramePr/>
          <p:nvPr/>
        </p:nvGraphicFramePr>
        <p:xfrm>
          <a:off x="685800" y="1952075"/>
          <a:ext cx="3000000" cy="3000000"/>
        </p:xfrm>
        <a:graphic>
          <a:graphicData uri="http://schemas.openxmlformats.org/drawingml/2006/table">
            <a:tbl>
              <a:tblPr>
                <a:noFill/>
                <a:tableStyleId>{53ACAA67-4021-44B2-8373-5A1D28E5784E}</a:tableStyleId>
              </a:tblPr>
              <a:tblGrid>
                <a:gridCol w="3886200"/>
                <a:gridCol w="3886200"/>
              </a:tblGrid>
              <a:tr h="590475">
                <a:tc>
                  <a:txBody>
                    <a:bodyPr/>
                    <a:lstStyle/>
                    <a:p>
                      <a:pPr indent="0" lvl="0" marL="0" marR="0" rtl="0" algn="l">
                        <a:spcBef>
                          <a:spcPts val="0"/>
                        </a:spcBef>
                        <a:spcAft>
                          <a:spcPts val="0"/>
                        </a:spcAft>
                        <a:buClr>
                          <a:schemeClr val="dk1"/>
                        </a:buClr>
                        <a:buSzPts val="1800"/>
                        <a:buFont typeface="Arial"/>
                        <a:buNone/>
                      </a:pPr>
                      <a:r>
                        <a:rPr lang="en-US" sz="1800" u="none" cap="none" strike="noStrike"/>
                        <a:t>Accomplishments since 403                          </a:t>
                      </a:r>
                      <a:r>
                        <a:rPr lang="en-US" sz="1800">
                          <a:solidFill>
                            <a:srgbClr val="FF0000"/>
                          </a:solidFill>
                        </a:rPr>
                        <a:t>6</a:t>
                      </a:r>
                      <a:r>
                        <a:rPr lang="en-US" sz="1800" u="none" cap="none" strike="noStrike">
                          <a:solidFill>
                            <a:srgbClr val="FF0000"/>
                          </a:solidFill>
                        </a:rPr>
                        <a:t> hrs of effort</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c>
                  <a:txBody>
                    <a:bodyPr/>
                    <a:lstStyle/>
                    <a:p>
                      <a:pPr indent="0" lvl="0" marL="0" marR="0" rtl="0" algn="l">
                        <a:spcBef>
                          <a:spcPts val="0"/>
                        </a:spcBef>
                        <a:spcAft>
                          <a:spcPts val="0"/>
                        </a:spcAft>
                        <a:buClr>
                          <a:schemeClr val="dk1"/>
                        </a:buClr>
                        <a:buSzPts val="1800"/>
                        <a:buFont typeface="Arial"/>
                        <a:buNone/>
                      </a:pPr>
                      <a:r>
                        <a:rPr lang="en-US" sz="1800" u="none" cap="none" strike="noStrike"/>
                        <a:t>Ongoing progress/problems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r>
              <a:tr h="1602175">
                <a:tc>
                  <a:txBody>
                    <a:bodyPr/>
                    <a:lstStyle/>
                    <a:p>
                      <a:pPr indent="-342900" lvl="0" marL="457200" rtl="0" algn="l">
                        <a:spcBef>
                          <a:spcPts val="0"/>
                        </a:spcBef>
                        <a:spcAft>
                          <a:spcPts val="0"/>
                        </a:spcAft>
                        <a:buClr>
                          <a:schemeClr val="dk1"/>
                        </a:buClr>
                        <a:buSzPts val="1800"/>
                        <a:buChar char="●"/>
                      </a:pPr>
                      <a:r>
                        <a:rPr lang="en-US" sz="1800">
                          <a:solidFill>
                            <a:schemeClr val="dk1"/>
                          </a:solidFill>
                        </a:rPr>
                        <a:t>Sending/Receiving data via without crashing connection</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Changed how ESP32 to Phone communication</a:t>
                      </a:r>
                      <a:endParaRPr sz="1800">
                        <a:solidFill>
                          <a:schemeClr val="dk1"/>
                        </a:solidFill>
                      </a:endParaRPr>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457200" marR="0" rtl="0" algn="l">
                        <a:spcBef>
                          <a:spcPts val="0"/>
                        </a:spcBef>
                        <a:spcAft>
                          <a:spcPts val="0"/>
                        </a:spcAft>
                        <a:buSzPts val="1800"/>
                        <a:buChar char="●"/>
                      </a:pPr>
                      <a:r>
                        <a:rPr lang="en-US" sz="1800"/>
                        <a:t>Fixing data reception to take in all data, instead of only the last line of data</a:t>
                      </a:r>
                      <a:endParaRPr sz="1800"/>
                    </a:p>
                    <a:p>
                      <a:pPr indent="-342900" lvl="0" marL="457200" marR="0" rtl="0" algn="l">
                        <a:spcBef>
                          <a:spcPts val="0"/>
                        </a:spcBef>
                        <a:spcAft>
                          <a:spcPts val="0"/>
                        </a:spcAft>
                        <a:buSzPts val="1800"/>
                        <a:buChar char="●"/>
                      </a:pPr>
                      <a:r>
                        <a:rPr lang="en-US" sz="1800"/>
                        <a:t>Correct UI elements as functionality for data types is implemented</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49" name="Google Shape;149;g32ec59f174e_0_0"/>
          <p:cNvSpPr txBox="1"/>
          <p:nvPr>
            <p:ph type="title"/>
          </p:nvPr>
        </p:nvSpPr>
        <p:spPr>
          <a:xfrm>
            <a:off x="457200" y="1049002"/>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App Design</a:t>
            </a:r>
            <a:endParaRPr/>
          </a:p>
          <a:p>
            <a:pPr indent="0" lvl="0" marL="0" rtl="0" algn="ctr">
              <a:lnSpc>
                <a:spcPct val="115000"/>
              </a:lnSpc>
              <a:spcBef>
                <a:spcPts val="0"/>
              </a:spcBef>
              <a:spcAft>
                <a:spcPts val="0"/>
              </a:spcAft>
              <a:buClr>
                <a:schemeClr val="dk1"/>
              </a:buClr>
              <a:buSzPts val="990"/>
              <a:buFont typeface="Arial"/>
              <a:buNone/>
            </a:pPr>
            <a:r>
              <a:rPr lang="en-US" sz="1720"/>
              <a:t>Donavan Burrow</a:t>
            </a:r>
            <a:endParaRPr sz="298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2013-06-18T16:37:55Z</dcterms:created>
  <dc:creator>Nowka, Kevin J.</dc:creator>
</cp:coreProperties>
</file>