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ikcKfjtHE2PISBopY2NG/NUJPs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AC21F2-092E-422C-B02D-A52C1E721320}">
  <a:tblStyle styleId="{FEAC21F2-092E-422C-B02D-A52C1E72132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5746B8-E4C2-41C2-8BD2-CB663D84DEF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21"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1.xml"/><Relationship Id="rId19" Type="http://schemas.openxmlformats.org/officeDocument/2006/relationships/slide" Target="slides/slide12.xml"/><Relationship Id="rId6" Type="http://schemas.openxmlformats.org/officeDocument/2006/relationships/slideMaster" Target="slideMasters/slideMaster2.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101" name="Google Shape;10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0a2c611c0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30a2c611c0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30a2c611c0_0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330a2c611c0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0a2c611c0_0_4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0a2c611c0_0_4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30a2c611c0_0_4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0a2c611c0_0_5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330a2c611c0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Kyle</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146" name="Google Shape;14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0a2c611c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52" name="Google Shape;152;g330a2c611c0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0a2c611c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59" name="Google Shape;159;g330a2c611c0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30a2c611c0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65" name="Google Shape;165;g330a2c611c0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30a2c611c0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71" name="Google Shape;171;g330a2c611c0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3f00fe99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333f00fe9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g330a2c611c0_0_536"/>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g330a2c611c0_0_53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g330a2c611c0_0_53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g330a2c611c0_0_53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g330a2c611c0_0_541"/>
          <p:cNvSpPr txBox="1"/>
          <p:nvPr>
            <p:ph type="title"/>
          </p:nvPr>
        </p:nvSpPr>
        <p:spPr>
          <a:xfrm>
            <a:off x="457200" y="1066968"/>
            <a:ext cx="3008400" cy="736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g330a2c611c0_0_541"/>
          <p:cNvSpPr txBox="1"/>
          <p:nvPr>
            <p:ph idx="1" type="body"/>
          </p:nvPr>
        </p:nvSpPr>
        <p:spPr>
          <a:xfrm>
            <a:off x="3575050" y="1073720"/>
            <a:ext cx="5111700" cy="50523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88" name="Google Shape;88;g330a2c611c0_0_541"/>
          <p:cNvSpPr txBox="1"/>
          <p:nvPr>
            <p:ph idx="2" type="body"/>
          </p:nvPr>
        </p:nvSpPr>
        <p:spPr>
          <a:xfrm>
            <a:off x="457200" y="1803850"/>
            <a:ext cx="3008400" cy="4322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9" name="Google Shape;89;g330a2c611c0_0_54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g330a2c611c0_0_54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g330a2c611c0_0_54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g330a2c611c0_0_548"/>
          <p:cNvSpPr txBox="1"/>
          <p:nvPr>
            <p:ph type="title"/>
          </p:nvPr>
        </p:nvSpPr>
        <p:spPr>
          <a:xfrm>
            <a:off x="457200" y="1196430"/>
            <a:ext cx="2573700" cy="566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g330a2c611c0_0_548"/>
          <p:cNvSpPr/>
          <p:nvPr>
            <p:ph idx="2" type="pic"/>
          </p:nvPr>
        </p:nvSpPr>
        <p:spPr>
          <a:xfrm>
            <a:off x="3200400" y="1196430"/>
            <a:ext cx="5486400" cy="4850400"/>
          </a:xfrm>
          <a:prstGeom prst="rect">
            <a:avLst/>
          </a:prstGeom>
          <a:noFill/>
          <a:ln>
            <a:noFill/>
          </a:ln>
        </p:spPr>
      </p:sp>
      <p:sp>
        <p:nvSpPr>
          <p:cNvPr id="95" name="Google Shape;95;g330a2c611c0_0_548"/>
          <p:cNvSpPr txBox="1"/>
          <p:nvPr>
            <p:ph idx="1" type="body"/>
          </p:nvPr>
        </p:nvSpPr>
        <p:spPr>
          <a:xfrm>
            <a:off x="457200" y="1768043"/>
            <a:ext cx="2573700" cy="4278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96" name="Google Shape;96;g330a2c611c0_0_54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g330a2c611c0_0_54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g330a2c611c0_0_5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5"/>
          <p:cNvSpPr/>
          <p:nvPr>
            <p:ph idx="2" type="pic"/>
          </p:nvPr>
        </p:nvSpPr>
        <p:spPr>
          <a:xfrm>
            <a:off x="3200400" y="1196430"/>
            <a:ext cx="5486400" cy="4850287"/>
          </a:xfrm>
          <a:prstGeom prst="rect">
            <a:avLst/>
          </a:prstGeom>
          <a:noFill/>
          <a:ln>
            <a:noFill/>
          </a:ln>
        </p:spPr>
      </p:sp>
      <p:sp>
        <p:nvSpPr>
          <p:cNvPr id="50" name="Google Shape;50;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330a2c611c0_0_516"/>
          <p:cNvSpPr txBox="1"/>
          <p:nvPr>
            <p:ph type="ctrTitle"/>
          </p:nvPr>
        </p:nvSpPr>
        <p:spPr>
          <a:xfrm>
            <a:off x="3969582" y="2130425"/>
            <a:ext cx="4488600" cy="1470000"/>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g330a2c611c0_0_516"/>
          <p:cNvSpPr txBox="1"/>
          <p:nvPr>
            <p:ph idx="1" type="subTitle"/>
          </p:nvPr>
        </p:nvSpPr>
        <p:spPr>
          <a:xfrm>
            <a:off x="3124200" y="3886200"/>
            <a:ext cx="5334000"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3" name="Google Shape;63;g330a2c611c0_0_5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g330a2c611c0_0_5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g330a2c611c0_0_5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66" name="Shape 66"/>
        <p:cNvGrpSpPr/>
        <p:nvPr/>
      </p:nvGrpSpPr>
      <p:grpSpPr>
        <a:xfrm>
          <a:off x="0" y="0"/>
          <a:ext cx="0" cy="0"/>
          <a:chOff x="0" y="0"/>
          <a:chExt cx="0" cy="0"/>
        </a:xfrm>
      </p:grpSpPr>
      <p:sp>
        <p:nvSpPr>
          <p:cNvPr id="67" name="Google Shape;67;g330a2c611c0_0_52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g330a2c611c0_0_522"/>
          <p:cNvSpPr txBox="1"/>
          <p:nvPr>
            <p:ph idx="1" type="body"/>
          </p:nvPr>
        </p:nvSpPr>
        <p:spPr>
          <a:xfrm>
            <a:off x="457200" y="2049270"/>
            <a:ext cx="8229600" cy="40770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g330a2c611c0_0_5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g330a2c611c0_0_5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g330a2c611c0_0_5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72" name="Google Shape;72;g330a2c611c0_0_522"/>
          <p:cNvPicPr preferRelativeResize="0"/>
          <p:nvPr/>
        </p:nvPicPr>
        <p:blipFill rotWithShape="1">
          <a:blip r:embed="rId3">
            <a:alphaModFix/>
          </a:blip>
          <a:srcRect b="0" l="0" r="0" t="0"/>
          <a:stretch/>
        </p:blipFill>
        <p:spPr>
          <a:xfrm>
            <a:off x="450851" y="234146"/>
            <a:ext cx="2443864" cy="4126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3" name="Shape 73"/>
        <p:cNvGrpSpPr/>
        <p:nvPr/>
      </p:nvGrpSpPr>
      <p:grpSpPr>
        <a:xfrm>
          <a:off x="0" y="0"/>
          <a:ext cx="0" cy="0"/>
          <a:chOff x="0" y="0"/>
          <a:chExt cx="0" cy="0"/>
        </a:xfrm>
      </p:grpSpPr>
      <p:sp>
        <p:nvSpPr>
          <p:cNvPr id="74" name="Google Shape;74;g330a2c611c0_0_529"/>
          <p:cNvSpPr txBox="1"/>
          <p:nvPr>
            <p:ph idx="1" type="body"/>
          </p:nvPr>
        </p:nvSpPr>
        <p:spPr>
          <a:xfrm>
            <a:off x="457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g330a2c611c0_0_529"/>
          <p:cNvSpPr txBox="1"/>
          <p:nvPr>
            <p:ph idx="2" type="body"/>
          </p:nvPr>
        </p:nvSpPr>
        <p:spPr>
          <a:xfrm>
            <a:off x="4648200" y="1975644"/>
            <a:ext cx="4038600" cy="41505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6" name="Google Shape;76;g330a2c611c0_0_52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g330a2c611c0_0_5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g330a2c611c0_0_5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330a2c611c0_0_529"/>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4" name="Shape 54"/>
        <p:cNvGrpSpPr/>
        <p:nvPr/>
      </p:nvGrpSpPr>
      <p:grpSpPr>
        <a:xfrm>
          <a:off x="0" y="0"/>
          <a:ext cx="0" cy="0"/>
          <a:chOff x="0" y="0"/>
          <a:chExt cx="0" cy="0"/>
        </a:xfrm>
      </p:grpSpPr>
      <p:sp>
        <p:nvSpPr>
          <p:cNvPr id="55" name="Google Shape;55;g330a2c611c0_0_5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Google Shape;56;g330a2c611c0_0_51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57" name="Google Shape;57;g330a2c611c0_0_51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g330a2c611c0_0_51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9" name="Google Shape;59;g330a2c611c0_0_5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Arial"/>
                <a:ea typeface="Arial"/>
                <a:cs typeface="Arial"/>
                <a:sym typeface="Arial"/>
              </a:defRPr>
            </a:lvl1pPr>
            <a:lvl2pPr indent="0" lvl="1" marL="0" marR="0" algn="r">
              <a:spcBef>
                <a:spcPts val="0"/>
              </a:spcBef>
              <a:buNone/>
              <a:defRPr b="0" i="0" sz="1200" u="none" cap="none" strike="noStrike">
                <a:solidFill>
                  <a:srgbClr val="888888"/>
                </a:solidFill>
                <a:latin typeface="Arial"/>
                <a:ea typeface="Arial"/>
                <a:cs typeface="Arial"/>
                <a:sym typeface="Arial"/>
              </a:defRPr>
            </a:lvl2pPr>
            <a:lvl3pPr indent="0" lvl="2" marL="0" marR="0" algn="r">
              <a:spcBef>
                <a:spcPts val="0"/>
              </a:spcBef>
              <a:buNone/>
              <a:defRPr b="0" i="0" sz="1200" u="none" cap="none" strike="noStrike">
                <a:solidFill>
                  <a:srgbClr val="888888"/>
                </a:solidFill>
                <a:latin typeface="Arial"/>
                <a:ea typeface="Arial"/>
                <a:cs typeface="Arial"/>
                <a:sym typeface="Arial"/>
              </a:defRPr>
            </a:lvl3pPr>
            <a:lvl4pPr indent="0" lvl="3" marL="0" marR="0" algn="r">
              <a:spcBef>
                <a:spcPts val="0"/>
              </a:spcBef>
              <a:buNone/>
              <a:defRPr b="0" i="0" sz="1200" u="none" cap="none" strike="noStrike">
                <a:solidFill>
                  <a:srgbClr val="888888"/>
                </a:solidFill>
                <a:latin typeface="Arial"/>
                <a:ea typeface="Arial"/>
                <a:cs typeface="Arial"/>
                <a:sym typeface="Arial"/>
              </a:defRPr>
            </a:lvl4pPr>
            <a:lvl5pPr indent="0" lvl="4" marL="0" marR="0" algn="r">
              <a:spcBef>
                <a:spcPts val="0"/>
              </a:spcBef>
              <a:buNone/>
              <a:defRPr b="0" i="0" sz="1200" u="none" cap="none" strike="noStrike">
                <a:solidFill>
                  <a:srgbClr val="888888"/>
                </a:solidFill>
                <a:latin typeface="Arial"/>
                <a:ea typeface="Arial"/>
                <a:cs typeface="Arial"/>
                <a:sym typeface="Arial"/>
              </a:defRPr>
            </a:lvl5pPr>
            <a:lvl6pPr indent="0" lvl="5" marL="0" marR="0" algn="r">
              <a:spcBef>
                <a:spcPts val="0"/>
              </a:spcBef>
              <a:buNone/>
              <a:defRPr b="0" i="0" sz="1200" u="none" cap="none" strike="noStrike">
                <a:solidFill>
                  <a:srgbClr val="888888"/>
                </a:solidFill>
                <a:latin typeface="Arial"/>
                <a:ea typeface="Arial"/>
                <a:cs typeface="Arial"/>
                <a:sym typeface="Arial"/>
              </a:defRPr>
            </a:lvl6pPr>
            <a:lvl7pPr indent="0" lvl="6" marL="0" marR="0" algn="r">
              <a:spcBef>
                <a:spcPts val="0"/>
              </a:spcBef>
              <a:buNone/>
              <a:defRPr b="0" i="0" sz="1200" u="none" cap="none" strike="noStrike">
                <a:solidFill>
                  <a:srgbClr val="888888"/>
                </a:solidFill>
                <a:latin typeface="Arial"/>
                <a:ea typeface="Arial"/>
                <a:cs typeface="Arial"/>
                <a:sym typeface="Arial"/>
              </a:defRPr>
            </a:lvl7pPr>
            <a:lvl8pPr indent="0" lvl="7" marL="0" marR="0" algn="r">
              <a:spcBef>
                <a:spcPts val="0"/>
              </a:spcBef>
              <a:buNone/>
              <a:defRPr b="0" i="0" sz="1200" u="none" cap="none" strike="noStrike">
                <a:solidFill>
                  <a:srgbClr val="888888"/>
                </a:solidFill>
                <a:latin typeface="Arial"/>
                <a:ea typeface="Arial"/>
                <a:cs typeface="Arial"/>
                <a:sym typeface="Arial"/>
              </a:defRPr>
            </a:lvl8pPr>
            <a:lvl9pPr indent="0" lvl="8" marL="0" marR="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6" r:id="rId1"/>
    <p:sldLayoutId id="2147483657" r:id="rId2"/>
    <p:sldLayoutId id="2147483658" r:id="rId3"/>
    <p:sldLayoutId id="2147483659" r:id="rId4"/>
    <p:sldLayoutId id="2147483660" r:id="rId5"/>
    <p:sldLayoutId id="2147483661"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48: Pocket Diagnostics</a:t>
            </a:r>
            <a:endParaRPr/>
          </a:p>
          <a:p>
            <a:pPr indent="0" lvl="0" marL="0" rtl="0" algn="r">
              <a:lnSpc>
                <a:spcPct val="100000"/>
              </a:lnSpc>
              <a:spcBef>
                <a:spcPts val="0"/>
              </a:spcBef>
              <a:spcAft>
                <a:spcPts val="0"/>
              </a:spcAft>
              <a:buClr>
                <a:schemeClr val="lt1"/>
              </a:buClr>
              <a:buSzPct val="162932"/>
              <a:buFont typeface="Arial"/>
              <a:buNone/>
            </a:pPr>
            <a:r>
              <a:rPr lang="en-US"/>
              <a:t>Bi-Weekly Update 2</a:t>
            </a:r>
            <a:br>
              <a:rPr lang="en-US"/>
            </a:br>
            <a:r>
              <a:rPr lang="en-US" sz="2455"/>
              <a:t>Team Members: </a:t>
            </a:r>
            <a:r>
              <a:rPr lang="en-US" sz="2400"/>
              <a:t>Rohan Bharadwaj, Donavan Burrow, Jacob Newlin, Elijah Rodriguez</a:t>
            </a:r>
            <a:br>
              <a:rPr lang="en-US" sz="2455"/>
            </a:br>
            <a:r>
              <a:rPr lang="en-US" sz="2455"/>
              <a:t>Sponsor: </a:t>
            </a:r>
            <a:r>
              <a:rPr lang="en-US" sz="2455"/>
              <a:t>Dr. John Lusher</a:t>
            </a:r>
            <a:br>
              <a:rPr lang="en-US" sz="2455"/>
            </a:br>
            <a:r>
              <a:rPr lang="en-US" sz="2455"/>
              <a:t>TA:</a:t>
            </a:r>
            <a:r>
              <a:rPr lang="en-US" sz="2455"/>
              <a:t>Zian Wang</a:t>
            </a:r>
            <a:br>
              <a:rPr lang="en-US" sz="2455"/>
            </a:br>
            <a:endParaRPr sz="2455"/>
          </a:p>
        </p:txBody>
      </p:sp>
      <p:sp>
        <p:nvSpPr>
          <p:cNvPr id="104" name="Google Shape;104;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105" name="Google Shape;105;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106" name="Google Shape;106;p1"/>
          <p:cNvSpPr txBox="1"/>
          <p:nvPr/>
        </p:nvSpPr>
        <p:spPr>
          <a:xfrm>
            <a:off x="2627745" y="6111425"/>
            <a:ext cx="3777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30a2c611c0_0_302"/>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 </a:t>
            </a:r>
            <a:endParaRPr/>
          </a:p>
        </p:txBody>
      </p:sp>
      <p:pic>
        <p:nvPicPr>
          <p:cNvPr id="190" name="Google Shape;190;g330a2c611c0_0_302"/>
          <p:cNvPicPr preferRelativeResize="0"/>
          <p:nvPr/>
        </p:nvPicPr>
        <p:blipFill>
          <a:blip r:embed="rId3">
            <a:alphaModFix/>
          </a:blip>
          <a:stretch>
            <a:fillRect/>
          </a:stretch>
        </p:blipFill>
        <p:spPr>
          <a:xfrm>
            <a:off x="152400" y="1889727"/>
            <a:ext cx="8839200" cy="26684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graphicFrame>
        <p:nvGraphicFramePr>
          <p:cNvPr id="195" name="Google Shape;195;g330a2c611c0_0_352"/>
          <p:cNvGraphicFramePr/>
          <p:nvPr/>
        </p:nvGraphicFramePr>
        <p:xfrm>
          <a:off x="169000" y="1182125"/>
          <a:ext cx="3000000" cy="3000000"/>
        </p:xfrm>
        <a:graphic>
          <a:graphicData uri="http://schemas.openxmlformats.org/drawingml/2006/table">
            <a:tbl>
              <a:tblPr>
                <a:noFill/>
                <a:tableStyleId>{F45746B8-E4C2-41C2-8BD2-CB663D84DEF8}</a:tableStyleId>
              </a:tblPr>
              <a:tblGrid>
                <a:gridCol w="1258000"/>
                <a:gridCol w="1258000"/>
                <a:gridCol w="1258000"/>
                <a:gridCol w="1258000"/>
                <a:gridCol w="1258000"/>
                <a:gridCol w="1258000"/>
                <a:gridCol w="1258000"/>
              </a:tblGrid>
              <a:tr h="332575">
                <a:tc>
                  <a:txBody>
                    <a:bodyPr/>
                    <a:lstStyle/>
                    <a:p>
                      <a:pPr indent="0" lvl="0" marL="0" rtl="0" algn="l">
                        <a:spcBef>
                          <a:spcPts val="0"/>
                        </a:spcBef>
                        <a:spcAft>
                          <a:spcPts val="0"/>
                        </a:spcAft>
                        <a:buNone/>
                      </a:pPr>
                      <a:r>
                        <a:rPr b="1" lang="en-US" sz="800"/>
                        <a:t>Paragraph #</a:t>
                      </a:r>
                      <a:endParaRPr b="1" sz="800"/>
                    </a:p>
                  </a:txBody>
                  <a:tcPr marT="91425" marB="91425" marR="91425" marL="91425"/>
                </a:tc>
                <a:tc>
                  <a:txBody>
                    <a:bodyPr/>
                    <a:lstStyle/>
                    <a:p>
                      <a:pPr indent="0" lvl="0" marL="0" rtl="0" algn="l">
                        <a:spcBef>
                          <a:spcPts val="0"/>
                        </a:spcBef>
                        <a:spcAft>
                          <a:spcPts val="0"/>
                        </a:spcAft>
                        <a:buNone/>
                      </a:pPr>
                      <a:r>
                        <a:rPr b="1" lang="en-US" sz="800"/>
                        <a:t>Test Name</a:t>
                      </a:r>
                      <a:endParaRPr b="1" sz="800"/>
                    </a:p>
                  </a:txBody>
                  <a:tcPr marT="91425" marB="91425" marR="91425" marL="91425"/>
                </a:tc>
                <a:tc>
                  <a:txBody>
                    <a:bodyPr/>
                    <a:lstStyle/>
                    <a:p>
                      <a:pPr indent="0" lvl="0" marL="0" rtl="0" algn="l">
                        <a:spcBef>
                          <a:spcPts val="0"/>
                        </a:spcBef>
                        <a:spcAft>
                          <a:spcPts val="0"/>
                        </a:spcAft>
                        <a:buNone/>
                      </a:pPr>
                      <a:r>
                        <a:rPr b="1" lang="en-US" sz="800"/>
                        <a:t>Success Criteria</a:t>
                      </a:r>
                      <a:endParaRPr b="1" sz="800"/>
                    </a:p>
                  </a:txBody>
                  <a:tcPr marT="91425" marB="91425" marR="91425" marL="91425"/>
                </a:tc>
                <a:tc>
                  <a:txBody>
                    <a:bodyPr/>
                    <a:lstStyle/>
                    <a:p>
                      <a:pPr indent="0" lvl="0" marL="0" rtl="0" algn="l">
                        <a:spcBef>
                          <a:spcPts val="0"/>
                        </a:spcBef>
                        <a:spcAft>
                          <a:spcPts val="0"/>
                        </a:spcAft>
                        <a:buNone/>
                      </a:pPr>
                      <a:r>
                        <a:rPr b="1" lang="en-US" sz="800"/>
                        <a:t>Data</a:t>
                      </a:r>
                      <a:endParaRPr b="1" sz="800"/>
                    </a:p>
                  </a:txBody>
                  <a:tcPr marT="91425" marB="91425" marR="91425" marL="91425"/>
                </a:tc>
                <a:tc>
                  <a:txBody>
                    <a:bodyPr/>
                    <a:lstStyle/>
                    <a:p>
                      <a:pPr indent="0" lvl="0" marL="0" rtl="0" algn="l">
                        <a:spcBef>
                          <a:spcPts val="0"/>
                        </a:spcBef>
                        <a:spcAft>
                          <a:spcPts val="0"/>
                        </a:spcAft>
                        <a:buNone/>
                      </a:pPr>
                      <a:r>
                        <a:rPr b="1" lang="en-US" sz="800"/>
                        <a:t>Status</a:t>
                      </a:r>
                      <a:endParaRPr b="1" sz="800"/>
                    </a:p>
                  </a:txBody>
                  <a:tcPr marT="91425" marB="91425" marR="91425" marL="91425"/>
                </a:tc>
                <a:tc>
                  <a:txBody>
                    <a:bodyPr/>
                    <a:lstStyle/>
                    <a:p>
                      <a:pPr indent="0" lvl="0" marL="0" rtl="0" algn="l">
                        <a:spcBef>
                          <a:spcPts val="0"/>
                        </a:spcBef>
                        <a:spcAft>
                          <a:spcPts val="0"/>
                        </a:spcAft>
                        <a:buNone/>
                      </a:pPr>
                      <a:r>
                        <a:rPr b="1" lang="en-US" sz="800"/>
                        <a:t>Pass/Fail</a:t>
                      </a:r>
                      <a:endParaRPr b="1" sz="800"/>
                    </a:p>
                  </a:txBody>
                  <a:tcPr marT="91425" marB="91425" marR="91425" marL="91425"/>
                </a:tc>
                <a:tc>
                  <a:txBody>
                    <a:bodyPr/>
                    <a:lstStyle/>
                    <a:p>
                      <a:pPr indent="0" lvl="0" marL="0" rtl="0" algn="l">
                        <a:spcBef>
                          <a:spcPts val="0"/>
                        </a:spcBef>
                        <a:spcAft>
                          <a:spcPts val="0"/>
                        </a:spcAft>
                        <a:buNone/>
                      </a:pPr>
                      <a:r>
                        <a:rPr b="1" lang="en-US" sz="800"/>
                        <a:t>Responsible Party</a:t>
                      </a:r>
                      <a:endParaRPr b="1" sz="800"/>
                    </a:p>
                  </a:txBody>
                  <a:tcPr marT="91425" marB="91425" marR="91425" marL="91425"/>
                </a:tc>
              </a:tr>
              <a:tr h="501000">
                <a:tc>
                  <a:txBody>
                    <a:bodyPr/>
                    <a:lstStyle/>
                    <a:p>
                      <a:pPr indent="0" lvl="0" marL="0" rtl="0" algn="l">
                        <a:spcBef>
                          <a:spcPts val="0"/>
                        </a:spcBef>
                        <a:spcAft>
                          <a:spcPts val="0"/>
                        </a:spcAft>
                        <a:buNone/>
                      </a:pPr>
                      <a:r>
                        <a:rPr lang="en-US" sz="800"/>
                        <a:t>3.2.1.1</a:t>
                      </a:r>
                      <a:endParaRPr sz="800"/>
                    </a:p>
                  </a:txBody>
                  <a:tcPr marT="91425" marB="91425" marR="91425" marL="91425"/>
                </a:tc>
                <a:tc>
                  <a:txBody>
                    <a:bodyPr/>
                    <a:lstStyle/>
                    <a:p>
                      <a:pPr indent="0" lvl="0" marL="0" rtl="0" algn="l">
                        <a:spcBef>
                          <a:spcPts val="0"/>
                        </a:spcBef>
                        <a:spcAft>
                          <a:spcPts val="0"/>
                        </a:spcAft>
                        <a:buNone/>
                      </a:pPr>
                      <a:r>
                        <a:rPr lang="en-US" sz="800"/>
                        <a:t>Multi-Protocol Communication</a:t>
                      </a:r>
                      <a:endParaRPr sz="800"/>
                    </a:p>
                  </a:txBody>
                  <a:tcPr marT="91425" marB="91425" marR="91425" marL="91425"/>
                </a:tc>
                <a:tc>
                  <a:txBody>
                    <a:bodyPr/>
                    <a:lstStyle/>
                    <a:p>
                      <a:pPr indent="0" lvl="0" marL="0" rtl="0" algn="l">
                        <a:spcBef>
                          <a:spcPts val="0"/>
                        </a:spcBef>
                        <a:spcAft>
                          <a:spcPts val="0"/>
                        </a:spcAft>
                        <a:buNone/>
                      </a:pPr>
                      <a:r>
                        <a:rPr lang="en-US" sz="800"/>
                        <a:t>Perform multi-protocol I. communication.1 MHz clock rate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UNTESTED</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 Elijah Rodriguez</a:t>
                      </a:r>
                      <a:endParaRPr sz="800"/>
                    </a:p>
                  </a:txBody>
                  <a:tcPr marT="91425" marB="91425" marR="91425" marL="91425"/>
                </a:tc>
              </a:tr>
              <a:tr h="602875">
                <a:tc>
                  <a:txBody>
                    <a:bodyPr/>
                    <a:lstStyle/>
                    <a:p>
                      <a:pPr indent="0" lvl="0" marL="0" rtl="0" algn="l">
                        <a:spcBef>
                          <a:spcPts val="0"/>
                        </a:spcBef>
                        <a:spcAft>
                          <a:spcPts val="0"/>
                        </a:spcAft>
                        <a:buNone/>
                      </a:pPr>
                      <a:r>
                        <a:rPr lang="en-US" sz="800"/>
                        <a:t>3.2.1.2</a:t>
                      </a:r>
                      <a:endParaRPr sz="800"/>
                    </a:p>
                  </a:txBody>
                  <a:tcPr marT="91425" marB="91425" marR="91425" marL="91425"/>
                </a:tc>
                <a:tc>
                  <a:txBody>
                    <a:bodyPr/>
                    <a:lstStyle/>
                    <a:p>
                      <a:pPr indent="0" lvl="0" marL="0" rtl="0" algn="l">
                        <a:spcBef>
                          <a:spcPts val="0"/>
                        </a:spcBef>
                        <a:spcAft>
                          <a:spcPts val="0"/>
                        </a:spcAft>
                        <a:buNone/>
                      </a:pPr>
                      <a:r>
                        <a:rPr lang="en-US" sz="800"/>
                        <a:t>Data Acquisition for Low-Frequency Signals</a:t>
                      </a:r>
                      <a:endParaRPr sz="800"/>
                    </a:p>
                  </a:txBody>
                  <a:tcPr marT="91425" marB="91425" marR="91425" marL="91425"/>
                </a:tc>
                <a:tc>
                  <a:txBody>
                    <a:bodyPr/>
                    <a:lstStyle/>
                    <a:p>
                      <a:pPr indent="0" lvl="0" marL="0" rtl="0" algn="l">
                        <a:spcBef>
                          <a:spcPts val="0"/>
                        </a:spcBef>
                        <a:spcAft>
                          <a:spcPts val="0"/>
                        </a:spcAft>
                        <a:buNone/>
                      </a:pPr>
                      <a:r>
                        <a:rPr lang="en-US" sz="800"/>
                        <a:t>Support data acquisition for low-frequency signals (up to 100 kHz)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Rohan Bharadwaj, Elijah Rodriguez</a:t>
                      </a:r>
                      <a:endParaRPr sz="800">
                        <a:solidFill>
                          <a:schemeClr val="dk1"/>
                        </a:solidFill>
                      </a:endParaRPr>
                    </a:p>
                    <a:p>
                      <a:pPr indent="0" lvl="0" marL="0" rtl="0" algn="l">
                        <a:spcBef>
                          <a:spcPts val="0"/>
                        </a:spcBef>
                        <a:spcAft>
                          <a:spcPts val="0"/>
                        </a:spcAft>
                        <a:buNone/>
                      </a:pPr>
                      <a:r>
                        <a:t/>
                      </a:r>
                      <a:endParaRPr sz="800"/>
                    </a:p>
                  </a:txBody>
                  <a:tcPr marT="91425" marB="91425" marR="91425" marL="91425"/>
                </a:tc>
              </a:tr>
              <a:tr h="480950">
                <a:tc>
                  <a:txBody>
                    <a:bodyPr/>
                    <a:lstStyle/>
                    <a:p>
                      <a:pPr indent="0" lvl="0" marL="0" rtl="0" algn="l">
                        <a:spcBef>
                          <a:spcPts val="0"/>
                        </a:spcBef>
                        <a:spcAft>
                          <a:spcPts val="0"/>
                        </a:spcAft>
                        <a:buNone/>
                      </a:pPr>
                      <a:r>
                        <a:rPr lang="en-US" sz="800"/>
                        <a:t>3.2.1.3</a:t>
                      </a:r>
                      <a:endParaRPr sz="800"/>
                    </a:p>
                  </a:txBody>
                  <a:tcPr marT="91425" marB="91425" marR="91425" marL="91425"/>
                </a:tc>
                <a:tc>
                  <a:txBody>
                    <a:bodyPr/>
                    <a:lstStyle/>
                    <a:p>
                      <a:pPr indent="0" lvl="0" marL="0" rtl="0" algn="l">
                        <a:spcBef>
                          <a:spcPts val="0"/>
                        </a:spcBef>
                        <a:spcAft>
                          <a:spcPts val="0"/>
                        </a:spcAft>
                        <a:buNone/>
                      </a:pPr>
                      <a:r>
                        <a:rPr lang="en-US" sz="800"/>
                        <a:t>Logic Analysis</a:t>
                      </a:r>
                      <a:endParaRPr sz="800"/>
                    </a:p>
                  </a:txBody>
                  <a:tcPr marT="91425" marB="91425" marR="91425" marL="91425"/>
                </a:tc>
                <a:tc>
                  <a:txBody>
                    <a:bodyPr/>
                    <a:lstStyle/>
                    <a:p>
                      <a:pPr indent="0" lvl="0" marL="0" rtl="0" algn="l">
                        <a:spcBef>
                          <a:spcPts val="0"/>
                        </a:spcBef>
                        <a:spcAft>
                          <a:spcPts val="0"/>
                        </a:spcAft>
                        <a:buNone/>
                      </a:pPr>
                      <a:r>
                        <a:rPr lang="en-US" sz="800"/>
                        <a:t>Capture and analyze signals with a sampling rate of up to 50 MS/s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16750">
                <a:tc>
                  <a:txBody>
                    <a:bodyPr/>
                    <a:lstStyle/>
                    <a:p>
                      <a:pPr indent="0" lvl="0" marL="0" rtl="0" algn="l">
                        <a:spcBef>
                          <a:spcPts val="0"/>
                        </a:spcBef>
                        <a:spcAft>
                          <a:spcPts val="0"/>
                        </a:spcAft>
                        <a:buNone/>
                      </a:pPr>
                      <a:r>
                        <a:rPr lang="en-US" sz="800"/>
                        <a:t>3.2.2.4</a:t>
                      </a:r>
                      <a:endParaRPr sz="800"/>
                    </a:p>
                  </a:txBody>
                  <a:tcPr marT="91425" marB="91425" marR="91425" marL="91425"/>
                </a:tc>
                <a:tc>
                  <a:txBody>
                    <a:bodyPr/>
                    <a:lstStyle/>
                    <a:p>
                      <a:pPr indent="0" lvl="0" marL="0" rtl="0" algn="l">
                        <a:spcBef>
                          <a:spcPts val="0"/>
                        </a:spcBef>
                        <a:spcAft>
                          <a:spcPts val="0"/>
                        </a:spcAft>
                        <a:buNone/>
                      </a:pPr>
                      <a:r>
                        <a:rPr lang="en-US" sz="800"/>
                        <a:t>Battery Life</a:t>
                      </a:r>
                      <a:endParaRPr sz="800"/>
                    </a:p>
                  </a:txBody>
                  <a:tcPr marT="91425" marB="91425" marR="91425" marL="91425"/>
                </a:tc>
                <a:tc>
                  <a:txBody>
                    <a:bodyPr/>
                    <a:lstStyle/>
                    <a:p>
                      <a:pPr indent="0" lvl="0" marL="0" rtl="0" algn="l">
                        <a:spcBef>
                          <a:spcPts val="0"/>
                        </a:spcBef>
                        <a:spcAft>
                          <a:spcPts val="0"/>
                        </a:spcAft>
                        <a:buNone/>
                      </a:pPr>
                      <a:r>
                        <a:rPr lang="en-US" sz="800"/>
                        <a:t>8 hours</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76900">
                <a:tc>
                  <a:txBody>
                    <a:bodyPr/>
                    <a:lstStyle/>
                    <a:p>
                      <a:pPr indent="0" lvl="0" marL="0" rtl="0" algn="l">
                        <a:spcBef>
                          <a:spcPts val="0"/>
                        </a:spcBef>
                        <a:spcAft>
                          <a:spcPts val="0"/>
                        </a:spcAft>
                        <a:buNone/>
                      </a:pPr>
                      <a:r>
                        <a:rPr lang="en-US" sz="800"/>
                        <a:t>3.2.3.1.1</a:t>
                      </a:r>
                      <a:endParaRPr sz="800"/>
                    </a:p>
                  </a:txBody>
                  <a:tcPr marT="91425" marB="91425" marR="91425" marL="91425"/>
                </a:tc>
                <a:tc>
                  <a:txBody>
                    <a:bodyPr/>
                    <a:lstStyle/>
                    <a:p>
                      <a:pPr indent="0" lvl="0" marL="0" rtl="0" algn="l">
                        <a:spcBef>
                          <a:spcPts val="0"/>
                        </a:spcBef>
                        <a:spcAft>
                          <a:spcPts val="0"/>
                        </a:spcAft>
                        <a:buNone/>
                      </a:pPr>
                      <a:r>
                        <a:rPr lang="en-US" sz="800"/>
                        <a:t>Power Consumption</a:t>
                      </a:r>
                      <a:endParaRPr sz="800"/>
                    </a:p>
                  </a:txBody>
                  <a:tcPr marT="91425" marB="91425" marR="91425" marL="91425"/>
                </a:tc>
                <a:tc>
                  <a:txBody>
                    <a:bodyPr/>
                    <a:lstStyle/>
                    <a:p>
                      <a:pPr indent="0" lvl="0" marL="0" rtl="0" algn="l">
                        <a:spcBef>
                          <a:spcPts val="0"/>
                        </a:spcBef>
                        <a:spcAft>
                          <a:spcPts val="0"/>
                        </a:spcAft>
                        <a:buNone/>
                      </a:pPr>
                      <a:r>
                        <a:rPr lang="en-US" sz="800"/>
                        <a:t>Maximum peak power should not exceed 4.5W</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76900">
                <a:tc>
                  <a:txBody>
                    <a:bodyPr/>
                    <a:lstStyle/>
                    <a:p>
                      <a:pPr indent="0" lvl="0" marL="0" rtl="0" algn="l">
                        <a:spcBef>
                          <a:spcPts val="0"/>
                        </a:spcBef>
                        <a:spcAft>
                          <a:spcPts val="0"/>
                        </a:spcAft>
                        <a:buNone/>
                      </a:pPr>
                      <a:r>
                        <a:rPr lang="en-US" sz="800"/>
                        <a:t>3.2.3.1.2</a:t>
                      </a:r>
                      <a:endParaRPr sz="800"/>
                    </a:p>
                  </a:txBody>
                  <a:tcPr marT="91425" marB="91425" marR="91425" marL="91425"/>
                </a:tc>
                <a:tc>
                  <a:txBody>
                    <a:bodyPr/>
                    <a:lstStyle/>
                    <a:p>
                      <a:pPr indent="0" lvl="0" marL="0" rtl="0" algn="l">
                        <a:spcBef>
                          <a:spcPts val="0"/>
                        </a:spcBef>
                        <a:spcAft>
                          <a:spcPts val="0"/>
                        </a:spcAft>
                        <a:buNone/>
                      </a:pPr>
                      <a:r>
                        <a:rPr lang="en-US" sz="800"/>
                        <a:t>Input Voltage Level</a:t>
                      </a:r>
                      <a:endParaRPr sz="800"/>
                    </a:p>
                  </a:txBody>
                  <a:tcPr marT="91425" marB="91425" marR="91425" marL="91425"/>
                </a:tc>
                <a:tc>
                  <a:txBody>
                    <a:bodyPr/>
                    <a:lstStyle/>
                    <a:p>
                      <a:pPr indent="0" lvl="0" marL="0" rtl="0" algn="l">
                        <a:spcBef>
                          <a:spcPts val="0"/>
                        </a:spcBef>
                        <a:spcAft>
                          <a:spcPts val="0"/>
                        </a:spcAft>
                        <a:buNone/>
                      </a:pPr>
                      <a:r>
                        <a:rPr lang="en-US" sz="800"/>
                        <a:t>3.3-3.7V</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t>Rohan Bharadwaj</a:t>
                      </a:r>
                      <a:endParaRPr sz="800"/>
                    </a:p>
                  </a:txBody>
                  <a:tcPr marT="91425" marB="91425" marR="91425" marL="91425"/>
                </a:tc>
              </a:tr>
              <a:tr h="376900">
                <a:tc>
                  <a:txBody>
                    <a:bodyPr/>
                    <a:lstStyle/>
                    <a:p>
                      <a:pPr indent="0" lvl="0" marL="0" rtl="0" algn="l">
                        <a:spcBef>
                          <a:spcPts val="0"/>
                        </a:spcBef>
                        <a:spcAft>
                          <a:spcPts val="0"/>
                        </a:spcAft>
                        <a:buNone/>
                      </a:pPr>
                      <a:r>
                        <a:rPr lang="en-US" sz="800"/>
                        <a:t>4.3.1.1</a:t>
                      </a:r>
                      <a:endParaRPr sz="800"/>
                    </a:p>
                  </a:txBody>
                  <a:tcPr marT="91425" marB="91425" marR="91425" marL="91425"/>
                </a:tc>
                <a:tc>
                  <a:txBody>
                    <a:bodyPr/>
                    <a:lstStyle/>
                    <a:p>
                      <a:pPr indent="0" lvl="0" marL="0" rtl="0" algn="l">
                        <a:spcBef>
                          <a:spcPts val="0"/>
                        </a:spcBef>
                        <a:spcAft>
                          <a:spcPts val="0"/>
                        </a:spcAft>
                        <a:buNone/>
                      </a:pPr>
                      <a:r>
                        <a:rPr lang="en-US" sz="800"/>
                        <a:t>Power Distribution Validation</a:t>
                      </a:r>
                      <a:endParaRPr sz="800"/>
                    </a:p>
                  </a:txBody>
                  <a:tcPr marT="91425" marB="91425" marR="91425" marL="91425"/>
                </a:tc>
                <a:tc>
                  <a:txBody>
                    <a:bodyPr/>
                    <a:lstStyle/>
                    <a:p>
                      <a:pPr indent="0" lvl="0" marL="0" rtl="0" algn="l">
                        <a:spcBef>
                          <a:spcPts val="0"/>
                        </a:spcBef>
                        <a:spcAft>
                          <a:spcPts val="0"/>
                        </a:spcAft>
                        <a:buNone/>
                      </a:pPr>
                      <a:r>
                        <a:rPr lang="en-US" sz="800"/>
                        <a:t>MAX3232 and THVD1451 receive 3.3V from ESP32</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a:p>
                  </a:txBody>
                  <a:tcPr marT="91425" marB="91425" marR="91425" marL="91425"/>
                </a:tc>
              </a:tr>
              <a:tr h="376900">
                <a:tc>
                  <a:txBody>
                    <a:bodyPr/>
                    <a:lstStyle/>
                    <a:p>
                      <a:pPr indent="0" lvl="0" marL="0" rtl="0" algn="l">
                        <a:spcBef>
                          <a:spcPts val="0"/>
                        </a:spcBef>
                        <a:spcAft>
                          <a:spcPts val="0"/>
                        </a:spcAft>
                        <a:buNone/>
                      </a:pPr>
                      <a:r>
                        <a:rPr lang="en-US" sz="800"/>
                        <a:t>4.3.2.1</a:t>
                      </a:r>
                      <a:endParaRPr sz="800"/>
                    </a:p>
                  </a:txBody>
                  <a:tcPr marT="91425" marB="91425" marR="91425" marL="91425"/>
                </a:tc>
                <a:tc>
                  <a:txBody>
                    <a:bodyPr/>
                    <a:lstStyle/>
                    <a:p>
                      <a:pPr indent="0" lvl="0" marL="0" rtl="0" algn="l">
                        <a:spcBef>
                          <a:spcPts val="0"/>
                        </a:spcBef>
                        <a:spcAft>
                          <a:spcPts val="0"/>
                        </a:spcAft>
                        <a:buNone/>
                      </a:pPr>
                      <a:r>
                        <a:rPr lang="en-US" sz="800"/>
                        <a:t>MAX3232 and </a:t>
                      </a:r>
                      <a:r>
                        <a:rPr lang="en-US" sz="800">
                          <a:solidFill>
                            <a:schemeClr val="dk1"/>
                          </a:solidFill>
                        </a:rPr>
                        <a:t>THVD1451 </a:t>
                      </a:r>
                      <a:r>
                        <a:rPr lang="en-US" sz="800"/>
                        <a:t>Level Shifting Verification</a:t>
                      </a:r>
                      <a:endParaRPr sz="800"/>
                    </a:p>
                  </a:txBody>
                  <a:tcPr marT="91425" marB="91425" marR="91425" marL="91425"/>
                </a:tc>
                <a:tc>
                  <a:txBody>
                    <a:bodyPr/>
                    <a:lstStyle/>
                    <a:p>
                      <a:pPr indent="0" lvl="0" marL="0" rtl="0" algn="l">
                        <a:spcBef>
                          <a:spcPts val="0"/>
                        </a:spcBef>
                        <a:spcAft>
                          <a:spcPts val="0"/>
                        </a:spcAft>
                        <a:buNone/>
                      </a:pPr>
                      <a:r>
                        <a:rPr lang="en-US" sz="800"/>
                        <a:t>Voltage levels to 3.3V for the MAX3232 and </a:t>
                      </a:r>
                      <a:r>
                        <a:rPr lang="en-US" sz="800">
                          <a:solidFill>
                            <a:schemeClr val="dk1"/>
                          </a:solidFill>
                        </a:rPr>
                        <a:t>THVD1451</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sz="800"/>
                    </a:p>
                  </a:txBody>
                  <a:tcPr marT="91425" marB="91425" marR="91425" marL="91425"/>
                </a:tc>
              </a:tr>
              <a:tr h="376900">
                <a:tc>
                  <a:txBody>
                    <a:bodyPr/>
                    <a:lstStyle/>
                    <a:p>
                      <a:pPr indent="0" lvl="0" marL="0" rtl="0" algn="l">
                        <a:spcBef>
                          <a:spcPts val="0"/>
                        </a:spcBef>
                        <a:spcAft>
                          <a:spcPts val="0"/>
                        </a:spcAft>
                        <a:buNone/>
                      </a:pPr>
                      <a:r>
                        <a:rPr lang="en-US" sz="800"/>
                        <a:t>4.3.3.1</a:t>
                      </a:r>
                      <a:endParaRPr sz="800"/>
                    </a:p>
                  </a:txBody>
                  <a:tcPr marT="91425" marB="91425" marR="91425" marL="91425"/>
                </a:tc>
                <a:tc>
                  <a:txBody>
                    <a:bodyPr/>
                    <a:lstStyle/>
                    <a:p>
                      <a:pPr indent="0" lvl="0" marL="0" rtl="0" algn="l">
                        <a:spcBef>
                          <a:spcPts val="0"/>
                        </a:spcBef>
                        <a:spcAft>
                          <a:spcPts val="0"/>
                        </a:spcAft>
                        <a:buNone/>
                      </a:pPr>
                      <a:r>
                        <a:rPr lang="en-US" sz="800"/>
                        <a:t>RealTerm Communication Validation</a:t>
                      </a:r>
                      <a:endParaRPr sz="800"/>
                    </a:p>
                  </a:txBody>
                  <a:tcPr marT="91425" marB="91425" marR="91425" marL="91425"/>
                </a:tc>
                <a:tc>
                  <a:txBody>
                    <a:bodyPr/>
                    <a:lstStyle/>
                    <a:p>
                      <a:pPr indent="0" lvl="0" marL="0" rtl="0" algn="l">
                        <a:spcBef>
                          <a:spcPts val="0"/>
                        </a:spcBef>
                        <a:spcAft>
                          <a:spcPts val="0"/>
                        </a:spcAft>
                        <a:buNone/>
                      </a:pPr>
                      <a:r>
                        <a:rPr lang="en-US" sz="800"/>
                        <a:t>Ensure transmitted and received data match the RealTerm program</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sz="800"/>
                    </a:p>
                  </a:txBody>
                  <a:tcPr marT="91425" marB="91425" marR="91425" marL="91425"/>
                </a:tc>
              </a:tr>
              <a:tr h="376900">
                <a:tc>
                  <a:txBody>
                    <a:bodyPr/>
                    <a:lstStyle/>
                    <a:p>
                      <a:pPr indent="0" lvl="0" marL="0" rtl="0" algn="l">
                        <a:spcBef>
                          <a:spcPts val="0"/>
                        </a:spcBef>
                        <a:spcAft>
                          <a:spcPts val="0"/>
                        </a:spcAft>
                        <a:buNone/>
                      </a:pPr>
                      <a:r>
                        <a:rPr lang="en-US" sz="800"/>
                        <a:t>4.3.4.1</a:t>
                      </a:r>
                      <a:endParaRPr sz="800"/>
                    </a:p>
                  </a:txBody>
                  <a:tcPr marT="91425" marB="91425" marR="91425" marL="91425"/>
                </a:tc>
                <a:tc>
                  <a:txBody>
                    <a:bodyPr/>
                    <a:lstStyle/>
                    <a:p>
                      <a:pPr indent="0" lvl="0" marL="0" rtl="0" algn="l">
                        <a:spcBef>
                          <a:spcPts val="0"/>
                        </a:spcBef>
                        <a:spcAft>
                          <a:spcPts val="0"/>
                        </a:spcAft>
                        <a:buNone/>
                      </a:pPr>
                      <a:r>
                        <a:rPr lang="en-US" sz="800"/>
                        <a:t>Signal Integrity Validation</a:t>
                      </a:r>
                      <a:endParaRPr sz="800"/>
                    </a:p>
                  </a:txBody>
                  <a:tcPr marT="91425" marB="91425" marR="91425" marL="91425"/>
                </a:tc>
                <a:tc>
                  <a:txBody>
                    <a:bodyPr/>
                    <a:lstStyle/>
                    <a:p>
                      <a:pPr indent="0" lvl="0" marL="0" rtl="0" algn="l">
                        <a:spcBef>
                          <a:spcPts val="0"/>
                        </a:spcBef>
                        <a:spcAft>
                          <a:spcPts val="0"/>
                        </a:spcAft>
                        <a:buNone/>
                      </a:pPr>
                      <a:r>
                        <a:rPr lang="en-US" sz="800"/>
                        <a:t>Stable signal waveforms for RS protocols</a:t>
                      </a:r>
                      <a:endParaRPr sz="800"/>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UNTESTED</a:t>
                      </a:r>
                      <a:endParaRPr sz="800">
                        <a:solidFill>
                          <a:schemeClr val="dk1"/>
                        </a:solidFill>
                      </a:endParaRPr>
                    </a:p>
                  </a:txBody>
                  <a:tcPr marT="91425" marB="91425" marR="91425" marL="91425"/>
                </a:tc>
                <a:tc>
                  <a:txBody>
                    <a:bodyPr/>
                    <a:lstStyle/>
                    <a:p>
                      <a:pPr indent="0" lvl="0" marL="0" rtl="0" algn="l">
                        <a:spcBef>
                          <a:spcPts val="0"/>
                        </a:spcBef>
                        <a:spcAft>
                          <a:spcPts val="0"/>
                        </a:spcAft>
                        <a:buNone/>
                      </a:pPr>
                      <a:r>
                        <a:t/>
                      </a:r>
                      <a:endParaRPr sz="800"/>
                    </a:p>
                  </a:txBody>
                  <a:tcPr marT="91425" marB="91425" marR="91425" marL="91425"/>
                </a:tc>
                <a:tc>
                  <a:txBody>
                    <a:bodyPr/>
                    <a:lstStyle/>
                    <a:p>
                      <a:pPr indent="0" lvl="0" marL="0" rtl="0" algn="l">
                        <a:spcBef>
                          <a:spcPts val="0"/>
                        </a:spcBef>
                        <a:spcAft>
                          <a:spcPts val="0"/>
                        </a:spcAft>
                        <a:buNone/>
                      </a:pPr>
                      <a:r>
                        <a:rPr lang="en-US" sz="800">
                          <a:solidFill>
                            <a:schemeClr val="dk1"/>
                          </a:solidFill>
                        </a:rPr>
                        <a:t>Elijah Rodriguez</a:t>
                      </a:r>
                      <a:endParaRPr sz="800"/>
                    </a:p>
                  </a:txBody>
                  <a:tcPr marT="91425" marB="91425" marR="91425" marL="91425"/>
                </a:tc>
              </a:tr>
            </a:tbl>
          </a:graphicData>
        </a:graphic>
      </p:graphicFrame>
      <p:sp>
        <p:nvSpPr>
          <p:cNvPr id="196" name="Google Shape;196;g330a2c611c0_0_352"/>
          <p:cNvSpPr txBox="1"/>
          <p:nvPr>
            <p:ph type="title"/>
          </p:nvPr>
        </p:nvSpPr>
        <p:spPr>
          <a:xfrm>
            <a:off x="457200" y="643075"/>
            <a:ext cx="8229600" cy="6474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30a2c611c0_0_402"/>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graphicFrame>
        <p:nvGraphicFramePr>
          <p:cNvPr id="203" name="Google Shape;203;g330a2c611c0_0_402"/>
          <p:cNvGraphicFramePr/>
          <p:nvPr/>
        </p:nvGraphicFramePr>
        <p:xfrm>
          <a:off x="169000" y="1852875"/>
          <a:ext cx="3000000" cy="3000000"/>
        </p:xfrm>
        <a:graphic>
          <a:graphicData uri="http://schemas.openxmlformats.org/drawingml/2006/table">
            <a:tbl>
              <a:tblPr>
                <a:noFill/>
                <a:tableStyleId>{F45746B8-E4C2-41C2-8BD2-CB663D84DEF8}</a:tableStyleId>
              </a:tblPr>
              <a:tblGrid>
                <a:gridCol w="1258000"/>
                <a:gridCol w="1258000"/>
                <a:gridCol w="1258000"/>
                <a:gridCol w="1258000"/>
                <a:gridCol w="1258000"/>
                <a:gridCol w="1258000"/>
                <a:gridCol w="1258000"/>
              </a:tblGrid>
              <a:tr h="332575">
                <a:tc>
                  <a:txBody>
                    <a:bodyPr/>
                    <a:lstStyle/>
                    <a:p>
                      <a:pPr indent="0" lvl="0" marL="0" rtl="0" algn="l">
                        <a:spcBef>
                          <a:spcPts val="0"/>
                        </a:spcBef>
                        <a:spcAft>
                          <a:spcPts val="0"/>
                        </a:spcAft>
                        <a:buNone/>
                      </a:pPr>
                      <a:r>
                        <a:rPr b="1" lang="en-US" sz="800"/>
                        <a:t>Paragraph #</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Test Name</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Success Criteria</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Data</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Status</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Pass/Fail</a:t>
                      </a:r>
                      <a:endParaRPr b="1" sz="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sz="800"/>
                        <a:t>Responsible Party</a:t>
                      </a:r>
                      <a:endParaRPr b="1" sz="800"/>
                    </a:p>
                  </a:txBody>
                  <a:tcPr marT="91425" marB="91425" marR="91425" marL="91425">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None/>
                      </a:pPr>
                      <a:r>
                        <a:rPr lang="en-US" sz="800"/>
                        <a:t>5.2.1</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Bluetooth Connection Event</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Connection event displayed on app for phone and ESP32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“Device Connected” displayed in terminal</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TESTED</a:t>
                      </a:r>
                      <a:endParaRPr sz="800">
                        <a:solidFill>
                          <a:schemeClr val="dk1"/>
                        </a:solidFill>
                      </a:endParaRPr>
                    </a:p>
                    <a:p>
                      <a:pPr indent="0" lvl="0" marL="0" rtl="0" algn="l">
                        <a:spcBef>
                          <a:spcPts val="0"/>
                        </a:spcBef>
                        <a:spcAft>
                          <a:spcPts val="0"/>
                        </a:spcAft>
                        <a:buNone/>
                      </a:pPr>
                      <a:r>
                        <a:t/>
                      </a:r>
                      <a:endParaRPr sz="8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800"/>
                      </a:srgbClr>
                    </a:solidFill>
                  </a:tcPr>
                </a:tc>
                <a:tc>
                  <a:txBody>
                    <a:bodyPr/>
                    <a:lstStyle/>
                    <a:p>
                      <a:pPr indent="0" lvl="0" marL="0" rtl="0" algn="l">
                        <a:spcBef>
                          <a:spcPts val="0"/>
                        </a:spcBef>
                        <a:spcAft>
                          <a:spcPts val="0"/>
                        </a:spcAft>
                        <a:buNone/>
                      </a:pPr>
                      <a:r>
                        <a:rPr lang="en-US" sz="800"/>
                        <a:t>PASS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Donavan Burrow,</a:t>
                      </a:r>
                      <a:br>
                        <a:rPr lang="en-US" sz="800"/>
                      </a:br>
                      <a:r>
                        <a:rPr lang="en-US" sz="800"/>
                        <a:t>Jacob Newlin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None/>
                      </a:pPr>
                      <a:r>
                        <a:rPr lang="en-US" sz="800"/>
                        <a:t>5.2.2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Bluetooth Read</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“Received Data” List with all data displayed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‘Received Data: […]’</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TESTED</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800"/>
                      </a:srgbClr>
                    </a:solidFill>
                  </a:tcPr>
                </a:tc>
                <a:tc>
                  <a:txBody>
                    <a:bodyPr/>
                    <a:lstStyle/>
                    <a:p>
                      <a:pPr indent="0" lvl="0" marL="0" rtl="0" algn="l">
                        <a:spcBef>
                          <a:spcPts val="0"/>
                        </a:spcBef>
                        <a:spcAft>
                          <a:spcPts val="0"/>
                        </a:spcAft>
                        <a:buNone/>
                      </a:pPr>
                      <a:r>
                        <a:rPr lang="en-US" sz="800"/>
                        <a:t>PASS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Donavan Burrow,</a:t>
                      </a:r>
                      <a:endParaRPr sz="800"/>
                    </a:p>
                    <a:p>
                      <a:pPr indent="0" lvl="0" marL="0" rtl="0" algn="l">
                        <a:spcBef>
                          <a:spcPts val="0"/>
                        </a:spcBef>
                        <a:spcAft>
                          <a:spcPts val="0"/>
                        </a:spcAft>
                        <a:buNone/>
                      </a:pPr>
                      <a:r>
                        <a:rPr lang="en-US" sz="800"/>
                        <a:t>Jacob Newlin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5.2.2</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Bluetooth Write</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Terminal Displays all data transactions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‘utf8(“Data type”),  Time, Time’ </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TESTED</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800"/>
                      </a:srgbClr>
                    </a:solidFill>
                  </a:tcPr>
                </a:tc>
                <a:tc>
                  <a:txBody>
                    <a:bodyPr/>
                    <a:lstStyle/>
                    <a:p>
                      <a:pPr indent="0" lvl="0" marL="0" rtl="0" algn="l">
                        <a:spcBef>
                          <a:spcPts val="0"/>
                        </a:spcBef>
                        <a:spcAft>
                          <a:spcPts val="0"/>
                        </a:spcAft>
                        <a:buNone/>
                      </a:pPr>
                      <a:r>
                        <a:rPr lang="en-US" sz="800"/>
                        <a:t>PASS</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Donavan Burrow,</a:t>
                      </a:r>
                      <a:endParaRPr sz="800">
                        <a:solidFill>
                          <a:schemeClr val="dk1"/>
                        </a:solidFill>
                      </a:endParaRPr>
                    </a:p>
                    <a:p>
                      <a:pPr indent="0" lvl="0" marL="0" rtl="0" algn="l">
                        <a:spcBef>
                          <a:spcPts val="0"/>
                        </a:spcBef>
                        <a:spcAft>
                          <a:spcPts val="0"/>
                        </a:spcAft>
                        <a:buClr>
                          <a:schemeClr val="dk1"/>
                        </a:buClr>
                        <a:buSzPts val="1100"/>
                        <a:buFont typeface="Arial"/>
                        <a:buNone/>
                      </a:pPr>
                      <a:r>
                        <a:rPr lang="en-US" sz="800">
                          <a:solidFill>
                            <a:schemeClr val="dk1"/>
                          </a:solidFill>
                        </a:rPr>
                        <a:t>Jacob Newlin</a:t>
                      </a:r>
                      <a:endParaRPr sz="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rtl="0" algn="l">
                        <a:spcBef>
                          <a:spcPts val="0"/>
                        </a:spcBef>
                        <a:spcAft>
                          <a:spcPts val="0"/>
                        </a:spcAft>
                        <a:buNone/>
                      </a:pPr>
                      <a:r>
                        <a:rPr lang="en-US" sz="800"/>
                        <a:t>5.2.3</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Data Display</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Phone displays correct data on graph for each data type</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800">
                          <a:solidFill>
                            <a:schemeClr val="dk1"/>
                          </a:solidFill>
                        </a:rPr>
                        <a:t>UNTESTED</a:t>
                      </a:r>
                      <a:endParaRPr sz="800">
                        <a:solidFill>
                          <a:schemeClr val="dk1"/>
                        </a:solidFill>
                      </a:endParaRPr>
                    </a:p>
                    <a:p>
                      <a:pPr indent="0" lvl="0" marL="0" rtl="0" algn="l">
                        <a:spcBef>
                          <a:spcPts val="0"/>
                        </a:spcBef>
                        <a:spcAft>
                          <a:spcPts val="0"/>
                        </a:spcAft>
                        <a:buNone/>
                      </a:pPr>
                      <a:r>
                        <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sz="800"/>
                        <a:t>Donavan Burrow</a:t>
                      </a:r>
                      <a:endParaRPr sz="8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30a2c611c0_0_506"/>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spcBef>
                <a:spcPts val="360"/>
              </a:spcBef>
              <a:spcAft>
                <a:spcPts val="0"/>
              </a:spcAft>
              <a:buClr>
                <a:schemeClr val="dk1"/>
              </a:buClr>
              <a:buSzPts val="3200"/>
              <a:buNone/>
            </a:pPr>
            <a:r>
              <a:t/>
            </a:r>
            <a:endParaRPr b="1"/>
          </a:p>
          <a:p>
            <a:pPr indent="0" lvl="0" marL="0" rtl="0" algn="l">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t/>
            </a:r>
            <a:endParaRPr b="1"/>
          </a:p>
          <a:p>
            <a:pPr indent="0" lvl="0" marL="0" rtl="0" algn="ctr">
              <a:spcBef>
                <a:spcPts val="360"/>
              </a:spcBef>
              <a:spcAft>
                <a:spcPts val="0"/>
              </a:spcAft>
              <a:buClr>
                <a:schemeClr val="dk1"/>
              </a:buClr>
              <a:buSzPts val="3200"/>
              <a:buNone/>
            </a:pPr>
            <a:r>
              <a:rPr b="1" lang="en-US"/>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112" name="Google Shape;112;p2"/>
          <p:cNvSpPr txBox="1"/>
          <p:nvPr>
            <p:ph idx="1" type="body"/>
          </p:nvPr>
        </p:nvSpPr>
        <p:spPr>
          <a:xfrm>
            <a:off x="457200" y="2049275"/>
            <a:ext cx="4532100" cy="4637400"/>
          </a:xfrm>
          <a:prstGeom prst="rect">
            <a:avLst/>
          </a:prstGeom>
          <a:noFill/>
          <a:ln>
            <a:noFill/>
          </a:ln>
        </p:spPr>
        <p:txBody>
          <a:bodyPr anchorCtr="0" anchor="t" bIns="45700" lIns="91425" spcFirstLastPara="1" rIns="91425" wrap="square" tIns="45700">
            <a:normAutofit lnSpcReduction="10000"/>
          </a:bodyPr>
          <a:lstStyle/>
          <a:p>
            <a:pPr indent="-381000" lvl="0" marL="342900" rtl="0" algn="l">
              <a:spcBef>
                <a:spcPts val="0"/>
              </a:spcBef>
              <a:spcAft>
                <a:spcPts val="0"/>
              </a:spcAft>
              <a:buSzPts val="2400"/>
              <a:buChar char="•"/>
            </a:pPr>
            <a:r>
              <a:rPr lang="en-US" sz="1600"/>
              <a:t>Problem statement:</a:t>
            </a:r>
            <a:endParaRPr sz="1600"/>
          </a:p>
          <a:p>
            <a:pPr indent="-323850" lvl="1" marL="742950" rtl="0" algn="l">
              <a:spcBef>
                <a:spcPts val="0"/>
              </a:spcBef>
              <a:spcAft>
                <a:spcPts val="0"/>
              </a:spcAft>
              <a:buSzPts val="2400"/>
              <a:buChar char="–"/>
            </a:pPr>
            <a:r>
              <a:rPr lang="en-US" sz="1600"/>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3000"/>
          </a:p>
          <a:p>
            <a:pPr indent="-228600" lvl="0" marL="457200" rtl="0" algn="l">
              <a:lnSpc>
                <a:spcPct val="80000"/>
              </a:lnSpc>
              <a:spcBef>
                <a:spcPts val="0"/>
              </a:spcBef>
              <a:spcAft>
                <a:spcPts val="0"/>
              </a:spcAft>
              <a:buClr>
                <a:schemeClr val="dk1"/>
              </a:buClr>
              <a:buSzPts val="2600"/>
              <a:buFont typeface="Arial"/>
              <a:buNone/>
            </a:pPr>
            <a:r>
              <a:t/>
            </a:r>
            <a:endParaRPr sz="2600"/>
          </a:p>
          <a:p>
            <a:pPr indent="-342900" lvl="0" marL="457200" rtl="0" algn="l">
              <a:lnSpc>
                <a:spcPct val="80000"/>
              </a:lnSpc>
              <a:spcBef>
                <a:spcPts val="0"/>
              </a:spcBef>
              <a:spcAft>
                <a:spcPts val="0"/>
              </a:spcAft>
              <a:buSzPts val="1800"/>
              <a:buChar char="•"/>
            </a:pPr>
            <a:r>
              <a:rPr lang="en-US" sz="1600"/>
              <a:t>Function of the Pocket Diagnostics: </a:t>
            </a:r>
            <a:endParaRPr sz="1600"/>
          </a:p>
          <a:p>
            <a:pPr indent="-311150" lvl="1" marL="742950" rtl="0" algn="l">
              <a:spcBef>
                <a:spcPts val="0"/>
              </a:spcBef>
              <a:spcAft>
                <a:spcPts val="0"/>
              </a:spcAft>
              <a:buSzPts val="2200"/>
              <a:buChar char="–"/>
            </a:pPr>
            <a:r>
              <a:rPr lang="en-US" sz="1600"/>
              <a:t>Provide a simple, man portable bench device that can evaluate low frequency electrical signals,  I2C data signals, SPI data signals, Serial data signals and 16 channel logic signals for troubleshooting on devices that contain such data transfer methods.</a:t>
            </a:r>
            <a:endParaRPr sz="2200"/>
          </a:p>
          <a:p>
            <a:pPr indent="0" lvl="0" marL="0" rtl="0" algn="l">
              <a:lnSpc>
                <a:spcPct val="80000"/>
              </a:lnSpc>
              <a:spcBef>
                <a:spcPts val="0"/>
              </a:spcBef>
              <a:spcAft>
                <a:spcPts val="0"/>
              </a:spcAft>
              <a:buNone/>
            </a:pPr>
            <a:r>
              <a:t/>
            </a:r>
            <a:endParaRPr sz="2400"/>
          </a:p>
        </p:txBody>
      </p:sp>
      <p:sp>
        <p:nvSpPr>
          <p:cNvPr id="113" name="Google Shape;113;p2"/>
          <p:cNvSpPr txBox="1"/>
          <p:nvPr/>
        </p:nvSpPr>
        <p:spPr>
          <a:xfrm>
            <a:off x="6204155" y="3185652"/>
            <a:ext cx="201561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Picture / Diagram here</a:t>
            </a:r>
            <a:endParaRPr/>
          </a:p>
        </p:txBody>
      </p:sp>
      <p:pic>
        <p:nvPicPr>
          <p:cNvPr id="114" name="Google Shape;114;p2"/>
          <p:cNvPicPr preferRelativeResize="0"/>
          <p:nvPr/>
        </p:nvPicPr>
        <p:blipFill>
          <a:blip r:embed="rId3">
            <a:alphaModFix/>
          </a:blip>
          <a:stretch>
            <a:fillRect/>
          </a:stretch>
        </p:blipFill>
        <p:spPr>
          <a:xfrm>
            <a:off x="5035125" y="2978740"/>
            <a:ext cx="3978650" cy="24512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p:nvPr/>
        </p:nvSpPr>
        <p:spPr>
          <a:xfrm>
            <a:off x="3671125" y="2048250"/>
            <a:ext cx="4548000" cy="40767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56"/>
              <a:buFont typeface="Arial"/>
              <a:buNone/>
            </a:pPr>
            <a:r>
              <a:rPr lang="en-US"/>
              <a:t>Project/Subsystem Overview </a:t>
            </a:r>
            <a:endParaRPr/>
          </a:p>
        </p:txBody>
      </p:sp>
      <p:sp>
        <p:nvSpPr>
          <p:cNvPr id="121" name="Google Shape;121;p3"/>
          <p:cNvSpPr/>
          <p:nvPr/>
        </p:nvSpPr>
        <p:spPr>
          <a:xfrm>
            <a:off x="3868500" y="2231475"/>
            <a:ext cx="1407000" cy="3730200"/>
          </a:xfrm>
          <a:prstGeom prst="rect">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22" name="Google Shape;122;p3"/>
          <p:cNvSpPr/>
          <p:nvPr/>
        </p:nvSpPr>
        <p:spPr>
          <a:xfrm>
            <a:off x="4136850" y="2908788"/>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3"/>
          <p:cNvSpPr/>
          <p:nvPr/>
        </p:nvSpPr>
        <p:spPr>
          <a:xfrm>
            <a:off x="4136850" y="48196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3"/>
          <p:cNvSpPr/>
          <p:nvPr/>
        </p:nvSpPr>
        <p:spPr>
          <a:xfrm>
            <a:off x="4136850" y="3847863"/>
            <a:ext cx="870300" cy="4974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3"/>
          <p:cNvSpPr txBox="1"/>
          <p:nvPr/>
        </p:nvSpPr>
        <p:spPr>
          <a:xfrm>
            <a:off x="4158150" y="2939863"/>
            <a:ext cx="8277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ADS7142</a:t>
            </a:r>
            <a:endParaRPr sz="800">
              <a:solidFill>
                <a:schemeClr val="dk1"/>
              </a:solidFill>
            </a:endParaRPr>
          </a:p>
          <a:p>
            <a:pPr indent="0" lvl="0" marL="0" rtl="0" algn="ctr">
              <a:spcBef>
                <a:spcPts val="0"/>
              </a:spcBef>
              <a:spcAft>
                <a:spcPts val="0"/>
              </a:spcAft>
              <a:buNone/>
            </a:pPr>
            <a:r>
              <a:rPr lang="en-US" sz="800">
                <a:solidFill>
                  <a:schemeClr val="dk1"/>
                </a:solidFill>
              </a:rPr>
              <a:t>(OSCOPE)</a:t>
            </a:r>
            <a:endParaRPr sz="800">
              <a:solidFill>
                <a:schemeClr val="dk1"/>
              </a:solidFill>
            </a:endParaRPr>
          </a:p>
        </p:txBody>
      </p:sp>
      <p:sp>
        <p:nvSpPr>
          <p:cNvPr id="126" name="Google Shape;126;p3"/>
          <p:cNvSpPr txBox="1"/>
          <p:nvPr/>
        </p:nvSpPr>
        <p:spPr>
          <a:xfrm>
            <a:off x="4158150" y="4786938"/>
            <a:ext cx="8277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MAX3232</a:t>
            </a:r>
            <a:endParaRPr sz="800">
              <a:solidFill>
                <a:schemeClr val="dk1"/>
              </a:solidFill>
            </a:endParaRPr>
          </a:p>
          <a:p>
            <a:pPr indent="0" lvl="0" marL="0" rtl="0" algn="ctr">
              <a:spcBef>
                <a:spcPts val="0"/>
              </a:spcBef>
              <a:spcAft>
                <a:spcPts val="0"/>
              </a:spcAft>
              <a:buNone/>
            </a:pPr>
            <a:r>
              <a:rPr lang="en-US" sz="800">
                <a:solidFill>
                  <a:schemeClr val="dk1"/>
                </a:solidFill>
              </a:rPr>
              <a:t>THVD1424</a:t>
            </a:r>
            <a:endParaRPr sz="800">
              <a:solidFill>
                <a:schemeClr val="dk1"/>
              </a:solidFill>
            </a:endParaRPr>
          </a:p>
          <a:p>
            <a:pPr indent="0" lvl="0" marL="0" rtl="0" algn="ctr">
              <a:spcBef>
                <a:spcPts val="0"/>
              </a:spcBef>
              <a:spcAft>
                <a:spcPts val="0"/>
              </a:spcAft>
              <a:buNone/>
            </a:pPr>
            <a:r>
              <a:rPr lang="en-US" sz="800">
                <a:solidFill>
                  <a:schemeClr val="dk1"/>
                </a:solidFill>
              </a:rPr>
              <a:t>(Serial port)</a:t>
            </a:r>
            <a:endParaRPr sz="800">
              <a:solidFill>
                <a:schemeClr val="dk1"/>
              </a:solidFill>
            </a:endParaRPr>
          </a:p>
        </p:txBody>
      </p:sp>
      <p:sp>
        <p:nvSpPr>
          <p:cNvPr id="127" name="Google Shape;127;p3"/>
          <p:cNvSpPr txBox="1"/>
          <p:nvPr/>
        </p:nvSpPr>
        <p:spPr>
          <a:xfrm>
            <a:off x="4158150" y="3882688"/>
            <a:ext cx="8277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ESP32</a:t>
            </a:r>
            <a:endParaRPr sz="800">
              <a:solidFill>
                <a:schemeClr val="dk1"/>
              </a:solidFill>
            </a:endParaRPr>
          </a:p>
          <a:p>
            <a:pPr indent="0" lvl="0" marL="0" rtl="0" algn="ctr">
              <a:spcBef>
                <a:spcPts val="0"/>
              </a:spcBef>
              <a:spcAft>
                <a:spcPts val="0"/>
              </a:spcAft>
              <a:buNone/>
            </a:pPr>
            <a:r>
              <a:rPr lang="en-US" sz="800">
                <a:solidFill>
                  <a:schemeClr val="dk1"/>
                </a:solidFill>
              </a:rPr>
              <a:t>(I2C/SPI)</a:t>
            </a:r>
            <a:endParaRPr sz="800">
              <a:solidFill>
                <a:schemeClr val="dk1"/>
              </a:solidFill>
            </a:endParaRPr>
          </a:p>
        </p:txBody>
      </p:sp>
      <p:sp>
        <p:nvSpPr>
          <p:cNvPr id="128" name="Google Shape;128;p3"/>
          <p:cNvSpPr/>
          <p:nvPr/>
        </p:nvSpPr>
        <p:spPr>
          <a:xfrm>
            <a:off x="6618025" y="2231475"/>
            <a:ext cx="1407000" cy="3730200"/>
          </a:xfrm>
          <a:prstGeom prst="rect">
            <a:avLst/>
          </a:prstGeom>
          <a:gradFill>
            <a:gsLst>
              <a:gs pos="0">
                <a:srgbClr val="DCECD5"/>
              </a:gs>
              <a:gs pos="100000">
                <a:srgbClr val="92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29" name="Google Shape;129;p3"/>
          <p:cNvSpPr/>
          <p:nvPr/>
        </p:nvSpPr>
        <p:spPr>
          <a:xfrm>
            <a:off x="6886375" y="3065863"/>
            <a:ext cx="870300" cy="4974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3"/>
          <p:cNvSpPr/>
          <p:nvPr/>
        </p:nvSpPr>
        <p:spPr>
          <a:xfrm>
            <a:off x="6886375" y="44651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3"/>
          <p:cNvSpPr txBox="1"/>
          <p:nvPr/>
        </p:nvSpPr>
        <p:spPr>
          <a:xfrm>
            <a:off x="6861625" y="3065875"/>
            <a:ext cx="9198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FPGA</a:t>
            </a:r>
            <a:endParaRPr sz="800">
              <a:solidFill>
                <a:schemeClr val="dk1"/>
              </a:solidFill>
            </a:endParaRPr>
          </a:p>
          <a:p>
            <a:pPr indent="0" lvl="0" marL="0" rtl="0" algn="ctr">
              <a:spcBef>
                <a:spcPts val="0"/>
              </a:spcBef>
              <a:spcAft>
                <a:spcPts val="0"/>
              </a:spcAft>
              <a:buNone/>
            </a:pPr>
            <a:r>
              <a:rPr lang="en-US" sz="800">
                <a:solidFill>
                  <a:schemeClr val="dk1"/>
                </a:solidFill>
              </a:rPr>
              <a:t>(</a:t>
            </a:r>
            <a:r>
              <a:rPr lang="en-US" sz="800">
                <a:solidFill>
                  <a:schemeClr val="dk1"/>
                </a:solidFill>
              </a:rPr>
              <a:t>Logic Signals</a:t>
            </a:r>
            <a:r>
              <a:rPr lang="en-US" sz="800">
                <a:solidFill>
                  <a:schemeClr val="dk1"/>
                </a:solidFill>
              </a:rPr>
              <a:t>)</a:t>
            </a:r>
            <a:endParaRPr sz="800">
              <a:solidFill>
                <a:schemeClr val="dk1"/>
              </a:solidFill>
            </a:endParaRPr>
          </a:p>
        </p:txBody>
      </p:sp>
      <p:sp>
        <p:nvSpPr>
          <p:cNvPr id="132" name="Google Shape;132;p3"/>
          <p:cNvSpPr txBox="1"/>
          <p:nvPr/>
        </p:nvSpPr>
        <p:spPr>
          <a:xfrm>
            <a:off x="6832075" y="4465175"/>
            <a:ext cx="9789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POWER</a:t>
            </a:r>
            <a:endParaRPr sz="800">
              <a:solidFill>
                <a:schemeClr val="dk1"/>
              </a:solidFill>
            </a:endParaRPr>
          </a:p>
          <a:p>
            <a:pPr indent="0" lvl="0" marL="0" rtl="0" algn="ctr">
              <a:spcBef>
                <a:spcPts val="0"/>
              </a:spcBef>
              <a:spcAft>
                <a:spcPts val="0"/>
              </a:spcAft>
              <a:buNone/>
            </a:pPr>
            <a:r>
              <a:rPr lang="en-US" sz="800">
                <a:solidFill>
                  <a:schemeClr val="dk1"/>
                </a:solidFill>
              </a:rPr>
              <a:t>(Battery/Charger)</a:t>
            </a:r>
            <a:endParaRPr sz="800">
              <a:solidFill>
                <a:schemeClr val="dk1"/>
              </a:solidFill>
            </a:endParaRPr>
          </a:p>
        </p:txBody>
      </p:sp>
      <p:sp>
        <p:nvSpPr>
          <p:cNvPr id="133" name="Google Shape;133;p3"/>
          <p:cNvSpPr/>
          <p:nvPr/>
        </p:nvSpPr>
        <p:spPr>
          <a:xfrm>
            <a:off x="1118975" y="2231475"/>
            <a:ext cx="1407000" cy="3730200"/>
          </a:xfrm>
          <a:prstGeom prst="rect">
            <a:avLst/>
          </a:prstGeom>
          <a:gradFill>
            <a:gsLst>
              <a:gs pos="0">
                <a:srgbClr val="DFEAFB"/>
              </a:gs>
              <a:gs pos="100000">
                <a:srgbClr val="6E9C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t/>
            </a:r>
            <a:endParaRPr/>
          </a:p>
        </p:txBody>
      </p:sp>
      <p:sp>
        <p:nvSpPr>
          <p:cNvPr id="134" name="Google Shape;134;p3"/>
          <p:cNvSpPr/>
          <p:nvPr/>
        </p:nvSpPr>
        <p:spPr>
          <a:xfrm>
            <a:off x="1387325" y="30658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3"/>
          <p:cNvSpPr txBox="1"/>
          <p:nvPr/>
        </p:nvSpPr>
        <p:spPr>
          <a:xfrm>
            <a:off x="1316225" y="3096950"/>
            <a:ext cx="10125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UI</a:t>
            </a:r>
            <a:endParaRPr sz="800">
              <a:solidFill>
                <a:schemeClr val="dk1"/>
              </a:solidFill>
            </a:endParaRPr>
          </a:p>
          <a:p>
            <a:pPr indent="0" lvl="0" marL="0" rtl="0" algn="ctr">
              <a:spcBef>
                <a:spcPts val="0"/>
              </a:spcBef>
              <a:spcAft>
                <a:spcPts val="0"/>
              </a:spcAft>
              <a:buNone/>
            </a:pPr>
            <a:r>
              <a:rPr lang="en-US" sz="800">
                <a:solidFill>
                  <a:schemeClr val="dk1"/>
                </a:solidFill>
              </a:rPr>
              <a:t>(Graphs/Inputs)</a:t>
            </a:r>
            <a:endParaRPr sz="800">
              <a:solidFill>
                <a:schemeClr val="dk1"/>
              </a:solidFill>
            </a:endParaRPr>
          </a:p>
        </p:txBody>
      </p:sp>
      <p:sp>
        <p:nvSpPr>
          <p:cNvPr id="136" name="Google Shape;136;p3"/>
          <p:cNvSpPr/>
          <p:nvPr/>
        </p:nvSpPr>
        <p:spPr>
          <a:xfrm>
            <a:off x="1387325" y="44651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3"/>
          <p:cNvSpPr txBox="1"/>
          <p:nvPr/>
        </p:nvSpPr>
        <p:spPr>
          <a:xfrm>
            <a:off x="1408625" y="4496238"/>
            <a:ext cx="827700" cy="29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chemeClr val="dk1"/>
                </a:solidFill>
              </a:rPr>
              <a:t>COMM</a:t>
            </a:r>
            <a:endParaRPr sz="800">
              <a:solidFill>
                <a:schemeClr val="dk1"/>
              </a:solidFill>
            </a:endParaRPr>
          </a:p>
          <a:p>
            <a:pPr indent="0" lvl="0" marL="0" rtl="0" algn="ctr">
              <a:spcBef>
                <a:spcPts val="0"/>
              </a:spcBef>
              <a:spcAft>
                <a:spcPts val="0"/>
              </a:spcAft>
              <a:buNone/>
            </a:pPr>
            <a:r>
              <a:rPr lang="en-US" sz="800">
                <a:solidFill>
                  <a:schemeClr val="dk1"/>
                </a:solidFill>
              </a:rPr>
              <a:t>(Read/Write)</a:t>
            </a:r>
            <a:endParaRPr sz="800">
              <a:solidFill>
                <a:schemeClr val="dk1"/>
              </a:solidFill>
            </a:endParaRPr>
          </a:p>
        </p:txBody>
      </p:sp>
      <p:cxnSp>
        <p:nvCxnSpPr>
          <p:cNvPr id="138" name="Google Shape;138;p3"/>
          <p:cNvCxnSpPr>
            <a:stCxn id="128" idx="1"/>
            <a:endCxn id="121" idx="3"/>
          </p:cNvCxnSpPr>
          <p:nvPr/>
        </p:nvCxnSpPr>
        <p:spPr>
          <a:xfrm rot="10800000">
            <a:off x="5275525" y="4096575"/>
            <a:ext cx="1342500" cy="0"/>
          </a:xfrm>
          <a:prstGeom prst="straightConnector1">
            <a:avLst/>
          </a:prstGeom>
          <a:noFill/>
          <a:ln cap="flat" cmpd="sng" w="9525">
            <a:solidFill>
              <a:schemeClr val="dk2"/>
            </a:solidFill>
            <a:prstDash val="solid"/>
            <a:round/>
            <a:headEnd len="med" w="med" type="none"/>
            <a:tailEnd len="med" w="med" type="triangle"/>
          </a:ln>
        </p:spPr>
      </p:cxnSp>
      <p:cxnSp>
        <p:nvCxnSpPr>
          <p:cNvPr id="139" name="Google Shape;139;p3"/>
          <p:cNvCxnSpPr/>
          <p:nvPr/>
        </p:nvCxnSpPr>
        <p:spPr>
          <a:xfrm rot="10800000">
            <a:off x="2519375" y="3527100"/>
            <a:ext cx="1158300" cy="6600"/>
          </a:xfrm>
          <a:prstGeom prst="straightConnector1">
            <a:avLst/>
          </a:prstGeom>
          <a:noFill/>
          <a:ln cap="flat" cmpd="sng" w="9525">
            <a:solidFill>
              <a:schemeClr val="dk2"/>
            </a:solidFill>
            <a:prstDash val="solid"/>
            <a:round/>
            <a:headEnd len="med" w="med" type="none"/>
            <a:tailEnd len="med" w="med" type="triangle"/>
          </a:ln>
        </p:spPr>
      </p:cxnSp>
      <p:cxnSp>
        <p:nvCxnSpPr>
          <p:cNvPr id="140" name="Google Shape;140;p3"/>
          <p:cNvCxnSpPr/>
          <p:nvPr/>
        </p:nvCxnSpPr>
        <p:spPr>
          <a:xfrm>
            <a:off x="2519375" y="4713875"/>
            <a:ext cx="1151700" cy="42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p3"/>
          <p:cNvSpPr txBox="1"/>
          <p:nvPr/>
        </p:nvSpPr>
        <p:spPr>
          <a:xfrm>
            <a:off x="1246625" y="2310688"/>
            <a:ext cx="11517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dk1"/>
                </a:solidFill>
              </a:rPr>
              <a:t>Donavan</a:t>
            </a:r>
            <a:endParaRPr sz="1000">
              <a:solidFill>
                <a:schemeClr val="dk1"/>
              </a:solidFill>
            </a:endParaRPr>
          </a:p>
        </p:txBody>
      </p:sp>
      <p:sp>
        <p:nvSpPr>
          <p:cNvPr id="142" name="Google Shape;142;p3"/>
          <p:cNvSpPr txBox="1"/>
          <p:nvPr/>
        </p:nvSpPr>
        <p:spPr>
          <a:xfrm>
            <a:off x="3996150" y="2310688"/>
            <a:ext cx="11517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dk1"/>
                </a:solidFill>
              </a:rPr>
              <a:t>Elijah</a:t>
            </a:r>
            <a:endParaRPr sz="1000">
              <a:solidFill>
                <a:schemeClr val="dk1"/>
              </a:solidFill>
            </a:endParaRPr>
          </a:p>
        </p:txBody>
      </p:sp>
      <p:sp>
        <p:nvSpPr>
          <p:cNvPr id="143" name="Google Shape;143;p3"/>
          <p:cNvSpPr txBox="1"/>
          <p:nvPr/>
        </p:nvSpPr>
        <p:spPr>
          <a:xfrm>
            <a:off x="6775325" y="2310688"/>
            <a:ext cx="1151700" cy="32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000">
                <a:solidFill>
                  <a:schemeClr val="dk1"/>
                </a:solidFill>
              </a:rPr>
              <a:t>Rohan</a:t>
            </a:r>
            <a:endParaRPr sz="1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a:t>
            </a:r>
            <a:endParaRPr/>
          </a:p>
        </p:txBody>
      </p:sp>
      <p:graphicFrame>
        <p:nvGraphicFramePr>
          <p:cNvPr id="149" name="Google Shape;149;p4"/>
          <p:cNvGraphicFramePr/>
          <p:nvPr/>
        </p:nvGraphicFramePr>
        <p:xfrm>
          <a:off x="230909" y="2786929"/>
          <a:ext cx="3000000" cy="3000000"/>
        </p:xfrm>
        <a:graphic>
          <a:graphicData uri="http://schemas.openxmlformats.org/drawingml/2006/table">
            <a:tbl>
              <a:tblPr>
                <a:noFill/>
                <a:tableStyleId>{FEAC21F2-092E-422C-B02D-A52C1E721320}</a:tableStyleId>
              </a:tblPr>
              <a:tblGrid>
                <a:gridCol w="1087900"/>
                <a:gridCol w="1083725"/>
                <a:gridCol w="1085825"/>
                <a:gridCol w="1094150"/>
                <a:gridCol w="1143100"/>
                <a:gridCol w="1032700"/>
                <a:gridCol w="960225"/>
              </a:tblGrid>
              <a:tr h="1387900">
                <a:tc>
                  <a:txBody>
                    <a:bodyPr/>
                    <a:lstStyle/>
                    <a:p>
                      <a:pPr indent="0" lvl="0" marL="0" marR="0" rtl="0" algn="ctr">
                        <a:spcBef>
                          <a:spcPts val="0"/>
                        </a:spcBef>
                        <a:spcAft>
                          <a:spcPts val="0"/>
                        </a:spcAft>
                        <a:buNone/>
                      </a:pPr>
                      <a:r>
                        <a:rPr lang="en-US" sz="1200" u="none" cap="none" strike="noStrike"/>
                        <a:t>Subsystem Designs and Testing</a:t>
                      </a:r>
                      <a:endParaRPr sz="1300"/>
                    </a:p>
                    <a:p>
                      <a:pPr indent="0" lvl="0" marL="0" marR="0" rtl="0" algn="ctr">
                        <a:spcBef>
                          <a:spcPts val="0"/>
                        </a:spcBef>
                        <a:spcAft>
                          <a:spcPts val="0"/>
                        </a:spcAft>
                        <a:buNone/>
                      </a:pPr>
                      <a:r>
                        <a:rPr lang="en-US" sz="1200" u="none" cap="none" strike="noStrike"/>
                        <a:t>(to complete</a:t>
                      </a:r>
                      <a:r>
                        <a:rPr lang="en-US" sz="1200"/>
                        <a:t> by 2/17</a:t>
                      </a:r>
                      <a:r>
                        <a:rPr lang="en-US" sz="1200" u="none" cap="none" strike="noStrike"/>
                        <a:t> )</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0"/>
                      </a:srgbClr>
                    </a:solidFill>
                  </a:tcPr>
                </a:tc>
                <a:tc>
                  <a:txBody>
                    <a:bodyPr/>
                    <a:lstStyle/>
                    <a:p>
                      <a:pPr indent="0" lvl="0" marL="0" rtl="0" algn="ctr">
                        <a:spcBef>
                          <a:spcPts val="0"/>
                        </a:spcBef>
                        <a:spcAft>
                          <a:spcPts val="0"/>
                        </a:spcAft>
                        <a:buNone/>
                      </a:pPr>
                      <a:r>
                        <a:rPr lang="en-US" sz="1200">
                          <a:solidFill>
                            <a:schemeClr val="dk1"/>
                          </a:solidFill>
                        </a:rPr>
                        <a:t>Integration of App Development subsystem with Firmware subsystem.</a:t>
                      </a:r>
                      <a:endParaRPr sz="1200">
                        <a:solidFill>
                          <a:schemeClr val="dk1"/>
                        </a:solidFill>
                      </a:endParaRPr>
                    </a:p>
                    <a:p>
                      <a:pPr indent="0" lvl="0" marL="0" rtl="0" algn="ctr">
                        <a:spcBef>
                          <a:spcPts val="0"/>
                        </a:spcBef>
                        <a:spcAft>
                          <a:spcPts val="0"/>
                        </a:spcAft>
                        <a:buNone/>
                      </a:pPr>
                      <a:br>
                        <a:rPr lang="en-US" sz="1200">
                          <a:solidFill>
                            <a:schemeClr val="dk1"/>
                          </a:solidFill>
                        </a:rPr>
                      </a:br>
                      <a:r>
                        <a:rPr lang="en-US" sz="1200">
                          <a:solidFill>
                            <a:schemeClr val="dk1"/>
                          </a:solidFill>
                        </a:rPr>
                        <a:t>(to complete by 2/24)</a:t>
                      </a:r>
                      <a:endParaRPr sz="12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0"/>
                      </a:srgbClr>
                    </a:solidFill>
                  </a:tcPr>
                </a:tc>
                <a:tc>
                  <a:txBody>
                    <a:bodyPr/>
                    <a:lstStyle/>
                    <a:p>
                      <a:pPr indent="0" lvl="0" marL="0" rtl="0" algn="ctr">
                        <a:spcBef>
                          <a:spcPts val="0"/>
                        </a:spcBef>
                        <a:spcAft>
                          <a:spcPts val="0"/>
                        </a:spcAft>
                        <a:buNone/>
                      </a:pPr>
                      <a:r>
                        <a:rPr lang="en-US" sz="1200">
                          <a:solidFill>
                            <a:schemeClr val="dk1"/>
                          </a:solidFill>
                        </a:rPr>
                        <a:t>Integration of Power and Data Processing subsystem with Data Acquisition and Communication Subsystem</a:t>
                      </a:r>
                      <a:endParaRPr sz="1200">
                        <a:solidFill>
                          <a:schemeClr val="dk1"/>
                        </a:solidFill>
                      </a:endParaRPr>
                    </a:p>
                    <a:p>
                      <a:pPr indent="0" lvl="0" marL="0" rtl="0" algn="ctr">
                        <a:spcBef>
                          <a:spcPts val="0"/>
                        </a:spcBef>
                        <a:spcAft>
                          <a:spcPts val="0"/>
                        </a:spcAft>
                        <a:buNone/>
                      </a:pPr>
                      <a:r>
                        <a:rPr lang="en-US" sz="1200">
                          <a:solidFill>
                            <a:schemeClr val="dk1"/>
                          </a:solidFill>
                        </a:rPr>
                        <a:t> (to complete by 2/24)</a:t>
                      </a:r>
                      <a:endParaRPr sz="1200">
                        <a:solidFill>
                          <a:schemeClr val="dk1"/>
                        </a:solidFill>
                      </a:endParaRPr>
                    </a:p>
                    <a:p>
                      <a:pPr indent="0" lvl="0" marL="0" marR="0" rtl="0" algn="ctr">
                        <a:spcBef>
                          <a:spcPts val="0"/>
                        </a:spcBef>
                        <a:spcAft>
                          <a:spcPts val="0"/>
                        </a:spcAft>
                        <a:buNone/>
                      </a:pPr>
                      <a:r>
                        <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800"/>
                      </a:srgbClr>
                    </a:solidFill>
                  </a:tcPr>
                </a:tc>
                <a:tc>
                  <a:txBody>
                    <a:bodyPr/>
                    <a:lstStyle/>
                    <a:p>
                      <a:pPr indent="0" lvl="0" marL="0" marR="0" rtl="0" algn="ctr">
                        <a:spcBef>
                          <a:spcPts val="0"/>
                        </a:spcBef>
                        <a:spcAft>
                          <a:spcPts val="0"/>
                        </a:spcAft>
                        <a:buNone/>
                      </a:pPr>
                      <a:r>
                        <a:rPr lang="en-US" sz="1200" u="none" cap="none" strike="noStrike"/>
                        <a:t>Final Integration </a:t>
                      </a:r>
                      <a:br>
                        <a:rPr lang="en-US" sz="1200" u="none" cap="none" strike="noStrike"/>
                      </a:br>
                      <a:r>
                        <a:rPr lang="en-US" sz="1200" u="none" cap="none" strike="noStrike"/>
                        <a:t>(to complete by </a:t>
                      </a:r>
                      <a:r>
                        <a:rPr lang="en-US" sz="1200"/>
                        <a:t>3</a:t>
                      </a:r>
                      <a:r>
                        <a:rPr lang="en-US" sz="1200" u="none" cap="none" strike="noStrike"/>
                        <a:t>/</a:t>
                      </a:r>
                      <a:r>
                        <a:rPr lang="en-US" sz="1200"/>
                        <a:t>3</a:t>
                      </a:r>
                      <a:r>
                        <a:rPr lang="en-US" sz="1200" u="none" cap="none" strike="noStrike"/>
                        <a:t>)</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200" u="none" cap="none" strike="noStrike"/>
                        <a:t>System Test</a:t>
                      </a:r>
                      <a:br>
                        <a:rPr lang="en-US" sz="1200" u="none" cap="none" strike="noStrike"/>
                      </a:br>
                      <a:r>
                        <a:rPr lang="en-US" sz="1200" u="none" cap="none" strike="noStrike"/>
                        <a:t>(to complete by </a:t>
                      </a:r>
                      <a:r>
                        <a:rPr lang="en-US" sz="1200"/>
                        <a:t>3/12</a:t>
                      </a:r>
                      <a:r>
                        <a:rPr lang="en-US" sz="1200" u="none" cap="none" strike="noStrike"/>
                        <a:t>)</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t>Validation</a:t>
                      </a:r>
                      <a:br>
                        <a:rPr lang="en-US" sz="1200" u="none" cap="none" strike="noStrike"/>
                      </a:br>
                      <a:r>
                        <a:rPr lang="en-US" sz="1200" u="none" cap="none" strike="noStrike"/>
                        <a:t>(to complete by </a:t>
                      </a:r>
                      <a:r>
                        <a:rPr lang="en-US" sz="1200"/>
                        <a:t>3/31</a:t>
                      </a:r>
                      <a:r>
                        <a:rPr lang="en-US" sz="1200" u="none" cap="none" strike="noStrike"/>
                        <a:t>)</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u="none" cap="none" strike="noStrike"/>
                        <a:t>Demo and Report </a:t>
                      </a:r>
                      <a:br>
                        <a:rPr lang="en-US" sz="1200" u="none" cap="none" strike="noStrike"/>
                      </a:br>
                      <a:r>
                        <a:rPr lang="en-US" sz="1200" u="none" cap="none" strike="noStrike"/>
                        <a:t>(</a:t>
                      </a:r>
                      <a:r>
                        <a:rPr lang="en-US" sz="1200"/>
                        <a:t>Prepared</a:t>
                      </a:r>
                      <a:r>
                        <a:rPr lang="en-US" sz="1200" u="none" cap="none" strike="noStrike"/>
                        <a:t> by </a:t>
                      </a:r>
                      <a:r>
                        <a:rPr lang="en-US" sz="1200"/>
                        <a:t>4/3</a:t>
                      </a:r>
                      <a:r>
                        <a:rPr lang="en-US" sz="1200" u="none" cap="none" strike="noStrike"/>
                        <a:t>)</a:t>
                      </a:r>
                      <a:endParaRPr sz="12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30a2c611c0_0_5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Firmware design</a:t>
            </a:r>
            <a:endParaRPr/>
          </a:p>
          <a:p>
            <a:pPr indent="0" lvl="0" marL="0" rtl="0" algn="ctr">
              <a:lnSpc>
                <a:spcPct val="115000"/>
              </a:lnSpc>
              <a:spcBef>
                <a:spcPts val="0"/>
              </a:spcBef>
              <a:spcAft>
                <a:spcPts val="0"/>
              </a:spcAft>
              <a:buClr>
                <a:schemeClr val="dk1"/>
              </a:buClr>
              <a:buSzPts val="990"/>
              <a:buFont typeface="Arial"/>
              <a:buNone/>
            </a:pPr>
            <a:r>
              <a:rPr lang="en-US" sz="1720"/>
              <a:t>Jacob Newlin</a:t>
            </a:r>
            <a:endParaRPr sz="2980"/>
          </a:p>
        </p:txBody>
      </p:sp>
      <p:graphicFrame>
        <p:nvGraphicFramePr>
          <p:cNvPr id="155" name="Google Shape;155;g330a2c611c0_0_51"/>
          <p:cNvGraphicFramePr/>
          <p:nvPr/>
        </p:nvGraphicFramePr>
        <p:xfrm>
          <a:off x="685800" y="1952075"/>
          <a:ext cx="3000000" cy="3000000"/>
        </p:xfrm>
        <a:graphic>
          <a:graphicData uri="http://schemas.openxmlformats.org/drawingml/2006/table">
            <a:tbl>
              <a:tblPr>
                <a:noFill/>
                <a:tableStyleId>{FEAC21F2-092E-422C-B02D-A52C1E721320}</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r>
                        <a:rPr lang="en-US" sz="1800">
                          <a:solidFill>
                            <a:srgbClr val="FF0000"/>
                          </a:solidFill>
                        </a:rPr>
                        <a:t>9</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Integrated oscilloscope function with app subsystem, replicated process for 16-Ch. logic analysis function, operating SPI function.</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Clr>
                          <a:schemeClr val="dk1"/>
                        </a:buClr>
                        <a:buSzPts val="1800"/>
                        <a:buFont typeface="Arial"/>
                        <a:buNone/>
                      </a:pPr>
                      <a:r>
                        <a:rPr lang="en-US" sz="1800"/>
                        <a:t>Finish FPGA code and prepare ESP32 code for </a:t>
                      </a:r>
                      <a:r>
                        <a:rPr lang="en-US" sz="1800"/>
                        <a:t>integration</a:t>
                      </a:r>
                      <a:r>
                        <a:rPr lang="en-US" sz="1800"/>
                        <a:t> with hardware team.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56" name="Google Shape;156;g330a2c611c0_0_51"/>
          <p:cNvPicPr preferRelativeResize="0"/>
          <p:nvPr/>
        </p:nvPicPr>
        <p:blipFill>
          <a:blip r:embed="rId3">
            <a:alphaModFix/>
          </a:blip>
          <a:stretch>
            <a:fillRect/>
          </a:stretch>
        </p:blipFill>
        <p:spPr>
          <a:xfrm>
            <a:off x="3031725" y="4426175"/>
            <a:ext cx="2990452" cy="2226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30a2c611c0_0_10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Processing and Power</a:t>
            </a:r>
            <a:endParaRPr/>
          </a:p>
          <a:p>
            <a:pPr indent="0" lvl="0" marL="0" rtl="0" algn="ctr">
              <a:lnSpc>
                <a:spcPct val="115000"/>
              </a:lnSpc>
              <a:spcBef>
                <a:spcPts val="0"/>
              </a:spcBef>
              <a:spcAft>
                <a:spcPts val="0"/>
              </a:spcAft>
              <a:buClr>
                <a:schemeClr val="dk1"/>
              </a:buClr>
              <a:buSzPts val="990"/>
              <a:buFont typeface="Arial"/>
              <a:buNone/>
            </a:pPr>
            <a:r>
              <a:rPr lang="en-US" sz="1720"/>
              <a:t>Rohan Bharadwaj</a:t>
            </a:r>
            <a:endParaRPr sz="2980"/>
          </a:p>
        </p:txBody>
      </p:sp>
      <p:graphicFrame>
        <p:nvGraphicFramePr>
          <p:cNvPr id="162" name="Google Shape;162;g330a2c611c0_0_102"/>
          <p:cNvGraphicFramePr/>
          <p:nvPr/>
        </p:nvGraphicFramePr>
        <p:xfrm>
          <a:off x="685800" y="1952075"/>
          <a:ext cx="3000000" cy="3000000"/>
        </p:xfrm>
        <a:graphic>
          <a:graphicData uri="http://schemas.openxmlformats.org/drawingml/2006/table">
            <a:tbl>
              <a:tblPr>
                <a:noFill/>
                <a:tableStyleId>{FEAC21F2-092E-422C-B02D-A52C1E721320}</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r>
                        <a:rPr lang="en-US" sz="1800">
                          <a:solidFill>
                            <a:srgbClr val="FF0000"/>
                          </a:solidFill>
                        </a:rPr>
                        <a:t>9</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Char char="●"/>
                      </a:pPr>
                      <a:r>
                        <a:rPr lang="en-US" sz="1800"/>
                        <a:t>Completed PCB designs for power supply, ADC converter, and FPGA for the purpose of integration.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Order PCBs</a:t>
                      </a:r>
                      <a:endParaRPr sz="1800"/>
                    </a:p>
                    <a:p>
                      <a:pPr indent="-342900" lvl="0" marL="457200" marR="0" rtl="0" algn="l">
                        <a:spcBef>
                          <a:spcPts val="0"/>
                        </a:spcBef>
                        <a:spcAft>
                          <a:spcPts val="0"/>
                        </a:spcAft>
                        <a:buSzPts val="1800"/>
                        <a:buChar char="●"/>
                      </a:pPr>
                      <a:r>
                        <a:rPr lang="en-US" sz="1800"/>
                        <a:t>Assemble PCBs</a:t>
                      </a:r>
                      <a:endParaRPr sz="1800"/>
                    </a:p>
                    <a:p>
                      <a:pPr indent="-342900" lvl="0" marL="457200" marR="0" rtl="0" algn="l">
                        <a:spcBef>
                          <a:spcPts val="0"/>
                        </a:spcBef>
                        <a:spcAft>
                          <a:spcPts val="0"/>
                        </a:spcAft>
                        <a:buSzPts val="1800"/>
                        <a:buChar char="●"/>
                      </a:pPr>
                      <a:r>
                        <a:rPr lang="en-US" sz="1800"/>
                        <a:t>Begin integration with Data Communication and Collection subsystem.</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g330a2c611c0_0_152"/>
          <p:cNvGraphicFramePr/>
          <p:nvPr/>
        </p:nvGraphicFramePr>
        <p:xfrm>
          <a:off x="685800" y="1952075"/>
          <a:ext cx="3000000" cy="3000000"/>
        </p:xfrm>
        <a:graphic>
          <a:graphicData uri="http://schemas.openxmlformats.org/drawingml/2006/table">
            <a:tbl>
              <a:tblPr>
                <a:noFill/>
                <a:tableStyleId>{FEAC21F2-092E-422C-B02D-A52C1E721320}</a:tableStyleId>
              </a:tblPr>
              <a:tblGrid>
                <a:gridCol w="3886200"/>
                <a:gridCol w="3886200"/>
              </a:tblGrid>
              <a:tr h="640300">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r>
                        <a:rPr lang="en-US" sz="1800">
                          <a:solidFill>
                            <a:srgbClr val="FF0000"/>
                          </a:solidFill>
                        </a:rPr>
                        <a:t>10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rtl="0" algn="l">
                        <a:spcBef>
                          <a:spcPts val="0"/>
                        </a:spcBef>
                        <a:spcAft>
                          <a:spcPts val="0"/>
                        </a:spcAft>
                        <a:buClr>
                          <a:schemeClr val="dk1"/>
                        </a:buClr>
                        <a:buSzPts val="1800"/>
                        <a:buChar char="●"/>
                      </a:pPr>
                      <a:r>
                        <a:rPr lang="en-US" sz="1800">
                          <a:solidFill>
                            <a:schemeClr val="dk1"/>
                          </a:solidFill>
                        </a:rPr>
                        <a:t>Fixed footprint and symbol errors and completed serial port sniffer schematic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Fixed errors when updating the PCB with the new schematic </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Began designing new PCB.</a:t>
                      </a:r>
                      <a:endParaRPr sz="1800">
                        <a:solidFill>
                          <a:schemeClr val="dk1"/>
                        </a:solidFill>
                      </a:endParaRPr>
                    </a:p>
                    <a:p>
                      <a:pPr indent="0" lvl="0" marL="457200" rtl="0" algn="l">
                        <a:spcBef>
                          <a:spcPts val="0"/>
                        </a:spcBef>
                        <a:spcAft>
                          <a:spcPts val="0"/>
                        </a:spcAft>
                        <a:buNone/>
                      </a:pPr>
                      <a:r>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Complete the PCB </a:t>
                      </a:r>
                      <a:r>
                        <a:rPr lang="en-US" sz="1800"/>
                        <a:t>and</a:t>
                      </a:r>
                      <a:r>
                        <a:rPr lang="en-US" sz="1800"/>
                        <a:t> order it and the </a:t>
                      </a:r>
                      <a:r>
                        <a:rPr lang="en-US" sz="1800"/>
                        <a:t>necessary parts by tomorrow.</a:t>
                      </a:r>
                      <a:endParaRPr sz="1800"/>
                    </a:p>
                    <a:p>
                      <a:pPr indent="0" lvl="0" marL="0" marR="0" rtl="0" algn="l">
                        <a:spcBef>
                          <a:spcPts val="0"/>
                        </a:spcBef>
                        <a:spcAft>
                          <a:spcPts val="0"/>
                        </a:spcAft>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68" name="Google Shape;168;g330a2c611c0_0_1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Communication and Collection</a:t>
            </a:r>
            <a:endParaRPr/>
          </a:p>
          <a:p>
            <a:pPr indent="0" lvl="0" marL="0" rtl="0" algn="ctr">
              <a:lnSpc>
                <a:spcPct val="115000"/>
              </a:lnSpc>
              <a:spcBef>
                <a:spcPts val="0"/>
              </a:spcBef>
              <a:spcAft>
                <a:spcPts val="0"/>
              </a:spcAft>
              <a:buClr>
                <a:schemeClr val="dk1"/>
              </a:buClr>
              <a:buSzPts val="990"/>
              <a:buFont typeface="Arial"/>
              <a:buNone/>
            </a:pPr>
            <a:r>
              <a:rPr lang="en-US" sz="1720"/>
              <a:t>Elijah Rodriguez</a:t>
            </a:r>
            <a:endParaRPr sz="298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g330a2c611c0_0_202"/>
          <p:cNvGraphicFramePr/>
          <p:nvPr/>
        </p:nvGraphicFramePr>
        <p:xfrm>
          <a:off x="685800" y="1952075"/>
          <a:ext cx="3000000" cy="3000000"/>
        </p:xfrm>
        <a:graphic>
          <a:graphicData uri="http://schemas.openxmlformats.org/drawingml/2006/table">
            <a:tbl>
              <a:tblPr>
                <a:noFill/>
                <a:tableStyleId>{FEAC21F2-092E-422C-B02D-A52C1E721320}</a:tableStyleId>
              </a:tblPr>
              <a:tblGrid>
                <a:gridCol w="3886200"/>
                <a:gridCol w="3886200"/>
              </a:tblGrid>
              <a:tr h="590475">
                <a:tc>
                  <a:txBody>
                    <a:bodyPr/>
                    <a:lstStyle/>
                    <a:p>
                      <a:pPr indent="0" lvl="0" marL="0" marR="0" rtl="0" algn="l">
                        <a:spcBef>
                          <a:spcPts val="0"/>
                        </a:spcBef>
                        <a:spcAft>
                          <a:spcPts val="0"/>
                        </a:spcAft>
                        <a:buClr>
                          <a:schemeClr val="dk1"/>
                        </a:buClr>
                        <a:buSzPts val="1800"/>
                        <a:buFont typeface="Arial"/>
                        <a:buNone/>
                      </a:pPr>
                      <a:r>
                        <a:rPr lang="en-US" sz="1800" u="none" cap="none" strike="noStrike"/>
                        <a:t>Accomplishments since </a:t>
                      </a:r>
                      <a:r>
                        <a:rPr lang="en-US" sz="1800"/>
                        <a:t>last update</a:t>
                      </a:r>
                      <a:r>
                        <a:rPr lang="en-US" sz="1800" u="none" cap="none" strike="noStrike"/>
                        <a:t>                          </a:t>
                      </a:r>
                      <a:r>
                        <a:rPr lang="en-US" sz="1800">
                          <a:solidFill>
                            <a:srgbClr val="FF0000"/>
                          </a:solidFill>
                        </a:rPr>
                        <a:t>9</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602175">
                <a:tc>
                  <a:txBody>
                    <a:bodyPr/>
                    <a:lstStyle/>
                    <a:p>
                      <a:pPr indent="-342900" lvl="0" marL="457200" rtl="0" algn="l">
                        <a:spcBef>
                          <a:spcPts val="0"/>
                        </a:spcBef>
                        <a:spcAft>
                          <a:spcPts val="0"/>
                        </a:spcAft>
                        <a:buClr>
                          <a:schemeClr val="dk1"/>
                        </a:buClr>
                        <a:buSzPts val="1800"/>
                        <a:buChar char="●"/>
                      </a:pPr>
                      <a:r>
                        <a:rPr lang="en-US" sz="1800">
                          <a:solidFill>
                            <a:schemeClr val="dk1"/>
                          </a:solidFill>
                        </a:rPr>
                        <a:t>Bluetooth large data stream able to be received by phone from ESP32 to prepare integration with Firmware</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rtl="0" algn="l">
                        <a:spcBef>
                          <a:spcPts val="0"/>
                        </a:spcBef>
                        <a:spcAft>
                          <a:spcPts val="0"/>
                        </a:spcAft>
                        <a:buSzPts val="1800"/>
                        <a:buChar char="●"/>
                      </a:pPr>
                      <a:r>
                        <a:rPr lang="en-US" sz="1800">
                          <a:solidFill>
                            <a:schemeClr val="dk1"/>
                          </a:solidFill>
                        </a:rPr>
                        <a:t>Complete integration with firmware by implementing each data type case condition based on what firmware needs to send and displaying the data.</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4" name="Google Shape;174;g330a2c611c0_0_20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33f00fe99e_0_0"/>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pic>
        <p:nvPicPr>
          <p:cNvPr id="180" name="Google Shape;180;g333f00fe99e_0_0"/>
          <p:cNvPicPr preferRelativeResize="0"/>
          <p:nvPr/>
        </p:nvPicPr>
        <p:blipFill>
          <a:blip r:embed="rId3">
            <a:alphaModFix/>
          </a:blip>
          <a:stretch>
            <a:fillRect/>
          </a:stretch>
        </p:blipFill>
        <p:spPr>
          <a:xfrm>
            <a:off x="1524475" y="4763675"/>
            <a:ext cx="6095044" cy="896777"/>
          </a:xfrm>
          <a:prstGeom prst="rect">
            <a:avLst/>
          </a:prstGeom>
          <a:noFill/>
          <a:ln>
            <a:noFill/>
          </a:ln>
        </p:spPr>
      </p:pic>
      <p:pic>
        <p:nvPicPr>
          <p:cNvPr id="181" name="Google Shape;181;g333f00fe99e_0_0"/>
          <p:cNvPicPr preferRelativeResize="0"/>
          <p:nvPr/>
        </p:nvPicPr>
        <p:blipFill>
          <a:blip r:embed="rId4">
            <a:alphaModFix/>
          </a:blip>
          <a:stretch>
            <a:fillRect/>
          </a:stretch>
        </p:blipFill>
        <p:spPr>
          <a:xfrm>
            <a:off x="1524475" y="3903500"/>
            <a:ext cx="6095050" cy="333375"/>
          </a:xfrm>
          <a:prstGeom prst="rect">
            <a:avLst/>
          </a:prstGeom>
          <a:noFill/>
          <a:ln>
            <a:noFill/>
          </a:ln>
        </p:spPr>
      </p:pic>
      <p:sp>
        <p:nvSpPr>
          <p:cNvPr id="182" name="Google Shape;182;g333f00fe99e_0_0"/>
          <p:cNvSpPr txBox="1"/>
          <p:nvPr/>
        </p:nvSpPr>
        <p:spPr>
          <a:xfrm>
            <a:off x="1524450" y="3579425"/>
            <a:ext cx="60951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Incorrect receipt of data: (2nd send)</a:t>
            </a:r>
            <a:endParaRPr>
              <a:solidFill>
                <a:schemeClr val="dk1"/>
              </a:solidFill>
            </a:endParaRPr>
          </a:p>
        </p:txBody>
      </p:sp>
      <p:sp>
        <p:nvSpPr>
          <p:cNvPr id="183" name="Google Shape;183;g333f00fe99e_0_0"/>
          <p:cNvSpPr txBox="1"/>
          <p:nvPr/>
        </p:nvSpPr>
        <p:spPr>
          <a:xfrm>
            <a:off x="1524450" y="4435775"/>
            <a:ext cx="6095100" cy="57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Fixed receipt of data (2nd send):</a:t>
            </a:r>
            <a:endParaRPr>
              <a:solidFill>
                <a:schemeClr val="dk1"/>
              </a:solidFill>
            </a:endParaRPr>
          </a:p>
        </p:txBody>
      </p:sp>
      <p:sp>
        <p:nvSpPr>
          <p:cNvPr id="184" name="Google Shape;184;g333f00fe99e_0_0"/>
          <p:cNvSpPr txBox="1"/>
          <p:nvPr/>
        </p:nvSpPr>
        <p:spPr>
          <a:xfrm>
            <a:off x="974400" y="2197400"/>
            <a:ext cx="7195200" cy="123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solidFill>
                  <a:schemeClr val="dk1"/>
                </a:solidFill>
              </a:rPr>
              <a:t>Issues fixed: Duplicating data, R</a:t>
            </a:r>
            <a:r>
              <a:rPr lang="en-US">
                <a:solidFill>
                  <a:schemeClr val="dk1"/>
                </a:solidFill>
              </a:rPr>
              <a:t>eceiving only last list requested</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