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6.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68580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4" roundtripDataSignature="AMtx7mh4ZBfjBsQnKWRaaGCbZXEQKw1Kl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ABCD604-3AD7-47FB-92FB-35D4732B60CC}">
  <a:tblStyle styleId="{1ABCD604-3AD7-47FB-92FB-35D4732B60CC}" styleName="Table_0">
    <a:wholeTbl>
      <a:tcTxStyle b="off" i="off">
        <a:font>
          <a:latin typeface="Arial"/>
          <a:ea typeface="Arial"/>
          <a:cs typeface="Arial"/>
        </a:font>
        <a:srgbClr val="000000"/>
      </a:tcTx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 styleId="{4F05FB46-6295-4268-A24D-EC1D100398D4}" styleName="Table_1">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24" Type="http://customschemas.google.com/relationships/presentationmetadata" Target="metadata"/><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Michelle</a:t>
            </a:r>
            <a:endParaRPr/>
          </a:p>
        </p:txBody>
      </p:sp>
      <p:sp>
        <p:nvSpPr>
          <p:cNvPr id="56" name="Google Shape;56;p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33f00fe99e_0_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8" name="Google Shape;138;g333f00fe99e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g3320d2fa04a_1_1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g3320d2fa04a_1_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3320d2fa04a_1_20: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2" name="Google Shape;152;g3320d2fa04a_1_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3320d2fa04a_1_29: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g3320d2fa04a_1_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30a2c611c0_0_3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330a2c611c0_0_3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30a2c611c0_0_3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2" name="Google Shape;172;g330a2c611c0_0_3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rPr lang="en-US"/>
              <a:t>Michelle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30a2c611c0_0_4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g330a2c611c0_0_4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9" name="Google Shape;179;g330a2c611c0_0_4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g330a2c611c0_0_506: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g330a2c611c0_0_50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200"/>
              <a:buFont typeface="Calibri"/>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Kyle</a:t>
            </a:r>
            <a:endParaRPr/>
          </a:p>
        </p:txBody>
      </p:sp>
      <p:sp>
        <p:nvSpPr>
          <p:cNvPr id="64" name="Google Shape;64;p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71" name="Google Shape;71;p3: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rPr lang="en-US"/>
              <a:t>Eric</a:t>
            </a:r>
            <a:endParaRPr/>
          </a:p>
        </p:txBody>
      </p:sp>
      <p:sp>
        <p:nvSpPr>
          <p:cNvPr id="100" name="Google Shape;100;p4: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30a2c611c0_0_5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06" name="Google Shape;106;g330a2c611c0_0_51: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3a0741b697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3a0741b697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4" name="Google Shape;114;g33a0741b697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30a2c611c0_0_1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20" name="Google Shape;120;g330a2c611c0_0_1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30a2c611c0_0_15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26" name="Google Shape;126;g330a2c611c0_0_15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330a2c611c0_0_20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Calibri"/>
              <a:buNone/>
            </a:pPr>
            <a:r>
              <a:t/>
            </a:r>
            <a:endParaRPr/>
          </a:p>
        </p:txBody>
      </p:sp>
      <p:sp>
        <p:nvSpPr>
          <p:cNvPr id="132" name="Google Shape;132;g330a2c611c0_0_202:notes"/>
          <p:cNvSpPr/>
          <p:nvPr>
            <p:ph idx="2" type="sldImg"/>
          </p:nvPr>
        </p:nvSpPr>
        <p:spPr>
          <a:xfrm>
            <a:off x="1143000"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3.jp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blipFill>
          <a:blip r:embed="rId2">
            <a:alphaModFix/>
          </a:blip>
          <a:stretch>
            <a:fillRect/>
          </a:stretch>
        </a:blipFill>
      </p:bgPr>
    </p:bg>
    <p:spTree>
      <p:nvGrpSpPr>
        <p:cNvPr id="15" name="Shape 15"/>
        <p:cNvGrpSpPr/>
        <p:nvPr/>
      </p:nvGrpSpPr>
      <p:grpSpPr>
        <a:xfrm>
          <a:off x="0" y="0"/>
          <a:ext cx="0" cy="0"/>
          <a:chOff x="0" y="0"/>
          <a:chExt cx="0" cy="0"/>
        </a:xfrm>
      </p:grpSpPr>
      <p:sp>
        <p:nvSpPr>
          <p:cNvPr id="16" name="Google Shape;16;p10"/>
          <p:cNvSpPr txBox="1"/>
          <p:nvPr>
            <p:ph type="ctrTitle"/>
          </p:nvPr>
        </p:nvSpPr>
        <p:spPr>
          <a:xfrm>
            <a:off x="3969582" y="2130425"/>
            <a:ext cx="4488617" cy="1470025"/>
          </a:xfrm>
          <a:prstGeom prst="rect">
            <a:avLst/>
          </a:prstGeom>
          <a:noFill/>
          <a:ln>
            <a:noFill/>
          </a:ln>
        </p:spPr>
        <p:txBody>
          <a:bodyPr anchorCtr="0" anchor="ctr" bIns="45700" lIns="91425" spcFirstLastPara="1" rIns="91425" wrap="square" tIns="45700">
            <a:normAutofit/>
          </a:bodyPr>
          <a:lstStyle>
            <a:lvl1pPr lvl="0" algn="r">
              <a:lnSpc>
                <a:spcPct val="100000"/>
              </a:lnSpc>
              <a:spcBef>
                <a:spcPts val="0"/>
              </a:spcBef>
              <a:spcAft>
                <a:spcPts val="0"/>
              </a:spcAft>
              <a:buClr>
                <a:schemeClr val="lt1"/>
              </a:buClr>
              <a:buSzPts val="3600"/>
              <a:buFont typeface="Arial"/>
              <a:buNone/>
              <a:defRPr b="1" sz="3600">
                <a:solidFill>
                  <a:schemeClr val="lt1"/>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0"/>
          <p:cNvSpPr txBox="1"/>
          <p:nvPr>
            <p:ph idx="1" type="subTitle"/>
          </p:nvPr>
        </p:nvSpPr>
        <p:spPr>
          <a:xfrm>
            <a:off x="3124200" y="3886200"/>
            <a:ext cx="5333999" cy="1752600"/>
          </a:xfrm>
          <a:prstGeom prst="rect">
            <a:avLst/>
          </a:prstGeom>
          <a:noFill/>
          <a:ln>
            <a:noFill/>
          </a:ln>
        </p:spPr>
        <p:txBody>
          <a:bodyPr anchorCtr="0" anchor="t" bIns="45700" lIns="91425" spcFirstLastPara="1" rIns="91425" wrap="square" tIns="45700">
            <a:normAutofit/>
          </a:bodyPr>
          <a:lstStyle>
            <a:lvl1pPr lvl="0" algn="r">
              <a:lnSpc>
                <a:spcPct val="100000"/>
              </a:lnSpc>
              <a:spcBef>
                <a:spcPts val="560"/>
              </a:spcBef>
              <a:spcAft>
                <a:spcPts val="0"/>
              </a:spcAft>
              <a:buClr>
                <a:srgbClr val="FFFFFF"/>
              </a:buClr>
              <a:buSzPts val="2800"/>
              <a:buNone/>
              <a:defRPr sz="2800">
                <a:solidFill>
                  <a:srgbClr val="FFFFFF"/>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18" name="Google Shape;18;p1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bg>
      <p:bgPr>
        <a:blipFill>
          <a:blip r:embed="rId2">
            <a:alphaModFix/>
          </a:blip>
          <a:stretch>
            <a:fillRect/>
          </a:stretch>
        </a:blipFill>
      </p:bgPr>
    </p:bg>
    <p:spTree>
      <p:nvGrpSpPr>
        <p:cNvPr id="21" name="Shape 21"/>
        <p:cNvGrpSpPr/>
        <p:nvPr/>
      </p:nvGrpSpPr>
      <p:grpSpPr>
        <a:xfrm>
          <a:off x="0" y="0"/>
          <a:ext cx="0" cy="0"/>
          <a:chOff x="0" y="0"/>
          <a:chExt cx="0" cy="0"/>
        </a:xfrm>
      </p:grpSpPr>
      <p:sp>
        <p:nvSpPr>
          <p:cNvPr id="22" name="Google Shape;22;p11"/>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1"/>
          <p:cNvSpPr txBox="1"/>
          <p:nvPr>
            <p:ph idx="1" type="body"/>
          </p:nvPr>
        </p:nvSpPr>
        <p:spPr>
          <a:xfrm>
            <a:off x="457200" y="2049270"/>
            <a:ext cx="8229600" cy="407689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4" name="Google Shape;24;p1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pic>
        <p:nvPicPr>
          <p:cNvPr descr="DLCOE_logo_HWHT.png" id="27" name="Google Shape;27;p11"/>
          <p:cNvPicPr preferRelativeResize="0"/>
          <p:nvPr/>
        </p:nvPicPr>
        <p:blipFill rotWithShape="1">
          <a:blip r:embed="rId3">
            <a:alphaModFix/>
          </a:blip>
          <a:srcRect b="0" l="0" r="0" t="0"/>
          <a:stretch/>
        </p:blipFill>
        <p:spPr>
          <a:xfrm>
            <a:off x="450851" y="234146"/>
            <a:ext cx="2443865" cy="412601"/>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p:cSld name="Two Content">
    <p:spTree>
      <p:nvGrpSpPr>
        <p:cNvPr id="28" name="Shape 28"/>
        <p:cNvGrpSpPr/>
        <p:nvPr/>
      </p:nvGrpSpPr>
      <p:grpSpPr>
        <a:xfrm>
          <a:off x="0" y="0"/>
          <a:ext cx="0" cy="0"/>
          <a:chOff x="0" y="0"/>
          <a:chExt cx="0" cy="0"/>
        </a:xfrm>
      </p:grpSpPr>
      <p:sp>
        <p:nvSpPr>
          <p:cNvPr id="29" name="Google Shape;29;p12"/>
          <p:cNvSpPr txBox="1"/>
          <p:nvPr>
            <p:ph idx="1" type="body"/>
          </p:nvPr>
        </p:nvSpPr>
        <p:spPr>
          <a:xfrm>
            <a:off x="457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0" name="Google Shape;30;p12"/>
          <p:cNvSpPr txBox="1"/>
          <p:nvPr>
            <p:ph idx="2" type="body"/>
          </p:nvPr>
        </p:nvSpPr>
        <p:spPr>
          <a:xfrm>
            <a:off x="4648200" y="1975644"/>
            <a:ext cx="4038600" cy="4150519"/>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1" name="Google Shape;31;p1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1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34" name="Google Shape;34;p12"/>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3200"/>
              <a:buFont typeface="Arial"/>
              <a:buNone/>
              <a:defRPr b="1"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5" name="Shape 35"/>
        <p:cNvGrpSpPr/>
        <p:nvPr/>
      </p:nvGrpSpPr>
      <p:grpSpPr>
        <a:xfrm>
          <a:off x="0" y="0"/>
          <a:ext cx="0" cy="0"/>
          <a:chOff x="0" y="0"/>
          <a:chExt cx="0" cy="0"/>
        </a:xfrm>
      </p:grpSpPr>
      <p:sp>
        <p:nvSpPr>
          <p:cNvPr id="36" name="Google Shape;36;p13"/>
          <p:cNvSpPr txBox="1"/>
          <p:nvPr>
            <p:ph type="title"/>
          </p:nvPr>
        </p:nvSpPr>
        <p:spPr>
          <a:xfrm>
            <a:off x="457200" y="2900649"/>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000"/>
              <a:buFont typeface="Arial"/>
              <a:buNone/>
              <a:defRPr b="1" sz="4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7" name="Google Shape;37;p1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40" name="Shape 40"/>
        <p:cNvGrpSpPr/>
        <p:nvPr/>
      </p:nvGrpSpPr>
      <p:grpSpPr>
        <a:xfrm>
          <a:off x="0" y="0"/>
          <a:ext cx="0" cy="0"/>
          <a:chOff x="0" y="0"/>
          <a:chExt cx="0" cy="0"/>
        </a:xfrm>
      </p:grpSpPr>
      <p:sp>
        <p:nvSpPr>
          <p:cNvPr id="41" name="Google Shape;41;p14"/>
          <p:cNvSpPr txBox="1"/>
          <p:nvPr>
            <p:ph type="title"/>
          </p:nvPr>
        </p:nvSpPr>
        <p:spPr>
          <a:xfrm>
            <a:off x="457200" y="1066968"/>
            <a:ext cx="3008313" cy="736881"/>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Arial"/>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4"/>
          <p:cNvSpPr txBox="1"/>
          <p:nvPr>
            <p:ph idx="1" type="body"/>
          </p:nvPr>
        </p:nvSpPr>
        <p:spPr>
          <a:xfrm>
            <a:off x="3575050" y="1073720"/>
            <a:ext cx="5111750" cy="505244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b="1" sz="28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43" name="Google Shape;43;p14"/>
          <p:cNvSpPr txBox="1"/>
          <p:nvPr>
            <p:ph idx="2" type="body"/>
          </p:nvPr>
        </p:nvSpPr>
        <p:spPr>
          <a:xfrm>
            <a:off x="457200" y="1803850"/>
            <a:ext cx="3008313" cy="4322314"/>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44" name="Google Shape;44;p1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5" name="Google Shape;45;p1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1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47" name="Shape 47"/>
        <p:cNvGrpSpPr/>
        <p:nvPr/>
      </p:nvGrpSpPr>
      <p:grpSpPr>
        <a:xfrm>
          <a:off x="0" y="0"/>
          <a:ext cx="0" cy="0"/>
          <a:chOff x="0" y="0"/>
          <a:chExt cx="0" cy="0"/>
        </a:xfrm>
      </p:grpSpPr>
      <p:sp>
        <p:nvSpPr>
          <p:cNvPr id="48" name="Google Shape;48;p15"/>
          <p:cNvSpPr txBox="1"/>
          <p:nvPr>
            <p:ph type="title"/>
          </p:nvPr>
        </p:nvSpPr>
        <p:spPr>
          <a:xfrm>
            <a:off x="457200" y="1196430"/>
            <a:ext cx="2573672" cy="566738"/>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Clr>
                <a:schemeClr val="dk1"/>
              </a:buClr>
              <a:buSzPts val="1800"/>
              <a:buFont typeface="Arial"/>
              <a:buNone/>
              <a:defRPr b="1" sz="1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15"/>
          <p:cNvSpPr/>
          <p:nvPr>
            <p:ph idx="2" type="pic"/>
          </p:nvPr>
        </p:nvSpPr>
        <p:spPr>
          <a:xfrm>
            <a:off x="3200400" y="1196430"/>
            <a:ext cx="5486400" cy="4850287"/>
          </a:xfrm>
          <a:prstGeom prst="rect">
            <a:avLst/>
          </a:prstGeom>
          <a:noFill/>
          <a:ln>
            <a:noFill/>
          </a:ln>
        </p:spPr>
      </p:sp>
      <p:sp>
        <p:nvSpPr>
          <p:cNvPr id="50" name="Google Shape;50;p15"/>
          <p:cNvSpPr txBox="1"/>
          <p:nvPr>
            <p:ph idx="1" type="body"/>
          </p:nvPr>
        </p:nvSpPr>
        <p:spPr>
          <a:xfrm>
            <a:off x="457200" y="1768043"/>
            <a:ext cx="2573672" cy="427867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51" name="Google Shape;51;p1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1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Arial"/>
              <a:buNone/>
              <a:defRPr b="0" i="0" sz="4400" u="none" cap="none" strike="noStrike">
                <a:solidFill>
                  <a:schemeClr val="dk1"/>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Arial"/>
                <a:ea typeface="Arial"/>
                <a:cs typeface="Arial"/>
                <a:sym typeface="Arial"/>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
        <p:nvSpPr>
          <p:cNvPr id="12" name="Google Shape;12;p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2.jpg"/><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7.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9.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619250" y="3814625"/>
            <a:ext cx="7302600" cy="2296800"/>
          </a:xfrm>
          <a:prstGeom prst="rect">
            <a:avLst/>
          </a:prstGeom>
          <a:noFill/>
          <a:ln>
            <a:noFill/>
          </a:ln>
        </p:spPr>
        <p:txBody>
          <a:bodyPr anchorCtr="0" anchor="ctr" bIns="45700" lIns="91425" spcFirstLastPara="1" rIns="91425" wrap="square" tIns="45700">
            <a:normAutofit fontScale="90000"/>
          </a:bodyPr>
          <a:lstStyle/>
          <a:p>
            <a:pPr indent="0" lvl="0" marL="0" rtl="0" algn="r">
              <a:lnSpc>
                <a:spcPct val="100000"/>
              </a:lnSpc>
              <a:spcBef>
                <a:spcPts val="0"/>
              </a:spcBef>
              <a:spcAft>
                <a:spcPts val="0"/>
              </a:spcAft>
              <a:buClr>
                <a:schemeClr val="lt1"/>
              </a:buClr>
              <a:buSzPct val="111111"/>
              <a:buFont typeface="Arial"/>
              <a:buNone/>
            </a:pPr>
            <a:r>
              <a:rPr lang="en-US"/>
              <a:t>Team 48: Pocket Diagnostics</a:t>
            </a:r>
            <a:endParaRPr/>
          </a:p>
          <a:p>
            <a:pPr indent="0" lvl="0" marL="0" rtl="0" algn="r">
              <a:lnSpc>
                <a:spcPct val="100000"/>
              </a:lnSpc>
              <a:spcBef>
                <a:spcPts val="0"/>
              </a:spcBef>
              <a:spcAft>
                <a:spcPts val="0"/>
              </a:spcAft>
              <a:buClr>
                <a:schemeClr val="lt1"/>
              </a:buClr>
              <a:buSzPct val="238922"/>
              <a:buFont typeface="Arial"/>
              <a:buNone/>
            </a:pPr>
            <a:r>
              <a:rPr lang="en-US"/>
              <a:t>Bi-Weekly Update 3</a:t>
            </a:r>
            <a:br>
              <a:rPr lang="en-US"/>
            </a:br>
            <a:r>
              <a:rPr lang="en-US" sz="2455"/>
              <a:t>Team Members: </a:t>
            </a:r>
            <a:r>
              <a:rPr lang="en-US" sz="2400"/>
              <a:t>Rohan Bharadwaj, Donavan Burrow, Jacob Newlin, Elijah Rodriguez</a:t>
            </a:r>
            <a:br>
              <a:rPr lang="en-US" sz="2455"/>
            </a:br>
            <a:r>
              <a:rPr lang="en-US" sz="2455"/>
              <a:t>Sponsor: Dr. John Lusher</a:t>
            </a:r>
            <a:br>
              <a:rPr lang="en-US" sz="2455"/>
            </a:br>
            <a:r>
              <a:rPr lang="en-US" sz="2455"/>
              <a:t>TA:Zian Wang</a:t>
            </a:r>
            <a:br>
              <a:rPr lang="en-US" sz="2455"/>
            </a:br>
            <a:endParaRPr sz="2455"/>
          </a:p>
        </p:txBody>
      </p:sp>
      <p:sp>
        <p:nvSpPr>
          <p:cNvPr id="59" name="Google Shape;59;p1"/>
          <p:cNvSpPr/>
          <p:nvPr/>
        </p:nvSpPr>
        <p:spPr>
          <a:xfrm>
            <a:off x="0" y="0"/>
            <a:ext cx="6111425" cy="6111425"/>
          </a:xfrm>
          <a:prstGeom prst="diagStripe">
            <a:avLst>
              <a:gd fmla="val 28990" name="adj"/>
            </a:avLst>
          </a:prstGeom>
          <a:blipFill rotWithShape="1">
            <a:blip r:embed="rId3">
              <a:alphaModFix/>
            </a:blip>
            <a:stretch>
              <a:fillRect b="0" l="0" r="0" t="0"/>
            </a:stretch>
          </a:blipFill>
          <a:ln>
            <a:noFill/>
          </a:ln>
          <a:effectLst>
            <a:outerShdw blurRad="193675" rotWithShape="0" dir="5400000" dist="23000">
              <a:srgbClr val="000000">
                <a:alpha val="60000"/>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DLCOE_logo_HWHT.png" id="60" name="Google Shape;60;p1"/>
          <p:cNvPicPr preferRelativeResize="0"/>
          <p:nvPr/>
        </p:nvPicPr>
        <p:blipFill rotWithShape="1">
          <a:blip r:embed="rId4">
            <a:alphaModFix/>
          </a:blip>
          <a:srcRect b="0" l="0" r="0" t="0"/>
          <a:stretch/>
        </p:blipFill>
        <p:spPr>
          <a:xfrm>
            <a:off x="5344000" y="1105318"/>
            <a:ext cx="3114199" cy="525774"/>
          </a:xfrm>
          <a:prstGeom prst="rect">
            <a:avLst/>
          </a:prstGeom>
          <a:noFill/>
          <a:ln>
            <a:noFill/>
          </a:ln>
        </p:spPr>
      </p:pic>
      <p:sp>
        <p:nvSpPr>
          <p:cNvPr id="61" name="Google Shape;61;p1"/>
          <p:cNvSpPr txBox="1"/>
          <p:nvPr/>
        </p:nvSpPr>
        <p:spPr>
          <a:xfrm>
            <a:off x="2627745" y="6111425"/>
            <a:ext cx="3777600" cy="3078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33f00fe99e_0_0"/>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a:t>
            </a:r>
            <a:endParaRPr/>
          </a:p>
          <a:p>
            <a:pPr indent="0" lvl="0" marL="0" rtl="0" algn="ctr">
              <a:lnSpc>
                <a:spcPct val="115000"/>
              </a:lnSpc>
              <a:spcBef>
                <a:spcPts val="0"/>
              </a:spcBef>
              <a:spcAft>
                <a:spcPts val="0"/>
              </a:spcAft>
              <a:buClr>
                <a:schemeClr val="dk1"/>
              </a:buClr>
              <a:buSzPts val="990"/>
              <a:buFont typeface="Arial"/>
              <a:buNone/>
            </a:pPr>
            <a:r>
              <a:rPr lang="en-US" sz="1720"/>
              <a:t>Donavan Burrow</a:t>
            </a:r>
            <a:endParaRPr sz="2980"/>
          </a:p>
        </p:txBody>
      </p:sp>
      <p:sp>
        <p:nvSpPr>
          <p:cNvPr id="141" name="Google Shape;141;g333f00fe99e_0_0"/>
          <p:cNvSpPr txBox="1"/>
          <p:nvPr/>
        </p:nvSpPr>
        <p:spPr>
          <a:xfrm>
            <a:off x="974400" y="2197400"/>
            <a:ext cx="7195200" cy="123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rPr>
              <a:t>App UI for Logic analyzer</a:t>
            </a:r>
            <a:endParaRPr b="0" i="0" sz="1400" u="none" cap="none" strike="noStrike">
              <a:solidFill>
                <a:schemeClr val="dk1"/>
              </a:solidFill>
              <a:latin typeface="Arial"/>
              <a:ea typeface="Arial"/>
              <a:cs typeface="Arial"/>
              <a:sym typeface="Arial"/>
            </a:endParaRPr>
          </a:p>
        </p:txBody>
      </p:sp>
      <p:pic>
        <p:nvPicPr>
          <p:cNvPr id="142" name="Google Shape;142;g333f00fe99e_0_0"/>
          <p:cNvPicPr preferRelativeResize="0"/>
          <p:nvPr/>
        </p:nvPicPr>
        <p:blipFill>
          <a:blip r:embed="rId3">
            <a:alphaModFix/>
          </a:blip>
          <a:stretch>
            <a:fillRect/>
          </a:stretch>
        </p:blipFill>
        <p:spPr>
          <a:xfrm>
            <a:off x="1429288" y="2793100"/>
            <a:ext cx="6285430" cy="3124301"/>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g3320d2fa04a_1_13"/>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a:t>
            </a:r>
            <a:endParaRPr/>
          </a:p>
          <a:p>
            <a:pPr indent="0" lvl="0" marL="0" rtl="0" algn="ctr">
              <a:lnSpc>
                <a:spcPct val="115000"/>
              </a:lnSpc>
              <a:spcBef>
                <a:spcPts val="0"/>
              </a:spcBef>
              <a:spcAft>
                <a:spcPts val="0"/>
              </a:spcAft>
              <a:buClr>
                <a:schemeClr val="dk1"/>
              </a:buClr>
              <a:buSzPts val="990"/>
              <a:buFont typeface="Arial"/>
              <a:buNone/>
            </a:pPr>
            <a:r>
              <a:rPr lang="en-US" sz="1720"/>
              <a:t>Donavan Burrow</a:t>
            </a:r>
            <a:endParaRPr sz="2980"/>
          </a:p>
        </p:txBody>
      </p:sp>
      <p:sp>
        <p:nvSpPr>
          <p:cNvPr id="148" name="Google Shape;148;g3320d2fa04a_1_13"/>
          <p:cNvSpPr txBox="1"/>
          <p:nvPr/>
        </p:nvSpPr>
        <p:spPr>
          <a:xfrm>
            <a:off x="974400" y="2197400"/>
            <a:ext cx="7195200" cy="123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rPr>
              <a:t>App UI for Oscilloscope</a:t>
            </a:r>
            <a:endParaRPr b="0" i="0" sz="1400" u="none" cap="none" strike="noStrike">
              <a:solidFill>
                <a:schemeClr val="dk1"/>
              </a:solidFill>
              <a:latin typeface="Arial"/>
              <a:ea typeface="Arial"/>
              <a:cs typeface="Arial"/>
              <a:sym typeface="Arial"/>
            </a:endParaRPr>
          </a:p>
        </p:txBody>
      </p:sp>
      <p:pic>
        <p:nvPicPr>
          <p:cNvPr id="149" name="Google Shape;149;g3320d2fa04a_1_13"/>
          <p:cNvPicPr preferRelativeResize="0"/>
          <p:nvPr/>
        </p:nvPicPr>
        <p:blipFill>
          <a:blip r:embed="rId3">
            <a:alphaModFix/>
          </a:blip>
          <a:stretch>
            <a:fillRect/>
          </a:stretch>
        </p:blipFill>
        <p:spPr>
          <a:xfrm>
            <a:off x="1659950" y="2866750"/>
            <a:ext cx="6128896" cy="3124301"/>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g3320d2fa04a_1_20"/>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a:t>
            </a:r>
            <a:endParaRPr/>
          </a:p>
          <a:p>
            <a:pPr indent="0" lvl="0" marL="0" rtl="0" algn="ctr">
              <a:lnSpc>
                <a:spcPct val="115000"/>
              </a:lnSpc>
              <a:spcBef>
                <a:spcPts val="0"/>
              </a:spcBef>
              <a:spcAft>
                <a:spcPts val="0"/>
              </a:spcAft>
              <a:buClr>
                <a:schemeClr val="dk1"/>
              </a:buClr>
              <a:buSzPts val="990"/>
              <a:buFont typeface="Arial"/>
              <a:buNone/>
            </a:pPr>
            <a:r>
              <a:rPr lang="en-US" sz="1720"/>
              <a:t>Donavan Burrow</a:t>
            </a:r>
            <a:endParaRPr sz="2980"/>
          </a:p>
        </p:txBody>
      </p:sp>
      <p:sp>
        <p:nvSpPr>
          <p:cNvPr id="155" name="Google Shape;155;g3320d2fa04a_1_20"/>
          <p:cNvSpPr txBox="1"/>
          <p:nvPr/>
        </p:nvSpPr>
        <p:spPr>
          <a:xfrm>
            <a:off x="974400" y="2197400"/>
            <a:ext cx="7195200" cy="123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rPr>
              <a:t>App UI for serial data(SPI and I^2C)</a:t>
            </a:r>
            <a:endParaRPr b="0" i="0" sz="1400" u="none" cap="none" strike="noStrike">
              <a:solidFill>
                <a:schemeClr val="dk1"/>
              </a:solidFill>
              <a:latin typeface="Arial"/>
              <a:ea typeface="Arial"/>
              <a:cs typeface="Arial"/>
              <a:sym typeface="Arial"/>
            </a:endParaRPr>
          </a:p>
        </p:txBody>
      </p:sp>
      <p:pic>
        <p:nvPicPr>
          <p:cNvPr id="156" name="Google Shape;156;g3320d2fa04a_1_20"/>
          <p:cNvPicPr preferRelativeResize="0"/>
          <p:nvPr/>
        </p:nvPicPr>
        <p:blipFill>
          <a:blip r:embed="rId3">
            <a:alphaModFix/>
          </a:blip>
          <a:stretch>
            <a:fillRect/>
          </a:stretch>
        </p:blipFill>
        <p:spPr>
          <a:xfrm>
            <a:off x="1630313" y="2675250"/>
            <a:ext cx="6188170" cy="3124301"/>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3320d2fa04a_1_29"/>
          <p:cNvSpPr txBox="1"/>
          <p:nvPr>
            <p:ph type="title"/>
          </p:nvPr>
        </p:nvSpPr>
        <p:spPr>
          <a:xfrm>
            <a:off x="609600" y="12015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a:t>
            </a:r>
            <a:endParaRPr/>
          </a:p>
          <a:p>
            <a:pPr indent="0" lvl="0" marL="0" rtl="0" algn="ctr">
              <a:lnSpc>
                <a:spcPct val="115000"/>
              </a:lnSpc>
              <a:spcBef>
                <a:spcPts val="0"/>
              </a:spcBef>
              <a:spcAft>
                <a:spcPts val="0"/>
              </a:spcAft>
              <a:buClr>
                <a:schemeClr val="dk1"/>
              </a:buClr>
              <a:buSzPts val="990"/>
              <a:buFont typeface="Arial"/>
              <a:buNone/>
            </a:pPr>
            <a:r>
              <a:rPr lang="en-US" sz="1720"/>
              <a:t>Donavan Burrow</a:t>
            </a:r>
            <a:endParaRPr sz="2980"/>
          </a:p>
        </p:txBody>
      </p:sp>
      <p:sp>
        <p:nvSpPr>
          <p:cNvPr id="162" name="Google Shape;162;g3320d2fa04a_1_29"/>
          <p:cNvSpPr txBox="1"/>
          <p:nvPr/>
        </p:nvSpPr>
        <p:spPr>
          <a:xfrm>
            <a:off x="974400" y="2197400"/>
            <a:ext cx="7195200" cy="1231500"/>
          </a:xfrm>
          <a:prstGeom prst="rect">
            <a:avLst/>
          </a:prstGeom>
          <a:noFill/>
          <a:ln>
            <a:noFill/>
          </a:ln>
        </p:spPr>
        <p:txBody>
          <a:bodyPr anchorCtr="0" anchor="t"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rPr lang="en-US">
                <a:solidFill>
                  <a:schemeClr val="dk1"/>
                </a:solidFill>
              </a:rPr>
              <a:t>App UI for serial data(RS232, 485 and TTL)</a:t>
            </a:r>
            <a:endParaRPr b="0" i="0" sz="1400" u="none" cap="none" strike="noStrike">
              <a:solidFill>
                <a:schemeClr val="dk1"/>
              </a:solidFill>
              <a:latin typeface="Arial"/>
              <a:ea typeface="Arial"/>
              <a:cs typeface="Arial"/>
              <a:sym typeface="Arial"/>
            </a:endParaRPr>
          </a:p>
        </p:txBody>
      </p:sp>
      <p:pic>
        <p:nvPicPr>
          <p:cNvPr id="163" name="Google Shape;163;g3320d2fa04a_1_29"/>
          <p:cNvPicPr preferRelativeResize="0"/>
          <p:nvPr/>
        </p:nvPicPr>
        <p:blipFill>
          <a:blip r:embed="rId3">
            <a:alphaModFix/>
          </a:blip>
          <a:stretch>
            <a:fillRect/>
          </a:stretch>
        </p:blipFill>
        <p:spPr>
          <a:xfrm>
            <a:off x="1269450" y="2682625"/>
            <a:ext cx="6909901" cy="3124301"/>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g330a2c611c0_0_302"/>
          <p:cNvSpPr txBox="1"/>
          <p:nvPr>
            <p:ph type="title"/>
          </p:nvPr>
        </p:nvSpPr>
        <p:spPr>
          <a:xfrm>
            <a:off x="457200" y="8967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Execution Plan </a:t>
            </a:r>
            <a:endParaRPr/>
          </a:p>
        </p:txBody>
      </p:sp>
      <p:pic>
        <p:nvPicPr>
          <p:cNvPr id="169" name="Google Shape;169;g330a2c611c0_0_302"/>
          <p:cNvPicPr preferRelativeResize="0"/>
          <p:nvPr/>
        </p:nvPicPr>
        <p:blipFill>
          <a:blip r:embed="rId3">
            <a:alphaModFix/>
          </a:blip>
          <a:stretch>
            <a:fillRect/>
          </a:stretch>
        </p:blipFill>
        <p:spPr>
          <a:xfrm>
            <a:off x="152400" y="1852877"/>
            <a:ext cx="8839204" cy="20414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graphicFrame>
        <p:nvGraphicFramePr>
          <p:cNvPr id="174" name="Google Shape;174;g330a2c611c0_0_352"/>
          <p:cNvGraphicFramePr/>
          <p:nvPr/>
        </p:nvGraphicFramePr>
        <p:xfrm>
          <a:off x="169000" y="1182125"/>
          <a:ext cx="3000000" cy="3000000"/>
        </p:xfrm>
        <a:graphic>
          <a:graphicData uri="http://schemas.openxmlformats.org/drawingml/2006/table">
            <a:tbl>
              <a:tblPr>
                <a:noFill/>
                <a:tableStyleId>{4F05FB46-6295-4268-A24D-EC1D100398D4}</a:tableStyleId>
              </a:tblPr>
              <a:tblGrid>
                <a:gridCol w="1258000"/>
                <a:gridCol w="1258000"/>
                <a:gridCol w="1258000"/>
                <a:gridCol w="1258000"/>
                <a:gridCol w="1258000"/>
                <a:gridCol w="1258000"/>
                <a:gridCol w="1258000"/>
              </a:tblGrid>
              <a:tr h="332575">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Paragraph #</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Test Name</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Success Criteria</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Data</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Status</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Pass/Fail</a:t>
                      </a:r>
                      <a:endParaRPr b="1"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Responsible Party</a:t>
                      </a:r>
                      <a:endParaRPr b="1" sz="800" u="none" cap="none" strike="noStrike"/>
                    </a:p>
                  </a:txBody>
                  <a:tcPr marT="91425" marB="91425" marR="91425" marL="91425"/>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3.2.1.1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Multi-Protocol Communication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Perform multi-protocol I. communication.1 MHz clock rate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UNTESTED</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 Elijah Rodriguez</a:t>
                      </a:r>
                      <a:endParaRPr sz="800" u="none" cap="none" strike="noStrike"/>
                    </a:p>
                  </a:txBody>
                  <a:tcPr marT="91425" marB="91425" marR="91425" marL="91425"/>
                </a:tc>
              </a:tr>
              <a:tr h="602875">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3.2.1.2</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Data Acquisition for Low-Frequency Signals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Support data acquisition for low-frequency signals (up to 100 kHz)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Rohan Bharadwaj, Elijah Rodriguez</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r>
              <a:tr h="4809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3.2.1.3</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Logic Analysis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Capture and analyze signals with a sampling rate of up to 50 MS/s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1675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3.2.2.4</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Battery Life</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8 hours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3.2.3.1.1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Power Consumption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Maximum peak power should not exceed 4.5W</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3.2.3.1.2</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Input Voltage Level</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3.3-3.7V</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Rohan Bharadwaj</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4.3.1.1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Power Distribution Validation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MAX3232 and THVD1451 receive 3.3V from ESP32</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UNTESTED</a:t>
                      </a:r>
                      <a:endParaRPr sz="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14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4.3.2.1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MAX3232 and </a:t>
                      </a:r>
                      <a:r>
                        <a:rPr lang="en-US" sz="800" u="none" cap="none" strike="noStrike">
                          <a:solidFill>
                            <a:schemeClr val="dk1"/>
                          </a:solidFill>
                        </a:rPr>
                        <a:t>THVD1451 </a:t>
                      </a:r>
                      <a:r>
                        <a:rPr lang="en-US" sz="800" u="none" cap="none" strike="noStrike"/>
                        <a:t>Level Shifting Verification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Voltage levels to 3.3V for the MAX3232 and </a:t>
                      </a:r>
                      <a:r>
                        <a:rPr lang="en-US" sz="800" u="none" cap="none" strike="noStrike">
                          <a:solidFill>
                            <a:schemeClr val="dk1"/>
                          </a:solidFill>
                        </a:rPr>
                        <a:t>THVD1451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UNTESTED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4.3.3.1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RealTerm Communication Validation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Ensure transmitted and received data match the RealTerm program</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UNTESTED</a:t>
                      </a:r>
                      <a:endParaRPr sz="14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800" u="none" cap="none" strike="noStrike"/>
                    </a:p>
                  </a:txBody>
                  <a:tcPr marT="91425" marB="91425" marR="91425" marL="91425"/>
                </a:tc>
              </a:tr>
              <a:tr h="3769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4.3.4.1</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Signal Integrity Validation</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Stable signal waveforms for RS protocols</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UNTESTED</a:t>
                      </a:r>
                      <a:endParaRPr sz="800" u="none" cap="none" strike="noStrike">
                        <a:solidFill>
                          <a:schemeClr val="dk1"/>
                        </a:solidFill>
                      </a:endParaRPr>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solidFill>
                            <a:schemeClr val="dk1"/>
                          </a:solidFill>
                        </a:rPr>
                        <a:t>Elijah Rodriguez</a:t>
                      </a:r>
                      <a:endParaRPr sz="800" u="none" cap="none" strike="noStrike"/>
                    </a:p>
                  </a:txBody>
                  <a:tcPr marT="91425" marB="91425" marR="91425" marL="91425"/>
                </a:tc>
              </a:tr>
            </a:tbl>
          </a:graphicData>
        </a:graphic>
      </p:graphicFrame>
      <p:sp>
        <p:nvSpPr>
          <p:cNvPr id="175" name="Google Shape;175;g330a2c611c0_0_352"/>
          <p:cNvSpPr txBox="1"/>
          <p:nvPr>
            <p:ph type="title"/>
          </p:nvPr>
        </p:nvSpPr>
        <p:spPr>
          <a:xfrm>
            <a:off x="457200" y="643075"/>
            <a:ext cx="8229600" cy="6474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Plan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g330a2c611c0_0_40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Validation Plan</a:t>
            </a:r>
            <a:endParaRPr/>
          </a:p>
        </p:txBody>
      </p:sp>
      <p:graphicFrame>
        <p:nvGraphicFramePr>
          <p:cNvPr id="182" name="Google Shape;182;g330a2c611c0_0_402"/>
          <p:cNvGraphicFramePr/>
          <p:nvPr/>
        </p:nvGraphicFramePr>
        <p:xfrm>
          <a:off x="169000" y="1852875"/>
          <a:ext cx="3000000" cy="3000000"/>
        </p:xfrm>
        <a:graphic>
          <a:graphicData uri="http://schemas.openxmlformats.org/drawingml/2006/table">
            <a:tbl>
              <a:tblPr>
                <a:noFill/>
                <a:tableStyleId>{4F05FB46-6295-4268-A24D-EC1D100398D4}</a:tableStyleId>
              </a:tblPr>
              <a:tblGrid>
                <a:gridCol w="1258000"/>
                <a:gridCol w="1258000"/>
                <a:gridCol w="1258000"/>
                <a:gridCol w="1258000"/>
                <a:gridCol w="1258000"/>
                <a:gridCol w="1258000"/>
                <a:gridCol w="1258000"/>
              </a:tblGrid>
              <a:tr h="332575">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Paragraph #</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Test Name</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Success Criteria</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Data</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Status</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Pass/Fail</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b="1" lang="en-US" sz="800" u="none" cap="none" strike="noStrike"/>
                        <a:t>Responsible Party</a:t>
                      </a:r>
                      <a:endParaRPr b="1" sz="800" u="none" cap="none" strike="noStrike"/>
                    </a:p>
                  </a:txBody>
                  <a:tcPr marT="91425" marB="91425" marR="91425" marL="91425">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5.2.1</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Bluetooth Connection Event</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Connection event displayed on app for phone and ESP32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“Device Connected” displayed in terminal</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solidFill>
                          <a:schemeClr val="dk1"/>
                        </a:solidFill>
                      </a:endParaRPr>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411"/>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Donavan Burrow,</a:t>
                      </a:r>
                      <a:br>
                        <a:rPr lang="en-US" sz="800" u="none" cap="none" strike="noStrike"/>
                      </a:br>
                      <a:r>
                        <a:rPr lang="en-US" sz="800" u="none" cap="none" strike="noStrike"/>
                        <a:t>Jacob Newlin</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5.2.2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Bluetooth Read</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“Received Data” List with all data displayed</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‘Received Data: […]’</a:t>
                      </a:r>
                      <a:endParaRPr sz="14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TESTED</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411"/>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Donavan Burrow,</a:t>
                      </a:r>
                      <a:endParaRPr sz="800" u="none" cap="none" strike="noStrike"/>
                    </a:p>
                    <a:p>
                      <a:pPr indent="0" lvl="0" marL="0" marR="0" rtl="0" algn="l">
                        <a:lnSpc>
                          <a:spcPct val="100000"/>
                        </a:lnSpc>
                        <a:spcBef>
                          <a:spcPts val="0"/>
                        </a:spcBef>
                        <a:spcAft>
                          <a:spcPts val="0"/>
                        </a:spcAft>
                        <a:buClr>
                          <a:srgbClr val="000000"/>
                        </a:buClr>
                        <a:buSzPts val="800"/>
                        <a:buFont typeface="Arial"/>
                        <a:buNone/>
                      </a:pPr>
                      <a:r>
                        <a:rPr lang="en-US" sz="800" u="none" cap="none" strike="noStrike"/>
                        <a:t>Jacob Newlin</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5.2.2</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Bluetooth Write</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Terminal Displays all data transactions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‘utf8(“Data type”),  Time, Time’ </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TESTED</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solidFill>
                      <a:srgbClr val="00B050">
                        <a:alpha val="49411"/>
                      </a:srgbClr>
                    </a:solidFill>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PASS</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Donavan Burrow,</a:t>
                      </a:r>
                      <a:endParaRPr sz="800" u="none" cap="none" strike="noStrike">
                        <a:solidFill>
                          <a:schemeClr val="dk1"/>
                        </a:solidFill>
                      </a:endParaRPr>
                    </a:p>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Jacob Newlin</a:t>
                      </a:r>
                      <a:endParaRPr sz="800" u="none" cap="none" strike="noStrike"/>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501000">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5.2.3</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Data Display</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Phone displays correct data on graph for each data type</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100"/>
                        <a:buFont typeface="Arial"/>
                        <a:buNone/>
                      </a:pPr>
                      <a:r>
                        <a:rPr lang="en-US" sz="800" u="none" cap="none" strike="noStrike">
                          <a:solidFill>
                            <a:schemeClr val="dk1"/>
                          </a:solidFill>
                        </a:rPr>
                        <a:t>UNTESTED</a:t>
                      </a:r>
                      <a:endParaRPr sz="800" u="none" cap="none" strike="noStrike">
                        <a:solidFill>
                          <a:schemeClr val="dk1"/>
                        </a:solidFill>
                      </a:endParaRPr>
                    </a:p>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rgbClr val="000000"/>
                        </a:buClr>
                        <a:buSzPts val="800"/>
                        <a:buFont typeface="Arial"/>
                        <a:buNone/>
                      </a:pPr>
                      <a:r>
                        <a:rPr lang="en-US" sz="800" u="none" cap="none" strike="noStrike"/>
                        <a:t>Donavan Burrow</a:t>
                      </a:r>
                      <a:endParaRPr sz="800" u="none" cap="none" strike="noStrike"/>
                    </a:p>
                  </a:txBody>
                  <a:tcPr marT="91425" marB="91425" marR="91425" marL="91425">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g330a2c611c0_0_506"/>
          <p:cNvSpPr txBox="1"/>
          <p:nvPr>
            <p:ph idx="1" type="body"/>
          </p:nvPr>
        </p:nvSpPr>
        <p:spPr>
          <a:xfrm>
            <a:off x="457200" y="1608545"/>
            <a:ext cx="8229600" cy="4077000"/>
          </a:xfrm>
          <a:prstGeom prst="rect">
            <a:avLst/>
          </a:prstGeom>
          <a:noFill/>
          <a:ln>
            <a:noFill/>
          </a:ln>
        </p:spPr>
        <p:txBody>
          <a:bodyPr anchorCtr="0" anchor="t" bIns="45700" lIns="91425" spcFirstLastPara="1" rIns="91425" wrap="square" tIns="45700">
            <a:normAutofit/>
          </a:bodyPr>
          <a:lstStyle/>
          <a:p>
            <a:pPr indent="0" lvl="0" marL="0" rtl="0" algn="l">
              <a:lnSpc>
                <a:spcPct val="100000"/>
              </a:lnSpc>
              <a:spcBef>
                <a:spcPts val="360"/>
              </a:spcBef>
              <a:spcAft>
                <a:spcPts val="0"/>
              </a:spcAft>
              <a:buClr>
                <a:schemeClr val="dk1"/>
              </a:buClr>
              <a:buSzPts val="3200"/>
              <a:buNone/>
            </a:pPr>
            <a:r>
              <a:t/>
            </a:r>
            <a:endParaRPr b="1"/>
          </a:p>
          <a:p>
            <a:pPr indent="0" lvl="0" marL="0" rtl="0" algn="l">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t/>
            </a:r>
            <a:endParaRPr b="1"/>
          </a:p>
          <a:p>
            <a:pPr indent="0" lvl="0" marL="0" rtl="0" algn="ctr">
              <a:lnSpc>
                <a:spcPct val="100000"/>
              </a:lnSpc>
              <a:spcBef>
                <a:spcPts val="360"/>
              </a:spcBef>
              <a:spcAft>
                <a:spcPts val="0"/>
              </a:spcAft>
              <a:buClr>
                <a:schemeClr val="dk1"/>
              </a:buClr>
              <a:buSzPts val="3200"/>
              <a:buNone/>
            </a:pPr>
            <a:r>
              <a:rPr b="1" lang="en-US"/>
              <a:t>Thank You!</a:t>
            </a:r>
            <a:endParaRPr b="1"/>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Summary</a:t>
            </a:r>
            <a:endParaRPr/>
          </a:p>
        </p:txBody>
      </p:sp>
      <p:sp>
        <p:nvSpPr>
          <p:cNvPr id="67" name="Google Shape;67;p2"/>
          <p:cNvSpPr txBox="1"/>
          <p:nvPr>
            <p:ph idx="1" type="body"/>
          </p:nvPr>
        </p:nvSpPr>
        <p:spPr>
          <a:xfrm>
            <a:off x="457200" y="2049275"/>
            <a:ext cx="4532100" cy="4637400"/>
          </a:xfrm>
          <a:prstGeom prst="rect">
            <a:avLst/>
          </a:prstGeom>
          <a:noFill/>
          <a:ln>
            <a:noFill/>
          </a:ln>
        </p:spPr>
        <p:txBody>
          <a:bodyPr anchorCtr="0" anchor="t" bIns="45700" lIns="91425" spcFirstLastPara="1" rIns="91425" wrap="square" tIns="45700">
            <a:normAutofit lnSpcReduction="10000"/>
          </a:bodyPr>
          <a:lstStyle/>
          <a:p>
            <a:pPr indent="-342900" lvl="0" marL="342900" rtl="0" algn="l">
              <a:lnSpc>
                <a:spcPct val="100000"/>
              </a:lnSpc>
              <a:spcBef>
                <a:spcPts val="0"/>
              </a:spcBef>
              <a:spcAft>
                <a:spcPts val="0"/>
              </a:spcAft>
              <a:buSzPts val="2400"/>
              <a:buChar char="•"/>
            </a:pPr>
            <a:r>
              <a:rPr lang="en-US" sz="1600"/>
              <a:t>Problem statement:</a:t>
            </a:r>
            <a:endParaRPr sz="1600"/>
          </a:p>
          <a:p>
            <a:pPr indent="-323850" lvl="1" marL="742950" rtl="0" algn="l">
              <a:lnSpc>
                <a:spcPct val="100000"/>
              </a:lnSpc>
              <a:spcBef>
                <a:spcPts val="0"/>
              </a:spcBef>
              <a:spcAft>
                <a:spcPts val="0"/>
              </a:spcAft>
              <a:buSzPts val="2400"/>
              <a:buChar char="–"/>
            </a:pPr>
            <a:r>
              <a:rPr lang="en-US" sz="1600"/>
              <a:t>Technicians in the electronics industry have evolved to servicing customers directly for consumer products, similarly to a plumber or electrician. Often they cannot bring or access bench devices and a suitable substitute is required to complete a job in a timely manner.</a:t>
            </a:r>
            <a:endParaRPr sz="3000"/>
          </a:p>
          <a:p>
            <a:pPr indent="-228600" lvl="0" marL="457200" rtl="0" algn="l">
              <a:lnSpc>
                <a:spcPct val="80000"/>
              </a:lnSpc>
              <a:spcBef>
                <a:spcPts val="0"/>
              </a:spcBef>
              <a:spcAft>
                <a:spcPts val="0"/>
              </a:spcAft>
              <a:buClr>
                <a:schemeClr val="dk1"/>
              </a:buClr>
              <a:buSzPts val="2600"/>
              <a:buFont typeface="Arial"/>
              <a:buNone/>
            </a:pPr>
            <a:r>
              <a:t/>
            </a:r>
            <a:endParaRPr sz="2600"/>
          </a:p>
          <a:p>
            <a:pPr indent="-342900" lvl="0" marL="457200" rtl="0" algn="l">
              <a:lnSpc>
                <a:spcPct val="80000"/>
              </a:lnSpc>
              <a:spcBef>
                <a:spcPts val="0"/>
              </a:spcBef>
              <a:spcAft>
                <a:spcPts val="0"/>
              </a:spcAft>
              <a:buSzPts val="1800"/>
              <a:buChar char="•"/>
            </a:pPr>
            <a:r>
              <a:rPr lang="en-US" sz="1600"/>
              <a:t>Function of the Pocket Diagnostics: </a:t>
            </a:r>
            <a:endParaRPr sz="1600"/>
          </a:p>
          <a:p>
            <a:pPr indent="-311150" lvl="1" marL="742950" rtl="0" algn="l">
              <a:lnSpc>
                <a:spcPct val="100000"/>
              </a:lnSpc>
              <a:spcBef>
                <a:spcPts val="0"/>
              </a:spcBef>
              <a:spcAft>
                <a:spcPts val="0"/>
              </a:spcAft>
              <a:buSzPts val="2200"/>
              <a:buChar char="–"/>
            </a:pPr>
            <a:r>
              <a:rPr lang="en-US" sz="1600"/>
              <a:t>Provide a simple, man portable bench device that can evaluate low frequency electrical signals,  I2C data signals, SPI data signals, Serial data signals and 16 channel logic signals for troubleshooting on devices that contain such data transfer methods.</a:t>
            </a:r>
            <a:endParaRPr sz="2200"/>
          </a:p>
          <a:p>
            <a:pPr indent="0" lvl="0" marL="0" rtl="0" algn="l">
              <a:lnSpc>
                <a:spcPct val="80000"/>
              </a:lnSpc>
              <a:spcBef>
                <a:spcPts val="0"/>
              </a:spcBef>
              <a:spcAft>
                <a:spcPts val="0"/>
              </a:spcAft>
              <a:buSzPts val="1800"/>
              <a:buNone/>
            </a:pPr>
            <a:r>
              <a:t/>
            </a:r>
            <a:endParaRPr sz="2400"/>
          </a:p>
        </p:txBody>
      </p:sp>
      <p:pic>
        <p:nvPicPr>
          <p:cNvPr id="68" name="Google Shape;68;p2"/>
          <p:cNvPicPr preferRelativeResize="0"/>
          <p:nvPr/>
        </p:nvPicPr>
        <p:blipFill>
          <a:blip r:embed="rId3">
            <a:alphaModFix/>
          </a:blip>
          <a:stretch>
            <a:fillRect/>
          </a:stretch>
        </p:blipFill>
        <p:spPr>
          <a:xfrm>
            <a:off x="5131725" y="3113390"/>
            <a:ext cx="3849900" cy="2509176"/>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3"/>
          <p:cNvSpPr/>
          <p:nvPr/>
        </p:nvSpPr>
        <p:spPr>
          <a:xfrm>
            <a:off x="3671125" y="2048250"/>
            <a:ext cx="4548000" cy="4076700"/>
          </a:xfrm>
          <a:prstGeom prst="rect">
            <a:avLst/>
          </a:prstGeom>
          <a:solidFill>
            <a:srgbClr val="A2C4C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4" name="Google Shape;74;p3"/>
          <p:cNvSpPr txBox="1"/>
          <p:nvPr>
            <p:ph type="title"/>
          </p:nvPr>
        </p:nvSpPr>
        <p:spPr>
          <a:xfrm>
            <a:off x="223950" y="1080327"/>
            <a:ext cx="8229600" cy="803700"/>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556"/>
              <a:buFont typeface="Arial"/>
              <a:buNone/>
            </a:pPr>
            <a:r>
              <a:rPr lang="en-US"/>
              <a:t>Project/Subsystem Overview </a:t>
            </a:r>
            <a:endParaRPr/>
          </a:p>
        </p:txBody>
      </p:sp>
      <p:sp>
        <p:nvSpPr>
          <p:cNvPr id="75" name="Google Shape;75;p3"/>
          <p:cNvSpPr/>
          <p:nvPr/>
        </p:nvSpPr>
        <p:spPr>
          <a:xfrm>
            <a:off x="3868500" y="2231475"/>
            <a:ext cx="1407000" cy="3730200"/>
          </a:xfrm>
          <a:prstGeom prst="rect">
            <a:avLst/>
          </a:prstGeom>
          <a:gradFill>
            <a:gsLst>
              <a:gs pos="0">
                <a:srgbClr val="F5D0D0"/>
              </a:gs>
              <a:gs pos="100000">
                <a:srgbClr val="D96868"/>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3"/>
          <p:cNvSpPr/>
          <p:nvPr/>
        </p:nvSpPr>
        <p:spPr>
          <a:xfrm>
            <a:off x="4136850" y="2908788"/>
            <a:ext cx="870300" cy="497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3"/>
          <p:cNvSpPr/>
          <p:nvPr/>
        </p:nvSpPr>
        <p:spPr>
          <a:xfrm>
            <a:off x="4136850" y="4819663"/>
            <a:ext cx="870300" cy="497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3"/>
          <p:cNvSpPr/>
          <p:nvPr/>
        </p:nvSpPr>
        <p:spPr>
          <a:xfrm>
            <a:off x="4136850" y="3847863"/>
            <a:ext cx="870300" cy="4974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9" name="Google Shape;79;p3"/>
          <p:cNvSpPr txBox="1"/>
          <p:nvPr/>
        </p:nvSpPr>
        <p:spPr>
          <a:xfrm>
            <a:off x="4158150" y="2939863"/>
            <a:ext cx="827700" cy="29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ADS7142</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(OSCOPE)</a:t>
            </a:r>
            <a:endParaRPr b="0" i="0" sz="800" u="none" cap="none" strike="noStrike">
              <a:solidFill>
                <a:schemeClr val="dk1"/>
              </a:solidFill>
              <a:latin typeface="Arial"/>
              <a:ea typeface="Arial"/>
              <a:cs typeface="Arial"/>
              <a:sym typeface="Arial"/>
            </a:endParaRPr>
          </a:p>
        </p:txBody>
      </p:sp>
      <p:sp>
        <p:nvSpPr>
          <p:cNvPr id="80" name="Google Shape;80;p3"/>
          <p:cNvSpPr txBox="1"/>
          <p:nvPr/>
        </p:nvSpPr>
        <p:spPr>
          <a:xfrm>
            <a:off x="4158150" y="4786938"/>
            <a:ext cx="827700" cy="29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MAX3232</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THVD1424</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(Serial port)</a:t>
            </a:r>
            <a:endParaRPr b="0" i="0" sz="800" u="none" cap="none" strike="noStrike">
              <a:solidFill>
                <a:schemeClr val="dk1"/>
              </a:solidFill>
              <a:latin typeface="Arial"/>
              <a:ea typeface="Arial"/>
              <a:cs typeface="Arial"/>
              <a:sym typeface="Arial"/>
            </a:endParaRPr>
          </a:p>
        </p:txBody>
      </p:sp>
      <p:sp>
        <p:nvSpPr>
          <p:cNvPr id="81" name="Google Shape;81;p3"/>
          <p:cNvSpPr txBox="1"/>
          <p:nvPr/>
        </p:nvSpPr>
        <p:spPr>
          <a:xfrm>
            <a:off x="4158150" y="3882688"/>
            <a:ext cx="827700" cy="29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ESP32</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(I2C/SPI)</a:t>
            </a:r>
            <a:endParaRPr b="0" i="0" sz="800" u="none" cap="none" strike="noStrike">
              <a:solidFill>
                <a:schemeClr val="dk1"/>
              </a:solidFill>
              <a:latin typeface="Arial"/>
              <a:ea typeface="Arial"/>
              <a:cs typeface="Arial"/>
              <a:sym typeface="Arial"/>
            </a:endParaRPr>
          </a:p>
        </p:txBody>
      </p:sp>
      <p:sp>
        <p:nvSpPr>
          <p:cNvPr id="82" name="Google Shape;82;p3"/>
          <p:cNvSpPr/>
          <p:nvPr/>
        </p:nvSpPr>
        <p:spPr>
          <a:xfrm>
            <a:off x="6618025" y="2231475"/>
            <a:ext cx="1407000" cy="3730200"/>
          </a:xfrm>
          <a:prstGeom prst="rect">
            <a:avLst/>
          </a:prstGeom>
          <a:gradFill>
            <a:gsLst>
              <a:gs pos="0">
                <a:srgbClr val="DCECD5"/>
              </a:gs>
              <a:gs pos="100000">
                <a:srgbClr val="92BC81"/>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3"/>
          <p:cNvSpPr/>
          <p:nvPr/>
        </p:nvSpPr>
        <p:spPr>
          <a:xfrm>
            <a:off x="6886375" y="3065863"/>
            <a:ext cx="870300" cy="497400"/>
          </a:xfrm>
          <a:prstGeom prst="roundRect">
            <a:avLst>
              <a:gd fmla="val 16667" name="adj"/>
            </a:avLst>
          </a:prstGeom>
          <a:solidFill>
            <a:srgbClr val="B4A7D6"/>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3"/>
          <p:cNvSpPr/>
          <p:nvPr/>
        </p:nvSpPr>
        <p:spPr>
          <a:xfrm>
            <a:off x="6886375" y="4465163"/>
            <a:ext cx="870300" cy="497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3"/>
          <p:cNvSpPr txBox="1"/>
          <p:nvPr/>
        </p:nvSpPr>
        <p:spPr>
          <a:xfrm>
            <a:off x="6861625" y="3065875"/>
            <a:ext cx="919800" cy="29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FPGA</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(Logic Signals)</a:t>
            </a:r>
            <a:endParaRPr b="0" i="0" sz="800" u="none" cap="none" strike="noStrike">
              <a:solidFill>
                <a:schemeClr val="dk1"/>
              </a:solidFill>
              <a:latin typeface="Arial"/>
              <a:ea typeface="Arial"/>
              <a:cs typeface="Arial"/>
              <a:sym typeface="Arial"/>
            </a:endParaRPr>
          </a:p>
        </p:txBody>
      </p:sp>
      <p:sp>
        <p:nvSpPr>
          <p:cNvPr id="86" name="Google Shape;86;p3"/>
          <p:cNvSpPr txBox="1"/>
          <p:nvPr/>
        </p:nvSpPr>
        <p:spPr>
          <a:xfrm>
            <a:off x="6832075" y="4465175"/>
            <a:ext cx="978900" cy="29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POWER</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(Battery/Charger)</a:t>
            </a:r>
            <a:endParaRPr b="0" i="0" sz="800" u="none" cap="none" strike="noStrike">
              <a:solidFill>
                <a:schemeClr val="dk1"/>
              </a:solidFill>
              <a:latin typeface="Arial"/>
              <a:ea typeface="Arial"/>
              <a:cs typeface="Arial"/>
              <a:sym typeface="Arial"/>
            </a:endParaRPr>
          </a:p>
        </p:txBody>
      </p:sp>
      <p:sp>
        <p:nvSpPr>
          <p:cNvPr id="87" name="Google Shape;87;p3"/>
          <p:cNvSpPr/>
          <p:nvPr/>
        </p:nvSpPr>
        <p:spPr>
          <a:xfrm>
            <a:off x="1118975" y="2231475"/>
            <a:ext cx="1407000" cy="3730200"/>
          </a:xfrm>
          <a:prstGeom prst="rect">
            <a:avLst/>
          </a:prstGeom>
          <a:gradFill>
            <a:gsLst>
              <a:gs pos="0">
                <a:srgbClr val="DFEAFB"/>
              </a:gs>
              <a:gs pos="100000">
                <a:srgbClr val="6E9CE7"/>
              </a:gs>
            </a:gsLst>
            <a:path path="circle">
              <a:fillToRect b="50%" l="50%" r="50%" t="50%"/>
            </a:path>
            <a:tileRect/>
          </a:gra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8" name="Google Shape;88;p3"/>
          <p:cNvSpPr/>
          <p:nvPr/>
        </p:nvSpPr>
        <p:spPr>
          <a:xfrm>
            <a:off x="1387325" y="3065863"/>
            <a:ext cx="870300" cy="497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9" name="Google Shape;89;p3"/>
          <p:cNvSpPr txBox="1"/>
          <p:nvPr/>
        </p:nvSpPr>
        <p:spPr>
          <a:xfrm>
            <a:off x="1316225" y="3096950"/>
            <a:ext cx="1012500" cy="29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UI</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(Graphs/Inputs)</a:t>
            </a:r>
            <a:endParaRPr b="0" i="0" sz="800" u="none" cap="none" strike="noStrike">
              <a:solidFill>
                <a:schemeClr val="dk1"/>
              </a:solidFill>
              <a:latin typeface="Arial"/>
              <a:ea typeface="Arial"/>
              <a:cs typeface="Arial"/>
              <a:sym typeface="Arial"/>
            </a:endParaRPr>
          </a:p>
        </p:txBody>
      </p:sp>
      <p:sp>
        <p:nvSpPr>
          <p:cNvPr id="90" name="Google Shape;90;p3"/>
          <p:cNvSpPr/>
          <p:nvPr/>
        </p:nvSpPr>
        <p:spPr>
          <a:xfrm>
            <a:off x="1387325" y="4465163"/>
            <a:ext cx="870300" cy="497400"/>
          </a:xfrm>
          <a:prstGeom prst="roundRect">
            <a:avLst>
              <a:gd fmla="val 16667" name="adj"/>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1" name="Google Shape;91;p3"/>
          <p:cNvSpPr txBox="1"/>
          <p:nvPr/>
        </p:nvSpPr>
        <p:spPr>
          <a:xfrm>
            <a:off x="1408625" y="4496238"/>
            <a:ext cx="827700" cy="2913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COMM</a:t>
            </a:r>
            <a:endParaRPr b="0" i="0" sz="800" u="none" cap="none" strike="noStrike">
              <a:solidFill>
                <a:schemeClr val="dk1"/>
              </a:solidFill>
              <a:latin typeface="Arial"/>
              <a:ea typeface="Arial"/>
              <a:cs typeface="Arial"/>
              <a:sym typeface="Arial"/>
            </a:endParaRPr>
          </a:p>
          <a:p>
            <a:pPr indent="0" lvl="0" marL="0" marR="0" rtl="0" algn="ctr">
              <a:lnSpc>
                <a:spcPct val="100000"/>
              </a:lnSpc>
              <a:spcBef>
                <a:spcPts val="0"/>
              </a:spcBef>
              <a:spcAft>
                <a:spcPts val="0"/>
              </a:spcAft>
              <a:buClr>
                <a:srgbClr val="000000"/>
              </a:buClr>
              <a:buSzPts val="800"/>
              <a:buFont typeface="Arial"/>
              <a:buNone/>
            </a:pPr>
            <a:r>
              <a:rPr b="0" i="0" lang="en-US" sz="800" u="none" cap="none" strike="noStrike">
                <a:solidFill>
                  <a:schemeClr val="dk1"/>
                </a:solidFill>
                <a:latin typeface="Arial"/>
                <a:ea typeface="Arial"/>
                <a:cs typeface="Arial"/>
                <a:sym typeface="Arial"/>
              </a:rPr>
              <a:t>(Read/Write)</a:t>
            </a:r>
            <a:endParaRPr b="0" i="0" sz="800" u="none" cap="none" strike="noStrike">
              <a:solidFill>
                <a:schemeClr val="dk1"/>
              </a:solidFill>
              <a:latin typeface="Arial"/>
              <a:ea typeface="Arial"/>
              <a:cs typeface="Arial"/>
              <a:sym typeface="Arial"/>
            </a:endParaRPr>
          </a:p>
        </p:txBody>
      </p:sp>
      <p:cxnSp>
        <p:nvCxnSpPr>
          <p:cNvPr id="92" name="Google Shape;92;p3"/>
          <p:cNvCxnSpPr>
            <a:stCxn id="82" idx="1"/>
            <a:endCxn id="75" idx="3"/>
          </p:cNvCxnSpPr>
          <p:nvPr/>
        </p:nvCxnSpPr>
        <p:spPr>
          <a:xfrm rot="10800000">
            <a:off x="5275525" y="4096575"/>
            <a:ext cx="1342500" cy="0"/>
          </a:xfrm>
          <a:prstGeom prst="straightConnector1">
            <a:avLst/>
          </a:prstGeom>
          <a:noFill/>
          <a:ln cap="flat" cmpd="sng" w="9525">
            <a:solidFill>
              <a:schemeClr val="dk2"/>
            </a:solidFill>
            <a:prstDash val="solid"/>
            <a:round/>
            <a:headEnd len="sm" w="sm" type="none"/>
            <a:tailEnd len="med" w="med" type="triangle"/>
          </a:ln>
        </p:spPr>
      </p:cxnSp>
      <p:cxnSp>
        <p:nvCxnSpPr>
          <p:cNvPr id="93" name="Google Shape;93;p3"/>
          <p:cNvCxnSpPr/>
          <p:nvPr/>
        </p:nvCxnSpPr>
        <p:spPr>
          <a:xfrm rot="10800000">
            <a:off x="2519375" y="3527100"/>
            <a:ext cx="1158300" cy="6600"/>
          </a:xfrm>
          <a:prstGeom prst="straightConnector1">
            <a:avLst/>
          </a:prstGeom>
          <a:noFill/>
          <a:ln cap="flat" cmpd="sng" w="9525">
            <a:solidFill>
              <a:schemeClr val="dk2"/>
            </a:solidFill>
            <a:prstDash val="solid"/>
            <a:round/>
            <a:headEnd len="sm" w="sm" type="none"/>
            <a:tailEnd len="med" w="med" type="triangle"/>
          </a:ln>
        </p:spPr>
      </p:cxnSp>
      <p:cxnSp>
        <p:nvCxnSpPr>
          <p:cNvPr id="94" name="Google Shape;94;p3"/>
          <p:cNvCxnSpPr/>
          <p:nvPr/>
        </p:nvCxnSpPr>
        <p:spPr>
          <a:xfrm>
            <a:off x="2519375" y="4713875"/>
            <a:ext cx="1151700" cy="4200"/>
          </a:xfrm>
          <a:prstGeom prst="straightConnector1">
            <a:avLst/>
          </a:prstGeom>
          <a:noFill/>
          <a:ln cap="flat" cmpd="sng" w="9525">
            <a:solidFill>
              <a:schemeClr val="dk2"/>
            </a:solidFill>
            <a:prstDash val="solid"/>
            <a:round/>
            <a:headEnd len="sm" w="sm" type="none"/>
            <a:tailEnd len="med" w="med" type="triangle"/>
          </a:ln>
        </p:spPr>
      </p:cxnSp>
      <p:sp>
        <p:nvSpPr>
          <p:cNvPr id="95" name="Google Shape;95;p3"/>
          <p:cNvSpPr txBox="1"/>
          <p:nvPr/>
        </p:nvSpPr>
        <p:spPr>
          <a:xfrm>
            <a:off x="1246625" y="2310688"/>
            <a:ext cx="1151700" cy="32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Donavan</a:t>
            </a:r>
            <a:endParaRPr b="0" i="0" sz="1000" u="none" cap="none" strike="noStrike">
              <a:solidFill>
                <a:schemeClr val="dk1"/>
              </a:solidFill>
              <a:latin typeface="Arial"/>
              <a:ea typeface="Arial"/>
              <a:cs typeface="Arial"/>
              <a:sym typeface="Arial"/>
            </a:endParaRPr>
          </a:p>
        </p:txBody>
      </p:sp>
      <p:sp>
        <p:nvSpPr>
          <p:cNvPr id="96" name="Google Shape;96;p3"/>
          <p:cNvSpPr txBox="1"/>
          <p:nvPr/>
        </p:nvSpPr>
        <p:spPr>
          <a:xfrm>
            <a:off x="3996150" y="2310688"/>
            <a:ext cx="1151700" cy="32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Elijah</a:t>
            </a:r>
            <a:endParaRPr b="0" i="0" sz="1000" u="none" cap="none" strike="noStrike">
              <a:solidFill>
                <a:schemeClr val="dk1"/>
              </a:solidFill>
              <a:latin typeface="Arial"/>
              <a:ea typeface="Arial"/>
              <a:cs typeface="Arial"/>
              <a:sym typeface="Arial"/>
            </a:endParaRPr>
          </a:p>
        </p:txBody>
      </p:sp>
      <p:sp>
        <p:nvSpPr>
          <p:cNvPr id="97" name="Google Shape;97;p3"/>
          <p:cNvSpPr txBox="1"/>
          <p:nvPr/>
        </p:nvSpPr>
        <p:spPr>
          <a:xfrm>
            <a:off x="6775325" y="2310688"/>
            <a:ext cx="1151700" cy="3285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000"/>
              <a:buFont typeface="Arial"/>
              <a:buNone/>
            </a:pPr>
            <a:r>
              <a:rPr b="0" i="0" lang="en-US" sz="1000" u="none" cap="none" strike="noStrike">
                <a:solidFill>
                  <a:schemeClr val="dk1"/>
                </a:solidFill>
                <a:latin typeface="Arial"/>
                <a:ea typeface="Arial"/>
                <a:cs typeface="Arial"/>
                <a:sym typeface="Arial"/>
              </a:rPr>
              <a:t>Rohan</a:t>
            </a:r>
            <a:endParaRPr b="0" i="0" sz="1000" u="none" cap="none" strike="noStrike">
              <a:solidFill>
                <a:schemeClr val="dk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4"/>
          <p:cNvSpPr txBox="1"/>
          <p:nvPr>
            <p:ph type="title"/>
          </p:nvPr>
        </p:nvSpPr>
        <p:spPr>
          <a:xfrm>
            <a:off x="457200" y="1049177"/>
            <a:ext cx="8229600" cy="803756"/>
          </a:xfrm>
          <a:prstGeom prst="rect">
            <a:avLst/>
          </a:prstGeom>
          <a:noFill/>
          <a:ln>
            <a:noFill/>
          </a:ln>
        </p:spPr>
        <p:txBody>
          <a:bodyPr anchorCtr="0" anchor="ctr" bIns="45700" lIns="91425" spcFirstLastPara="1" rIns="91425" wrap="square" tIns="45700">
            <a:normAutofit/>
          </a:bodyPr>
          <a:lstStyle/>
          <a:p>
            <a:pPr indent="0" lvl="0" marL="0" rtl="0" algn="ctr">
              <a:lnSpc>
                <a:spcPct val="100000"/>
              </a:lnSpc>
              <a:spcBef>
                <a:spcPts val="0"/>
              </a:spcBef>
              <a:spcAft>
                <a:spcPts val="0"/>
              </a:spcAft>
              <a:buClr>
                <a:schemeClr val="dk1"/>
              </a:buClr>
              <a:buSzPts val="3200"/>
              <a:buFont typeface="Arial"/>
              <a:buNone/>
            </a:pPr>
            <a:r>
              <a:rPr lang="en-US"/>
              <a:t>Project Timeline</a:t>
            </a:r>
            <a:endParaRPr/>
          </a:p>
        </p:txBody>
      </p:sp>
      <p:graphicFrame>
        <p:nvGraphicFramePr>
          <p:cNvPr id="103" name="Google Shape;103;p4"/>
          <p:cNvGraphicFramePr/>
          <p:nvPr/>
        </p:nvGraphicFramePr>
        <p:xfrm>
          <a:off x="230909" y="2786929"/>
          <a:ext cx="3000000" cy="3000000"/>
        </p:xfrm>
        <a:graphic>
          <a:graphicData uri="http://schemas.openxmlformats.org/drawingml/2006/table">
            <a:tbl>
              <a:tblPr>
                <a:noFill/>
                <a:tableStyleId>{1ABCD604-3AD7-47FB-92FB-35D4732B60CC}</a:tableStyleId>
              </a:tblPr>
              <a:tblGrid>
                <a:gridCol w="1087900"/>
                <a:gridCol w="1083725"/>
                <a:gridCol w="1085825"/>
                <a:gridCol w="1094150"/>
                <a:gridCol w="1143100"/>
                <a:gridCol w="1032700"/>
                <a:gridCol w="960225"/>
              </a:tblGrid>
              <a:tr h="1387900">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Subsystem Designs and Testing</a:t>
                      </a:r>
                      <a:endParaRPr sz="1300" u="none" cap="none" strike="noStrike"/>
                    </a:p>
                    <a:p>
                      <a:pPr indent="0" lvl="0" marL="0" marR="0" rtl="0" algn="ctr">
                        <a:lnSpc>
                          <a:spcPct val="100000"/>
                        </a:lnSpc>
                        <a:spcBef>
                          <a:spcPts val="0"/>
                        </a:spcBef>
                        <a:spcAft>
                          <a:spcPts val="0"/>
                        </a:spcAft>
                        <a:buClr>
                          <a:srgbClr val="000000"/>
                        </a:buClr>
                        <a:buSzPts val="1200"/>
                        <a:buFont typeface="Arial"/>
                        <a:buNone/>
                      </a:pPr>
                      <a:r>
                        <a:rPr lang="en-US" sz="1200" u="none" cap="none" strike="noStrike"/>
                        <a:t>(to complete by 2/17 </a:t>
                      </a:r>
                      <a:r>
                        <a:rPr lang="en-US" sz="1200" u="none" cap="none" strike="noStrike"/>
                        <a:t>)</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00B050">
                        <a:alpha val="49410"/>
                      </a:srgbClr>
                    </a:solidFill>
                  </a:tcPr>
                </a:tc>
                <a:tc>
                  <a:txBody>
                    <a:bodyPr/>
                    <a:lstStyle/>
                    <a:p>
                      <a:pPr indent="0" lvl="0" marL="0" rtl="0" algn="ctr">
                        <a:spcBef>
                          <a:spcPts val="0"/>
                        </a:spcBef>
                        <a:spcAft>
                          <a:spcPts val="0"/>
                        </a:spcAft>
                        <a:buClr>
                          <a:schemeClr val="dk1"/>
                        </a:buClr>
                        <a:buSzPts val="1200"/>
                        <a:buFont typeface="Arial"/>
                        <a:buNone/>
                      </a:pPr>
                      <a:r>
                        <a:rPr lang="en-US" sz="1200">
                          <a:solidFill>
                            <a:schemeClr val="dk1"/>
                          </a:solidFill>
                        </a:rPr>
                        <a:t>Integration of Power and Data Processing subsystem with Data Acquisition and Communication Subsystem</a:t>
                      </a:r>
                      <a:endParaRPr sz="1200">
                        <a:solidFill>
                          <a:schemeClr val="dk1"/>
                        </a:solidFill>
                      </a:endParaRPr>
                    </a:p>
                    <a:p>
                      <a:pPr indent="0" lvl="0" marL="0" rtl="0" algn="ctr">
                        <a:spcBef>
                          <a:spcPts val="0"/>
                        </a:spcBef>
                        <a:spcAft>
                          <a:spcPts val="0"/>
                        </a:spcAft>
                        <a:buClr>
                          <a:schemeClr val="dk1"/>
                        </a:buClr>
                        <a:buSzPts val="1200"/>
                        <a:buFont typeface="Arial"/>
                        <a:buNone/>
                      </a:pPr>
                      <a:r>
                        <a:rPr lang="en-US" sz="1200">
                          <a:solidFill>
                            <a:schemeClr val="dk1"/>
                          </a:solidFill>
                        </a:rPr>
                        <a:t> (to complete by 3/3)</a:t>
                      </a:r>
                      <a:endParaRPr sz="12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alpha val="49411"/>
                      </a:srgbClr>
                    </a:solidFill>
                  </a:tcPr>
                </a:tc>
                <a:tc>
                  <a:txBody>
                    <a:bodyPr/>
                    <a:lstStyle/>
                    <a:p>
                      <a:pPr indent="0" lvl="0" marL="0" marR="0" rtl="0" algn="ctr">
                        <a:lnSpc>
                          <a:spcPct val="100000"/>
                        </a:lnSpc>
                        <a:spcBef>
                          <a:spcPts val="0"/>
                        </a:spcBef>
                        <a:spcAft>
                          <a:spcPts val="0"/>
                        </a:spcAft>
                        <a:buClr>
                          <a:srgbClr val="000000"/>
                        </a:buClr>
                        <a:buSzPts val="1200"/>
                        <a:buFont typeface="Arial"/>
                        <a:buNone/>
                      </a:pPr>
                      <a:r>
                        <a:t/>
                      </a:r>
                      <a:endParaRPr sz="1200" u="none" cap="none" strike="noStrike">
                        <a:solidFill>
                          <a:schemeClr val="dk1"/>
                        </a:solidFill>
                      </a:endParaRPr>
                    </a:p>
                    <a:p>
                      <a:pPr indent="0" lvl="0" marL="0" rtl="0" algn="ctr">
                        <a:spcBef>
                          <a:spcPts val="0"/>
                        </a:spcBef>
                        <a:spcAft>
                          <a:spcPts val="0"/>
                        </a:spcAft>
                        <a:buClr>
                          <a:schemeClr val="dk1"/>
                        </a:buClr>
                        <a:buSzPts val="1200"/>
                        <a:buFont typeface="Arial"/>
                        <a:buNone/>
                      </a:pPr>
                      <a:r>
                        <a:rPr lang="en-US" sz="1200">
                          <a:solidFill>
                            <a:schemeClr val="dk1"/>
                          </a:solidFill>
                        </a:rPr>
                        <a:t>Integration of App Development subsystem with Firmware subsystem.</a:t>
                      </a:r>
                      <a:endParaRPr sz="1200">
                        <a:solidFill>
                          <a:schemeClr val="dk1"/>
                        </a:solidFill>
                      </a:endParaRPr>
                    </a:p>
                    <a:p>
                      <a:pPr indent="0" lvl="0" marL="0" rtl="0" algn="ctr">
                        <a:spcBef>
                          <a:spcPts val="0"/>
                        </a:spcBef>
                        <a:spcAft>
                          <a:spcPts val="0"/>
                        </a:spcAft>
                        <a:buClr>
                          <a:schemeClr val="dk1"/>
                        </a:buClr>
                        <a:buSzPts val="1200"/>
                        <a:buFont typeface="Arial"/>
                        <a:buNone/>
                      </a:pPr>
                      <a:br>
                        <a:rPr lang="en-US" sz="1200">
                          <a:solidFill>
                            <a:schemeClr val="dk1"/>
                          </a:solidFill>
                        </a:rPr>
                      </a:br>
                      <a:r>
                        <a:rPr lang="en-US" sz="1200">
                          <a:solidFill>
                            <a:schemeClr val="dk1"/>
                          </a:solidFill>
                        </a:rPr>
                        <a:t>(to complete by 3/3)</a:t>
                      </a:r>
                      <a:endParaRPr sz="1300"/>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FFFF00">
                        <a:alpha val="49411"/>
                      </a:srgbClr>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Final Integration </a:t>
                      </a:r>
                      <a:br>
                        <a:rPr lang="en-US" sz="1200" u="none" cap="none" strike="noStrike"/>
                      </a:br>
                      <a:r>
                        <a:rPr lang="en-US" sz="1200" u="none" cap="none" strike="noStrike"/>
                        <a:t>(to complete by 3/3)</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chemeClr val="lt1"/>
                    </a:solidFill>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System Test</a:t>
                      </a:r>
                      <a:br>
                        <a:rPr lang="en-US" sz="1200" u="none" cap="none" strike="noStrike"/>
                      </a:br>
                      <a:r>
                        <a:rPr lang="en-US" sz="1200" u="none" cap="none" strike="noStrike"/>
                        <a:t>(to complete by 3/12)</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Validation</a:t>
                      </a:r>
                      <a:br>
                        <a:rPr lang="en-US" sz="1200" u="none" cap="none" strike="noStrike"/>
                      </a:br>
                      <a:r>
                        <a:rPr lang="en-US" sz="1200" u="none" cap="none" strike="noStrike"/>
                        <a:t>(to complete by 3/31)</a:t>
                      </a:r>
                      <a:endParaRPr sz="13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rgbClr val="000000"/>
                        </a:buClr>
                        <a:buSzPts val="1200"/>
                        <a:buFont typeface="Arial"/>
                        <a:buNone/>
                      </a:pPr>
                      <a:r>
                        <a:rPr lang="en-US" sz="1200" u="none" cap="none" strike="noStrike"/>
                        <a:t>Demo and Report </a:t>
                      </a:r>
                      <a:br>
                        <a:rPr lang="en-US" sz="1200" u="none" cap="none" strike="noStrike"/>
                      </a:br>
                      <a:r>
                        <a:rPr lang="en-US" sz="1200" u="none" cap="none" strike="noStrike"/>
                        <a:t>(Prepared by 4/3)</a:t>
                      </a:r>
                      <a:endParaRPr sz="1200" u="none" cap="none" strike="noStrike"/>
                    </a:p>
                  </a:txBody>
                  <a:tcPr marT="45675" marB="45675" marR="91425" marL="91425">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g330a2c611c0_0_51"/>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Firmware design</a:t>
            </a:r>
            <a:endParaRPr/>
          </a:p>
          <a:p>
            <a:pPr indent="0" lvl="0" marL="0" rtl="0" algn="ctr">
              <a:lnSpc>
                <a:spcPct val="115000"/>
              </a:lnSpc>
              <a:spcBef>
                <a:spcPts val="0"/>
              </a:spcBef>
              <a:spcAft>
                <a:spcPts val="0"/>
              </a:spcAft>
              <a:buClr>
                <a:schemeClr val="dk1"/>
              </a:buClr>
              <a:buSzPts val="990"/>
              <a:buFont typeface="Arial"/>
              <a:buNone/>
            </a:pPr>
            <a:r>
              <a:rPr lang="en-US" sz="1720"/>
              <a:t>Jacob Newlin</a:t>
            </a:r>
            <a:endParaRPr sz="2980"/>
          </a:p>
        </p:txBody>
      </p:sp>
      <p:graphicFrame>
        <p:nvGraphicFramePr>
          <p:cNvPr id="109" name="Google Shape;109;g330a2c611c0_0_51"/>
          <p:cNvGraphicFramePr/>
          <p:nvPr/>
        </p:nvGraphicFramePr>
        <p:xfrm>
          <a:off x="685800" y="1952075"/>
          <a:ext cx="3000000" cy="3000000"/>
        </p:xfrm>
        <a:graphic>
          <a:graphicData uri="http://schemas.openxmlformats.org/drawingml/2006/table">
            <a:tbl>
              <a:tblPr>
                <a:noFill/>
                <a:tableStyleId>{1ABCD604-3AD7-47FB-92FB-35D4732B60CC}</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14-16</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0" lvl="0" marL="0" marR="0" rtl="0" algn="l">
                        <a:lnSpc>
                          <a:spcPct val="100000"/>
                        </a:lnSpc>
                        <a:spcBef>
                          <a:spcPts val="0"/>
                        </a:spcBef>
                        <a:spcAft>
                          <a:spcPts val="0"/>
                        </a:spcAft>
                        <a:buClr>
                          <a:schemeClr val="dk1"/>
                        </a:buClr>
                        <a:buSzPts val="1800"/>
                        <a:buFont typeface="Arial"/>
                        <a:buNone/>
                      </a:pPr>
                      <a:r>
                        <a:rPr lang="en-US" sz="1800"/>
                        <a:t>Finished 3 functions for FPGA covering I2C, SPI and Logic. Reworked and completed Oscilloscope and Serial data functions (ESP32).</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a:t>Finish Top level function of FPGA, finish three functions associated with on the ESP32.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pic>
        <p:nvPicPr>
          <p:cNvPr id="110" name="Google Shape;110;g330a2c611c0_0_51"/>
          <p:cNvPicPr preferRelativeResize="0"/>
          <p:nvPr/>
        </p:nvPicPr>
        <p:blipFill rotWithShape="1">
          <a:blip r:embed="rId3">
            <a:alphaModFix/>
          </a:blip>
          <a:srcRect b="0" l="0" r="0" t="0"/>
          <a:stretch/>
        </p:blipFill>
        <p:spPr>
          <a:xfrm>
            <a:off x="3031725" y="4426175"/>
            <a:ext cx="2990452" cy="222622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33a0741b697_0_0"/>
          <p:cNvSpPr txBox="1"/>
          <p:nvPr>
            <p:ph type="title"/>
          </p:nvPr>
        </p:nvSpPr>
        <p:spPr>
          <a:xfrm>
            <a:off x="457200" y="1049177"/>
            <a:ext cx="8229600" cy="803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Firmware Design</a:t>
            </a:r>
            <a:endParaRPr/>
          </a:p>
        </p:txBody>
      </p:sp>
      <p:pic>
        <p:nvPicPr>
          <p:cNvPr id="117" name="Google Shape;117;g33a0741b697_0_0"/>
          <p:cNvPicPr preferRelativeResize="0"/>
          <p:nvPr/>
        </p:nvPicPr>
        <p:blipFill>
          <a:blip r:embed="rId3">
            <a:alphaModFix/>
          </a:blip>
          <a:stretch>
            <a:fillRect/>
          </a:stretch>
        </p:blipFill>
        <p:spPr>
          <a:xfrm>
            <a:off x="62675" y="1852877"/>
            <a:ext cx="8839199" cy="286969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g330a2c611c0_0_10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Processing and Power</a:t>
            </a:r>
            <a:endParaRPr/>
          </a:p>
          <a:p>
            <a:pPr indent="0" lvl="0" marL="0" rtl="0" algn="ctr">
              <a:lnSpc>
                <a:spcPct val="115000"/>
              </a:lnSpc>
              <a:spcBef>
                <a:spcPts val="0"/>
              </a:spcBef>
              <a:spcAft>
                <a:spcPts val="0"/>
              </a:spcAft>
              <a:buClr>
                <a:schemeClr val="dk1"/>
              </a:buClr>
              <a:buSzPts val="990"/>
              <a:buFont typeface="Arial"/>
              <a:buNone/>
            </a:pPr>
            <a:r>
              <a:rPr lang="en-US" sz="1720"/>
              <a:t>Rohan Bharadwaj</a:t>
            </a:r>
            <a:endParaRPr sz="2980"/>
          </a:p>
        </p:txBody>
      </p:sp>
      <p:graphicFrame>
        <p:nvGraphicFramePr>
          <p:cNvPr id="123" name="Google Shape;123;g330a2c611c0_0_102"/>
          <p:cNvGraphicFramePr/>
          <p:nvPr/>
        </p:nvGraphicFramePr>
        <p:xfrm>
          <a:off x="685800" y="1952075"/>
          <a:ext cx="3000000" cy="3000000"/>
        </p:xfrm>
        <a:graphic>
          <a:graphicData uri="http://schemas.openxmlformats.org/drawingml/2006/table">
            <a:tbl>
              <a:tblPr>
                <a:noFill/>
                <a:tableStyleId>{1ABCD604-3AD7-47FB-92FB-35D4732B60CC}</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14</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u="none" cap="none" strike="noStrike"/>
                        <a:t>Completed</a:t>
                      </a:r>
                      <a:r>
                        <a:rPr lang="en-US" sz="1800"/>
                        <a:t>, ordered, and have begun assembling the integrated PCB.</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Finish assembling PCB</a:t>
                      </a:r>
                      <a:endParaRPr sz="1800" u="none" cap="none" strike="noStrike"/>
                    </a:p>
                    <a:p>
                      <a:pPr indent="-342900" lvl="0" marL="457200" marR="0" rtl="0" algn="l">
                        <a:lnSpc>
                          <a:spcPct val="100000"/>
                        </a:lnSpc>
                        <a:spcBef>
                          <a:spcPts val="0"/>
                        </a:spcBef>
                        <a:spcAft>
                          <a:spcPts val="0"/>
                        </a:spcAft>
                        <a:buClr>
                          <a:srgbClr val="000000"/>
                        </a:buClr>
                        <a:buSzPts val="1800"/>
                        <a:buFont typeface="Arial"/>
                        <a:buChar char="●"/>
                      </a:pPr>
                      <a:r>
                        <a:rPr lang="en-US" sz="1800"/>
                        <a:t>Integrate</a:t>
                      </a:r>
                      <a:r>
                        <a:rPr lang="en-US" sz="1800" u="none" cap="none" strike="noStrike"/>
                        <a:t> with Data Communication and Collection subsystem.</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graphicFrame>
        <p:nvGraphicFramePr>
          <p:cNvPr id="128" name="Google Shape;128;g330a2c611c0_0_152"/>
          <p:cNvGraphicFramePr/>
          <p:nvPr/>
        </p:nvGraphicFramePr>
        <p:xfrm>
          <a:off x="685800" y="1952075"/>
          <a:ext cx="3000000" cy="3000000"/>
        </p:xfrm>
        <a:graphic>
          <a:graphicData uri="http://schemas.openxmlformats.org/drawingml/2006/table">
            <a:tbl>
              <a:tblPr>
                <a:noFill/>
                <a:tableStyleId>{1ABCD604-3AD7-47FB-92FB-35D4732B60CC}</a:tableStyleId>
              </a:tblPr>
              <a:tblGrid>
                <a:gridCol w="3886200"/>
                <a:gridCol w="3886200"/>
              </a:tblGrid>
              <a:tr h="640300">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20</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734600">
                <a:tc>
                  <a:txBody>
                    <a:bodyPr/>
                    <a:lstStyle/>
                    <a:p>
                      <a:pPr indent="-342900" lvl="0" marL="457200" marR="0" rtl="0" algn="l">
                        <a:lnSpc>
                          <a:spcPct val="100000"/>
                        </a:lnSpc>
                        <a:spcBef>
                          <a:spcPts val="0"/>
                        </a:spcBef>
                        <a:spcAft>
                          <a:spcPts val="0"/>
                        </a:spcAft>
                        <a:buClr>
                          <a:schemeClr val="dk1"/>
                        </a:buClr>
                        <a:buSzPts val="1800"/>
                        <a:buFont typeface="Arial"/>
                        <a:buChar char="●"/>
                      </a:pPr>
                      <a:r>
                        <a:rPr lang="en-US" sz="1800">
                          <a:solidFill>
                            <a:schemeClr val="dk1"/>
                          </a:solidFill>
                        </a:rPr>
                        <a:t>Updated Schematic and PCB with new </a:t>
                      </a:r>
                      <a:r>
                        <a:rPr lang="en-US" sz="1800">
                          <a:solidFill>
                            <a:schemeClr val="dk1"/>
                          </a:solidFill>
                        </a:rPr>
                        <a:t>competents and ordered the PCB</a:t>
                      </a:r>
                      <a:r>
                        <a:rPr lang="en-US" sz="1800" u="none" cap="none" strike="noStrike">
                          <a:solidFill>
                            <a:schemeClr val="dk1"/>
                          </a:solidFill>
                        </a:rPr>
                        <a:t> </a:t>
                      </a:r>
                      <a:endParaRPr sz="1800" u="none" cap="none" strike="noStrike">
                        <a:solidFill>
                          <a:schemeClr val="dk1"/>
                        </a:solidFill>
                      </a:endParaRPr>
                    </a:p>
                    <a:p>
                      <a:pPr indent="-342900" lvl="0" marL="457200" marR="0" rtl="0" algn="l">
                        <a:lnSpc>
                          <a:spcPct val="100000"/>
                        </a:lnSpc>
                        <a:spcBef>
                          <a:spcPts val="0"/>
                        </a:spcBef>
                        <a:spcAft>
                          <a:spcPts val="0"/>
                        </a:spcAft>
                        <a:buClr>
                          <a:schemeClr val="dk1"/>
                        </a:buClr>
                        <a:buSzPts val="1800"/>
                        <a:buFont typeface="Arial"/>
                        <a:buChar char="●"/>
                      </a:pPr>
                      <a:r>
                        <a:rPr lang="en-US" sz="1800">
                          <a:solidFill>
                            <a:schemeClr val="dk1"/>
                          </a:solidFill>
                        </a:rPr>
                        <a:t>PCB arrived yesterday so I began soldering, </a:t>
                      </a:r>
                      <a:r>
                        <a:rPr lang="en-US" sz="1800">
                          <a:solidFill>
                            <a:schemeClr val="dk1"/>
                          </a:solidFill>
                        </a:rPr>
                        <a:t>approximately</a:t>
                      </a:r>
                      <a:r>
                        <a:rPr lang="en-US" sz="1800">
                          <a:solidFill>
                            <a:schemeClr val="dk1"/>
                          </a:solidFill>
                        </a:rPr>
                        <a:t> 20% done with soldering process</a:t>
                      </a:r>
                      <a:endParaRPr sz="1800" u="none" cap="none" strike="noStrike">
                        <a:solidFill>
                          <a:schemeClr val="dk1"/>
                        </a:solidFill>
                      </a:endParaRPr>
                    </a:p>
                    <a:p>
                      <a:pPr indent="0" lvl="0" marL="457200" marR="0" rtl="0" algn="l">
                        <a:lnSpc>
                          <a:spcPct val="100000"/>
                        </a:lnSpc>
                        <a:spcBef>
                          <a:spcPts val="0"/>
                        </a:spcBef>
                        <a:spcAft>
                          <a:spcPts val="0"/>
                        </a:spcAft>
                        <a:buClr>
                          <a:srgbClr val="000000"/>
                        </a:buClr>
                        <a:buSzPts val="1800"/>
                        <a:buFont typeface="Arial"/>
                        <a:buNone/>
                      </a:pPr>
                      <a:r>
                        <a:t/>
                      </a:r>
                      <a:endParaRPr sz="1800" u="none" cap="none" strike="noStrike">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t>Finish</a:t>
                      </a:r>
                      <a:r>
                        <a:rPr lang="en-US" sz="1800"/>
                        <a:t> assembling and validating PCB </a:t>
                      </a:r>
                      <a:endParaRPr sz="1800"/>
                    </a:p>
                    <a:p>
                      <a:pPr indent="-342900" lvl="0" marL="457200" marR="0" rtl="0" algn="l">
                        <a:lnSpc>
                          <a:spcPct val="100000"/>
                        </a:lnSpc>
                        <a:spcBef>
                          <a:spcPts val="0"/>
                        </a:spcBef>
                        <a:spcAft>
                          <a:spcPts val="0"/>
                        </a:spcAft>
                        <a:buClr>
                          <a:srgbClr val="000000"/>
                        </a:buClr>
                        <a:buSzPts val="1800"/>
                        <a:buFont typeface="Arial"/>
                        <a:buChar char="●"/>
                      </a:pPr>
                      <a:r>
                        <a:rPr lang="en-US" sz="1800"/>
                        <a:t>Begin integration with data processing subsystem </a:t>
                      </a:r>
                      <a:endParaRPr sz="18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29" name="Google Shape;129;g330a2c611c0_0_15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Data Communication and Collection</a:t>
            </a:r>
            <a:endParaRPr/>
          </a:p>
          <a:p>
            <a:pPr indent="0" lvl="0" marL="0" rtl="0" algn="ctr">
              <a:lnSpc>
                <a:spcPct val="115000"/>
              </a:lnSpc>
              <a:spcBef>
                <a:spcPts val="0"/>
              </a:spcBef>
              <a:spcAft>
                <a:spcPts val="0"/>
              </a:spcAft>
              <a:buClr>
                <a:schemeClr val="dk1"/>
              </a:buClr>
              <a:buSzPts val="990"/>
              <a:buFont typeface="Arial"/>
              <a:buNone/>
            </a:pPr>
            <a:r>
              <a:rPr lang="en-US" sz="1720"/>
              <a:t>Elijah Rodriguez</a:t>
            </a:r>
            <a:endParaRPr sz="298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graphicFrame>
        <p:nvGraphicFramePr>
          <p:cNvPr id="134" name="Google Shape;134;g330a2c611c0_0_202"/>
          <p:cNvGraphicFramePr/>
          <p:nvPr/>
        </p:nvGraphicFramePr>
        <p:xfrm>
          <a:off x="685800" y="1952075"/>
          <a:ext cx="3000000" cy="3000000"/>
        </p:xfrm>
        <a:graphic>
          <a:graphicData uri="http://schemas.openxmlformats.org/drawingml/2006/table">
            <a:tbl>
              <a:tblPr>
                <a:noFill/>
                <a:tableStyleId>{1ABCD604-3AD7-47FB-92FB-35D4732B60CC}</a:tableStyleId>
              </a:tblPr>
              <a:tblGrid>
                <a:gridCol w="3886200"/>
                <a:gridCol w="3886200"/>
              </a:tblGrid>
              <a:tr h="590475">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Accomplishments since last update                          </a:t>
                      </a:r>
                      <a:r>
                        <a:rPr lang="en-US" sz="1800">
                          <a:solidFill>
                            <a:srgbClr val="FF0000"/>
                          </a:solidFill>
                        </a:rPr>
                        <a:t>20</a:t>
                      </a:r>
                      <a:r>
                        <a:rPr lang="en-US" sz="1800" u="none" cap="none" strike="noStrike">
                          <a:solidFill>
                            <a:srgbClr val="FF0000"/>
                          </a:solidFill>
                        </a:rPr>
                        <a:t> hrs of effort</a:t>
                      </a:r>
                      <a:endParaRPr sz="1800" u="none" cap="none" strike="noStrike">
                        <a:solidFill>
                          <a:srgbClr val="FF0000"/>
                        </a:solidFill>
                      </a:endParaRPr>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c>
                  <a:txBody>
                    <a:bodyPr/>
                    <a:lstStyle/>
                    <a:p>
                      <a:pPr indent="0" lvl="0" marL="0" marR="0" rtl="0" algn="l">
                        <a:lnSpc>
                          <a:spcPct val="100000"/>
                        </a:lnSpc>
                        <a:spcBef>
                          <a:spcPts val="0"/>
                        </a:spcBef>
                        <a:spcAft>
                          <a:spcPts val="0"/>
                        </a:spcAft>
                        <a:buClr>
                          <a:schemeClr val="dk1"/>
                        </a:buClr>
                        <a:buSzPts val="1800"/>
                        <a:buFont typeface="Arial"/>
                        <a:buNone/>
                      </a:pPr>
                      <a:r>
                        <a:rPr lang="en-US" sz="1800" u="none" cap="none" strike="noStrike"/>
                        <a:t>Ongoing progress/problems and plans until the next presentation</a:t>
                      </a:r>
                      <a:endParaRPr sz="1800" u="none" cap="none" strike="noStrike"/>
                    </a:p>
                  </a:txBody>
                  <a:tcPr marT="45750" marB="45750"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solidFill>
                      <a:srgbClr val="E6B8AF"/>
                    </a:solidFill>
                  </a:tcPr>
                </a:tc>
              </a:tr>
              <a:tr h="1602175">
                <a:tc>
                  <a:txBody>
                    <a:bodyPr/>
                    <a:lstStyle/>
                    <a:p>
                      <a:pPr indent="-342900" lvl="0" marL="457200" marR="0" rtl="0" algn="l">
                        <a:lnSpc>
                          <a:spcPct val="100000"/>
                        </a:lnSpc>
                        <a:spcBef>
                          <a:spcPts val="0"/>
                        </a:spcBef>
                        <a:spcAft>
                          <a:spcPts val="0"/>
                        </a:spcAft>
                        <a:buClr>
                          <a:schemeClr val="dk1"/>
                        </a:buClr>
                        <a:buSzPts val="1800"/>
                        <a:buFont typeface="Arial"/>
                        <a:buChar char="●"/>
                      </a:pPr>
                      <a:r>
                        <a:rPr lang="en-US" sz="1800">
                          <a:solidFill>
                            <a:schemeClr val="dk1"/>
                          </a:solidFill>
                        </a:rPr>
                        <a:t>Oscilloscope Integration Complete</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App UI completed</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c>
                  <a:txBody>
                    <a:bodyPr/>
                    <a:lstStyle/>
                    <a:p>
                      <a:pPr indent="-342900" lvl="0" marL="457200" marR="0" rtl="0" algn="l">
                        <a:lnSpc>
                          <a:spcPct val="100000"/>
                        </a:lnSpc>
                        <a:spcBef>
                          <a:spcPts val="0"/>
                        </a:spcBef>
                        <a:spcAft>
                          <a:spcPts val="0"/>
                        </a:spcAft>
                        <a:buClr>
                          <a:srgbClr val="000000"/>
                        </a:buClr>
                        <a:buSzPts val="1800"/>
                        <a:buFont typeface="Arial"/>
                        <a:buChar char="●"/>
                      </a:pPr>
                      <a:r>
                        <a:rPr lang="en-US" sz="1800">
                          <a:solidFill>
                            <a:schemeClr val="dk1"/>
                          </a:solidFill>
                        </a:rPr>
                        <a:t>Oscilloscope Integration testing</a:t>
                      </a:r>
                      <a:endParaRPr sz="1800">
                        <a:solidFill>
                          <a:schemeClr val="dk1"/>
                        </a:solidFill>
                      </a:endParaRPr>
                    </a:p>
                    <a:p>
                      <a:pPr indent="-342900" lvl="0" marL="457200" marR="0" rtl="0" algn="l">
                        <a:lnSpc>
                          <a:spcPct val="100000"/>
                        </a:lnSpc>
                        <a:spcBef>
                          <a:spcPts val="0"/>
                        </a:spcBef>
                        <a:spcAft>
                          <a:spcPts val="0"/>
                        </a:spcAft>
                        <a:buClr>
                          <a:schemeClr val="dk1"/>
                        </a:buClr>
                        <a:buSzPts val="1800"/>
                        <a:buChar char="●"/>
                      </a:pPr>
                      <a:r>
                        <a:rPr lang="en-US" sz="1800">
                          <a:solidFill>
                            <a:schemeClr val="dk1"/>
                          </a:solidFill>
                        </a:rPr>
                        <a:t>Integration of other data types</a:t>
                      </a:r>
                      <a:endParaRPr sz="1800">
                        <a:solidFill>
                          <a:schemeClr val="dk1"/>
                        </a:solidFill>
                      </a:endParaRPr>
                    </a:p>
                  </a:txBody>
                  <a:tcPr marT="45750" marB="45750" marR="91450" marL="91450">
                    <a:lnL cap="flat" cmpd="sng" w="12700">
                      <a:solidFill>
                        <a:srgbClr val="000000"/>
                      </a:solidFill>
                      <a:prstDash val="solid"/>
                      <a:round/>
                      <a:headEnd len="sm" w="sm" type="none"/>
                      <a:tailEnd len="sm" w="sm" type="none"/>
                    </a:lnL>
                    <a:lnR cap="flat" cmpd="sng" w="12700">
                      <a:solidFill>
                        <a:srgbClr val="000000"/>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rgbClr val="000000"/>
                      </a:solidFill>
                      <a:prstDash val="solid"/>
                      <a:round/>
                      <a:headEnd len="sm" w="sm" type="none"/>
                      <a:tailEnd len="sm" w="sm" type="none"/>
                    </a:lnB>
                  </a:tcPr>
                </a:tc>
              </a:tr>
            </a:tbl>
          </a:graphicData>
        </a:graphic>
      </p:graphicFrame>
      <p:sp>
        <p:nvSpPr>
          <p:cNvPr id="135" name="Google Shape;135;g330a2c611c0_0_202"/>
          <p:cNvSpPr txBox="1"/>
          <p:nvPr>
            <p:ph type="title"/>
          </p:nvPr>
        </p:nvSpPr>
        <p:spPr>
          <a:xfrm>
            <a:off x="457200" y="1049177"/>
            <a:ext cx="8229600" cy="803700"/>
          </a:xfrm>
          <a:prstGeom prst="rect">
            <a:avLst/>
          </a:prstGeom>
          <a:noFill/>
          <a:ln>
            <a:noFill/>
          </a:ln>
        </p:spPr>
        <p:txBody>
          <a:bodyPr anchorCtr="0" anchor="ctr" bIns="45700" lIns="91425" spcFirstLastPara="1" rIns="91425" wrap="square" tIns="45700">
            <a:noAutofit/>
          </a:bodyPr>
          <a:lstStyle/>
          <a:p>
            <a:pPr indent="0" lvl="0" marL="0" rtl="0" algn="ctr">
              <a:lnSpc>
                <a:spcPct val="115000"/>
              </a:lnSpc>
              <a:spcBef>
                <a:spcPts val="0"/>
              </a:spcBef>
              <a:spcAft>
                <a:spcPts val="0"/>
              </a:spcAft>
              <a:buClr>
                <a:schemeClr val="dk1"/>
              </a:buClr>
              <a:buSzPts val="990"/>
              <a:buFont typeface="Arial"/>
              <a:buNone/>
            </a:pPr>
            <a:r>
              <a:rPr lang="en-US"/>
              <a:t>App Design</a:t>
            </a:r>
            <a:endParaRPr/>
          </a:p>
          <a:p>
            <a:pPr indent="0" lvl="0" marL="0" rtl="0" algn="ctr">
              <a:lnSpc>
                <a:spcPct val="115000"/>
              </a:lnSpc>
              <a:spcBef>
                <a:spcPts val="0"/>
              </a:spcBef>
              <a:spcAft>
                <a:spcPts val="0"/>
              </a:spcAft>
              <a:buClr>
                <a:schemeClr val="dk1"/>
              </a:buClr>
              <a:buSzPts val="990"/>
              <a:buFont typeface="Arial"/>
              <a:buNone/>
            </a:pPr>
            <a:r>
              <a:rPr lang="en-US" sz="1720"/>
              <a:t>Donavan Burrow</a:t>
            </a:r>
            <a:endParaRPr sz="298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2013-06-18T16:37:55Z</dcterms:created>
  <dc:creator>Nowka, Kevin J.</dc:creator>
</cp:coreProperties>
</file>