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2" roundtripDataSignature="AMtx7mg/+sKr2IwL9S4+ki4RdK5lhkWs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69F001-42E8-4438-A9CB-D5438FE7293C}">
  <a:tblStyle styleId="{2C69F001-42E8-4438-A9CB-D5438FE7293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F4245EA-1DDF-4035-B235-44D386CB16DA}"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56" name="Google Shape;5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38b6c866fc_1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g338b6c866fc_1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8b6c866fc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8b6c866fc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338b6c866fc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38b7623df3_1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338b7623df3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38b7623df3_1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338b7623df3_1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338b7623df3_1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63" name="Google Shape;6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70" name="Google Shape;7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76" name="Google Shape;7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8c4021e8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83" name="Google Shape;83;g338c4021e8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38c4021e8e_0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8c4021e8e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338c4021e8e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38b6c866fc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98" name="Google Shape;98;g338b6c866fc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38b7623df3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04" name="Google Shape;104;g338b7623df3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38b6c866f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10" name="Google Shape;110;g338b6c866f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1" name="Google Shape;21;p12"/>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13"/>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3"/>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5" name="Google Shape;2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4"/>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14"/>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4"/>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5"/>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3" name="Google Shape;43;p16"/>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7"/>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7"/>
          <p:cNvSpPr/>
          <p:nvPr>
            <p:ph idx="2" type="pic"/>
          </p:nvPr>
        </p:nvSpPr>
        <p:spPr>
          <a:xfrm>
            <a:off x="3200400" y="1196430"/>
            <a:ext cx="5486400" cy="4850287"/>
          </a:xfrm>
          <a:prstGeom prst="rect">
            <a:avLst/>
          </a:prstGeom>
          <a:noFill/>
          <a:ln>
            <a:noFill/>
          </a:ln>
        </p:spPr>
      </p:sp>
      <p:sp>
        <p:nvSpPr>
          <p:cNvPr id="50" name="Google Shape;50;p17"/>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2"/>
          <p:cNvSpPr txBox="1"/>
          <p:nvPr>
            <p:ph type="ctrTitle"/>
          </p:nvPr>
        </p:nvSpPr>
        <p:spPr>
          <a:xfrm>
            <a:off x="1619250" y="3814625"/>
            <a:ext cx="7302600" cy="22968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111111"/>
              <a:buFont typeface="Arial"/>
              <a:buNone/>
            </a:pPr>
            <a:r>
              <a:rPr lang="en-US"/>
              <a:t>Team 48: Pocket Diagnostics</a:t>
            </a:r>
            <a:endParaRPr/>
          </a:p>
          <a:p>
            <a:pPr indent="0" lvl="0" marL="0" rtl="0" algn="r">
              <a:lnSpc>
                <a:spcPct val="100000"/>
              </a:lnSpc>
              <a:spcBef>
                <a:spcPts val="0"/>
              </a:spcBef>
              <a:spcAft>
                <a:spcPts val="0"/>
              </a:spcAft>
              <a:buClr>
                <a:schemeClr val="lt1"/>
              </a:buClr>
              <a:buSzPct val="162932"/>
              <a:buFont typeface="Arial"/>
              <a:buNone/>
            </a:pPr>
            <a:r>
              <a:rPr lang="en-US"/>
              <a:t>Bi-Weekly Update 4</a:t>
            </a:r>
            <a:br>
              <a:rPr lang="en-US"/>
            </a:br>
            <a:r>
              <a:rPr lang="en-US" sz="2455"/>
              <a:t>Team members: </a:t>
            </a:r>
            <a:r>
              <a:rPr lang="en-US" sz="2400"/>
              <a:t>Rohan Bharadwaj, Donavan Burrow, Jacob Newlin, Elijah Rodriguez</a:t>
            </a:r>
            <a:r>
              <a:rPr lang="en-US" sz="2455"/>
              <a:t> </a:t>
            </a:r>
            <a:br>
              <a:rPr lang="en-US" sz="2455"/>
            </a:br>
            <a:r>
              <a:rPr lang="en-US" sz="2455"/>
              <a:t>Sponsor:</a:t>
            </a:r>
            <a:r>
              <a:rPr lang="en-US" sz="2455"/>
              <a:t> Dr. John Lusher</a:t>
            </a:r>
            <a:endParaRPr sz="2455"/>
          </a:p>
          <a:p>
            <a:pPr indent="0" lvl="0" marL="0" rtl="0" algn="r">
              <a:lnSpc>
                <a:spcPct val="100000"/>
              </a:lnSpc>
              <a:spcBef>
                <a:spcPts val="0"/>
              </a:spcBef>
              <a:spcAft>
                <a:spcPts val="0"/>
              </a:spcAft>
              <a:buClr>
                <a:schemeClr val="lt1"/>
              </a:buClr>
              <a:buSzPct val="162932"/>
              <a:buFont typeface="Arial"/>
              <a:buNone/>
            </a:pPr>
            <a:r>
              <a:rPr lang="en-US" sz="2455"/>
              <a:t>TA: Zian Wang</a:t>
            </a:r>
            <a:br>
              <a:rPr lang="en-US" sz="2455"/>
            </a:br>
            <a:endParaRPr sz="2455"/>
          </a:p>
        </p:txBody>
      </p:sp>
      <p:sp>
        <p:nvSpPr>
          <p:cNvPr id="59" name="Google Shape;59;p2"/>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LCOE_logo_HWHT.png" id="60" name="Google Shape;60;p2"/>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338b6c866fc_1_31"/>
          <p:cNvSpPr txBox="1"/>
          <p:nvPr>
            <p:ph type="title"/>
          </p:nvPr>
        </p:nvSpPr>
        <p:spPr>
          <a:xfrm>
            <a:off x="609600" y="12015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App Design cont.</a:t>
            </a:r>
            <a:endParaRPr/>
          </a:p>
        </p:txBody>
      </p:sp>
      <p:pic>
        <p:nvPicPr>
          <p:cNvPr id="119" name="Google Shape;119;g338b6c866fc_1_31" title="OscopeFunc.png"/>
          <p:cNvPicPr preferRelativeResize="0"/>
          <p:nvPr/>
        </p:nvPicPr>
        <p:blipFill>
          <a:blip r:embed="rId3">
            <a:alphaModFix/>
          </a:blip>
          <a:stretch>
            <a:fillRect/>
          </a:stretch>
        </p:blipFill>
        <p:spPr>
          <a:xfrm>
            <a:off x="1741875" y="1867551"/>
            <a:ext cx="5660252" cy="2813551"/>
          </a:xfrm>
          <a:prstGeom prst="rect">
            <a:avLst/>
          </a:prstGeom>
          <a:noFill/>
          <a:ln>
            <a:noFill/>
          </a:ln>
        </p:spPr>
      </p:pic>
      <p:pic>
        <p:nvPicPr>
          <p:cNvPr id="120" name="Google Shape;120;g338b6c866fc_1_31" title="LogicAnalyzerFunc.png"/>
          <p:cNvPicPr preferRelativeResize="0"/>
          <p:nvPr/>
        </p:nvPicPr>
        <p:blipFill>
          <a:blip r:embed="rId4">
            <a:alphaModFix/>
          </a:blip>
          <a:stretch>
            <a:fillRect/>
          </a:stretch>
        </p:blipFill>
        <p:spPr>
          <a:xfrm>
            <a:off x="1741875" y="4385300"/>
            <a:ext cx="5660252" cy="240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338b6c866fc_0_7"/>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App Design cont.</a:t>
            </a:r>
            <a:endParaRPr/>
          </a:p>
        </p:txBody>
      </p:sp>
      <p:pic>
        <p:nvPicPr>
          <p:cNvPr id="127" name="Google Shape;127;g338b6c866fc_0_7" title="SPI.png"/>
          <p:cNvPicPr preferRelativeResize="0"/>
          <p:nvPr/>
        </p:nvPicPr>
        <p:blipFill>
          <a:blip r:embed="rId3">
            <a:alphaModFix/>
          </a:blip>
          <a:stretch>
            <a:fillRect/>
          </a:stretch>
        </p:blipFill>
        <p:spPr>
          <a:xfrm>
            <a:off x="152400" y="2005277"/>
            <a:ext cx="8839204" cy="15667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92150" y="908827"/>
            <a:ext cx="8229600" cy="8037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Execution Plan </a:t>
            </a:r>
            <a:br>
              <a:rPr lang="en-US"/>
            </a:br>
            <a:endParaRPr/>
          </a:p>
        </p:txBody>
      </p:sp>
      <p:pic>
        <p:nvPicPr>
          <p:cNvPr id="133" name="Google Shape;133;p8"/>
          <p:cNvPicPr preferRelativeResize="0"/>
          <p:nvPr/>
        </p:nvPicPr>
        <p:blipFill>
          <a:blip r:embed="rId3">
            <a:alphaModFix/>
          </a:blip>
          <a:stretch>
            <a:fillRect/>
          </a:stretch>
        </p:blipFill>
        <p:spPr>
          <a:xfrm>
            <a:off x="92150" y="2057775"/>
            <a:ext cx="9003425" cy="336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aphicFrame>
        <p:nvGraphicFramePr>
          <p:cNvPr id="138" name="Google Shape;138;g338b7623df3_1_5"/>
          <p:cNvGraphicFramePr/>
          <p:nvPr/>
        </p:nvGraphicFramePr>
        <p:xfrm>
          <a:off x="169000" y="1182125"/>
          <a:ext cx="3000000" cy="3000000"/>
        </p:xfrm>
        <a:graphic>
          <a:graphicData uri="http://schemas.openxmlformats.org/drawingml/2006/table">
            <a:tbl>
              <a:tblPr>
                <a:noFill/>
                <a:tableStyleId>{EF4245EA-1DDF-4035-B235-44D386CB16DA}</a:tableStyleId>
              </a:tblPr>
              <a:tblGrid>
                <a:gridCol w="1258000"/>
                <a:gridCol w="1258000"/>
                <a:gridCol w="1258000"/>
                <a:gridCol w="1258000"/>
                <a:gridCol w="1258000"/>
                <a:gridCol w="1258000"/>
                <a:gridCol w="1258000"/>
              </a:tblGrid>
              <a:tr h="332575">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Paragraph #</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Test Name</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Success Criteria</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Data</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Status</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Pass/Fail</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Responsible Party</a:t>
                      </a:r>
                      <a:endParaRPr b="1" sz="800" u="none" cap="none" strike="noStrike"/>
                    </a:p>
                  </a:txBody>
                  <a:tcPr marT="91425" marB="91425" marR="91425" marL="91425"/>
                </a:tc>
              </a:tr>
              <a:tr h="5010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3.2.1.1</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Multi-Protocol Communication</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Perform multi-protocol I. communication.1 MHz clock rate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UNTESTED</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Rohan Bharadwaj, Elijah Rodriguez</a:t>
                      </a:r>
                      <a:endParaRPr sz="800" u="none" cap="none" strike="noStrike"/>
                    </a:p>
                  </a:txBody>
                  <a:tcPr marT="91425" marB="91425" marR="91425" marL="91425"/>
                </a:tc>
              </a:tr>
              <a:tr h="602875">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3.2.1.2</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Data Acquisition for Low-Frequency Signals</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Support data acquisition for low-frequency signals (up to 100 kHz)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UNTESTED</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Rohan Bharadwaj, Elijah Rodriguez</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r>
              <a:tr h="48095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3.2.1.3</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Logic Analysis</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Capture and analyze signals with a sampling rate of up to 50 MS/s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UNTESTED</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Rohan Bharadwaj</a:t>
                      </a:r>
                      <a:endParaRPr sz="800" u="none" cap="none" strike="noStrike"/>
                    </a:p>
                  </a:txBody>
                  <a:tcPr marT="91425" marB="91425" marR="91425" marL="91425"/>
                </a:tc>
              </a:tr>
              <a:tr h="31675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3.2.2.4</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Battery Life</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8 hours</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UNTESTED</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Rohan Bharadwaj</a:t>
                      </a:r>
                      <a:endParaRPr sz="800" u="none" cap="none" strike="noStrike"/>
                    </a:p>
                  </a:txBody>
                  <a:tcPr marT="91425" marB="91425" marR="91425" marL="91425"/>
                </a:tc>
              </a:tr>
              <a:tr h="3769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3.2.3.1.1</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Power Consumption</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Maximum peak power should not exceed 4.5W</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UNTESTED</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Rohan Bharadwaj</a:t>
                      </a:r>
                      <a:endParaRPr sz="800" u="none" cap="none" strike="noStrike"/>
                    </a:p>
                  </a:txBody>
                  <a:tcPr marT="91425" marB="91425" marR="91425" marL="91425"/>
                </a:tc>
              </a:tr>
              <a:tr h="3769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3.2.3.1.2</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Input Voltage Level</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3.</a:t>
                      </a:r>
                      <a:r>
                        <a:rPr lang="en-US" sz="800"/>
                        <a:t>0</a:t>
                      </a:r>
                      <a:r>
                        <a:rPr lang="en-US" sz="800" u="none" cap="none" strike="noStrike"/>
                        <a:t>-</a:t>
                      </a:r>
                      <a:r>
                        <a:rPr lang="en-US" sz="800"/>
                        <a:t>4.2</a:t>
                      </a:r>
                      <a:r>
                        <a:rPr lang="en-US" sz="800" u="none" cap="none" strike="noStrike"/>
                        <a:t>V</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TESTED</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solidFill>
                      <a:srgbClr val="00B050">
                        <a:alpha val="49410"/>
                      </a:srgbClr>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a:t>PASSED</a:t>
                      </a:r>
                      <a:endParaRPr sz="800"/>
                    </a:p>
                    <a:p>
                      <a:pPr indent="0" lvl="0" marL="0" marR="0" rtl="0" algn="l">
                        <a:lnSpc>
                          <a:spcPct val="100000"/>
                        </a:lnSpc>
                        <a:spcBef>
                          <a:spcPts val="0"/>
                        </a:spcBef>
                        <a:spcAft>
                          <a:spcPts val="0"/>
                        </a:spcAft>
                        <a:buClr>
                          <a:srgbClr val="000000"/>
                        </a:buClr>
                        <a:buSzPts val="800"/>
                        <a:buFont typeface="Arial"/>
                        <a:buNone/>
                      </a:pPr>
                      <a:r>
                        <a:t/>
                      </a:r>
                      <a:endParaRPr sz="800"/>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Rohan Bharadwaj</a:t>
                      </a:r>
                      <a:endParaRPr sz="800" u="none" cap="none" strike="noStrike"/>
                    </a:p>
                  </a:txBody>
                  <a:tcPr marT="91425" marB="91425" marR="91425" marL="91425"/>
                </a:tc>
              </a:tr>
              <a:tr h="3769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4.3.1.1</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Power Distribution Validation</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MAX3232 and THVD1451 receive 3.3V from ESP32</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TESTED</a:t>
                      </a:r>
                      <a:endParaRPr/>
                    </a:p>
                  </a:txBody>
                  <a:tcPr marT="91425" marB="91425" marR="91425" marL="91425">
                    <a:solidFill>
                      <a:srgbClr val="00B050">
                        <a:alpha val="49410"/>
                      </a:srgbClr>
                    </a:solidFill>
                  </a:tcPr>
                </a:tc>
                <a:tc>
                  <a:txBody>
                    <a:bodyPr/>
                    <a:lstStyle/>
                    <a:p>
                      <a:pPr indent="0" lvl="0" marL="0" marR="0" rtl="0" algn="l">
                        <a:lnSpc>
                          <a:spcPct val="100000"/>
                        </a:lnSpc>
                        <a:spcBef>
                          <a:spcPts val="0"/>
                        </a:spcBef>
                        <a:spcAft>
                          <a:spcPts val="0"/>
                        </a:spcAft>
                        <a:buFont typeface="Arial"/>
                        <a:buNone/>
                      </a:pPr>
                      <a:r>
                        <a:rPr lang="en-US" sz="800">
                          <a:solidFill>
                            <a:schemeClr val="dk1"/>
                          </a:solidFill>
                        </a:rPr>
                        <a:t>PASSED</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dk1"/>
                          </a:solidFill>
                        </a:rPr>
                        <a:t>Elijah Rodriguez</a:t>
                      </a:r>
                      <a:endParaRPr sz="1400" u="none" cap="none" strike="noStrike"/>
                    </a:p>
                  </a:txBody>
                  <a:tcPr marT="91425" marB="91425" marR="91425" marL="91425"/>
                </a:tc>
              </a:tr>
              <a:tr h="3769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4.3.2.1</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MAX3232 and </a:t>
                      </a:r>
                      <a:r>
                        <a:rPr lang="en-US" sz="800" u="none" cap="none" strike="noStrike">
                          <a:solidFill>
                            <a:schemeClr val="dk1"/>
                          </a:solidFill>
                        </a:rPr>
                        <a:t>THVD1451 </a:t>
                      </a:r>
                      <a:r>
                        <a:rPr lang="en-US" sz="800" u="none" cap="none" strike="noStrike"/>
                        <a:t>Level Shifting Verification</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Voltage levels to 3.3V for the MAX3232 and </a:t>
                      </a:r>
                      <a:r>
                        <a:rPr lang="en-US" sz="800" u="none" cap="none" strike="noStrike">
                          <a:solidFill>
                            <a:schemeClr val="dk1"/>
                          </a:solidFill>
                        </a:rPr>
                        <a:t>THVD1451</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Font typeface="Arial"/>
                        <a:buNone/>
                      </a:pPr>
                      <a:r>
                        <a:rPr lang="en-US" sz="800">
                          <a:solidFill>
                            <a:schemeClr val="dk1"/>
                          </a:solidFill>
                        </a:rPr>
                        <a:t>TESTED</a:t>
                      </a:r>
                      <a:endParaRPr sz="1400" u="none" cap="none" strike="noStrike"/>
                    </a:p>
                  </a:txBody>
                  <a:tcPr marT="91425" marB="91425" marR="91425" marL="91425">
                    <a:solidFill>
                      <a:srgbClr val="00B050">
                        <a:alpha val="49410"/>
                      </a:srgbClr>
                    </a:solidFill>
                  </a:tcPr>
                </a:tc>
                <a:tc>
                  <a:txBody>
                    <a:bodyPr/>
                    <a:lstStyle/>
                    <a:p>
                      <a:pPr indent="0" lvl="0" marL="0" rtl="0" algn="l">
                        <a:spcBef>
                          <a:spcPts val="0"/>
                        </a:spcBef>
                        <a:spcAft>
                          <a:spcPts val="0"/>
                        </a:spcAft>
                        <a:buNone/>
                      </a:pPr>
                      <a:r>
                        <a:rPr lang="en-US" sz="800">
                          <a:solidFill>
                            <a:schemeClr val="dk1"/>
                          </a:solidFill>
                        </a:rPr>
                        <a:t>PASSED</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dk1"/>
                          </a:solidFill>
                        </a:rPr>
                        <a:t>Elijah Rodriguez</a:t>
                      </a:r>
                      <a:endParaRPr sz="800" u="none" cap="none" strike="noStrike"/>
                    </a:p>
                  </a:txBody>
                  <a:tcPr marT="91425" marB="91425" marR="91425" marL="91425"/>
                </a:tc>
              </a:tr>
              <a:tr h="3769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4.3.3.1</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RealTerm Communication Validation</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Ensure transmitted and received data match the RealTerm program</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rtl="0" algn="l">
                        <a:spcBef>
                          <a:spcPts val="0"/>
                        </a:spcBef>
                        <a:spcAft>
                          <a:spcPts val="0"/>
                        </a:spcAft>
                        <a:buNone/>
                      </a:pPr>
                      <a:r>
                        <a:rPr lang="en-US" sz="800">
                          <a:solidFill>
                            <a:schemeClr val="dk1"/>
                          </a:solidFill>
                        </a:rPr>
                        <a:t>UNTESTED</a:t>
                      </a:r>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dk1"/>
                          </a:solidFill>
                        </a:rPr>
                        <a:t>Elijah Rodriguez</a:t>
                      </a:r>
                      <a:endParaRPr sz="800" u="none" cap="none" strike="noStrike"/>
                    </a:p>
                  </a:txBody>
                  <a:tcPr marT="91425" marB="91425" marR="91425" marL="91425"/>
                </a:tc>
              </a:tr>
              <a:tr h="3769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4.3.4.1</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Signal Integrity Validation</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Stable signal waveforms for RS protocols</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dk1"/>
                          </a:solidFill>
                        </a:rPr>
                        <a:t>UNTESTED</a:t>
                      </a:r>
                      <a:endParaRPr sz="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dk1"/>
                          </a:solidFill>
                        </a:rPr>
                        <a:t>Elijah Rodriguez</a:t>
                      </a:r>
                      <a:endParaRPr sz="800" u="none" cap="none" strike="noStrike"/>
                    </a:p>
                  </a:txBody>
                  <a:tcPr marT="91425" marB="91425" marR="91425" marL="91425"/>
                </a:tc>
              </a:tr>
            </a:tbl>
          </a:graphicData>
        </a:graphic>
      </p:graphicFrame>
      <p:sp>
        <p:nvSpPr>
          <p:cNvPr id="139" name="Google Shape;139;g338b7623df3_1_5"/>
          <p:cNvSpPr txBox="1"/>
          <p:nvPr>
            <p:ph type="title"/>
          </p:nvPr>
        </p:nvSpPr>
        <p:spPr>
          <a:xfrm>
            <a:off x="457200" y="643075"/>
            <a:ext cx="8229600" cy="64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Validation Plan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338b7623df3_1_1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Validation Plan</a:t>
            </a:r>
            <a:endParaRPr/>
          </a:p>
        </p:txBody>
      </p:sp>
      <p:graphicFrame>
        <p:nvGraphicFramePr>
          <p:cNvPr id="146" name="Google Shape;146;g338b7623df3_1_10"/>
          <p:cNvGraphicFramePr/>
          <p:nvPr/>
        </p:nvGraphicFramePr>
        <p:xfrm>
          <a:off x="169000" y="1852875"/>
          <a:ext cx="3000000" cy="3000000"/>
        </p:xfrm>
        <a:graphic>
          <a:graphicData uri="http://schemas.openxmlformats.org/drawingml/2006/table">
            <a:tbl>
              <a:tblPr>
                <a:noFill/>
                <a:tableStyleId>{EF4245EA-1DDF-4035-B235-44D386CB16DA}</a:tableStyleId>
              </a:tblPr>
              <a:tblGrid>
                <a:gridCol w="1258000"/>
                <a:gridCol w="1258000"/>
                <a:gridCol w="1258000"/>
                <a:gridCol w="1258000"/>
                <a:gridCol w="1258000"/>
                <a:gridCol w="1258000"/>
                <a:gridCol w="1258000"/>
              </a:tblGrid>
              <a:tr h="332575">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Paragraph #</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Test Name</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Success Criteria</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Data</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Status</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Pass/Fail</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Responsible Party</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r>
              <a:tr h="5010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5.2.1</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Bluetooth Connection Event</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Connection event displayed on app for phone and ESP32</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“Device Connected” displayed in terminal</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TESTED</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B050">
                        <a:alpha val="49410"/>
                      </a:srgbClr>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PASS</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Donavan Burrow,</a:t>
                      </a:r>
                      <a:br>
                        <a:rPr lang="en-US" sz="800" u="none" cap="none" strike="noStrike"/>
                      </a:br>
                      <a:r>
                        <a:rPr lang="en-US" sz="800" u="none" cap="none" strike="noStrike"/>
                        <a:t>Jacob Newlin</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10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5.2.2</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Bluetooth Read</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“Received Data” List with all data displayed</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‘Received Data: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TESTED</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B050">
                        <a:alpha val="49410"/>
                      </a:srgbClr>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PASS</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Donavan Burrow,</a:t>
                      </a:r>
                      <a:endParaRPr sz="800" u="none" cap="none" strike="noStrike"/>
                    </a:p>
                    <a:p>
                      <a:pPr indent="0" lvl="0" marL="0" marR="0" rtl="0" algn="l">
                        <a:lnSpc>
                          <a:spcPct val="100000"/>
                        </a:lnSpc>
                        <a:spcBef>
                          <a:spcPts val="0"/>
                        </a:spcBef>
                        <a:spcAft>
                          <a:spcPts val="0"/>
                        </a:spcAft>
                        <a:buClr>
                          <a:srgbClr val="000000"/>
                        </a:buClr>
                        <a:buSzPts val="800"/>
                        <a:buFont typeface="Arial"/>
                        <a:buNone/>
                      </a:pPr>
                      <a:r>
                        <a:rPr lang="en-US" sz="800" u="none" cap="none" strike="noStrike"/>
                        <a:t>Jacob Newlin</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1000">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5.2.2</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Bluetooth Write</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Terminal Displays all data transactions</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‘utf8(“Data type”),  Time, Time’ </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TESTED</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B050">
                        <a:alpha val="49410"/>
                      </a:srgbClr>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PASS</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Donavan Burrow,</a:t>
                      </a:r>
                      <a:endParaRPr sz="8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Jacob Newlin</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10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5.2.3</a:t>
                      </a:r>
                      <a:endParaRPr sz="8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Data Display</a:t>
                      </a:r>
                      <a:endParaRPr sz="8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Phone displays correct data on graph for each data type</a:t>
                      </a:r>
                      <a:endParaRPr sz="8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UNTESTED</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Donavan Burrow</a:t>
                      </a:r>
                      <a:endParaRPr sz="8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idx="1" type="body"/>
          </p:nvPr>
        </p:nvSpPr>
        <p:spPr>
          <a:xfrm>
            <a:off x="457200" y="1608545"/>
            <a:ext cx="8229600" cy="4077000"/>
          </a:xfrm>
          <a:prstGeom prst="rect">
            <a:avLst/>
          </a:prstGeom>
          <a:noFill/>
          <a:ln>
            <a:noFill/>
          </a:ln>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3200"/>
              <a:buNone/>
            </a:pPr>
            <a:r>
              <a:t/>
            </a:r>
            <a:endParaRPr b="1"/>
          </a:p>
          <a:p>
            <a:pPr indent="0" lvl="0" marL="0" rtl="0" algn="l">
              <a:spcBef>
                <a:spcPts val="360"/>
              </a:spcBef>
              <a:spcAft>
                <a:spcPts val="0"/>
              </a:spcAft>
              <a:buClr>
                <a:schemeClr val="dk1"/>
              </a:buClr>
              <a:buSzPts val="3200"/>
              <a:buNone/>
            </a:pPr>
            <a:r>
              <a:t/>
            </a:r>
            <a:endParaRPr b="1"/>
          </a:p>
          <a:p>
            <a:pPr indent="0" lvl="0" marL="0" rtl="0" algn="ctr">
              <a:spcBef>
                <a:spcPts val="360"/>
              </a:spcBef>
              <a:spcAft>
                <a:spcPts val="0"/>
              </a:spcAft>
              <a:buClr>
                <a:schemeClr val="dk1"/>
              </a:buClr>
              <a:buSzPts val="3200"/>
              <a:buNone/>
            </a:pPr>
            <a:r>
              <a:t/>
            </a:r>
            <a:endParaRPr b="1"/>
          </a:p>
          <a:p>
            <a:pPr indent="0" lvl="0" marL="0" rtl="0" algn="ctr">
              <a:spcBef>
                <a:spcPts val="360"/>
              </a:spcBef>
              <a:spcAft>
                <a:spcPts val="0"/>
              </a:spcAft>
              <a:buClr>
                <a:schemeClr val="dk1"/>
              </a:buClr>
              <a:buSzPts val="3200"/>
              <a:buNone/>
            </a:pPr>
            <a:r>
              <a:rPr b="1" lang="en-US"/>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Summary</a:t>
            </a:r>
            <a:endParaRPr/>
          </a:p>
        </p:txBody>
      </p:sp>
      <p:sp>
        <p:nvSpPr>
          <p:cNvPr id="66" name="Google Shape;66;p3"/>
          <p:cNvSpPr txBox="1"/>
          <p:nvPr>
            <p:ph idx="1" type="body"/>
          </p:nvPr>
        </p:nvSpPr>
        <p:spPr>
          <a:xfrm>
            <a:off x="457200" y="2049275"/>
            <a:ext cx="4532100" cy="4637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2400"/>
              <a:buChar char="•"/>
            </a:pPr>
            <a:r>
              <a:rPr lang="en-US" sz="1600"/>
              <a:t>Problem statement:</a:t>
            </a:r>
            <a:endParaRPr sz="1600"/>
          </a:p>
          <a:p>
            <a:pPr indent="-323850" lvl="1" marL="742950" rtl="0" algn="l">
              <a:spcBef>
                <a:spcPts val="0"/>
              </a:spcBef>
              <a:spcAft>
                <a:spcPts val="0"/>
              </a:spcAft>
              <a:buSzPts val="2400"/>
              <a:buChar char="–"/>
            </a:pPr>
            <a:r>
              <a:rPr lang="en-US" sz="1600"/>
              <a:t>Technicians in the electronics industry have evolved to servicing customers directly for consumer products, similarly to a plumber or electrician. Often they cannot bring or access bench devices and a suitable substitute is required to complete a job in a timely manner.</a:t>
            </a:r>
            <a:endParaRPr sz="3000"/>
          </a:p>
          <a:p>
            <a:pPr indent="-228600" lvl="0" marL="457200" rtl="0" algn="l">
              <a:lnSpc>
                <a:spcPct val="80000"/>
              </a:lnSpc>
              <a:spcBef>
                <a:spcPts val="0"/>
              </a:spcBef>
              <a:spcAft>
                <a:spcPts val="0"/>
              </a:spcAft>
              <a:buClr>
                <a:schemeClr val="dk1"/>
              </a:buClr>
              <a:buSzPts val="2600"/>
              <a:buFont typeface="Arial"/>
              <a:buNone/>
            </a:pPr>
            <a:r>
              <a:t/>
            </a:r>
            <a:endParaRPr sz="2600"/>
          </a:p>
          <a:p>
            <a:pPr indent="-342900" lvl="0" marL="457200" rtl="0" algn="l">
              <a:lnSpc>
                <a:spcPct val="80000"/>
              </a:lnSpc>
              <a:spcBef>
                <a:spcPts val="0"/>
              </a:spcBef>
              <a:spcAft>
                <a:spcPts val="0"/>
              </a:spcAft>
              <a:buSzPts val="1800"/>
              <a:buChar char="•"/>
            </a:pPr>
            <a:r>
              <a:rPr lang="en-US" sz="1600"/>
              <a:t>Function of the Pocket Diagnostics: </a:t>
            </a:r>
            <a:endParaRPr sz="1600"/>
          </a:p>
          <a:p>
            <a:pPr indent="-311150" lvl="1" marL="742950" rtl="0" algn="l">
              <a:spcBef>
                <a:spcPts val="0"/>
              </a:spcBef>
              <a:spcAft>
                <a:spcPts val="0"/>
              </a:spcAft>
              <a:buSzPts val="2200"/>
              <a:buChar char="–"/>
            </a:pPr>
            <a:r>
              <a:rPr lang="en-US" sz="1600"/>
              <a:t>Provide a simple, man portable bench device that can evaluate low frequency electrical signals,  I2C data signals, SPI data signals, Serial data signals and 16 channel logic signals for troubleshooting on devices that contain such data transfer methods.</a:t>
            </a:r>
            <a:endParaRPr sz="2200"/>
          </a:p>
          <a:p>
            <a:pPr indent="0" lvl="0" marL="0" rtl="0" algn="l">
              <a:lnSpc>
                <a:spcPct val="80000"/>
              </a:lnSpc>
              <a:spcBef>
                <a:spcPts val="0"/>
              </a:spcBef>
              <a:spcAft>
                <a:spcPts val="0"/>
              </a:spcAft>
              <a:buNone/>
            </a:pPr>
            <a:r>
              <a:t/>
            </a:r>
            <a:endParaRPr sz="2600"/>
          </a:p>
        </p:txBody>
      </p:sp>
      <p:pic>
        <p:nvPicPr>
          <p:cNvPr id="67" name="Google Shape;67;p3"/>
          <p:cNvPicPr preferRelativeResize="0"/>
          <p:nvPr/>
        </p:nvPicPr>
        <p:blipFill>
          <a:blip r:embed="rId3">
            <a:alphaModFix/>
          </a:blip>
          <a:stretch>
            <a:fillRect/>
          </a:stretch>
        </p:blipFill>
        <p:spPr>
          <a:xfrm>
            <a:off x="4989300" y="2600190"/>
            <a:ext cx="3849900" cy="2509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Integrated System Diagram</a:t>
            </a:r>
            <a:endParaRPr/>
          </a:p>
        </p:txBody>
      </p:sp>
      <p:pic>
        <p:nvPicPr>
          <p:cNvPr id="73" name="Google Shape;73;p4"/>
          <p:cNvPicPr preferRelativeResize="0"/>
          <p:nvPr/>
        </p:nvPicPr>
        <p:blipFill>
          <a:blip r:embed="rId3">
            <a:alphaModFix/>
          </a:blip>
          <a:stretch>
            <a:fillRect/>
          </a:stretch>
        </p:blipFill>
        <p:spPr>
          <a:xfrm>
            <a:off x="457200" y="1852875"/>
            <a:ext cx="7809625" cy="4490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Timeline </a:t>
            </a:r>
            <a:endParaRPr/>
          </a:p>
        </p:txBody>
      </p:sp>
      <p:graphicFrame>
        <p:nvGraphicFramePr>
          <p:cNvPr id="79" name="Google Shape;79;p5"/>
          <p:cNvGraphicFramePr/>
          <p:nvPr/>
        </p:nvGraphicFramePr>
        <p:xfrm>
          <a:off x="230909" y="2786929"/>
          <a:ext cx="3000000" cy="3000000"/>
        </p:xfrm>
        <a:graphic>
          <a:graphicData uri="http://schemas.openxmlformats.org/drawingml/2006/table">
            <a:tbl>
              <a:tblPr>
                <a:noFill/>
                <a:tableStyleId>{2C69F001-42E8-4438-A9CB-D5438FE7293C}</a:tableStyleId>
              </a:tblPr>
              <a:tblGrid>
                <a:gridCol w="1245350"/>
                <a:gridCol w="1240575"/>
                <a:gridCol w="1242975"/>
                <a:gridCol w="1252525"/>
                <a:gridCol w="1308550"/>
                <a:gridCol w="1182175"/>
                <a:gridCol w="1099200"/>
              </a:tblGrid>
              <a:tr h="13879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Subsystem Designs and Testing</a:t>
                      </a:r>
                      <a:endParaRPr sz="1300" u="none" cap="none" strike="noStrike"/>
                    </a:p>
                    <a:p>
                      <a:pPr indent="0" lvl="0" marL="0" marR="0" rtl="0" algn="ctr">
                        <a:lnSpc>
                          <a:spcPct val="100000"/>
                        </a:lnSpc>
                        <a:spcBef>
                          <a:spcPts val="0"/>
                        </a:spcBef>
                        <a:spcAft>
                          <a:spcPts val="0"/>
                        </a:spcAft>
                        <a:buClr>
                          <a:srgbClr val="000000"/>
                        </a:buClr>
                        <a:buSzPts val="1200"/>
                        <a:buFont typeface="Arial"/>
                        <a:buNone/>
                      </a:pPr>
                      <a:r>
                        <a:rPr lang="en-US" sz="1200" u="none" cap="none" strike="noStrike"/>
                        <a:t>(to complete by 2/17 )</a:t>
                      </a:r>
                      <a:endParaRPr sz="1300" u="none" cap="none" strike="noStrike"/>
                    </a:p>
                  </a:txBody>
                  <a:tcPr marT="45675" marB="4567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B050">
                        <a:alpha val="49410"/>
                      </a:srgbClr>
                    </a:solidFill>
                  </a:tcPr>
                </a:tc>
                <a:tc>
                  <a:txBody>
                    <a:bodyPr/>
                    <a:lstStyle/>
                    <a:p>
                      <a:pPr indent="0" lvl="0" marL="0" rtl="0" algn="ctr">
                        <a:spcBef>
                          <a:spcPts val="0"/>
                        </a:spcBef>
                        <a:spcAft>
                          <a:spcPts val="0"/>
                        </a:spcAft>
                        <a:buClr>
                          <a:srgbClr val="000000"/>
                        </a:buClr>
                        <a:buSzPts val="1200"/>
                        <a:buFont typeface="Arial"/>
                        <a:buNone/>
                      </a:pPr>
                      <a:r>
                        <a:rPr lang="en-US" sz="1200">
                          <a:solidFill>
                            <a:srgbClr val="000000"/>
                          </a:solidFill>
                        </a:rPr>
                        <a:t>Integration of Power and Data Processing subsystem with Data Acquisition and Communication Subsystem</a:t>
                      </a:r>
                      <a:endParaRPr sz="1200">
                        <a:solidFill>
                          <a:srgbClr val="000000"/>
                        </a:solidFill>
                      </a:endParaRPr>
                    </a:p>
                    <a:p>
                      <a:pPr indent="0" lvl="0" marL="0" rtl="0" algn="ctr">
                        <a:spcBef>
                          <a:spcPts val="0"/>
                        </a:spcBef>
                        <a:spcAft>
                          <a:spcPts val="0"/>
                        </a:spcAft>
                        <a:buClr>
                          <a:srgbClr val="000000"/>
                        </a:buClr>
                        <a:buSzPts val="1200"/>
                        <a:buFont typeface="Arial"/>
                        <a:buNone/>
                      </a:pPr>
                      <a:r>
                        <a:rPr lang="en-US" sz="1200">
                          <a:solidFill>
                            <a:srgbClr val="000000"/>
                          </a:solidFill>
                        </a:rPr>
                        <a:t> (to complete by 3/</a:t>
                      </a:r>
                      <a:r>
                        <a:rPr lang="en-US" sz="1200"/>
                        <a:t>21</a:t>
                      </a:r>
                      <a:r>
                        <a:rPr lang="en-US" sz="1200">
                          <a:solidFill>
                            <a:srgbClr val="000000"/>
                          </a:solidFill>
                        </a:rPr>
                        <a:t>)</a:t>
                      </a:r>
                      <a:endParaRPr sz="1200"/>
                    </a:p>
                  </a:txBody>
                  <a:tcPr marT="45675" marB="4567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000000"/>
                        </a:solidFill>
                      </a:endParaRPr>
                    </a:p>
                    <a:p>
                      <a:pPr indent="0" lvl="0" marL="0" rtl="0" algn="ctr">
                        <a:spcBef>
                          <a:spcPts val="0"/>
                        </a:spcBef>
                        <a:spcAft>
                          <a:spcPts val="0"/>
                        </a:spcAft>
                        <a:buClr>
                          <a:srgbClr val="000000"/>
                        </a:buClr>
                        <a:buSzPts val="1200"/>
                        <a:buFont typeface="Arial"/>
                        <a:buNone/>
                      </a:pPr>
                      <a:r>
                        <a:rPr lang="en-US" sz="1200">
                          <a:solidFill>
                            <a:srgbClr val="000000"/>
                          </a:solidFill>
                        </a:rPr>
                        <a:t>Integration of App Development subsystem with Firmware subsystem.</a:t>
                      </a:r>
                      <a:endParaRPr sz="1200">
                        <a:solidFill>
                          <a:srgbClr val="000000"/>
                        </a:solidFill>
                      </a:endParaRPr>
                    </a:p>
                    <a:p>
                      <a:pPr indent="0" lvl="0" marL="0" rtl="0" algn="ctr">
                        <a:spcBef>
                          <a:spcPts val="0"/>
                        </a:spcBef>
                        <a:spcAft>
                          <a:spcPts val="0"/>
                        </a:spcAft>
                        <a:buClr>
                          <a:srgbClr val="000000"/>
                        </a:buClr>
                        <a:buSzPts val="1200"/>
                        <a:buFont typeface="Arial"/>
                        <a:buNone/>
                      </a:pPr>
                      <a:br>
                        <a:rPr lang="en-US" sz="1200">
                          <a:solidFill>
                            <a:srgbClr val="000000"/>
                          </a:solidFill>
                        </a:rPr>
                      </a:br>
                      <a:r>
                        <a:rPr lang="en-US" sz="1200">
                          <a:solidFill>
                            <a:srgbClr val="000000"/>
                          </a:solidFill>
                        </a:rPr>
                        <a:t>(to complete by 3/3)</a:t>
                      </a:r>
                      <a:endParaRPr sz="1300"/>
                    </a:p>
                  </a:txBody>
                  <a:tcPr marT="45675" marB="4567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00B050">
                        <a:alpha val="49410"/>
                      </a:srgbClr>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Final Integration </a:t>
                      </a:r>
                      <a:br>
                        <a:rPr lang="en-US" sz="1200" u="none" cap="none" strike="noStrike"/>
                      </a:br>
                      <a:r>
                        <a:rPr lang="en-US" sz="1200" u="none" cap="none" strike="noStrike"/>
                        <a:t>(to complete by 3/</a:t>
                      </a:r>
                      <a:r>
                        <a:rPr lang="en-US" sz="1200"/>
                        <a:t>21</a:t>
                      </a:r>
                      <a:r>
                        <a:rPr lang="en-US" sz="1200" u="none" cap="none" strike="noStrike"/>
                        <a:t>)</a:t>
                      </a:r>
                      <a:endParaRPr sz="1300" u="none" cap="none" strike="noStrike"/>
                    </a:p>
                  </a:txBody>
                  <a:tcPr marT="45675" marB="4567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System Test</a:t>
                      </a:r>
                      <a:br>
                        <a:rPr lang="en-US" sz="1200" u="none" cap="none" strike="noStrike"/>
                      </a:br>
                      <a:r>
                        <a:rPr lang="en-US" sz="1200" u="none" cap="none" strike="noStrike"/>
                        <a:t>(to complete by 3/</a:t>
                      </a:r>
                      <a:r>
                        <a:rPr lang="en-US" sz="1200"/>
                        <a:t>27</a:t>
                      </a:r>
                      <a:r>
                        <a:rPr lang="en-US" sz="1200" u="none" cap="none" strike="noStrike"/>
                        <a:t>)</a:t>
                      </a:r>
                      <a:endParaRPr sz="1300" u="none" cap="none" strike="noStrike"/>
                    </a:p>
                  </a:txBody>
                  <a:tcPr marT="45675" marB="4567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Validation</a:t>
                      </a:r>
                      <a:br>
                        <a:rPr lang="en-US" sz="1200" u="none" cap="none" strike="noStrike"/>
                      </a:br>
                      <a:r>
                        <a:rPr lang="en-US" sz="1200" u="none" cap="none" strike="noStrike"/>
                        <a:t>(to complete by 3/31)</a:t>
                      </a:r>
                      <a:endParaRPr sz="1300" u="none" cap="none" strike="noStrike"/>
                    </a:p>
                  </a:txBody>
                  <a:tcPr marT="45675" marB="4567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Demo and Report </a:t>
                      </a:r>
                      <a:br>
                        <a:rPr lang="en-US" sz="1200" u="none" cap="none" strike="noStrike"/>
                      </a:br>
                      <a:r>
                        <a:rPr lang="en-US" sz="1200" u="none" cap="none" strike="noStrike"/>
                        <a:t>(Prepared by 4/3)</a:t>
                      </a:r>
                      <a:endParaRPr sz="1200" u="none" cap="none" strike="noStrike"/>
                    </a:p>
                  </a:txBody>
                  <a:tcPr marT="45675" marB="4567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80" name="Google Shape;80;p5"/>
          <p:cNvSpPr txBox="1"/>
          <p:nvPr/>
        </p:nvSpPr>
        <p:spPr>
          <a:xfrm>
            <a:off x="341745" y="1705986"/>
            <a:ext cx="908858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Target or actual dates within or above boxes – </a:t>
            </a: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green done, yellow underway, red deadline or function at risk, white not started</a:t>
            </a: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338c4021e8e_0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Firmware </a:t>
            </a:r>
            <a:r>
              <a:rPr lang="en-US"/>
              <a:t>Design</a:t>
            </a:r>
            <a:endParaRPr/>
          </a:p>
          <a:p>
            <a:pPr indent="0" lvl="0" marL="0" rtl="0" algn="ctr">
              <a:lnSpc>
                <a:spcPct val="115000"/>
              </a:lnSpc>
              <a:spcBef>
                <a:spcPts val="0"/>
              </a:spcBef>
              <a:spcAft>
                <a:spcPts val="0"/>
              </a:spcAft>
              <a:buClr>
                <a:schemeClr val="dk1"/>
              </a:buClr>
              <a:buSzPts val="990"/>
              <a:buFont typeface="Arial"/>
              <a:buNone/>
            </a:pPr>
            <a:r>
              <a:rPr lang="en-US" sz="1720"/>
              <a:t>Jacob Newlin</a:t>
            </a:r>
            <a:endParaRPr/>
          </a:p>
        </p:txBody>
      </p:sp>
      <p:graphicFrame>
        <p:nvGraphicFramePr>
          <p:cNvPr id="86" name="Google Shape;86;g338c4021e8e_0_0"/>
          <p:cNvGraphicFramePr/>
          <p:nvPr/>
        </p:nvGraphicFramePr>
        <p:xfrm>
          <a:off x="685800" y="1952075"/>
          <a:ext cx="3000000" cy="3000000"/>
        </p:xfrm>
        <a:graphic>
          <a:graphicData uri="http://schemas.openxmlformats.org/drawingml/2006/table">
            <a:tbl>
              <a:tblPr>
                <a:noFill/>
                <a:tableStyleId>{2C69F001-42E8-4438-A9CB-D5438FE7293C}</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last update                          </a:t>
                      </a:r>
                      <a:r>
                        <a:rPr lang="en-US" sz="1800">
                          <a:solidFill>
                            <a:srgbClr val="FF0000"/>
                          </a:solidFill>
                        </a:rPr>
                        <a:t>25</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342900" lvl="0" marL="457200" marR="0" rtl="0" algn="l">
                        <a:spcBef>
                          <a:spcPts val="0"/>
                        </a:spcBef>
                        <a:spcAft>
                          <a:spcPts val="0"/>
                        </a:spcAft>
                        <a:buSzPts val="1800"/>
                        <a:buChar char="-"/>
                      </a:pPr>
                      <a:r>
                        <a:rPr lang="en-US" sz="1800"/>
                        <a:t>Fixed I2C protocol</a:t>
                      </a:r>
                      <a:endParaRPr sz="1800"/>
                    </a:p>
                    <a:p>
                      <a:pPr indent="-342900" lvl="0" marL="457200" marR="0" rtl="0" algn="l">
                        <a:spcBef>
                          <a:spcPts val="0"/>
                        </a:spcBef>
                        <a:spcAft>
                          <a:spcPts val="0"/>
                        </a:spcAft>
                        <a:buSzPts val="1800"/>
                        <a:buChar char="-"/>
                      </a:pPr>
                      <a:r>
                        <a:rPr lang="en-US" sz="1800"/>
                        <a:t>Flashed code and </a:t>
                      </a:r>
                      <a:r>
                        <a:rPr lang="en-US" sz="1800"/>
                        <a:t>Verified</a:t>
                      </a:r>
                      <a:r>
                        <a:rPr lang="en-US" sz="1800"/>
                        <a:t> I2C for the ESP32</a:t>
                      </a:r>
                      <a:endParaRPr sz="1800"/>
                    </a:p>
                    <a:p>
                      <a:pPr indent="-342900" lvl="0" marL="457200" marR="0" rtl="0" algn="l">
                        <a:spcBef>
                          <a:spcPts val="0"/>
                        </a:spcBef>
                        <a:spcAft>
                          <a:spcPts val="0"/>
                        </a:spcAft>
                        <a:buSzPts val="1800"/>
                        <a:buChar char="-"/>
                      </a:pPr>
                      <a:r>
                        <a:rPr lang="en-US" sz="1800"/>
                        <a:t>Tested all functions with the App</a:t>
                      </a:r>
                      <a:endParaRPr sz="1800"/>
                    </a:p>
                    <a:p>
                      <a:pPr indent="0" lvl="0" marL="0" marR="0" rtl="0" algn="l">
                        <a:spcBef>
                          <a:spcPts val="0"/>
                        </a:spcBef>
                        <a:spcAft>
                          <a:spcPts val="0"/>
                        </a:spcAft>
                        <a:buNone/>
                      </a:pPr>
                      <a:r>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Integrate with FPGA board and begin testing edge cases for all designs</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87" name="Google Shape;87;g338c4021e8e_0_0" title="IMG_9285.jpg"/>
          <p:cNvPicPr preferRelativeResize="0"/>
          <p:nvPr/>
        </p:nvPicPr>
        <p:blipFill>
          <a:blip r:embed="rId3">
            <a:alphaModFix/>
          </a:blip>
          <a:stretch>
            <a:fillRect/>
          </a:stretch>
        </p:blipFill>
        <p:spPr>
          <a:xfrm>
            <a:off x="3089713" y="4552750"/>
            <a:ext cx="2964566" cy="2223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338c4021e8e_0_8"/>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Firmware</a:t>
            </a:r>
            <a:endParaRPr/>
          </a:p>
        </p:txBody>
      </p:sp>
      <p:pic>
        <p:nvPicPr>
          <p:cNvPr id="94" name="Google Shape;94;g338c4021e8e_0_8" title="Screenshot 2025-03-19 115935.png"/>
          <p:cNvPicPr preferRelativeResize="0"/>
          <p:nvPr/>
        </p:nvPicPr>
        <p:blipFill>
          <a:blip r:embed="rId3">
            <a:alphaModFix/>
          </a:blip>
          <a:stretch>
            <a:fillRect/>
          </a:stretch>
        </p:blipFill>
        <p:spPr>
          <a:xfrm>
            <a:off x="1710879" y="4039200"/>
            <a:ext cx="5722235" cy="2201506"/>
          </a:xfrm>
          <a:prstGeom prst="rect">
            <a:avLst/>
          </a:prstGeom>
          <a:noFill/>
          <a:ln>
            <a:noFill/>
          </a:ln>
        </p:spPr>
      </p:pic>
      <p:pic>
        <p:nvPicPr>
          <p:cNvPr id="95" name="Google Shape;95;g338c4021e8e_0_8" title="Screenshot 2025-03-19 115947.png"/>
          <p:cNvPicPr preferRelativeResize="0"/>
          <p:nvPr/>
        </p:nvPicPr>
        <p:blipFill>
          <a:blip r:embed="rId4">
            <a:alphaModFix/>
          </a:blip>
          <a:stretch>
            <a:fillRect/>
          </a:stretch>
        </p:blipFill>
        <p:spPr>
          <a:xfrm>
            <a:off x="0" y="2191799"/>
            <a:ext cx="9143999" cy="159667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338b6c866fc_1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Data Processing and Power</a:t>
            </a:r>
            <a:endParaRPr/>
          </a:p>
          <a:p>
            <a:pPr indent="0" lvl="0" marL="0" rtl="0" algn="ctr">
              <a:lnSpc>
                <a:spcPct val="115000"/>
              </a:lnSpc>
              <a:spcBef>
                <a:spcPts val="0"/>
              </a:spcBef>
              <a:spcAft>
                <a:spcPts val="0"/>
              </a:spcAft>
              <a:buClr>
                <a:schemeClr val="dk1"/>
              </a:buClr>
              <a:buSzPts val="990"/>
              <a:buFont typeface="Arial"/>
              <a:buNone/>
            </a:pPr>
            <a:r>
              <a:rPr lang="en-US" sz="1720"/>
              <a:t>Rohan Bharadwaj</a:t>
            </a:r>
            <a:endParaRPr/>
          </a:p>
        </p:txBody>
      </p:sp>
      <p:graphicFrame>
        <p:nvGraphicFramePr>
          <p:cNvPr id="101" name="Google Shape;101;g338b6c866fc_1_0"/>
          <p:cNvGraphicFramePr/>
          <p:nvPr/>
        </p:nvGraphicFramePr>
        <p:xfrm>
          <a:off x="685800" y="1952075"/>
          <a:ext cx="3000000" cy="3000000"/>
        </p:xfrm>
        <a:graphic>
          <a:graphicData uri="http://schemas.openxmlformats.org/drawingml/2006/table">
            <a:tbl>
              <a:tblPr>
                <a:noFill/>
                <a:tableStyleId>{2C69F001-42E8-4438-A9CB-D5438FE7293C}</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last update                          </a:t>
                      </a:r>
                      <a:r>
                        <a:rPr lang="en-US" sz="1800">
                          <a:solidFill>
                            <a:srgbClr val="FF0000"/>
                          </a:solidFill>
                        </a:rPr>
                        <a:t>18</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342900" lvl="0" marL="457200" marR="0" rtl="0" algn="l">
                        <a:spcBef>
                          <a:spcPts val="0"/>
                        </a:spcBef>
                        <a:spcAft>
                          <a:spcPts val="0"/>
                        </a:spcAft>
                        <a:buSzPts val="1800"/>
                        <a:buChar char="-"/>
                      </a:pPr>
                      <a:r>
                        <a:rPr lang="en-US" sz="1800"/>
                        <a:t>Redesigned and </a:t>
                      </a:r>
                      <a:r>
                        <a:rPr lang="en-US" sz="1800"/>
                        <a:t>reordered</a:t>
                      </a:r>
                      <a:r>
                        <a:rPr lang="en-US" sz="1800"/>
                        <a:t> brand new PCB with corrected ADC converter.</a:t>
                      </a:r>
                      <a:endParaRPr sz="1800"/>
                    </a:p>
                    <a:p>
                      <a:pPr indent="-342900" lvl="0" marL="457200" marR="0" rtl="0" algn="l">
                        <a:spcBef>
                          <a:spcPts val="0"/>
                        </a:spcBef>
                        <a:spcAft>
                          <a:spcPts val="0"/>
                        </a:spcAft>
                        <a:buSzPts val="1800"/>
                        <a:buChar char="-"/>
                      </a:pPr>
                      <a:r>
                        <a:rPr lang="en-US" sz="1800"/>
                        <a:t>Have begun assembling the PCB.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Complete assembling PCB</a:t>
                      </a:r>
                      <a:endParaRPr sz="1800"/>
                    </a:p>
                    <a:p>
                      <a:pPr indent="-342900" lvl="0" marL="457200" marR="0" rtl="0" algn="l">
                        <a:spcBef>
                          <a:spcPts val="0"/>
                        </a:spcBef>
                        <a:spcAft>
                          <a:spcPts val="0"/>
                        </a:spcAft>
                        <a:buSzPts val="1800"/>
                        <a:buChar char="-"/>
                      </a:pPr>
                      <a:r>
                        <a:rPr lang="en-US" sz="1800"/>
                        <a:t>Integrate with remaining subsystems</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338b7623df3_1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Data </a:t>
            </a:r>
            <a:r>
              <a:rPr lang="en-US"/>
              <a:t>Communication and Collection</a:t>
            </a:r>
            <a:endParaRPr/>
          </a:p>
          <a:p>
            <a:pPr indent="0" lvl="0" marL="0" rtl="0" algn="ctr">
              <a:lnSpc>
                <a:spcPct val="115000"/>
              </a:lnSpc>
              <a:spcBef>
                <a:spcPts val="0"/>
              </a:spcBef>
              <a:spcAft>
                <a:spcPts val="0"/>
              </a:spcAft>
              <a:buClr>
                <a:schemeClr val="dk1"/>
              </a:buClr>
              <a:buSzPts val="990"/>
              <a:buFont typeface="Arial"/>
              <a:buNone/>
            </a:pPr>
            <a:r>
              <a:rPr lang="en-US" sz="1720"/>
              <a:t>Elijah Rodriguez</a:t>
            </a:r>
            <a:endParaRPr/>
          </a:p>
        </p:txBody>
      </p:sp>
      <p:graphicFrame>
        <p:nvGraphicFramePr>
          <p:cNvPr id="107" name="Google Shape;107;g338b7623df3_1_0"/>
          <p:cNvGraphicFramePr/>
          <p:nvPr/>
        </p:nvGraphicFramePr>
        <p:xfrm>
          <a:off x="685800" y="1952075"/>
          <a:ext cx="3000000" cy="3000000"/>
        </p:xfrm>
        <a:graphic>
          <a:graphicData uri="http://schemas.openxmlformats.org/drawingml/2006/table">
            <a:tbl>
              <a:tblPr>
                <a:noFill/>
                <a:tableStyleId>{2C69F001-42E8-4438-A9CB-D5438FE7293C}</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last update                          </a:t>
                      </a:r>
                      <a:r>
                        <a:rPr lang="en-US" sz="1800">
                          <a:solidFill>
                            <a:srgbClr val="FF0000"/>
                          </a:solidFill>
                        </a:rPr>
                        <a:t>17</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342900" lvl="0" marL="457200" marR="0" rtl="0" algn="l">
                        <a:spcBef>
                          <a:spcPts val="0"/>
                        </a:spcBef>
                        <a:spcAft>
                          <a:spcPts val="0"/>
                        </a:spcAft>
                        <a:buSzPts val="1800"/>
                        <a:buChar char="-"/>
                      </a:pPr>
                      <a:r>
                        <a:rPr lang="en-US" sz="1800"/>
                        <a:t>Revised schematic and PCB design to implement TTL</a:t>
                      </a:r>
                      <a:endParaRPr sz="1800"/>
                    </a:p>
                    <a:p>
                      <a:pPr indent="-342900" lvl="0" marL="457200" marR="0" rtl="0" algn="l">
                        <a:spcBef>
                          <a:spcPts val="0"/>
                        </a:spcBef>
                        <a:spcAft>
                          <a:spcPts val="0"/>
                        </a:spcAft>
                        <a:buSzPts val="1800"/>
                        <a:buChar char="-"/>
                      </a:pPr>
                      <a:r>
                        <a:rPr lang="en-US" sz="1800"/>
                        <a:t>Integrated with Jacob</a:t>
                      </a:r>
                      <a:endParaRPr sz="1800"/>
                    </a:p>
                    <a:p>
                      <a:pPr indent="-342900" lvl="0" marL="457200" marR="0" rtl="0" algn="l">
                        <a:spcBef>
                          <a:spcPts val="0"/>
                        </a:spcBef>
                        <a:spcAft>
                          <a:spcPts val="0"/>
                        </a:spcAft>
                        <a:buSzPts val="1800"/>
                        <a:buChar char="-"/>
                      </a:pPr>
                      <a:r>
                        <a:rPr lang="en-US" sz="1800"/>
                        <a:t>Started Validation</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Complete subsystem validation</a:t>
                      </a:r>
                      <a:endParaRPr sz="1800"/>
                    </a:p>
                    <a:p>
                      <a:pPr indent="-342900" lvl="0" marL="457200" marR="0" rtl="0" algn="l">
                        <a:spcBef>
                          <a:spcPts val="0"/>
                        </a:spcBef>
                        <a:spcAft>
                          <a:spcPts val="0"/>
                        </a:spcAft>
                        <a:buSzPts val="1800"/>
                        <a:buChar char="-"/>
                      </a:pPr>
                      <a:r>
                        <a:rPr lang="en-US" sz="1800"/>
                        <a:t>Integrate with Rohan </a:t>
                      </a:r>
                      <a:r>
                        <a:rPr lang="en-US" sz="1800">
                          <a:solidFill>
                            <a:schemeClr val="dk1"/>
                          </a:solidFill>
                        </a:rPr>
                        <a:t>(data processing and power)</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338b6c866fc_0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App Design</a:t>
            </a:r>
            <a:endParaRPr/>
          </a:p>
          <a:p>
            <a:pPr indent="0" lvl="0" marL="0" rtl="0" algn="ctr">
              <a:lnSpc>
                <a:spcPct val="115000"/>
              </a:lnSpc>
              <a:spcBef>
                <a:spcPts val="0"/>
              </a:spcBef>
              <a:spcAft>
                <a:spcPts val="0"/>
              </a:spcAft>
              <a:buClr>
                <a:schemeClr val="dk1"/>
              </a:buClr>
              <a:buSzPts val="990"/>
              <a:buFont typeface="Arial"/>
              <a:buNone/>
            </a:pPr>
            <a:r>
              <a:rPr lang="en-US" sz="1720"/>
              <a:t>Donavan Burrow</a:t>
            </a:r>
            <a:endParaRPr/>
          </a:p>
        </p:txBody>
      </p:sp>
      <p:graphicFrame>
        <p:nvGraphicFramePr>
          <p:cNvPr id="113" name="Google Shape;113;g338b6c866fc_0_0"/>
          <p:cNvGraphicFramePr/>
          <p:nvPr/>
        </p:nvGraphicFramePr>
        <p:xfrm>
          <a:off x="685800" y="1952075"/>
          <a:ext cx="3000000" cy="3000000"/>
        </p:xfrm>
        <a:graphic>
          <a:graphicData uri="http://schemas.openxmlformats.org/drawingml/2006/table">
            <a:tbl>
              <a:tblPr>
                <a:noFill/>
                <a:tableStyleId>{2C69F001-42E8-4438-A9CB-D5438FE7293C}</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last update                          </a:t>
                      </a:r>
                      <a:r>
                        <a:rPr lang="en-US" sz="1800">
                          <a:solidFill>
                            <a:srgbClr val="FF0000"/>
                          </a:solidFill>
                        </a:rPr>
                        <a:t>30</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342900" lvl="0" marL="457200" marR="0" rtl="0" algn="l">
                        <a:spcBef>
                          <a:spcPts val="0"/>
                        </a:spcBef>
                        <a:spcAft>
                          <a:spcPts val="0"/>
                        </a:spcAft>
                        <a:buSzPts val="1800"/>
                        <a:buChar char="-"/>
                      </a:pPr>
                      <a:r>
                        <a:rPr lang="en-US" sz="1800"/>
                        <a:t>Integration complete with Firmware</a:t>
                      </a:r>
                      <a:endParaRPr sz="1800"/>
                    </a:p>
                    <a:p>
                      <a:pPr indent="-342900" lvl="0" marL="457200" marR="0" rtl="0" algn="l">
                        <a:spcBef>
                          <a:spcPts val="0"/>
                        </a:spcBef>
                        <a:spcAft>
                          <a:spcPts val="0"/>
                        </a:spcAft>
                        <a:buSzPts val="1800"/>
                        <a:buChar char="-"/>
                      </a:pPr>
                      <a:r>
                        <a:rPr lang="en-US" sz="1800"/>
                        <a:t>UI changed</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System Testing and Validation with Firmware</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Nowka, Kevin J.</dc:creator>
</cp:coreProperties>
</file>