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0" roundtripDataSignature="AMtx7mhLzrVcjH5BXZuIAu6kYUSqoDf4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165AA4-1ABF-493B-BAE3-D2807AA252ED}">
  <a:tblStyle styleId="{03165AA4-1ABF-493B-BAE3-D2807AA252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56BB6BE-21EE-41FB-80EC-CA423A44841D}"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7a1ed86c2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347a1ed86c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7a1ed86c2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347a1ed86c2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347a1ed86c2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e6d79d60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3" name="Google Shape;63;g33e6d79d60e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70" name="Google Shape;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76" name="Google Shape;7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2" name="Google Shape;8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ff7120db7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1" name="Google Shape;91;g33ff7120db7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7a1ed86c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7" name="Google Shape;97;g347a1ed86c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e6d79d60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3" name="Google Shape;103;g33e6d79d60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1" name="Google Shape;21;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14"/>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4"/>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5"/>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5"/>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6"/>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7"/>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8"/>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p:nvPr>
            <p:ph idx="2" type="pic"/>
          </p:nvPr>
        </p:nvSpPr>
        <p:spPr>
          <a:xfrm>
            <a:off x="3200400" y="1196430"/>
            <a:ext cx="5486400" cy="4850287"/>
          </a:xfrm>
          <a:prstGeom prst="rect">
            <a:avLst/>
          </a:prstGeom>
          <a:noFill/>
          <a:ln>
            <a:noFill/>
          </a:ln>
        </p:spPr>
      </p:sp>
      <p:sp>
        <p:nvSpPr>
          <p:cNvPr id="50" name="Google Shape;50;p18"/>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48: Pocket Diagnostics</a:t>
            </a:r>
            <a:endParaRPr/>
          </a:p>
          <a:p>
            <a:pPr indent="0" lvl="0" marL="0" rtl="0" algn="r">
              <a:lnSpc>
                <a:spcPct val="100000"/>
              </a:lnSpc>
              <a:spcBef>
                <a:spcPts val="0"/>
              </a:spcBef>
              <a:spcAft>
                <a:spcPts val="0"/>
              </a:spcAft>
              <a:buClr>
                <a:schemeClr val="lt1"/>
              </a:buClr>
              <a:buSzPct val="162932"/>
              <a:buFont typeface="Arial"/>
              <a:buNone/>
            </a:pPr>
            <a:r>
              <a:rPr lang="en-US"/>
              <a:t>Bi-Weekly Update 5</a:t>
            </a:r>
            <a:br>
              <a:rPr lang="en-US"/>
            </a:br>
            <a:r>
              <a:rPr lang="en-US" sz="2455"/>
              <a:t>Team members: </a:t>
            </a:r>
            <a:r>
              <a:rPr lang="en-US" sz="2400"/>
              <a:t>Rohan Bharadwaj, Donavan Burrow, Jacob Newlin, Elijah Rodriguez</a:t>
            </a:r>
            <a:br>
              <a:rPr lang="en-US" sz="2455"/>
            </a:br>
            <a:r>
              <a:rPr lang="en-US" sz="2455"/>
              <a:t>Sponsor: Dr. John Lusher</a:t>
            </a:r>
            <a:endParaRPr sz="2455"/>
          </a:p>
          <a:p>
            <a:pPr indent="0" lvl="0" marL="0" rtl="0" algn="r">
              <a:lnSpc>
                <a:spcPct val="100000"/>
              </a:lnSpc>
              <a:spcBef>
                <a:spcPts val="0"/>
              </a:spcBef>
              <a:spcAft>
                <a:spcPts val="0"/>
              </a:spcAft>
              <a:buClr>
                <a:schemeClr val="lt1"/>
              </a:buClr>
              <a:buSzPct val="162932"/>
              <a:buFont typeface="Arial"/>
              <a:buNone/>
            </a:pPr>
            <a:r>
              <a:rPr lang="en-US" sz="2455"/>
              <a:t>TA: Zian Wang</a:t>
            </a:r>
            <a:br>
              <a:rPr lang="en-US" sz="2455"/>
            </a:br>
            <a:endParaRPr sz="2455"/>
          </a:p>
        </p:txBody>
      </p:sp>
      <p:sp>
        <p:nvSpPr>
          <p:cNvPr id="59" name="Google Shape;59;p3"/>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3"/>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 </a:t>
            </a:r>
            <a:endParaRPr/>
          </a:p>
        </p:txBody>
      </p:sp>
      <p:pic>
        <p:nvPicPr>
          <p:cNvPr id="118" name="Google Shape;118;p9" title="Screenshot 2025-04-02 102213.png"/>
          <p:cNvPicPr preferRelativeResize="0"/>
          <p:nvPr/>
        </p:nvPicPr>
        <p:blipFill>
          <a:blip r:embed="rId3">
            <a:alphaModFix/>
          </a:blip>
          <a:stretch>
            <a:fillRect/>
          </a:stretch>
        </p:blipFill>
        <p:spPr>
          <a:xfrm>
            <a:off x="152400" y="2965202"/>
            <a:ext cx="8839204" cy="25162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g347a1ed86c2_0_5"/>
          <p:cNvGraphicFramePr/>
          <p:nvPr/>
        </p:nvGraphicFramePr>
        <p:xfrm>
          <a:off x="169000" y="1182125"/>
          <a:ext cx="3000000" cy="3000000"/>
        </p:xfrm>
        <a:graphic>
          <a:graphicData uri="http://schemas.openxmlformats.org/drawingml/2006/table">
            <a:tbl>
              <a:tblPr>
                <a:noFill/>
                <a:tableStyleId>{856BB6BE-21EE-41FB-80EC-CA423A44841D}</a:tableStyleId>
              </a:tblPr>
              <a:tblGrid>
                <a:gridCol w="1258000"/>
                <a:gridCol w="1258000"/>
                <a:gridCol w="1258000"/>
                <a:gridCol w="1258000"/>
                <a:gridCol w="1258000"/>
                <a:gridCol w="1258000"/>
                <a:gridCol w="1258000"/>
              </a:tblGrid>
              <a:tr h="332575">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Paragraph #</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Test Name</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Success Criteria</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Data</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Status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Pass/Fail</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Responsible Party</a:t>
                      </a:r>
                      <a:endParaRPr b="1" sz="800" u="none" cap="none" strike="noStrike"/>
                    </a:p>
                  </a:txBody>
                  <a:tcPr marT="91425" marB="91425" marR="91425" marL="91425"/>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3.2.1.1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Multi-Protocol Communication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Perform multi-protocol I. communication.1 MHz clock rate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UNTESTED</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 Elijah Rodriguez</a:t>
                      </a:r>
                      <a:endParaRPr sz="800" u="none" cap="none" strike="noStrike"/>
                    </a:p>
                  </a:txBody>
                  <a:tcPr marT="91425" marB="91425" marR="91425" marL="91425"/>
                </a:tc>
              </a:tr>
              <a:tr h="60287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3.2.1.2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Data Acquisition for Low-Frequency Signals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Support data acquisition for low-frequency signals (up to 100 kHz)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a:solidFill>
                            <a:schemeClr val="dk1"/>
                          </a:solidFill>
                        </a:rPr>
                        <a:t>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Pass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Rohan Bharadwaj, Elijah Rodriguez</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r>
              <a:tr h="4809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3.2.1.3</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Logic Analysis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Capture and analyze signals with a sampling rate of up to 50 MS/s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167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3.2.2.4</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Battery Life</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a:t>2 </a:t>
                      </a:r>
                      <a:r>
                        <a:rPr lang="en-US" sz="800" u="none" cap="none" strike="noStrike"/>
                        <a:t> hours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3.2.3.1.1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Power Consumption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Maximum peak power should not exceed 4.5W</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3.2.3.1.2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Input Voltage Level</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a:t>
                      </a:r>
                      <a:r>
                        <a:rPr lang="en-US" sz="800"/>
                        <a:t>0</a:t>
                      </a:r>
                      <a:r>
                        <a:rPr lang="en-US" sz="800" u="none" cap="none" strike="noStrike"/>
                        <a:t>-</a:t>
                      </a:r>
                      <a:r>
                        <a:rPr lang="en-US" sz="800"/>
                        <a:t>4.2</a:t>
                      </a:r>
                      <a:r>
                        <a:rPr lang="en-US" sz="800" u="none" cap="none" strike="noStrike"/>
                        <a:t>V</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PASSED</a:t>
                      </a:r>
                      <a:endParaRPr sz="800"/>
                    </a:p>
                    <a:p>
                      <a:pPr indent="0" lvl="0" marL="0" marR="0" rtl="0" algn="l">
                        <a:lnSpc>
                          <a:spcPct val="100000"/>
                        </a:lnSpc>
                        <a:spcBef>
                          <a:spcPts val="0"/>
                        </a:spcBef>
                        <a:spcAft>
                          <a:spcPts val="0"/>
                        </a:spcAft>
                        <a:buClr>
                          <a:srgbClr val="000000"/>
                        </a:buClr>
                        <a:buSzPts val="800"/>
                        <a:buFont typeface="Arial"/>
                        <a:buNone/>
                      </a:pPr>
                      <a:r>
                        <a:t/>
                      </a:r>
                      <a:endParaRPr sz="800"/>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4.3.1.1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Power Distribution Validation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MAX3232 and THVD1451 receive 3.3V from ESP32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TESTED</a:t>
                      </a:r>
                      <a:endParaRPr/>
                    </a:p>
                  </a:txBody>
                  <a:tcPr marT="91425" marB="91425" marR="91425" marL="91425">
                    <a:solidFill>
                      <a:srgbClr val="00B050">
                        <a:alpha val="49410"/>
                      </a:srgbClr>
                    </a:solidFill>
                  </a:tcPr>
                </a:tc>
                <a:tc>
                  <a:txBody>
                    <a:bodyPr/>
                    <a:lstStyle/>
                    <a:p>
                      <a:pPr indent="0" lvl="0" marL="0" marR="0" rtl="0" algn="l">
                        <a:lnSpc>
                          <a:spcPct val="100000"/>
                        </a:lnSpc>
                        <a:spcBef>
                          <a:spcPts val="0"/>
                        </a:spcBef>
                        <a:spcAft>
                          <a:spcPts val="0"/>
                        </a:spcAft>
                        <a:buFont typeface="Arial"/>
                        <a:buNone/>
                      </a:pPr>
                      <a:r>
                        <a:rPr lang="en-US" sz="800">
                          <a:solidFill>
                            <a:schemeClr val="dk1"/>
                          </a:solidFill>
                        </a:rPr>
                        <a:t>PASSED</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14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4.3.2.1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MAX3232 and </a:t>
                      </a:r>
                      <a:r>
                        <a:rPr lang="en-US" sz="800" u="none" cap="none" strike="noStrike">
                          <a:solidFill>
                            <a:schemeClr val="dk1"/>
                          </a:solidFill>
                        </a:rPr>
                        <a:t>THVD1451 </a:t>
                      </a:r>
                      <a:r>
                        <a:rPr lang="en-US" sz="800" u="none" cap="none" strike="noStrike"/>
                        <a:t>Level Shifting Verification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Voltage levels to 3.3V for the MAX3232 and </a:t>
                      </a:r>
                      <a:r>
                        <a:rPr lang="en-US" sz="800" u="none" cap="none" strike="noStrike">
                          <a:solidFill>
                            <a:schemeClr val="dk1"/>
                          </a:solidFill>
                        </a:rPr>
                        <a:t>THVD1451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Font typeface="Arial"/>
                        <a:buNone/>
                      </a:pPr>
                      <a:r>
                        <a:rPr lang="en-US" sz="800">
                          <a:solidFill>
                            <a:schemeClr val="dk1"/>
                          </a:solidFill>
                        </a:rPr>
                        <a:t>TESTED</a:t>
                      </a:r>
                      <a:endParaRPr sz="1400" u="none" cap="none" strike="noStrike"/>
                    </a:p>
                  </a:txBody>
                  <a:tcPr marT="91425" marB="91425" marR="91425" marL="91425">
                    <a:solidFill>
                      <a:srgbClr val="00B050">
                        <a:alpha val="49410"/>
                      </a:srgbClr>
                    </a:solidFill>
                  </a:tcPr>
                </a:tc>
                <a:tc>
                  <a:txBody>
                    <a:bodyPr/>
                    <a:lstStyle/>
                    <a:p>
                      <a:pPr indent="0" lvl="0" marL="0" rtl="0" algn="l">
                        <a:spcBef>
                          <a:spcPts val="0"/>
                        </a:spcBef>
                        <a:spcAft>
                          <a:spcPts val="0"/>
                        </a:spcAft>
                        <a:buNone/>
                      </a:pPr>
                      <a:r>
                        <a:rPr lang="en-US" sz="800">
                          <a:solidFill>
                            <a:schemeClr val="dk1"/>
                          </a:solidFill>
                        </a:rPr>
                        <a:t>PASSED</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4.3.3.1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RealTerm Communication Validation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Ensure transmitted and received data match the RealTerm program</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rtl="0" algn="l">
                        <a:spcBef>
                          <a:spcPts val="0"/>
                        </a:spcBef>
                        <a:spcAft>
                          <a:spcPts val="0"/>
                        </a:spcAft>
                        <a:buNone/>
                      </a:pPr>
                      <a:r>
                        <a:rPr lang="en-US" sz="800">
                          <a:solidFill>
                            <a:schemeClr val="dk1"/>
                          </a:solidFill>
                        </a:rPr>
                        <a:t>TESTED</a:t>
                      </a:r>
                      <a:endParaRPr/>
                    </a:p>
                  </a:txBody>
                  <a:tcPr marT="91425" marB="91425" marR="91425" marL="91425">
                    <a:solidFill>
                      <a:srgbClr val="00B050">
                        <a:alpha val="49410"/>
                      </a:srgbClr>
                    </a:solidFill>
                  </a:tcPr>
                </a:tc>
                <a:tc>
                  <a:txBody>
                    <a:bodyPr/>
                    <a:lstStyle/>
                    <a:p>
                      <a:pPr indent="0" lvl="0" marL="0" rtl="0" algn="l">
                        <a:spcBef>
                          <a:spcPts val="0"/>
                        </a:spcBef>
                        <a:spcAft>
                          <a:spcPts val="0"/>
                        </a:spcAft>
                        <a:buClr>
                          <a:schemeClr val="dk1"/>
                        </a:buClr>
                        <a:buSzPts val="800"/>
                        <a:buFont typeface="Arial"/>
                        <a:buNone/>
                      </a:pPr>
                      <a:r>
                        <a:rPr lang="en-US" sz="800">
                          <a:solidFill>
                            <a:schemeClr val="dk1"/>
                          </a:solidFill>
                        </a:rPr>
                        <a:t>RS485 PASSED</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4.3.4.1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Signal Integrity Validation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Stable signal waveforms for RS protocols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TESTED</a:t>
                      </a:r>
                      <a:endParaRPr sz="800" u="none" cap="none" strike="noStrike">
                        <a:solidFill>
                          <a:schemeClr val="dk1"/>
                        </a:solidFill>
                      </a:endParaRPr>
                    </a:p>
                  </a:txBody>
                  <a:tcPr marT="91425" marB="91425" marR="91425" marL="91425">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RS485 PASSED</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800" u="none" cap="none" strike="noStrike"/>
                    </a:p>
                  </a:txBody>
                  <a:tcPr marT="91425" marB="91425" marR="91425" marL="91425"/>
                </a:tc>
              </a:tr>
            </a:tbl>
          </a:graphicData>
        </a:graphic>
      </p:graphicFrame>
      <p:sp>
        <p:nvSpPr>
          <p:cNvPr id="124" name="Google Shape;124;g347a1ed86c2_0_5"/>
          <p:cNvSpPr txBox="1"/>
          <p:nvPr>
            <p:ph type="title"/>
          </p:nvPr>
        </p:nvSpPr>
        <p:spPr>
          <a:xfrm>
            <a:off x="457200" y="643075"/>
            <a:ext cx="8229600" cy="64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Plan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47a1ed86c2_0_1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Plan</a:t>
            </a:r>
            <a:endParaRPr/>
          </a:p>
        </p:txBody>
      </p:sp>
      <p:graphicFrame>
        <p:nvGraphicFramePr>
          <p:cNvPr id="131" name="Google Shape;131;g347a1ed86c2_0_10"/>
          <p:cNvGraphicFramePr/>
          <p:nvPr/>
        </p:nvGraphicFramePr>
        <p:xfrm>
          <a:off x="169000" y="1852875"/>
          <a:ext cx="3000000" cy="3000000"/>
        </p:xfrm>
        <a:graphic>
          <a:graphicData uri="http://schemas.openxmlformats.org/drawingml/2006/table">
            <a:tbl>
              <a:tblPr>
                <a:noFill/>
                <a:tableStyleId>{856BB6BE-21EE-41FB-80EC-CA423A44841D}</a:tableStyleId>
              </a:tblPr>
              <a:tblGrid>
                <a:gridCol w="1258000"/>
                <a:gridCol w="1258000"/>
                <a:gridCol w="1258000"/>
                <a:gridCol w="1258000"/>
                <a:gridCol w="1258000"/>
                <a:gridCol w="1258000"/>
                <a:gridCol w="1258000"/>
              </a:tblGrid>
              <a:tr h="332575">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Paragraph #</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Test Name</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Success Criteria</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Data</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Status</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Pass/Fail</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Responsible Party</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5.2.1</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Bluetooth Connection Event</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Connection event displayed on app for phone and ESP32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“Device Connected” displayed in terminal</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Donavan Burrow,</a:t>
                      </a:r>
                      <a:br>
                        <a:rPr lang="en-US" sz="800" u="none" cap="none" strike="noStrike"/>
                      </a:br>
                      <a:r>
                        <a:rPr lang="en-US" sz="800" u="none" cap="none" strike="noStrike"/>
                        <a:t>Jacob Newlin</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5.2.2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Bluetooth Read</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“Received Data” List with all data displayed</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‘Received Data: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TESTED</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Donavan Burrow,</a:t>
                      </a:r>
                      <a:endParaRPr sz="800" u="none" cap="none" strike="noStrike"/>
                    </a:p>
                    <a:p>
                      <a:pPr indent="0" lvl="0" marL="0" marR="0" rtl="0" algn="l">
                        <a:lnSpc>
                          <a:spcPct val="100000"/>
                        </a:lnSpc>
                        <a:spcBef>
                          <a:spcPts val="0"/>
                        </a:spcBef>
                        <a:spcAft>
                          <a:spcPts val="0"/>
                        </a:spcAft>
                        <a:buClr>
                          <a:srgbClr val="000000"/>
                        </a:buClr>
                        <a:buSzPts val="800"/>
                        <a:buFont typeface="Arial"/>
                        <a:buNone/>
                      </a:pPr>
                      <a:r>
                        <a:rPr lang="en-US" sz="800" u="none" cap="none" strike="noStrike"/>
                        <a:t>Jacob Newlin</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5.2.2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Bluetooth Write</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Terminal Displays all data transactions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‘utf8(“Data type”),  Time, Time’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TESTED</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Donavan Burrow,</a:t>
                      </a:r>
                      <a:endParaRPr sz="8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Jacob Newlin</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5.2.3</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Data Display</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Phone displays correct data on graph for each data type</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Logic Analyzer, RS-485 and TTL Incomplete</a:t>
                      </a:r>
                      <a:endParaRPr sz="800" u="none" cap="none" strike="noStrike"/>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FAIL</a:t>
                      </a:r>
                      <a:endParaRPr sz="800" u="none" cap="none" strike="noStrike"/>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Donavan Burrow</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1"/>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t/>
            </a:r>
            <a:endParaRPr b="1"/>
          </a:p>
          <a:p>
            <a:pPr indent="0" lvl="0" marL="0" rtl="0" algn="l">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rPr b="1" lang="en-US"/>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3e6d79d60e_0_1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Summary</a:t>
            </a:r>
            <a:endParaRPr/>
          </a:p>
        </p:txBody>
      </p:sp>
      <p:sp>
        <p:nvSpPr>
          <p:cNvPr id="66" name="Google Shape;66;g33e6d79d60e_0_11"/>
          <p:cNvSpPr txBox="1"/>
          <p:nvPr>
            <p:ph idx="1" type="body"/>
          </p:nvPr>
        </p:nvSpPr>
        <p:spPr>
          <a:xfrm>
            <a:off x="457200" y="2049275"/>
            <a:ext cx="4532100" cy="4637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400"/>
              <a:buChar char="•"/>
            </a:pPr>
            <a:r>
              <a:rPr lang="en-US" sz="1600"/>
              <a:t>Problem statement:</a:t>
            </a:r>
            <a:endParaRPr sz="1600"/>
          </a:p>
          <a:p>
            <a:pPr indent="-323850" lvl="1" marL="742950" rtl="0" algn="l">
              <a:spcBef>
                <a:spcPts val="0"/>
              </a:spcBef>
              <a:spcAft>
                <a:spcPts val="0"/>
              </a:spcAft>
              <a:buSzPts val="2400"/>
              <a:buChar char="–"/>
            </a:pPr>
            <a:r>
              <a:rPr lang="en-US" sz="1600"/>
              <a:t>Technicians in the electronics industry have evolved to servicing customers directly for consumer products, similarly to a plumber or electrician. Often they cannot bring or access bench devices and a suitable substitute is required to complete a job in a timely manner.</a:t>
            </a:r>
            <a:endParaRPr sz="3000"/>
          </a:p>
          <a:p>
            <a:pPr indent="-228600" lvl="0" marL="457200" rtl="0" algn="l">
              <a:lnSpc>
                <a:spcPct val="80000"/>
              </a:lnSpc>
              <a:spcBef>
                <a:spcPts val="0"/>
              </a:spcBef>
              <a:spcAft>
                <a:spcPts val="0"/>
              </a:spcAft>
              <a:buClr>
                <a:schemeClr val="dk1"/>
              </a:buClr>
              <a:buSzPts val="2600"/>
              <a:buFont typeface="Arial"/>
              <a:buNone/>
            </a:pPr>
            <a:r>
              <a:t/>
            </a:r>
            <a:endParaRPr sz="2600"/>
          </a:p>
          <a:p>
            <a:pPr indent="-342900" lvl="0" marL="457200" rtl="0" algn="l">
              <a:lnSpc>
                <a:spcPct val="80000"/>
              </a:lnSpc>
              <a:spcBef>
                <a:spcPts val="0"/>
              </a:spcBef>
              <a:spcAft>
                <a:spcPts val="0"/>
              </a:spcAft>
              <a:buSzPts val="1800"/>
              <a:buChar char="•"/>
            </a:pPr>
            <a:r>
              <a:rPr lang="en-US" sz="1600"/>
              <a:t>Function of the Pocket Diagnostics: </a:t>
            </a:r>
            <a:endParaRPr sz="1600"/>
          </a:p>
          <a:p>
            <a:pPr indent="-311150" lvl="1" marL="742950" rtl="0" algn="l">
              <a:spcBef>
                <a:spcPts val="0"/>
              </a:spcBef>
              <a:spcAft>
                <a:spcPts val="0"/>
              </a:spcAft>
              <a:buSzPts val="2200"/>
              <a:buChar char="–"/>
            </a:pPr>
            <a:r>
              <a:rPr lang="en-US" sz="1600"/>
              <a:t>Provide a simple, man portable bench device that can evaluate low frequency electrical signals,  I2C data signals, SPI data signals, Serial data signals and 16 channel logic signals for troubleshooting on devices that contain such data transfer methods.</a:t>
            </a:r>
            <a:endParaRPr sz="2200"/>
          </a:p>
          <a:p>
            <a:pPr indent="0" lvl="0" marL="0" rtl="0" algn="l">
              <a:lnSpc>
                <a:spcPct val="80000"/>
              </a:lnSpc>
              <a:spcBef>
                <a:spcPts val="0"/>
              </a:spcBef>
              <a:spcAft>
                <a:spcPts val="0"/>
              </a:spcAft>
              <a:buNone/>
            </a:pPr>
            <a:r>
              <a:t/>
            </a:r>
            <a:endParaRPr sz="2600"/>
          </a:p>
        </p:txBody>
      </p:sp>
      <p:pic>
        <p:nvPicPr>
          <p:cNvPr id="67" name="Google Shape;67;g33e6d79d60e_0_11"/>
          <p:cNvPicPr preferRelativeResize="0"/>
          <p:nvPr/>
        </p:nvPicPr>
        <p:blipFill>
          <a:blip r:embed="rId3">
            <a:alphaModFix/>
          </a:blip>
          <a:stretch>
            <a:fillRect/>
          </a:stretch>
        </p:blipFill>
        <p:spPr>
          <a:xfrm>
            <a:off x="4989300" y="2600190"/>
            <a:ext cx="3849900" cy="2509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Integrated System Diagram </a:t>
            </a:r>
            <a:endParaRPr/>
          </a:p>
        </p:txBody>
      </p:sp>
      <p:pic>
        <p:nvPicPr>
          <p:cNvPr id="73" name="Google Shape;73;p5"/>
          <p:cNvPicPr preferRelativeResize="0"/>
          <p:nvPr/>
        </p:nvPicPr>
        <p:blipFill>
          <a:blip r:embed="rId3">
            <a:alphaModFix/>
          </a:blip>
          <a:stretch>
            <a:fillRect/>
          </a:stretch>
        </p:blipFill>
        <p:spPr>
          <a:xfrm>
            <a:off x="2053363" y="1852933"/>
            <a:ext cx="5037267" cy="47002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6"/>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a:t>
            </a:r>
            <a:endParaRPr/>
          </a:p>
        </p:txBody>
      </p:sp>
      <p:graphicFrame>
        <p:nvGraphicFramePr>
          <p:cNvPr id="79" name="Google Shape;79;p6"/>
          <p:cNvGraphicFramePr/>
          <p:nvPr/>
        </p:nvGraphicFramePr>
        <p:xfrm>
          <a:off x="238284" y="2484604"/>
          <a:ext cx="3000000" cy="3000000"/>
        </p:xfrm>
        <a:graphic>
          <a:graphicData uri="http://schemas.openxmlformats.org/drawingml/2006/table">
            <a:tbl>
              <a:tblPr>
                <a:noFill/>
                <a:tableStyleId>{03165AA4-1ABF-493B-BAE3-D2807AA252ED}</a:tableStyleId>
              </a:tblPr>
              <a:tblGrid>
                <a:gridCol w="1245350"/>
                <a:gridCol w="1240575"/>
                <a:gridCol w="1242975"/>
                <a:gridCol w="1252525"/>
                <a:gridCol w="1308550"/>
                <a:gridCol w="1182175"/>
                <a:gridCol w="1099200"/>
              </a:tblGrid>
              <a:tr h="21546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Subsystem Designs and Testing</a:t>
                      </a:r>
                      <a:endParaRPr sz="13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t>(to complete by 2/17 )</a:t>
                      </a:r>
                      <a:endParaRPr sz="13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410"/>
                      </a:srgbClr>
                    </a:solidFill>
                  </a:tcPr>
                </a:tc>
                <a:tc>
                  <a:txBody>
                    <a:bodyPr/>
                    <a:lstStyle/>
                    <a:p>
                      <a:pPr indent="0" lvl="0" marL="0" rtl="0" algn="ctr">
                        <a:spcBef>
                          <a:spcPts val="0"/>
                        </a:spcBef>
                        <a:spcAft>
                          <a:spcPts val="0"/>
                        </a:spcAft>
                        <a:buClr>
                          <a:srgbClr val="000000"/>
                        </a:buClr>
                        <a:buSzPts val="1200"/>
                        <a:buFont typeface="Arial"/>
                        <a:buNone/>
                      </a:pPr>
                      <a:r>
                        <a:rPr lang="en-US" sz="1200">
                          <a:solidFill>
                            <a:srgbClr val="000000"/>
                          </a:solidFill>
                        </a:rPr>
                        <a:t>Integration of Power and Data Processing subsystem with Data Acquisition and Communication Subsystem</a:t>
                      </a:r>
                      <a:endParaRPr sz="1200">
                        <a:solidFill>
                          <a:srgbClr val="000000"/>
                        </a:solidFill>
                      </a:endParaRPr>
                    </a:p>
                    <a:p>
                      <a:pPr indent="0" lvl="0" marL="0" rtl="0" algn="ctr">
                        <a:spcBef>
                          <a:spcPts val="0"/>
                        </a:spcBef>
                        <a:spcAft>
                          <a:spcPts val="0"/>
                        </a:spcAft>
                        <a:buClr>
                          <a:srgbClr val="000000"/>
                        </a:buClr>
                        <a:buSzPts val="1200"/>
                        <a:buFont typeface="Arial"/>
                        <a:buNone/>
                      </a:pPr>
                      <a:r>
                        <a:rPr lang="en-US" sz="1200">
                          <a:solidFill>
                            <a:srgbClr val="000000"/>
                          </a:solidFill>
                        </a:rPr>
                        <a:t> (to complete by 3/</a:t>
                      </a:r>
                      <a:r>
                        <a:rPr lang="en-US" sz="1200"/>
                        <a:t>21</a:t>
                      </a:r>
                      <a:r>
                        <a:rPr lang="en-US" sz="1200">
                          <a:solidFill>
                            <a:srgbClr val="000000"/>
                          </a:solidFill>
                        </a:rPr>
                        <a:t>)</a:t>
                      </a:r>
                      <a:endParaRPr sz="1200"/>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410"/>
                      </a:srgbClr>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000000"/>
                        </a:solidFill>
                      </a:endParaRPr>
                    </a:p>
                    <a:p>
                      <a:pPr indent="0" lvl="0" marL="0" rtl="0" algn="ctr">
                        <a:spcBef>
                          <a:spcPts val="0"/>
                        </a:spcBef>
                        <a:spcAft>
                          <a:spcPts val="0"/>
                        </a:spcAft>
                        <a:buClr>
                          <a:srgbClr val="000000"/>
                        </a:buClr>
                        <a:buSzPts val="1200"/>
                        <a:buFont typeface="Arial"/>
                        <a:buNone/>
                      </a:pPr>
                      <a:r>
                        <a:rPr lang="en-US" sz="1200">
                          <a:solidFill>
                            <a:srgbClr val="000000"/>
                          </a:solidFill>
                        </a:rPr>
                        <a:t>Integration of App Development subsystem with Firmware subsystem.</a:t>
                      </a:r>
                      <a:endParaRPr sz="1200">
                        <a:solidFill>
                          <a:srgbClr val="000000"/>
                        </a:solidFill>
                      </a:endParaRPr>
                    </a:p>
                    <a:p>
                      <a:pPr indent="0" lvl="0" marL="0" rtl="0" algn="ctr">
                        <a:spcBef>
                          <a:spcPts val="0"/>
                        </a:spcBef>
                        <a:spcAft>
                          <a:spcPts val="0"/>
                        </a:spcAft>
                        <a:buClr>
                          <a:srgbClr val="000000"/>
                        </a:buClr>
                        <a:buSzPts val="1200"/>
                        <a:buFont typeface="Arial"/>
                        <a:buNone/>
                      </a:pPr>
                      <a:br>
                        <a:rPr lang="en-US" sz="1200">
                          <a:solidFill>
                            <a:srgbClr val="000000"/>
                          </a:solidFill>
                        </a:rPr>
                      </a:br>
                      <a:r>
                        <a:rPr lang="en-US" sz="1200">
                          <a:solidFill>
                            <a:srgbClr val="000000"/>
                          </a:solidFill>
                        </a:rPr>
                        <a:t>(to complete by 3/3)</a:t>
                      </a:r>
                      <a:endParaRPr sz="1300"/>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410"/>
                      </a:srgbClr>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Final Integration </a:t>
                      </a:r>
                      <a:br>
                        <a:rPr lang="en-US" sz="1200" u="none" cap="none" strike="noStrike"/>
                      </a:br>
                      <a:r>
                        <a:rPr lang="en-US" sz="1200" u="none" cap="none" strike="noStrike"/>
                        <a:t>(to complete by 3/</a:t>
                      </a:r>
                      <a:r>
                        <a:rPr lang="en-US" sz="1200"/>
                        <a:t>21</a:t>
                      </a:r>
                      <a:r>
                        <a:rPr lang="en-US" sz="1200" u="none" cap="none" strike="noStrike"/>
                        <a:t>)</a:t>
                      </a:r>
                      <a:endParaRPr sz="13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410"/>
                      </a:srgbClr>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System Test</a:t>
                      </a:r>
                      <a:br>
                        <a:rPr lang="en-US" sz="1200" u="none" cap="none" strike="noStrike"/>
                      </a:br>
                      <a:r>
                        <a:rPr lang="en-US" sz="1200" u="none" cap="none" strike="noStrike"/>
                        <a:t>(to complete by 3/</a:t>
                      </a:r>
                      <a:r>
                        <a:rPr lang="en-US" sz="1200"/>
                        <a:t>27</a:t>
                      </a:r>
                      <a:r>
                        <a:rPr lang="en-US" sz="1200" u="none" cap="none" strike="noStrike"/>
                        <a:t>)</a:t>
                      </a:r>
                      <a:endParaRPr sz="13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Validation</a:t>
                      </a:r>
                      <a:br>
                        <a:rPr lang="en-US" sz="1200" u="none" cap="none" strike="noStrike"/>
                      </a:br>
                      <a:r>
                        <a:rPr lang="en-US" sz="1200" u="none" cap="none" strike="noStrike"/>
                        <a:t>(to complete by 3/31)</a:t>
                      </a:r>
                      <a:endParaRPr sz="13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Demo and Report </a:t>
                      </a:r>
                      <a:br>
                        <a:rPr lang="en-US" sz="1200" u="none" cap="none" strike="noStrike"/>
                      </a:br>
                      <a:r>
                        <a:rPr lang="en-US" sz="1200" u="none" cap="none" strike="noStrike"/>
                        <a:t>(Prepared by 4/3)</a:t>
                      </a:r>
                      <a:endParaRPr sz="12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Firmware</a:t>
            </a:r>
            <a:endParaRPr/>
          </a:p>
        </p:txBody>
      </p:sp>
      <p:graphicFrame>
        <p:nvGraphicFramePr>
          <p:cNvPr id="85" name="Google Shape;85;p7"/>
          <p:cNvGraphicFramePr/>
          <p:nvPr/>
        </p:nvGraphicFramePr>
        <p:xfrm>
          <a:off x="685800" y="1952075"/>
          <a:ext cx="3000000" cy="3000000"/>
        </p:xfrm>
        <a:graphic>
          <a:graphicData uri="http://schemas.openxmlformats.org/drawingml/2006/table">
            <a:tbl>
              <a:tblPr>
                <a:noFill/>
                <a:tableStyleId>{03165AA4-1ABF-493B-BAE3-D2807AA252ED}</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35-40</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-Validated RS232, </a:t>
                      </a:r>
                      <a:r>
                        <a:rPr lang="en-US" sz="1800"/>
                        <a:t>Oscilloscope</a:t>
                      </a:r>
                      <a:endParaRPr sz="1800"/>
                    </a:p>
                    <a:p>
                      <a:pPr indent="0" lvl="0" marL="0" marR="0" rtl="0" algn="l">
                        <a:spcBef>
                          <a:spcPts val="0"/>
                        </a:spcBef>
                        <a:spcAft>
                          <a:spcPts val="0"/>
                        </a:spcAft>
                        <a:buClr>
                          <a:schemeClr val="dk1"/>
                        </a:buClr>
                        <a:buSzPts val="1800"/>
                        <a:buFont typeface="Arial"/>
                        <a:buNone/>
                      </a:pPr>
                      <a:r>
                        <a:rPr lang="en-US" sz="1800"/>
                        <a:t>-Determined FPGA will not work and moving to two ESP32s </a:t>
                      </a:r>
                      <a:endParaRPr sz="1800"/>
                    </a:p>
                    <a:p>
                      <a:pPr indent="0" lvl="0" marL="0" marR="0" rtl="0" algn="l">
                        <a:spcBef>
                          <a:spcPts val="0"/>
                        </a:spcBef>
                        <a:spcAft>
                          <a:spcPts val="0"/>
                        </a:spcAft>
                        <a:buClr>
                          <a:schemeClr val="dk1"/>
                        </a:buClr>
                        <a:buSzPts val="1800"/>
                        <a:buFont typeface="Arial"/>
                        <a:buNone/>
                      </a:pPr>
                      <a:r>
                        <a:rPr lang="en-US" sz="1800"/>
                        <a:t>-Fully </a:t>
                      </a:r>
                      <a:r>
                        <a:rPr lang="en-US" sz="1800"/>
                        <a:t>integrated</a:t>
                      </a:r>
                      <a:r>
                        <a:rPr lang="en-US" sz="1800"/>
                        <a:t> and begun stress testing of BLE communication with app</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a:t>
                      </a:r>
                      <a:r>
                        <a:rPr lang="en-US" sz="1800">
                          <a:solidFill>
                            <a:schemeClr val="dk1"/>
                          </a:solidFill>
                        </a:rPr>
                        <a:t>Started work on I2C,SPI and 16 channel code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Adding new tasks to ESP32-1 for SPI and uart configs</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86" name="Google Shape;86;p7" title="IMG_9288.jpg"/>
          <p:cNvPicPr preferRelativeResize="0"/>
          <p:nvPr/>
        </p:nvPicPr>
        <p:blipFill>
          <a:blip r:embed="rId3">
            <a:alphaModFix/>
          </a:blip>
          <a:stretch>
            <a:fillRect/>
          </a:stretch>
        </p:blipFill>
        <p:spPr>
          <a:xfrm>
            <a:off x="3149525" y="4428975"/>
            <a:ext cx="2964566" cy="2223425"/>
          </a:xfrm>
          <a:prstGeom prst="rect">
            <a:avLst/>
          </a:prstGeom>
          <a:noFill/>
          <a:ln>
            <a:noFill/>
          </a:ln>
        </p:spPr>
      </p:pic>
      <p:pic>
        <p:nvPicPr>
          <p:cNvPr id="87" name="Google Shape;87;p7" title="IMG_9286.jpg"/>
          <p:cNvPicPr preferRelativeResize="0"/>
          <p:nvPr/>
        </p:nvPicPr>
        <p:blipFill>
          <a:blip r:embed="rId4">
            <a:alphaModFix/>
          </a:blip>
          <a:stretch>
            <a:fillRect/>
          </a:stretch>
        </p:blipFill>
        <p:spPr>
          <a:xfrm>
            <a:off x="82866" y="4428975"/>
            <a:ext cx="2964566" cy="2223425"/>
          </a:xfrm>
          <a:prstGeom prst="rect">
            <a:avLst/>
          </a:prstGeom>
          <a:noFill/>
          <a:ln>
            <a:noFill/>
          </a:ln>
        </p:spPr>
      </p:pic>
      <p:pic>
        <p:nvPicPr>
          <p:cNvPr id="88" name="Google Shape;88;p7" title="IMG_9289.jpg"/>
          <p:cNvPicPr preferRelativeResize="0"/>
          <p:nvPr/>
        </p:nvPicPr>
        <p:blipFill>
          <a:blip r:embed="rId5">
            <a:alphaModFix/>
          </a:blip>
          <a:stretch>
            <a:fillRect/>
          </a:stretch>
        </p:blipFill>
        <p:spPr>
          <a:xfrm>
            <a:off x="6216208" y="4563713"/>
            <a:ext cx="2605267" cy="1953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3ff7120db7_0_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Processing and Power</a:t>
            </a:r>
            <a:endParaRPr/>
          </a:p>
        </p:txBody>
      </p:sp>
      <p:graphicFrame>
        <p:nvGraphicFramePr>
          <p:cNvPr id="94" name="Google Shape;94;g33ff7120db7_0_1"/>
          <p:cNvGraphicFramePr/>
          <p:nvPr/>
        </p:nvGraphicFramePr>
        <p:xfrm>
          <a:off x="685800" y="1952075"/>
          <a:ext cx="3000000" cy="3000000"/>
        </p:xfrm>
        <a:graphic>
          <a:graphicData uri="http://schemas.openxmlformats.org/drawingml/2006/table">
            <a:tbl>
              <a:tblPr>
                <a:noFill/>
                <a:tableStyleId>{03165AA4-1ABF-493B-BAE3-D2807AA252ED}</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30-35</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 Tested ADC Converter</a:t>
                      </a:r>
                      <a:endParaRPr sz="1800"/>
                    </a:p>
                    <a:p>
                      <a:pPr indent="0" lvl="0" marL="0" marR="0" rtl="0" algn="l">
                        <a:spcBef>
                          <a:spcPts val="0"/>
                        </a:spcBef>
                        <a:spcAft>
                          <a:spcPts val="0"/>
                        </a:spcAft>
                        <a:buClr>
                          <a:schemeClr val="dk1"/>
                        </a:buClr>
                        <a:buSzPts val="1800"/>
                        <a:buFont typeface="Arial"/>
                        <a:buNone/>
                      </a:pPr>
                      <a:r>
                        <a:rPr lang="en-US" sz="1800"/>
                        <a:t>- ADC converter is able to receive external analog input signals and communicate with the ESP32 and mobile application.</a:t>
                      </a:r>
                      <a:endParaRPr sz="1800"/>
                    </a:p>
                    <a:p>
                      <a:pPr indent="0" lvl="0" marL="0" marR="0" rtl="0" algn="l">
                        <a:spcBef>
                          <a:spcPts val="0"/>
                        </a:spcBef>
                        <a:spcAft>
                          <a:spcPts val="0"/>
                        </a:spcAft>
                        <a:buClr>
                          <a:schemeClr val="dk1"/>
                        </a:buClr>
                        <a:buSzPts val="1800"/>
                        <a:buFont typeface="Arial"/>
                        <a:buNone/>
                      </a:pPr>
                      <a:r>
                        <a:rPr lang="en-US" sz="1800"/>
                        <a:t>- PCB is able to receive power from the battery.</a:t>
                      </a:r>
                      <a:endParaRPr sz="1800"/>
                    </a:p>
                    <a:p>
                      <a:pPr indent="0" lvl="0" marL="0" marR="0" rtl="0" algn="l">
                        <a:spcBef>
                          <a:spcPts val="0"/>
                        </a:spcBef>
                        <a:spcAft>
                          <a:spcPts val="0"/>
                        </a:spcAft>
                        <a:buClr>
                          <a:schemeClr val="dk1"/>
                        </a:buClr>
                        <a:buSzPts val="1800"/>
                        <a:buFont typeface="Arial"/>
                        <a:buNone/>
                      </a:pPr>
                      <a:r>
                        <a:rPr lang="en-US" sz="1800"/>
                        <a:t>- ADC converter receives the appropriate input voltage values. </a:t>
                      </a:r>
                      <a:endParaRPr sz="1800"/>
                    </a:p>
                    <a:p>
                      <a:pPr indent="0" lvl="0" marL="0" marR="0" rtl="0" algn="l">
                        <a:spcBef>
                          <a:spcPts val="0"/>
                        </a:spcBef>
                        <a:spcAft>
                          <a:spcPts val="0"/>
                        </a:spcAft>
                        <a:buClr>
                          <a:schemeClr val="dk1"/>
                        </a:buClr>
                        <a:buSzPts val="1800"/>
                        <a:buFont typeface="Arial"/>
                        <a:buNone/>
                      </a:pPr>
                      <a:r>
                        <a:rPr lang="en-US" sz="1800"/>
                        <a:t>- Updated integrated PCB schematic to replace FPGA functionality with </a:t>
                      </a:r>
                      <a:r>
                        <a:rPr lang="en-US" sz="1800"/>
                        <a:t>additional</a:t>
                      </a:r>
                      <a:r>
                        <a:rPr lang="en-US" sz="1800"/>
                        <a:t> ESP32.  </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 Assemble integrated board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Test and validate integrated board</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47a1ed86c2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Collection and Communication</a:t>
            </a:r>
            <a:endParaRPr/>
          </a:p>
        </p:txBody>
      </p:sp>
      <p:graphicFrame>
        <p:nvGraphicFramePr>
          <p:cNvPr id="100" name="Google Shape;100;g347a1ed86c2_0_0"/>
          <p:cNvGraphicFramePr/>
          <p:nvPr/>
        </p:nvGraphicFramePr>
        <p:xfrm>
          <a:off x="685800" y="1952075"/>
          <a:ext cx="3000000" cy="3000000"/>
        </p:xfrm>
        <a:graphic>
          <a:graphicData uri="http://schemas.openxmlformats.org/drawingml/2006/table">
            <a:tbl>
              <a:tblPr>
                <a:noFill/>
                <a:tableStyleId>{03165AA4-1ABF-493B-BAE3-D2807AA252ED}</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30</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 Tested Serial Port Sniffer with Jacob and Donovan</a:t>
                      </a:r>
                      <a:endParaRPr sz="1800"/>
                    </a:p>
                    <a:p>
                      <a:pPr indent="0" lvl="0" marL="0" marR="0" rtl="0" algn="l">
                        <a:spcBef>
                          <a:spcPts val="0"/>
                        </a:spcBef>
                        <a:spcAft>
                          <a:spcPts val="0"/>
                        </a:spcAft>
                        <a:buClr>
                          <a:schemeClr val="dk1"/>
                        </a:buClr>
                        <a:buSzPts val="1800"/>
                        <a:buFont typeface="Arial"/>
                        <a:buNone/>
                      </a:pPr>
                      <a:r>
                        <a:rPr lang="en-US" sz="1800"/>
                        <a:t>- Began Integrated PCB with Rohan</a:t>
                      </a:r>
                      <a:endParaRPr sz="1800"/>
                    </a:p>
                    <a:p>
                      <a:pPr indent="0" lvl="0" marL="0" marR="0" rtl="0" algn="l">
                        <a:spcBef>
                          <a:spcPts val="0"/>
                        </a:spcBef>
                        <a:spcAft>
                          <a:spcPts val="0"/>
                        </a:spcAft>
                        <a:buClr>
                          <a:schemeClr val="dk1"/>
                        </a:buClr>
                        <a:buSzPts val="1800"/>
                        <a:buFont typeface="Arial"/>
                        <a:buNone/>
                      </a:pPr>
                      <a:r>
                        <a:rPr lang="en-US" sz="1800"/>
                        <a:t>- </a:t>
                      </a:r>
                      <a:r>
                        <a:rPr lang="en-US" sz="1800">
                          <a:solidFill>
                            <a:schemeClr val="dk1"/>
                          </a:solidFill>
                        </a:rPr>
                        <a:t>Updated integrated schematic and PCB for TTL protocol and RS232 issue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 </a:t>
                      </a:r>
                      <a:r>
                        <a:rPr lang="en-US" sz="1800">
                          <a:solidFill>
                            <a:schemeClr val="dk1"/>
                          </a:solidFill>
                        </a:rPr>
                        <a:t>Order </a:t>
                      </a:r>
                      <a:r>
                        <a:rPr lang="en-US" sz="1800">
                          <a:solidFill>
                            <a:schemeClr val="dk1"/>
                          </a:solidFill>
                        </a:rPr>
                        <a:t>(if not done so already) </a:t>
                      </a:r>
                      <a:r>
                        <a:rPr lang="en-US" sz="1800">
                          <a:solidFill>
                            <a:schemeClr val="dk1"/>
                          </a:solidFill>
                        </a:rPr>
                        <a:t>and assemble integrated board </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a:t>
                      </a:r>
                      <a:r>
                        <a:rPr lang="en-US" sz="1800">
                          <a:solidFill>
                            <a:schemeClr val="dk1"/>
                          </a:solidFill>
                        </a:rPr>
                        <a:t>Test and validate integrated board</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3e6d79d60e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Phone Application</a:t>
            </a:r>
            <a:endParaRPr/>
          </a:p>
        </p:txBody>
      </p:sp>
      <p:graphicFrame>
        <p:nvGraphicFramePr>
          <p:cNvPr id="106" name="Google Shape;106;g33e6d79d60e_0_0"/>
          <p:cNvGraphicFramePr/>
          <p:nvPr/>
        </p:nvGraphicFramePr>
        <p:xfrm>
          <a:off x="685800" y="1952075"/>
          <a:ext cx="3000000" cy="3000000"/>
        </p:xfrm>
        <a:graphic>
          <a:graphicData uri="http://schemas.openxmlformats.org/drawingml/2006/table">
            <a:tbl>
              <a:tblPr>
                <a:noFill/>
                <a:tableStyleId>{03165AA4-1ABF-493B-BAE3-D2807AA252ED}</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20</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-Validated RS232, Oscilloscope</a:t>
                      </a:r>
                      <a:endParaRPr sz="1800"/>
                    </a:p>
                    <a:p>
                      <a:pPr indent="0" lvl="0" marL="0" marR="0" rtl="0" algn="l">
                        <a:spcBef>
                          <a:spcPts val="0"/>
                        </a:spcBef>
                        <a:spcAft>
                          <a:spcPts val="0"/>
                        </a:spcAft>
                        <a:buClr>
                          <a:schemeClr val="dk1"/>
                        </a:buClr>
                        <a:buSzPts val="1800"/>
                        <a:buFont typeface="Arial"/>
                        <a:buNone/>
                      </a:pPr>
                      <a:r>
                        <a:rPr lang="en-US" sz="1800"/>
                        <a:t>-Begun stress testing of BLE communication with Firmware/Hardware</a:t>
                      </a:r>
                      <a:endParaRPr sz="1800"/>
                    </a:p>
                    <a:p>
                      <a:pPr indent="0" lvl="0" marL="0" marR="0" rtl="0" algn="l">
                        <a:spcBef>
                          <a:spcPts val="0"/>
                        </a:spcBef>
                        <a:spcAft>
                          <a:spcPts val="0"/>
                        </a:spcAft>
                        <a:buClr>
                          <a:schemeClr val="dk1"/>
                        </a:buClr>
                        <a:buSzPts val="1800"/>
                        <a:buFont typeface="Arial"/>
                        <a:buNone/>
                      </a:pPr>
                      <a:r>
                        <a:rPr lang="en-US" sz="1800"/>
                        <a:t>-Fixed bugs with UI glitching on Oscilloscope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-System Battery Indicator incorporation</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-Continue Validation for 16 Channel Logic Analyzer, RS485, and TTL</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Phone Application cont.</a:t>
            </a:r>
            <a:endParaRPr/>
          </a:p>
        </p:txBody>
      </p:sp>
      <p:pic>
        <p:nvPicPr>
          <p:cNvPr id="112" name="Google Shape;112;p8" title="Screenshot_20250331-123324.jpg"/>
          <p:cNvPicPr preferRelativeResize="0"/>
          <p:nvPr/>
        </p:nvPicPr>
        <p:blipFill>
          <a:blip r:embed="rId3">
            <a:alphaModFix/>
          </a:blip>
          <a:stretch>
            <a:fillRect/>
          </a:stretch>
        </p:blipFill>
        <p:spPr>
          <a:xfrm>
            <a:off x="3768950" y="1975553"/>
            <a:ext cx="1910900" cy="42464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