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nlZP3ppm8ryex1ZVKcATUds95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6914C4-9A05-4FF3-8DC3-1292B023FECC}">
  <a:tblStyle styleId="{136914C4-9A05-4FF3-8DC3-1292B023FE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Everyone: Jacob Opens</a:t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Donavan</a:t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Elijah 12-14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90d106f55_3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2f90d106f55_3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90d106f5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f90d106f55_3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Rohan</a:t>
            </a:r>
            <a:endParaRPr/>
          </a:p>
        </p:txBody>
      </p:sp>
      <p:sp>
        <p:nvSpPr>
          <p:cNvPr id="74" name="Google Shape;7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Rohan</a:t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90d106f5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Donovan</a:t>
            </a:r>
            <a:endParaRPr/>
          </a:p>
        </p:txBody>
      </p:sp>
      <p:sp>
        <p:nvSpPr>
          <p:cNvPr id="86" name="Google Shape;86;g2f90d106f55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90d106f55_3_27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90d106f55_3_27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Rohan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90d106f55_2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90d106f55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Jacob &amp; Rohan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90d106f55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90d106f5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Elijah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3969582" y="2130425"/>
            <a:ext cx="4488617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3124200" y="3886200"/>
            <a:ext cx="5333999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457200" y="2049270"/>
            <a:ext cx="8229600" cy="40768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DLCOE_logo_HWHT.png" id="23" name="Google Shape;2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851" y="234146"/>
            <a:ext cx="2443865" cy="41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457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6" name="Google Shape;26;p12"/>
          <p:cNvSpPr txBox="1"/>
          <p:nvPr>
            <p:ph idx="2" type="body"/>
          </p:nvPr>
        </p:nvSpPr>
        <p:spPr>
          <a:xfrm>
            <a:off x="4648200" y="1975644"/>
            <a:ext cx="4038600" cy="41505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457200" y="290064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457200" y="1066968"/>
            <a:ext cx="3008313" cy="7368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3575050" y="1073720"/>
            <a:ext cx="5111750" cy="505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b="1" sz="28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457200" y="1803850"/>
            <a:ext cx="3008313" cy="4322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0" name="Google Shape;4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5"/>
          <p:cNvSpPr txBox="1"/>
          <p:nvPr>
            <p:ph type="title"/>
          </p:nvPr>
        </p:nvSpPr>
        <p:spPr>
          <a:xfrm>
            <a:off x="457200" y="1196430"/>
            <a:ext cx="2573672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5"/>
          <p:cNvSpPr/>
          <p:nvPr>
            <p:ph idx="2" type="pic"/>
          </p:nvPr>
        </p:nvSpPr>
        <p:spPr>
          <a:xfrm>
            <a:off x="3200400" y="1196430"/>
            <a:ext cx="5486400" cy="4850287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457200" y="1768043"/>
            <a:ext cx="2573672" cy="4278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1619250" y="4244975"/>
            <a:ext cx="7302500" cy="1603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/>
              <a:t>Project name: Pocket Diagnostics</a:t>
            </a:r>
            <a:br>
              <a:rPr lang="en-US"/>
            </a:br>
            <a:r>
              <a:rPr lang="en-US"/>
              <a:t>Team members: Rohan Bharadwaj, Donavan Burrow, Jacob Newlin, Elijah Rodriguez</a:t>
            </a:r>
            <a:endParaRPr/>
          </a:p>
        </p:txBody>
      </p:sp>
      <p:sp>
        <p:nvSpPr>
          <p:cNvPr id="55" name="Google Shape;55;p1"/>
          <p:cNvSpPr/>
          <p:nvPr/>
        </p:nvSpPr>
        <p:spPr>
          <a:xfrm>
            <a:off x="0" y="0"/>
            <a:ext cx="6111425" cy="6111425"/>
          </a:xfrm>
          <a:prstGeom prst="diagStripe">
            <a:avLst>
              <a:gd fmla="val 28990" name="adj"/>
            </a:avLst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  <a:effectLst>
            <a:outerShdw blurRad="193675" rotWithShape="0" dir="5400000" dist="23000">
              <a:srgbClr val="000000">
                <a:alpha val="6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LCOE_logo_HWHT.png" id="56" name="Google Shape;5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4000" y="1105318"/>
            <a:ext cx="3114199" cy="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Subsystem progress in past 1.5 months</a:t>
            </a:r>
            <a:endParaRPr/>
          </a:p>
        </p:txBody>
      </p:sp>
      <p:sp>
        <p:nvSpPr>
          <p:cNvPr id="117" name="Google Shape;117;p6"/>
          <p:cNvSpPr txBox="1"/>
          <p:nvPr>
            <p:ph idx="1" type="body"/>
          </p:nvPr>
        </p:nvSpPr>
        <p:spPr>
          <a:xfrm>
            <a:off x="395350" y="195032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Researched communication protocols and individual components.</a:t>
            </a:r>
            <a:endParaRPr sz="1200"/>
          </a:p>
          <a:p>
            <a:pPr indent="-215900" lvl="0" marL="342900" rtl="0" algn="l">
              <a:spcBef>
                <a:spcPts val="64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Worked on subsystem design.</a:t>
            </a:r>
            <a:endParaRPr sz="1200"/>
          </a:p>
          <a:p>
            <a:pPr indent="-215900" lvl="0" marL="342900" rtl="0" algn="l">
              <a:spcBef>
                <a:spcPts val="64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Downloaded software for smartphone app and microcontroller.</a:t>
            </a:r>
            <a:endParaRPr sz="1200"/>
          </a:p>
          <a:p>
            <a:pPr indent="-215900" lvl="0" marL="342900" rtl="0" algn="l">
              <a:spcBef>
                <a:spcPts val="64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Worked on getting accustomed to programming and design software.</a:t>
            </a:r>
            <a:endParaRPr sz="1200"/>
          </a:p>
          <a:p>
            <a:pPr indent="-215900" lvl="0" marL="342900" rtl="0" algn="l">
              <a:spcBef>
                <a:spcPts val="640"/>
              </a:spcBef>
              <a:spcAft>
                <a:spcPts val="0"/>
              </a:spcAft>
              <a:buSzPts val="1200"/>
              <a:buChar char="•"/>
            </a:pPr>
            <a:r>
              <a:rPr lang="en-US" sz="1200"/>
              <a:t>Constructed a parts to order list.</a:t>
            </a:r>
            <a:endParaRPr sz="1200"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8" name="Google Shape;118;p6"/>
          <p:cNvGraphicFramePr/>
          <p:nvPr/>
        </p:nvGraphicFramePr>
        <p:xfrm>
          <a:off x="457200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{136914C4-9A05-4FF3-8DC3-1292B023FECC}</a:tableStyleId>
              </a:tblPr>
              <a:tblGrid>
                <a:gridCol w="826725"/>
                <a:gridCol w="826725"/>
                <a:gridCol w="826725"/>
                <a:gridCol w="826725"/>
                <a:gridCol w="826725"/>
                <a:gridCol w="826725"/>
                <a:gridCol w="826725"/>
                <a:gridCol w="826725"/>
              </a:tblGrid>
              <a:tr h="1254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I2C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SPI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ESP32-WROVER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MAX 10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Adafruit: Lithium Ion Polymer battery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ADS1115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200000"/>
                        </a:lnSpc>
                        <a:spcBef>
                          <a:spcPts val="3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FTDI Adaptor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76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Clock Rate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100K-5MHz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Up to 100MHz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80-240MHz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Up to ~200MHz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8-860 samples/sec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Voltage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3.0-3.6V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2.9-3.5V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3.7-4.2 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2.0-5.5V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26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Capacity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100 mAh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0.5mW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N/A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589775" y="83222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Execution plan</a:t>
            </a:r>
            <a:endParaRPr/>
          </a:p>
        </p:txBody>
      </p:sp>
      <p:pic>
        <p:nvPicPr>
          <p:cNvPr id="124" name="Google Shape;124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75" y="1499077"/>
            <a:ext cx="8741123" cy="49172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457200" y="9325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30" name="Google Shape;130;p8"/>
          <p:cNvGraphicFramePr/>
          <p:nvPr/>
        </p:nvGraphicFramePr>
        <p:xfrm>
          <a:off x="672575" y="1570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{136914C4-9A05-4FF3-8DC3-1292B023FECC}</a:tableStyleId>
              </a:tblPr>
              <a:tblGrid>
                <a:gridCol w="1833075"/>
                <a:gridCol w="1786425"/>
                <a:gridCol w="1809750"/>
                <a:gridCol w="1809750"/>
              </a:tblGrid>
              <a:tr h="20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Specification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Owner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Power Consumption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4.5 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Rechargeable Li-ion battery power supply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4.5 W for 8 hours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Input Voltage Level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3.3 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Signal 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that signal is </a:t>
                      </a:r>
                      <a:r>
                        <a:rPr lang="en-US"/>
                        <a:t>processed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Logic Analyzer Functionality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that captured signal is analyzed by the FPGA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and Microcontroller TTL Communication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UART1 signals for test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Rohan, Jacob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and ADC Communication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if data is communicated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Rohan, Elijah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1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SPI Protocol 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SPI GPIO for test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Rohan, Jacob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90d106f55_3_2"/>
          <p:cNvSpPr txBox="1"/>
          <p:nvPr>
            <p:ph type="title"/>
          </p:nvPr>
        </p:nvSpPr>
        <p:spPr>
          <a:xfrm>
            <a:off x="457200" y="7669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36" name="Google Shape;136;g2f90d106f55_3_2"/>
          <p:cNvGraphicFramePr/>
          <p:nvPr/>
        </p:nvGraphicFramePr>
        <p:xfrm>
          <a:off x="579275" y="138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{136914C4-9A05-4FF3-8DC3-1292B023FECC}</a:tableStyleId>
              </a:tblPr>
              <a:tblGrid>
                <a:gridCol w="1967525"/>
                <a:gridCol w="1824600"/>
                <a:gridCol w="1848425"/>
                <a:gridCol w="1848425"/>
              </a:tblGrid>
              <a:tr h="35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Specification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Owner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FPGA I2C Validation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GPIO for test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Rohan, Jacob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3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Oscilloscope and Microcontroller Communication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MCU changing O-scope from single capture to </a:t>
                      </a:r>
                      <a:r>
                        <a:rPr lang="en-US"/>
                        <a:t>continuous</a:t>
                      </a:r>
                      <a:r>
                        <a:rPr lang="en-US"/>
                        <a:t> mode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Donavan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Oscilloscope Noise Performance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As per user manual of TI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Donavan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457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App Bluetooth Communication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Can send and receive information from MCU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Donavan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I2C Verification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pins 21,22 for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test data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Jacob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SPI Verification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pins 23,19,18 for test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Jacob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MCU Check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I2C,SPI,and UART processing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Jacob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90d106f55_3_8"/>
          <p:cNvSpPr txBox="1"/>
          <p:nvPr>
            <p:ph type="title"/>
          </p:nvPr>
        </p:nvSpPr>
        <p:spPr>
          <a:xfrm>
            <a:off x="457200" y="766952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Validation plan</a:t>
            </a:r>
            <a:endParaRPr/>
          </a:p>
        </p:txBody>
      </p:sp>
      <p:graphicFrame>
        <p:nvGraphicFramePr>
          <p:cNvPr id="142" name="Google Shape;142;g2f90d106f55_3_8"/>
          <p:cNvGraphicFramePr/>
          <p:nvPr/>
        </p:nvGraphicFramePr>
        <p:xfrm>
          <a:off x="579275" y="1389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{136914C4-9A05-4FF3-8DC3-1292B023FECC}</a:tableStyleId>
              </a:tblPr>
              <a:tblGrid>
                <a:gridCol w="1967525"/>
                <a:gridCol w="1824600"/>
                <a:gridCol w="1848425"/>
                <a:gridCol w="1848425"/>
              </a:tblGrid>
              <a:tr h="35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Task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Specification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Result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Owner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Serial Port Sniffer Verification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if FTDI Adapter is working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Elijah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Transmission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Ensure the data is collected by the ESP 32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Elijah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 Formatting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Check if data is correct for transmission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Elijah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Summary of Use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6924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400"/>
              <a:t>Problem statement: </a:t>
            </a:r>
            <a:endParaRPr sz="2400"/>
          </a:p>
          <a:p>
            <a:pPr indent="-268605" lvl="1" marL="7429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1800"/>
              <a:t>Technicians in the electronics industry have evolved to servicing customers directly for consumer products, </a:t>
            </a:r>
            <a:r>
              <a:rPr lang="en-US" sz="1800"/>
              <a:t>similarly</a:t>
            </a:r>
            <a:r>
              <a:rPr lang="en-US" sz="1800"/>
              <a:t> to a plumber or electrician. Often they cannot bring or access bench devices and a suitable substitute is required to complete a job in a timely manner.</a:t>
            </a:r>
            <a:endParaRPr sz="1800"/>
          </a:p>
          <a:p>
            <a:pPr indent="-35814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Function of the Pocket Diagnostics Device:</a:t>
            </a:r>
            <a:endParaRPr sz="2400"/>
          </a:p>
          <a:p>
            <a:pPr indent="-268605" lvl="1" marL="74295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–"/>
            </a:pPr>
            <a:r>
              <a:rPr lang="en-US" sz="1800"/>
              <a:t>Provide a simple, man portable bench device that can evaluate low </a:t>
            </a:r>
            <a:r>
              <a:rPr lang="en-US" sz="1800"/>
              <a:t>frequency electrical signals,  I2C data signals, SPI data signals, Serial data signals and 16 channel logic signals for troubleshooting on devices that contain such data transfer methods.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Project description</a:t>
            </a:r>
            <a:endParaRPr/>
          </a:p>
        </p:txBody>
      </p:sp>
      <p:sp>
        <p:nvSpPr>
          <p:cNvPr id="68" name="Google Shape;68;p3"/>
          <p:cNvSpPr txBox="1"/>
          <p:nvPr>
            <p:ph idx="1" type="body"/>
          </p:nvPr>
        </p:nvSpPr>
        <p:spPr>
          <a:xfrm>
            <a:off x="457200" y="2049270"/>
            <a:ext cx="8229600" cy="46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/>
              <a:t>Develop a small</a:t>
            </a:r>
            <a:r>
              <a:rPr lang="en-US" sz="1700"/>
              <a:t> battery-powered instrument that connects to a smartphone that performs the function of the following bench instruments:</a:t>
            </a:r>
            <a:endParaRPr sz="1700"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 Serial Port Sniffer (RS-232, 485, TTL)</a:t>
            </a:r>
            <a:endParaRPr sz="1700"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 I2C Inspection &amp;  SPI Inspection</a:t>
            </a:r>
            <a:endParaRPr sz="1700"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16-channel Logic Analyzer</a:t>
            </a:r>
            <a:endParaRPr sz="1700"/>
          </a:p>
          <a:p>
            <a:pPr indent="-2476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GPIO Interface, Signal Inspector (simple low-frequency O-Scope). 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69" name="Google Shape;69;p3"/>
          <p:cNvSpPr txBox="1"/>
          <p:nvPr/>
        </p:nvSpPr>
        <p:spPr>
          <a:xfrm>
            <a:off x="3451925" y="4698200"/>
            <a:ext cx="5708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7424550" y="4317175"/>
            <a:ext cx="1608000" cy="9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1" name="Google Shape;7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479" y="4754702"/>
            <a:ext cx="6251049" cy="21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Task partition</a:t>
            </a:r>
            <a:endParaRPr/>
          </a:p>
        </p:txBody>
      </p:sp>
      <p:sp>
        <p:nvSpPr>
          <p:cNvPr id="77" name="Google Shape;77;p5"/>
          <p:cNvSpPr txBox="1"/>
          <p:nvPr>
            <p:ph idx="1" type="body"/>
          </p:nvPr>
        </p:nvSpPr>
        <p:spPr>
          <a:xfrm>
            <a:off x="457200" y="2049270"/>
            <a:ext cx="8229600" cy="4637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Donavan: Smartphone App Design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Jacob: Firmware 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Elijah: Data Collection and Communication</a:t>
            </a:r>
            <a:endParaRPr/>
          </a:p>
          <a:p>
            <a:pPr indent="-342900" lvl="0" marL="3429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Rohan: Power Generation and FPGA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57200" y="1049177"/>
            <a:ext cx="8229600" cy="803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Diagram of Subsystems and Interface</a:t>
            </a:r>
            <a:endParaRPr/>
          </a:p>
        </p:txBody>
      </p:sp>
      <p:pic>
        <p:nvPicPr>
          <p:cNvPr id="83" name="Google Shape;8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0" y="2030058"/>
            <a:ext cx="8830805" cy="4700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90d106f55_1_0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/>
              <a:t>Android/IOS application Subsystem</a:t>
            </a:r>
            <a:endParaRPr/>
          </a:p>
        </p:txBody>
      </p:sp>
      <p:sp>
        <p:nvSpPr>
          <p:cNvPr id="89" name="Google Shape;89;g2f90d106f55_1_0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GUI for user on input and output from device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Communicates via bluetooth to the microcontroller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App will have separate pages for each function</a:t>
            </a:r>
            <a:endParaRPr sz="2400"/>
          </a:p>
        </p:txBody>
      </p:sp>
      <p:pic>
        <p:nvPicPr>
          <p:cNvPr id="90" name="Google Shape;90;g2f90d106f55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8700" y="1923025"/>
            <a:ext cx="1955475" cy="432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90d106f55_3_2767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		Power Generation</a:t>
            </a:r>
            <a:endParaRPr/>
          </a:p>
        </p:txBody>
      </p:sp>
      <p:sp>
        <p:nvSpPr>
          <p:cNvPr id="96" name="Google Shape;96;g2f90d106f55_3_2767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34327" lvl="0" marL="457200" rtl="0" algn="l">
              <a:lnSpc>
                <a:spcPct val="200000"/>
              </a:lnSpc>
              <a:spcBef>
                <a:spcPts val="36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Power will be provided by a Adafruit: Lithium Ion Polymer battery(3.7V)</a:t>
            </a:r>
            <a:endParaRPr/>
          </a:p>
          <a:p>
            <a:pPr indent="-33432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56250"/>
              <a:buChar char="•"/>
            </a:pPr>
            <a:r>
              <a:rPr lang="en-US"/>
              <a:t>The TI BQ25770G chipset will act as a voltage regulator to help manage the </a:t>
            </a:r>
            <a:r>
              <a:rPr lang="en-US"/>
              <a:t>charging of the Li-ion battery.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90d106f55_2_3"/>
          <p:cNvSpPr txBox="1"/>
          <p:nvPr>
            <p:ph type="title"/>
          </p:nvPr>
        </p:nvSpPr>
        <p:spPr>
          <a:xfrm>
            <a:off x="457200" y="104917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Microcontroller &amp; FPGA</a:t>
            </a:r>
            <a:endParaRPr/>
          </a:p>
        </p:txBody>
      </p:sp>
      <p:sp>
        <p:nvSpPr>
          <p:cNvPr id="102" name="Google Shape;102;g2f90d106f55_2_3"/>
          <p:cNvSpPr txBox="1"/>
          <p:nvPr>
            <p:ph idx="1" type="body"/>
          </p:nvPr>
        </p:nvSpPr>
        <p:spPr>
          <a:xfrm>
            <a:off x="457200" y="2049270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457200" rtl="0" algn="l">
              <a:spcBef>
                <a:spcPts val="360"/>
              </a:spcBef>
              <a:spcAft>
                <a:spcPts val="0"/>
              </a:spcAft>
              <a:buSzPts val="600"/>
              <a:buChar char="•"/>
            </a:pPr>
            <a:r>
              <a:rPr lang="en-US" sz="2000"/>
              <a:t>Logic that decodes I2C and SPI protocol</a:t>
            </a:r>
            <a:endParaRPr sz="20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•"/>
            </a:pPr>
            <a:r>
              <a:rPr lang="en-US" sz="2000"/>
              <a:t>Controlling the clock rates of the units for capturing data</a:t>
            </a:r>
            <a:endParaRPr sz="20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•"/>
            </a:pPr>
            <a:r>
              <a:rPr lang="en-US" sz="2000"/>
              <a:t>Logic that </a:t>
            </a:r>
            <a:r>
              <a:rPr lang="en-US" sz="2000"/>
              <a:t>transmits data to the app via bluetooth</a:t>
            </a:r>
            <a:endParaRPr sz="20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•"/>
            </a:pPr>
            <a:r>
              <a:rPr lang="en-US" sz="2000"/>
              <a:t>Microcontroller</a:t>
            </a:r>
            <a:r>
              <a:rPr lang="en-US" sz="2000"/>
              <a:t> will be programmed in C/C++</a:t>
            </a:r>
            <a:endParaRPr sz="2000"/>
          </a:p>
          <a:p>
            <a:pPr indent="-266700" lvl="0" marL="457200" rtl="0" algn="l">
              <a:spcBef>
                <a:spcPts val="0"/>
              </a:spcBef>
              <a:spcAft>
                <a:spcPts val="0"/>
              </a:spcAft>
              <a:buSzPts val="600"/>
              <a:buChar char="•"/>
            </a:pPr>
            <a:r>
              <a:rPr lang="en-US" sz="2000"/>
              <a:t>FPGA will be programmed in Verilog</a:t>
            </a:r>
            <a:endParaRPr sz="20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103" name="Google Shape;103;g2f90d106f55_2_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800" y="5020250"/>
            <a:ext cx="4603726" cy="16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2f90d106f55_2_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7800" y="3639750"/>
            <a:ext cx="4679249" cy="14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90d106f55_4_0"/>
          <p:cNvSpPr txBox="1"/>
          <p:nvPr>
            <p:ph type="title"/>
          </p:nvPr>
        </p:nvSpPr>
        <p:spPr>
          <a:xfrm>
            <a:off x="457200" y="965227"/>
            <a:ext cx="8229600" cy="803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Collection and Communication</a:t>
            </a:r>
            <a:endParaRPr/>
          </a:p>
        </p:txBody>
      </p:sp>
      <p:sp>
        <p:nvSpPr>
          <p:cNvPr id="110" name="Google Shape;110;g2f90d106f55_4_0"/>
          <p:cNvSpPr txBox="1"/>
          <p:nvPr>
            <p:ph idx="1" type="body"/>
          </p:nvPr>
        </p:nvSpPr>
        <p:spPr>
          <a:xfrm>
            <a:off x="533400" y="1917395"/>
            <a:ext cx="8229600" cy="407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9575" lvl="0" marL="457200" rtl="0" algn="l">
              <a:spcBef>
                <a:spcPts val="360"/>
              </a:spcBef>
              <a:spcAft>
                <a:spcPts val="0"/>
              </a:spcAft>
              <a:buSzPts val="2850"/>
              <a:buChar char="•"/>
            </a:pPr>
            <a:r>
              <a:rPr lang="en-US" sz="2850"/>
              <a:t>Capturing serial signals </a:t>
            </a:r>
            <a:r>
              <a:rPr lang="en-US" sz="2750"/>
              <a:t>(</a:t>
            </a:r>
            <a:r>
              <a:rPr lang="en-US" sz="2850"/>
              <a:t>RS-232</a:t>
            </a:r>
            <a:r>
              <a:rPr lang="en-US" sz="2750"/>
              <a:t>,</a:t>
            </a:r>
            <a:r>
              <a:rPr lang="en-US" sz="2850"/>
              <a:t> RS-485</a:t>
            </a:r>
            <a:r>
              <a:rPr lang="en-US" sz="2750"/>
              <a:t>,</a:t>
            </a:r>
            <a:r>
              <a:rPr lang="en-US" sz="2850"/>
              <a:t> TTL</a:t>
            </a:r>
            <a:r>
              <a:rPr lang="en-US" sz="2750"/>
              <a:t>)</a:t>
            </a:r>
            <a:endParaRPr sz="275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2500"/>
              <a:t>FTDI Adaptor</a:t>
            </a:r>
            <a:endParaRPr sz="2500"/>
          </a:p>
          <a:p>
            <a:pPr indent="-409575" lvl="0" marL="457200" rtl="0" algn="l">
              <a:spcBef>
                <a:spcPts val="0"/>
              </a:spcBef>
              <a:spcAft>
                <a:spcPts val="0"/>
              </a:spcAft>
              <a:buSzPts val="2850"/>
              <a:buChar char="•"/>
            </a:pPr>
            <a:r>
              <a:rPr lang="en-US" sz="2850"/>
              <a:t>Converting analog signal from Oscilloscope to digital.</a:t>
            </a:r>
            <a:endParaRPr sz="285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–"/>
            </a:pPr>
            <a:r>
              <a:rPr lang="en-US" sz="2500"/>
              <a:t>ADDS1115 ADC</a:t>
            </a:r>
            <a:endParaRPr sz="25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700"/>
              <a:t>Data captured by the FTDI </a:t>
            </a:r>
            <a:endParaRPr sz="27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and ADC is transmitted to </a:t>
            </a:r>
            <a:endParaRPr sz="2700"/>
          </a:p>
          <a:p>
            <a:pPr indent="0" lvl="0" marL="45720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700"/>
              <a:t>the microcontroller.</a:t>
            </a:r>
            <a:endParaRPr sz="2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</p:txBody>
      </p:sp>
      <p:pic>
        <p:nvPicPr>
          <p:cNvPr id="111" name="Google Shape;111;g2f90d106f55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9325" y="3783450"/>
            <a:ext cx="3798850" cy="2642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2013-06-18T16:37:55Z</dcterms:created>
  <dc:creator>Brian Gardner</dc:creator>
</cp:coreProperties>
</file>