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hcpmg4p5B59w9Y+VgI9VF2vIus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2898F5-6352-4C81-84CD-F4A4B7A5259D}">
  <a:tblStyle styleId="{292898F5-6352-4C81-84CD-F4A4B7A525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136407-B6AC-4F1D-9E82-0B5037838C6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7e0c7e8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17e0c7e81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7e0c7e8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17e0c7e81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7e0c7e8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317e0c7e81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8004f1a7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8004f1a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7e0c7e8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17e0c7e81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7e0c7e8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17e0c7e81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7e0c7e81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17e0c7e817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7e0c7e817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7e0c7e81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7e0c7e817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17e0c7e817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7e0c7e8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17e0c7e8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e0c7e8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317e0c7e81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7e0c7e8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317e0c7e817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7e0c7e8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317e0c7e81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7e0c7e8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17e0c7e81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7"/>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8"/>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8"/>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9"/>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9"/>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9"/>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1"/>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1"/>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2"/>
          <p:cNvSpPr/>
          <p:nvPr>
            <p:ph idx="2" type="pic"/>
          </p:nvPr>
        </p:nvSpPr>
        <p:spPr>
          <a:xfrm>
            <a:off x="3200400" y="1196430"/>
            <a:ext cx="5486400" cy="4850287"/>
          </a:xfrm>
          <a:prstGeom prst="rect">
            <a:avLst/>
          </a:prstGeom>
          <a:noFill/>
          <a:ln>
            <a:noFill/>
          </a:ln>
        </p:spPr>
      </p:sp>
      <p:sp>
        <p:nvSpPr>
          <p:cNvPr id="46" name="Google Shape;46;p12"/>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ECEN 403 Final Presentation</a:t>
            </a:r>
            <a:br>
              <a:rPr lang="en-US"/>
            </a:br>
            <a:r>
              <a:rPr lang="en-US"/>
              <a:t>Team 48 Pocket Diagnostics</a:t>
            </a:r>
            <a:br>
              <a:rPr lang="en-US"/>
            </a:br>
            <a:r>
              <a:rPr lang="en-US"/>
              <a:t>Rohan Bharadwaj, Donavan Burrow, Jacob Newlin, Elijah Rodriguez </a:t>
            </a:r>
            <a:br>
              <a:rPr lang="en-US"/>
            </a:br>
            <a:r>
              <a:rPr lang="en-US"/>
              <a:t>Dr. Lusher</a:t>
            </a:r>
            <a:endParaRPr/>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17e0c7e817_0_3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Remaining Tasks</a:t>
            </a:r>
            <a:endParaRPr/>
          </a:p>
        </p:txBody>
      </p:sp>
      <p:sp>
        <p:nvSpPr>
          <p:cNvPr id="113" name="Google Shape;113;g317e0c7e817_0_30"/>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342900" rtl="0" algn="l">
              <a:spcBef>
                <a:spcPts val="640"/>
              </a:spcBef>
              <a:spcAft>
                <a:spcPts val="0"/>
              </a:spcAft>
              <a:buSzPts val="1800"/>
              <a:buChar char="•"/>
            </a:pPr>
            <a:r>
              <a:rPr lang="en-US"/>
              <a:t>Test ADC Analog inputs</a:t>
            </a:r>
            <a:endParaRPr/>
          </a:p>
          <a:p>
            <a:pPr indent="-254000" lvl="0" marL="342900" rtl="0" algn="l">
              <a:spcBef>
                <a:spcPts val="640"/>
              </a:spcBef>
              <a:spcAft>
                <a:spcPts val="0"/>
              </a:spcAft>
              <a:buSzPts val="1800"/>
              <a:buChar char="•"/>
            </a:pPr>
            <a:r>
              <a:rPr lang="en-US"/>
              <a:t>Test ADC I2C protocol outputs</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17e0c7e817_0_3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Plans For 404</a:t>
            </a:r>
            <a:endParaRPr/>
          </a:p>
        </p:txBody>
      </p:sp>
      <p:sp>
        <p:nvSpPr>
          <p:cNvPr id="119" name="Google Shape;119;g317e0c7e817_0_3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Char char="•"/>
            </a:pPr>
            <a:r>
              <a:rPr lang="en-US"/>
              <a:t>Reconfigure PCB to provide power from battery to ESP32, EEPROM, and MAX3232.</a:t>
            </a:r>
            <a:endParaRPr/>
          </a:p>
          <a:p>
            <a:pPr indent="-342900" lvl="0" marL="457200" rtl="0" algn="l">
              <a:spcBef>
                <a:spcPts val="0"/>
              </a:spcBef>
              <a:spcAft>
                <a:spcPts val="0"/>
              </a:spcAft>
              <a:buSzPts val="1800"/>
              <a:buChar char="•"/>
            </a:pPr>
            <a:r>
              <a:rPr lang="en-US"/>
              <a:t>Integrate FPGA with ESP32</a:t>
            </a:r>
            <a:endParaRPr/>
          </a:p>
          <a:p>
            <a:pPr indent="-342900" lvl="0" marL="457200" rtl="0" algn="l">
              <a:spcBef>
                <a:spcPts val="0"/>
              </a:spcBef>
              <a:spcAft>
                <a:spcPts val="0"/>
              </a:spcAft>
              <a:buSzPts val="1800"/>
              <a:buChar char="•"/>
            </a:pPr>
            <a:r>
              <a:rPr lang="en-US"/>
              <a:t>Implement I2C protocol for the battery management system to communicate fuel gauge levels with app.</a:t>
            </a:r>
            <a:endParaRPr/>
          </a:p>
          <a:p>
            <a:pPr indent="0" lvl="0" marL="0" rtl="0" algn="l">
              <a:spcBef>
                <a:spcPts val="64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7e0c7e817_0_1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Engineering Design Accomplishments</a:t>
            </a:r>
            <a:endParaRPr/>
          </a:p>
          <a:p>
            <a:pPr indent="0" lvl="0" marL="0" rtl="0" algn="ctr">
              <a:spcBef>
                <a:spcPts val="0"/>
              </a:spcBef>
              <a:spcAft>
                <a:spcPts val="0"/>
              </a:spcAft>
              <a:buClr>
                <a:schemeClr val="dk1"/>
              </a:buClr>
              <a:buSzPct val="137143"/>
              <a:buFont typeface="Arial"/>
              <a:buNone/>
            </a:pPr>
            <a:r>
              <a:rPr b="0" lang="en-US" sz="2333"/>
              <a:t>Data Communication and Collection</a:t>
            </a:r>
            <a:endParaRPr b="0" sz="2333"/>
          </a:p>
        </p:txBody>
      </p:sp>
      <p:sp>
        <p:nvSpPr>
          <p:cNvPr id="125" name="Google Shape;125;g317e0c7e817_0_10"/>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457200" lvl="0" marL="0" rtl="0" algn="l">
              <a:lnSpc>
                <a:spcPct val="90000"/>
              </a:lnSpc>
              <a:spcBef>
                <a:spcPts val="0"/>
              </a:spcBef>
              <a:spcAft>
                <a:spcPts val="0"/>
              </a:spcAft>
              <a:buNone/>
            </a:pPr>
            <a:r>
              <a:t/>
            </a:r>
            <a:endParaRPr sz="2600"/>
          </a:p>
          <a:p>
            <a:pPr indent="-320040" lvl="0" marL="800100" rtl="0" algn="l">
              <a:lnSpc>
                <a:spcPct val="90000"/>
              </a:lnSpc>
              <a:spcBef>
                <a:spcPts val="0"/>
              </a:spcBef>
              <a:spcAft>
                <a:spcPts val="0"/>
              </a:spcAft>
              <a:buClr>
                <a:schemeClr val="dk1"/>
              </a:buClr>
              <a:buSzPts val="2600"/>
              <a:buChar char="•"/>
            </a:pPr>
            <a:r>
              <a:rPr lang="en-US" sz="2600"/>
              <a:t>Designed a schematic for the serial port sniffer that includes the </a:t>
            </a:r>
            <a:r>
              <a:rPr lang="en-US" sz="2600"/>
              <a:t>components</a:t>
            </a:r>
            <a:r>
              <a:rPr lang="en-US" sz="2600"/>
              <a:t> MAX3232CPWR, THVD1451DR, and ESP32-WROVER-E</a:t>
            </a:r>
            <a:endParaRPr sz="2400"/>
          </a:p>
          <a:p>
            <a:pPr indent="-320040" lvl="0" marL="800100" rtl="0" algn="l">
              <a:lnSpc>
                <a:spcPct val="90000"/>
              </a:lnSpc>
              <a:spcBef>
                <a:spcPts val="592"/>
              </a:spcBef>
              <a:spcAft>
                <a:spcPts val="0"/>
              </a:spcAft>
              <a:buClr>
                <a:schemeClr val="dk1"/>
              </a:buClr>
              <a:buSzPts val="2600"/>
              <a:buChar char="•"/>
            </a:pPr>
            <a:r>
              <a:rPr lang="en-US" sz="2600"/>
              <a:t>Completed a PCB design and implementation for the Serial Port Sniffer that includes connector ports for RS-232 and RS-485 communication protocols</a:t>
            </a:r>
            <a:endParaRPr sz="2600"/>
          </a:p>
          <a:p>
            <a:pPr indent="-326390" lvl="0" marL="800100" rtl="0" algn="l">
              <a:lnSpc>
                <a:spcPct val="90000"/>
              </a:lnSpc>
              <a:spcBef>
                <a:spcPts val="592"/>
              </a:spcBef>
              <a:spcAft>
                <a:spcPts val="0"/>
              </a:spcAft>
              <a:buSzPts val="2700"/>
              <a:buChar char="•"/>
            </a:pPr>
            <a:r>
              <a:rPr lang="en-US" sz="2600"/>
              <a:t>Soldered the most of the </a:t>
            </a:r>
            <a:r>
              <a:rPr lang="en-US" sz="2600"/>
              <a:t>necessary</a:t>
            </a:r>
            <a:r>
              <a:rPr lang="en-US" sz="2600"/>
              <a:t> components to the PCB including connectors, resistors, capacitors, and communication components.</a:t>
            </a:r>
            <a:endParaRPr sz="2600"/>
          </a:p>
          <a:p>
            <a:pPr indent="0" lvl="0" marL="800100" rtl="0" algn="l">
              <a:lnSpc>
                <a:spcPct val="90000"/>
              </a:lnSpc>
              <a:spcBef>
                <a:spcPts val="592"/>
              </a:spcBef>
              <a:spcAft>
                <a:spcPts val="0"/>
              </a:spcAft>
              <a:buNone/>
            </a:pPr>
            <a:r>
              <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8004f1a7b_1_0"/>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1" name="Google Shape;131;g318004f1a7b_1_0"/>
          <p:cNvPicPr preferRelativeResize="0"/>
          <p:nvPr/>
        </p:nvPicPr>
        <p:blipFill rotWithShape="1">
          <a:blip r:embed="rId3">
            <a:alphaModFix/>
          </a:blip>
          <a:srcRect b="10178" l="0" r="0" t="13293"/>
          <a:stretch/>
        </p:blipFill>
        <p:spPr>
          <a:xfrm>
            <a:off x="54825" y="1419600"/>
            <a:ext cx="4613101" cy="4706673"/>
          </a:xfrm>
          <a:prstGeom prst="rect">
            <a:avLst/>
          </a:prstGeom>
          <a:noFill/>
          <a:ln>
            <a:noFill/>
          </a:ln>
        </p:spPr>
      </p:pic>
      <p:pic>
        <p:nvPicPr>
          <p:cNvPr id="132" name="Google Shape;132;g318004f1a7b_1_0"/>
          <p:cNvPicPr preferRelativeResize="0"/>
          <p:nvPr/>
        </p:nvPicPr>
        <p:blipFill rotWithShape="1">
          <a:blip r:embed="rId4">
            <a:alphaModFix/>
          </a:blip>
          <a:srcRect b="28654" l="13645" r="14571" t="14332"/>
          <a:stretch/>
        </p:blipFill>
        <p:spPr>
          <a:xfrm>
            <a:off x="4667925" y="1419600"/>
            <a:ext cx="4445403" cy="47066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7e0c7e817_0_2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Remaining Tasks</a:t>
            </a:r>
            <a:endParaRPr/>
          </a:p>
        </p:txBody>
      </p:sp>
      <p:sp>
        <p:nvSpPr>
          <p:cNvPr id="138" name="Google Shape;138;g317e0c7e817_0_2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US" sz="2200"/>
              <a:t>	Remaining Tasks:</a:t>
            </a:r>
            <a:endParaRPr sz="2200"/>
          </a:p>
          <a:p>
            <a:pPr indent="-279400" lvl="0" marL="800100" rtl="0" algn="l">
              <a:spcBef>
                <a:spcPts val="640"/>
              </a:spcBef>
              <a:spcAft>
                <a:spcPts val="0"/>
              </a:spcAft>
              <a:buClr>
                <a:schemeClr val="dk1"/>
              </a:buClr>
              <a:buSzPts val="2200"/>
              <a:buChar char="•"/>
            </a:pPr>
            <a:r>
              <a:rPr lang="en-US" sz="2200"/>
              <a:t>Ensure the correct communication values for the RS-232 and RS-485 being received by the ESP32 is the same values being outputted</a:t>
            </a:r>
            <a:endParaRPr sz="2200"/>
          </a:p>
          <a:p>
            <a:pPr indent="-279400" lvl="0" marL="800100" rtl="0" algn="l">
              <a:spcBef>
                <a:spcPts val="640"/>
              </a:spcBef>
              <a:spcAft>
                <a:spcPts val="0"/>
              </a:spcAft>
              <a:buSzPts val="2200"/>
              <a:buChar char="•"/>
            </a:pPr>
            <a:r>
              <a:rPr lang="en-US" sz="2200"/>
              <a:t>Speak with Jacob on </a:t>
            </a:r>
            <a:r>
              <a:rPr lang="en-US" sz="2200"/>
              <a:t>configuring</a:t>
            </a:r>
            <a:r>
              <a:rPr lang="en-US" sz="2200"/>
              <a:t> the ESP32 before I solder it on the PCB</a:t>
            </a:r>
            <a:endParaRPr sz="2200"/>
          </a:p>
          <a:p>
            <a:pPr indent="-279400" lvl="0" marL="800100" rtl="0" algn="l">
              <a:spcBef>
                <a:spcPts val="640"/>
              </a:spcBef>
              <a:spcAft>
                <a:spcPts val="0"/>
              </a:spcAft>
              <a:buSzPts val="2200"/>
              <a:buChar char="•"/>
            </a:pPr>
            <a:r>
              <a:rPr lang="en-US" sz="2200"/>
              <a:t>Test the level </a:t>
            </a:r>
            <a:r>
              <a:rPr lang="en-US" sz="2200"/>
              <a:t>shifting</a:t>
            </a:r>
            <a:r>
              <a:rPr lang="en-US" sz="2200"/>
              <a:t> voltages for the MAX3232 and THVD1451</a:t>
            </a:r>
            <a:endParaRPr sz="2200"/>
          </a:p>
          <a:p>
            <a:pPr indent="-279400" lvl="0" marL="800100" rtl="0" algn="l">
              <a:spcBef>
                <a:spcPts val="640"/>
              </a:spcBef>
              <a:spcAft>
                <a:spcPts val="0"/>
              </a:spcAft>
              <a:buSzPts val="2200"/>
              <a:buChar char="•"/>
            </a:pPr>
            <a:r>
              <a:rPr lang="en-US" sz="2200"/>
              <a:t>C</a:t>
            </a:r>
            <a:r>
              <a:rPr lang="en-US" sz="2100"/>
              <a:t>heck voltage levels at critical points on the PCB</a:t>
            </a:r>
            <a:endParaRPr sz="2200"/>
          </a:p>
          <a:p>
            <a:pPr indent="0" lvl="0" marL="0" rtl="0" algn="l">
              <a:spcBef>
                <a:spcPts val="640"/>
              </a:spcBef>
              <a:spcAft>
                <a:spcPts val="0"/>
              </a:spcAft>
              <a:buNone/>
            </a:pPr>
            <a:r>
              <a:rPr lang="en-US" sz="2200"/>
              <a:t>	Plans for ECEN 404:</a:t>
            </a:r>
            <a:endParaRPr sz="2200"/>
          </a:p>
          <a:p>
            <a:pPr indent="-279400" lvl="0" marL="800100" rtl="0" algn="l">
              <a:spcBef>
                <a:spcPts val="640"/>
              </a:spcBef>
              <a:spcAft>
                <a:spcPts val="0"/>
              </a:spcAft>
              <a:buSzPts val="2200"/>
              <a:buChar char="•"/>
            </a:pPr>
            <a:r>
              <a:rPr lang="en-US" sz="2200"/>
              <a:t>Assembly of final PCB with all subsystems fully integrated</a:t>
            </a:r>
            <a:endParaRPr sz="2200"/>
          </a:p>
          <a:p>
            <a:pPr indent="-279400" lvl="0" marL="800100" rtl="0" algn="l">
              <a:spcBef>
                <a:spcPts val="640"/>
              </a:spcBef>
              <a:spcAft>
                <a:spcPts val="0"/>
              </a:spcAft>
              <a:buSzPts val="2200"/>
              <a:buChar char="•"/>
            </a:pPr>
            <a:r>
              <a:rPr lang="en-US" sz="2200"/>
              <a:t>Work with the group to integrate a enclosure design for our project</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pic>
        <p:nvPicPr>
          <p:cNvPr id="144" name="Google Shape;144;p4"/>
          <p:cNvPicPr preferRelativeResize="0"/>
          <p:nvPr/>
        </p:nvPicPr>
        <p:blipFill>
          <a:blip r:embed="rId3">
            <a:alphaModFix/>
          </a:blip>
          <a:stretch>
            <a:fillRect/>
          </a:stretch>
        </p:blipFill>
        <p:spPr>
          <a:xfrm>
            <a:off x="152400" y="2005333"/>
            <a:ext cx="8839204" cy="4177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7e0c7e817_0_1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Validation Plan</a:t>
            </a:r>
            <a:endParaRPr/>
          </a:p>
          <a:p>
            <a:pPr indent="0" lvl="0" marL="0" rtl="0" algn="ctr">
              <a:spcBef>
                <a:spcPts val="0"/>
              </a:spcBef>
              <a:spcAft>
                <a:spcPts val="0"/>
              </a:spcAft>
              <a:buClr>
                <a:schemeClr val="dk1"/>
              </a:buClr>
              <a:buSzPct val="193939"/>
              <a:buFont typeface="Arial"/>
              <a:buNone/>
            </a:pPr>
            <a:r>
              <a:rPr lang="en-US" sz="1650"/>
              <a:t>Jacob Newlin</a:t>
            </a:r>
            <a:endParaRPr sz="1650"/>
          </a:p>
        </p:txBody>
      </p:sp>
      <p:sp>
        <p:nvSpPr>
          <p:cNvPr id="150" name="Google Shape;150;g317e0c7e817_0_1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51" name="Google Shape;151;g317e0c7e817_0_15"/>
          <p:cNvGraphicFramePr/>
          <p:nvPr/>
        </p:nvGraphicFramePr>
        <p:xfrm>
          <a:off x="952500" y="2049275"/>
          <a:ext cx="3000000" cy="3000000"/>
        </p:xfrm>
        <a:graphic>
          <a:graphicData uri="http://schemas.openxmlformats.org/drawingml/2006/table">
            <a:tbl>
              <a:tblPr>
                <a:noFill/>
                <a:tableStyleId>{292898F5-6352-4C81-84CD-F4A4B7A5259D}</a:tableStyleId>
              </a:tblPr>
              <a:tblGrid>
                <a:gridCol w="2413000"/>
                <a:gridCol w="2413000"/>
                <a:gridCol w="2413000"/>
              </a:tblGrid>
              <a:tr h="381000">
                <a:tc>
                  <a:txBody>
                    <a:bodyPr/>
                    <a:lstStyle/>
                    <a:p>
                      <a:pPr indent="0" lvl="0" marL="0" rtl="0" algn="l">
                        <a:lnSpc>
                          <a:spcPct val="115000"/>
                        </a:lnSpc>
                        <a:spcBef>
                          <a:spcPts val="1200"/>
                        </a:spcBef>
                        <a:spcAft>
                          <a:spcPts val="0"/>
                        </a:spcAft>
                        <a:buNone/>
                      </a:pPr>
                      <a:r>
                        <a:rPr lang="en-US"/>
                        <a:t>I2C</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“I2C_Task Read x bytes”</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SPI</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“SPI_Task Read x bytes”</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UART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“UART_TASK Read x bytes”</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BLUETOOTH OUT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Read EVENT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BLUETOOTH IN</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Write EVENT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BLUETOOTH CONNECTION</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Connection event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BLUETOOTH DISCONNECTION</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Disconnection event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7e0c7e817_1_2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Validation Plan</a:t>
            </a:r>
            <a:endParaRPr/>
          </a:p>
          <a:p>
            <a:pPr indent="0" lvl="0" marL="0" rtl="0" algn="ctr">
              <a:spcBef>
                <a:spcPts val="0"/>
              </a:spcBef>
              <a:spcAft>
                <a:spcPts val="0"/>
              </a:spcAft>
              <a:buClr>
                <a:schemeClr val="dk1"/>
              </a:buClr>
              <a:buSzPct val="193939"/>
              <a:buFont typeface="Arial"/>
              <a:buNone/>
            </a:pPr>
            <a:r>
              <a:rPr lang="en-US" sz="1650"/>
              <a:t>Donavan Burrow</a:t>
            </a:r>
            <a:endParaRPr sz="1650"/>
          </a:p>
        </p:txBody>
      </p:sp>
      <p:graphicFrame>
        <p:nvGraphicFramePr>
          <p:cNvPr id="157" name="Google Shape;157;g317e0c7e817_1_29"/>
          <p:cNvGraphicFramePr/>
          <p:nvPr/>
        </p:nvGraphicFramePr>
        <p:xfrm>
          <a:off x="1600200" y="2779925"/>
          <a:ext cx="3000000" cy="3000000"/>
        </p:xfrm>
        <a:graphic>
          <a:graphicData uri="http://schemas.openxmlformats.org/drawingml/2006/table">
            <a:tbl>
              <a:tblPr>
                <a:noFill/>
                <a:tableStyleId>{C3136407-B6AC-4F1D-9E82-0B5037838C6C}</a:tableStyleId>
              </a:tblPr>
              <a:tblGrid>
                <a:gridCol w="1981200"/>
                <a:gridCol w="1981200"/>
                <a:gridCol w="1981200"/>
              </a:tblGrid>
              <a:tr h="12700">
                <a:tc>
                  <a:txBody>
                    <a:bodyPr/>
                    <a:lstStyle/>
                    <a:p>
                      <a:pPr indent="0" lvl="0" marL="0" rtl="0" algn="l">
                        <a:spcBef>
                          <a:spcPts val="0"/>
                        </a:spcBef>
                        <a:spcAft>
                          <a:spcPts val="0"/>
                        </a:spcAft>
                        <a:buNone/>
                      </a:pPr>
                      <a:r>
                        <a:rPr lang="en-US" sz="1300"/>
                        <a:t>Task</a:t>
                      </a:r>
                      <a:endParaRPr sz="1300"/>
                    </a:p>
                  </a:txBody>
                  <a:tcPr marT="63500" marB="63500" marR="63500" marL="63500"/>
                </a:tc>
                <a:tc>
                  <a:txBody>
                    <a:bodyPr/>
                    <a:lstStyle/>
                    <a:p>
                      <a:pPr indent="0" lvl="0" marL="0" rtl="0" algn="l">
                        <a:spcBef>
                          <a:spcPts val="0"/>
                        </a:spcBef>
                        <a:spcAft>
                          <a:spcPts val="0"/>
                        </a:spcAft>
                        <a:buNone/>
                      </a:pPr>
                      <a:r>
                        <a:rPr lang="en-US" sz="1300"/>
                        <a:t>Specification</a:t>
                      </a:r>
                      <a:endParaRPr sz="1300"/>
                    </a:p>
                  </a:txBody>
                  <a:tcPr marT="63500" marB="63500" marR="63500" marL="63500"/>
                </a:tc>
                <a:tc>
                  <a:txBody>
                    <a:bodyPr/>
                    <a:lstStyle/>
                    <a:p>
                      <a:pPr indent="0" lvl="0" marL="0" rtl="0" algn="l">
                        <a:spcBef>
                          <a:spcPts val="0"/>
                        </a:spcBef>
                        <a:spcAft>
                          <a:spcPts val="0"/>
                        </a:spcAft>
                        <a:buNone/>
                      </a:pPr>
                      <a:r>
                        <a:rPr lang="en-US" sz="1100"/>
                        <a:t>Result</a:t>
                      </a:r>
                      <a:endParaRPr sz="1100"/>
                    </a:p>
                  </a:txBody>
                  <a:tcPr marT="63500" marB="63500" marR="63500" marL="63500"/>
                </a:tc>
              </a:tr>
              <a:tr h="12700">
                <a:tc>
                  <a:txBody>
                    <a:bodyPr/>
                    <a:lstStyle/>
                    <a:p>
                      <a:pPr indent="0" lvl="0" marL="0" rtl="0" algn="l">
                        <a:spcBef>
                          <a:spcPts val="0"/>
                        </a:spcBef>
                        <a:spcAft>
                          <a:spcPts val="0"/>
                        </a:spcAft>
                        <a:buNone/>
                      </a:pPr>
                      <a:r>
                        <a:rPr lang="en-US" sz="1300"/>
                        <a:t>Bluetooth Connect</a:t>
                      </a:r>
                      <a:endParaRPr sz="1300" cap="small"/>
                    </a:p>
                  </a:txBody>
                  <a:tcPr marT="63500" marB="63500" marR="63500" marL="63500"/>
                </a:tc>
                <a:tc>
                  <a:txBody>
                    <a:bodyPr/>
                    <a:lstStyle/>
                    <a:p>
                      <a:pPr indent="0" lvl="0" marL="0" rtl="0" algn="l">
                        <a:spcBef>
                          <a:spcPts val="0"/>
                        </a:spcBef>
                        <a:spcAft>
                          <a:spcPts val="0"/>
                        </a:spcAft>
                        <a:buNone/>
                      </a:pPr>
                      <a:r>
                        <a:rPr lang="en-US" sz="1300"/>
                        <a:t>Connection Event</a:t>
                      </a:r>
                      <a:endParaRPr sz="1300" cap="small"/>
                    </a:p>
                  </a:txBody>
                  <a:tcPr marT="63500" marB="63500" marR="63500" marL="63500"/>
                </a:tc>
                <a:tc>
                  <a:txBody>
                    <a:bodyPr/>
                    <a:lstStyle/>
                    <a:p>
                      <a:pPr indent="0" lvl="0" marL="0" rtl="0" algn="l">
                        <a:spcBef>
                          <a:spcPts val="0"/>
                        </a:spcBef>
                        <a:spcAft>
                          <a:spcPts val="0"/>
                        </a:spcAft>
                        <a:buNone/>
                      </a:pPr>
                      <a:r>
                        <a:rPr lang="en-US" sz="1100"/>
                        <a:t>Pass</a:t>
                      </a:r>
                      <a:endParaRPr sz="1200" cap="small"/>
                    </a:p>
                  </a:txBody>
                  <a:tcPr marT="63500" marB="63500" marR="63500" marL="63500"/>
                </a:tc>
              </a:tr>
              <a:tr h="12700">
                <a:tc>
                  <a:txBody>
                    <a:bodyPr/>
                    <a:lstStyle/>
                    <a:p>
                      <a:pPr indent="0" lvl="0" marL="0" rtl="0" algn="l">
                        <a:spcBef>
                          <a:spcPts val="0"/>
                        </a:spcBef>
                        <a:spcAft>
                          <a:spcPts val="0"/>
                        </a:spcAft>
                        <a:buNone/>
                      </a:pPr>
                      <a:r>
                        <a:rPr lang="en-US" sz="1300"/>
                        <a:t>Bluetooth Disconnect</a:t>
                      </a:r>
                      <a:endParaRPr sz="1300" cap="small"/>
                    </a:p>
                  </a:txBody>
                  <a:tcPr marT="63500" marB="63500" marR="63500" marL="63500"/>
                </a:tc>
                <a:tc>
                  <a:txBody>
                    <a:bodyPr/>
                    <a:lstStyle/>
                    <a:p>
                      <a:pPr indent="0" lvl="0" marL="0" rtl="0" algn="l">
                        <a:spcBef>
                          <a:spcPts val="0"/>
                        </a:spcBef>
                        <a:spcAft>
                          <a:spcPts val="0"/>
                        </a:spcAft>
                        <a:buNone/>
                      </a:pPr>
                      <a:r>
                        <a:rPr lang="en-US" sz="1300"/>
                        <a:t>Disconnection Event</a:t>
                      </a:r>
                      <a:endParaRPr sz="1200" cap="small"/>
                    </a:p>
                  </a:txBody>
                  <a:tcPr marT="63500" marB="63500" marR="63500" marL="63500"/>
                </a:tc>
                <a:tc>
                  <a:txBody>
                    <a:bodyPr/>
                    <a:lstStyle/>
                    <a:p>
                      <a:pPr indent="0" lvl="0" marL="0" rtl="0" algn="l">
                        <a:spcBef>
                          <a:spcPts val="0"/>
                        </a:spcBef>
                        <a:spcAft>
                          <a:spcPts val="0"/>
                        </a:spcAft>
                        <a:buNone/>
                      </a:pPr>
                      <a:r>
                        <a:rPr lang="en-US" sz="1100"/>
                        <a:t>Pass</a:t>
                      </a:r>
                      <a:endParaRPr sz="1100"/>
                    </a:p>
                  </a:txBody>
                  <a:tcPr marT="63500" marB="63500" marR="63500" marL="63500"/>
                </a:tc>
              </a:tr>
              <a:tr h="12700">
                <a:tc>
                  <a:txBody>
                    <a:bodyPr/>
                    <a:lstStyle/>
                    <a:p>
                      <a:pPr indent="0" lvl="0" marL="0" rtl="0" algn="l">
                        <a:spcBef>
                          <a:spcPts val="0"/>
                        </a:spcBef>
                        <a:spcAft>
                          <a:spcPts val="0"/>
                        </a:spcAft>
                        <a:buNone/>
                      </a:pPr>
                      <a:r>
                        <a:rPr lang="en-US" sz="1300"/>
                        <a:t>Bluetooth Scan</a:t>
                      </a:r>
                      <a:endParaRPr sz="1300" cap="small"/>
                    </a:p>
                  </a:txBody>
                  <a:tcPr marT="63500" marB="63500" marR="63500" marL="63500"/>
                </a:tc>
                <a:tc>
                  <a:txBody>
                    <a:bodyPr/>
                    <a:lstStyle/>
                    <a:p>
                      <a:pPr indent="0" lvl="0" marL="0" rtl="0" algn="l">
                        <a:spcBef>
                          <a:spcPts val="0"/>
                        </a:spcBef>
                        <a:spcAft>
                          <a:spcPts val="0"/>
                        </a:spcAft>
                        <a:buNone/>
                      </a:pPr>
                      <a:r>
                        <a:rPr lang="en-US" sz="1300"/>
                        <a:t>Device </a:t>
                      </a:r>
                      <a:r>
                        <a:rPr lang="en-US" sz="1300" cap="small"/>
                        <a:t>“GATS DEMO” </a:t>
                      </a:r>
                      <a:r>
                        <a:rPr lang="en-US" sz="1300"/>
                        <a:t>Displays on list of devices</a:t>
                      </a:r>
                      <a:endParaRPr sz="1300" cap="small"/>
                    </a:p>
                  </a:txBody>
                  <a:tcPr marT="63500" marB="63500" marR="63500" marL="63500"/>
                </a:tc>
                <a:tc>
                  <a:txBody>
                    <a:bodyPr/>
                    <a:lstStyle/>
                    <a:p>
                      <a:pPr indent="0" lvl="0" marL="0" rtl="0" algn="l">
                        <a:spcBef>
                          <a:spcPts val="0"/>
                        </a:spcBef>
                        <a:spcAft>
                          <a:spcPts val="0"/>
                        </a:spcAft>
                        <a:buNone/>
                      </a:pPr>
                      <a:r>
                        <a:rPr lang="en-US" sz="1100"/>
                        <a:t>Pass</a:t>
                      </a:r>
                      <a:endParaRPr sz="1100"/>
                    </a:p>
                  </a:txBody>
                  <a:tcPr marT="63500" marB="63500" marR="63500" marL="63500"/>
                </a:tc>
              </a:tr>
              <a:tr h="12700">
                <a:tc>
                  <a:txBody>
                    <a:bodyPr/>
                    <a:lstStyle/>
                    <a:p>
                      <a:pPr indent="0" lvl="0" marL="0" rtl="0" algn="l">
                        <a:spcBef>
                          <a:spcPts val="0"/>
                        </a:spcBef>
                        <a:spcAft>
                          <a:spcPts val="0"/>
                        </a:spcAft>
                        <a:buNone/>
                      </a:pPr>
                      <a:r>
                        <a:rPr lang="en-US" sz="1300"/>
                        <a:t>Send Data</a:t>
                      </a:r>
                      <a:endParaRPr sz="1300" cap="small"/>
                    </a:p>
                  </a:txBody>
                  <a:tcPr marT="63500" marB="63500" marR="63500" marL="63500"/>
                </a:tc>
                <a:tc>
                  <a:txBody>
                    <a:bodyPr/>
                    <a:lstStyle/>
                    <a:p>
                      <a:pPr indent="0" lvl="0" marL="0" rtl="0" algn="l">
                        <a:spcBef>
                          <a:spcPts val="0"/>
                        </a:spcBef>
                        <a:spcAft>
                          <a:spcPts val="0"/>
                        </a:spcAft>
                        <a:buNone/>
                      </a:pPr>
                      <a:r>
                        <a:rPr lang="en-US" sz="1300" cap="small"/>
                        <a:t>ESP32 </a:t>
                      </a:r>
                      <a:r>
                        <a:rPr lang="en-US" sz="1300"/>
                        <a:t>Displays</a:t>
                      </a:r>
                      <a:r>
                        <a:rPr lang="en-US" sz="1300" cap="small"/>
                        <a:t> “O, [</a:t>
                      </a:r>
                      <a:r>
                        <a:rPr lang="en-US" sz="1300">
                          <a:solidFill>
                            <a:schemeClr val="dk1"/>
                          </a:solidFill>
                        </a:rPr>
                        <a:t>time input by user]</a:t>
                      </a:r>
                      <a:r>
                        <a:rPr lang="en-US" sz="1300" cap="small"/>
                        <a:t>” </a:t>
                      </a:r>
                      <a:r>
                        <a:rPr lang="en-US" sz="1300"/>
                        <a:t>on console</a:t>
                      </a:r>
                      <a:endParaRPr sz="1300" cap="small"/>
                    </a:p>
                  </a:txBody>
                  <a:tcPr marT="63500" marB="63500" marR="63500" marL="63500"/>
                </a:tc>
                <a:tc>
                  <a:txBody>
                    <a:bodyPr/>
                    <a:lstStyle/>
                    <a:p>
                      <a:pPr indent="0" lvl="0" marL="0" rtl="0" algn="l">
                        <a:spcBef>
                          <a:spcPts val="0"/>
                        </a:spcBef>
                        <a:spcAft>
                          <a:spcPts val="0"/>
                        </a:spcAft>
                        <a:buNone/>
                      </a:pPr>
                      <a:r>
                        <a:rPr lang="en-US" sz="1100"/>
                        <a:t>Pass</a:t>
                      </a:r>
                      <a:endParaRPr sz="1100"/>
                    </a:p>
                  </a:txBody>
                  <a:tcPr marT="63500" marB="63500" marR="63500" marL="63500"/>
                </a:tc>
              </a:tr>
              <a:tr h="12700">
                <a:tc>
                  <a:txBody>
                    <a:bodyPr/>
                    <a:lstStyle/>
                    <a:p>
                      <a:pPr indent="0" lvl="0" marL="0" rtl="0" algn="l">
                        <a:spcBef>
                          <a:spcPts val="0"/>
                        </a:spcBef>
                        <a:spcAft>
                          <a:spcPts val="0"/>
                        </a:spcAft>
                        <a:buNone/>
                      </a:pPr>
                      <a:r>
                        <a:rPr lang="en-US" sz="1300"/>
                        <a:t>Receive Data</a:t>
                      </a:r>
                      <a:endParaRPr sz="1300" cap="small"/>
                    </a:p>
                  </a:txBody>
                  <a:tcPr marT="63500" marB="63500" marR="63500" marL="63500"/>
                </a:tc>
                <a:tc>
                  <a:txBody>
                    <a:bodyPr/>
                    <a:lstStyle/>
                    <a:p>
                      <a:pPr indent="0" lvl="0" marL="0" rtl="0" algn="l">
                        <a:spcBef>
                          <a:spcPts val="0"/>
                        </a:spcBef>
                        <a:spcAft>
                          <a:spcPts val="0"/>
                        </a:spcAft>
                        <a:buNone/>
                      </a:pPr>
                      <a:r>
                        <a:rPr lang="en-US" sz="1300"/>
                        <a:t>App Terminal Displays list of data coming from ESP32</a:t>
                      </a:r>
                      <a:endParaRPr sz="1300" cap="small"/>
                    </a:p>
                  </a:txBody>
                  <a:tcPr marT="63500" marB="63500" marR="63500" marL="63500"/>
                </a:tc>
                <a:tc>
                  <a:txBody>
                    <a:bodyPr/>
                    <a:lstStyle/>
                    <a:p>
                      <a:pPr indent="0" lvl="0" marL="0" rtl="0" algn="l">
                        <a:spcBef>
                          <a:spcPts val="0"/>
                        </a:spcBef>
                        <a:spcAft>
                          <a:spcPts val="0"/>
                        </a:spcAft>
                        <a:buNone/>
                      </a:pPr>
                      <a:r>
                        <a:rPr lang="en-US" sz="1100"/>
                        <a:t>Fail</a:t>
                      </a:r>
                      <a:endParaRPr sz="1100"/>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7e0c7e817_1_12"/>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Validation Plan</a:t>
            </a:r>
            <a:endParaRPr/>
          </a:p>
        </p:txBody>
      </p:sp>
      <p:sp>
        <p:nvSpPr>
          <p:cNvPr id="163" name="Google Shape;163;g317e0c7e817_1_12"/>
          <p:cNvSpPr txBox="1"/>
          <p:nvPr/>
        </p:nvSpPr>
        <p:spPr>
          <a:xfrm>
            <a:off x="3101400" y="1605675"/>
            <a:ext cx="2941200" cy="2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50">
                <a:solidFill>
                  <a:schemeClr val="dk1"/>
                </a:solidFill>
              </a:rPr>
              <a:t>Rohan Bharadwaj</a:t>
            </a:r>
            <a:endParaRPr b="1" sz="1650">
              <a:solidFill>
                <a:schemeClr val="dk1"/>
              </a:solidFill>
            </a:endParaRPr>
          </a:p>
          <a:p>
            <a:pPr indent="0" lvl="0" marL="0" rtl="0" algn="l">
              <a:spcBef>
                <a:spcPts val="0"/>
              </a:spcBef>
              <a:spcAft>
                <a:spcPts val="0"/>
              </a:spcAft>
              <a:buClr>
                <a:schemeClr val="dk1"/>
              </a:buClr>
              <a:buSzPts val="3200"/>
              <a:buFont typeface="Arial"/>
              <a:buNone/>
            </a:pPr>
            <a:r>
              <a:t/>
            </a:r>
            <a:endParaRPr b="1" sz="1650">
              <a:solidFill>
                <a:schemeClr val="dk1"/>
              </a:solidFill>
            </a:endParaRPr>
          </a:p>
          <a:p>
            <a:pPr indent="0" lvl="0" marL="0" rtl="0" algn="l">
              <a:spcBef>
                <a:spcPts val="0"/>
              </a:spcBef>
              <a:spcAft>
                <a:spcPts val="0"/>
              </a:spcAft>
              <a:buNone/>
            </a:pPr>
            <a:r>
              <a:t/>
            </a:r>
            <a:endParaRPr sz="3200">
              <a:solidFill>
                <a:schemeClr val="dk1"/>
              </a:solidFill>
            </a:endParaRPr>
          </a:p>
        </p:txBody>
      </p:sp>
      <p:graphicFrame>
        <p:nvGraphicFramePr>
          <p:cNvPr id="164" name="Google Shape;164;g317e0c7e817_1_12"/>
          <p:cNvGraphicFramePr/>
          <p:nvPr/>
        </p:nvGraphicFramePr>
        <p:xfrm>
          <a:off x="790700" y="3987025"/>
          <a:ext cx="3000000" cy="3000000"/>
        </p:xfrm>
        <a:graphic>
          <a:graphicData uri="http://schemas.openxmlformats.org/drawingml/2006/table">
            <a:tbl>
              <a:tblPr>
                <a:noFill/>
                <a:tableStyleId>{292898F5-6352-4C81-84CD-F4A4B7A5259D}</a:tableStyleId>
              </a:tblPr>
              <a:tblGrid>
                <a:gridCol w="2380850"/>
                <a:gridCol w="2380850"/>
                <a:gridCol w="2380850"/>
              </a:tblGrid>
              <a:tr h="333175">
                <a:tc>
                  <a:txBody>
                    <a:bodyPr/>
                    <a:lstStyle/>
                    <a:p>
                      <a:pPr indent="0" lvl="0" marL="0" rtl="0" algn="ctr">
                        <a:spcBef>
                          <a:spcPts val="0"/>
                        </a:spcBef>
                        <a:spcAft>
                          <a:spcPts val="0"/>
                        </a:spcAft>
                        <a:buNone/>
                      </a:pPr>
                      <a:r>
                        <a:rPr b="1" lang="en-US"/>
                        <a:t>Task</a:t>
                      </a:r>
                      <a:endParaRPr b="1"/>
                    </a:p>
                  </a:txBody>
                  <a:tcPr marT="91425" marB="91425" marR="91425" marL="91425"/>
                </a:tc>
                <a:tc>
                  <a:txBody>
                    <a:bodyPr/>
                    <a:lstStyle/>
                    <a:p>
                      <a:pPr indent="0" lvl="0" marL="0" rtl="0" algn="ctr">
                        <a:spcBef>
                          <a:spcPts val="0"/>
                        </a:spcBef>
                        <a:spcAft>
                          <a:spcPts val="0"/>
                        </a:spcAft>
                        <a:buNone/>
                      </a:pPr>
                      <a:r>
                        <a:rPr b="1" lang="en-US"/>
                        <a:t>Specification</a:t>
                      </a:r>
                      <a:endParaRPr b="1"/>
                    </a:p>
                  </a:txBody>
                  <a:tcPr marT="91425" marB="91425" marR="91425" marL="91425"/>
                </a:tc>
                <a:tc>
                  <a:txBody>
                    <a:bodyPr/>
                    <a:lstStyle/>
                    <a:p>
                      <a:pPr indent="0" lvl="0" marL="0" rtl="0" algn="ctr">
                        <a:spcBef>
                          <a:spcPts val="0"/>
                        </a:spcBef>
                        <a:spcAft>
                          <a:spcPts val="0"/>
                        </a:spcAft>
                        <a:buNone/>
                      </a:pPr>
                      <a:r>
                        <a:rPr b="1" lang="en-US"/>
                        <a:t>Result</a:t>
                      </a:r>
                      <a:endParaRPr b="1"/>
                    </a:p>
                  </a:txBody>
                  <a:tcPr marT="91425" marB="91425" marR="91425" marL="91425"/>
                </a:tc>
              </a:tr>
              <a:tr h="333175">
                <a:tc>
                  <a:txBody>
                    <a:bodyPr/>
                    <a:lstStyle/>
                    <a:p>
                      <a:pPr indent="0" lvl="0" marL="0" rtl="0" algn="ctr">
                        <a:spcBef>
                          <a:spcPts val="0"/>
                        </a:spcBef>
                        <a:spcAft>
                          <a:spcPts val="0"/>
                        </a:spcAft>
                        <a:buNone/>
                      </a:pPr>
                      <a:r>
                        <a:rPr lang="en-US"/>
                        <a:t>Input Voltage Level</a:t>
                      </a:r>
                      <a:endParaRPr/>
                    </a:p>
                  </a:txBody>
                  <a:tcPr marT="91425" marB="91425" marR="91425" marL="91425"/>
                </a:tc>
                <a:tc>
                  <a:txBody>
                    <a:bodyPr/>
                    <a:lstStyle/>
                    <a:p>
                      <a:pPr indent="0" lvl="0" marL="0" rtl="0" algn="ctr">
                        <a:spcBef>
                          <a:spcPts val="0"/>
                        </a:spcBef>
                        <a:spcAft>
                          <a:spcPts val="0"/>
                        </a:spcAft>
                        <a:buNone/>
                      </a:pPr>
                      <a:r>
                        <a:rPr lang="en-US"/>
                        <a:t>3.3 V (+- 5%)</a:t>
                      </a:r>
                      <a:endParaRPr/>
                    </a:p>
                  </a:txBody>
                  <a:tcPr marT="91425" marB="91425" marR="91425" marL="91425"/>
                </a:tc>
                <a:tc>
                  <a:txBody>
                    <a:bodyPr/>
                    <a:lstStyle/>
                    <a:p>
                      <a:pPr indent="0" lvl="0" marL="0" rtl="0" algn="ctr">
                        <a:spcBef>
                          <a:spcPts val="0"/>
                        </a:spcBef>
                        <a:spcAft>
                          <a:spcPts val="0"/>
                        </a:spcAft>
                        <a:buNone/>
                      </a:pPr>
                      <a:r>
                        <a:rPr lang="en-US"/>
                        <a:t> </a:t>
                      </a:r>
                      <a:endParaRPr/>
                    </a:p>
                  </a:txBody>
                  <a:tcPr marT="91425" marB="91425" marR="91425" marL="91425"/>
                </a:tc>
              </a:tr>
              <a:tr h="512600">
                <a:tc>
                  <a:txBody>
                    <a:bodyPr/>
                    <a:lstStyle/>
                    <a:p>
                      <a:pPr indent="0" lvl="0" marL="0" rtl="0" algn="ctr">
                        <a:spcBef>
                          <a:spcPts val="0"/>
                        </a:spcBef>
                        <a:spcAft>
                          <a:spcPts val="0"/>
                        </a:spcAft>
                        <a:buNone/>
                      </a:pPr>
                      <a:r>
                        <a:rPr lang="en-US"/>
                        <a:t>FPGA Input Voltage Level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3.3 V (+- 5%)</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512600">
                <a:tc>
                  <a:txBody>
                    <a:bodyPr/>
                    <a:lstStyle/>
                    <a:p>
                      <a:pPr indent="0" lvl="0" marL="0" rtl="0" algn="ctr">
                        <a:spcBef>
                          <a:spcPts val="0"/>
                        </a:spcBef>
                        <a:spcAft>
                          <a:spcPts val="0"/>
                        </a:spcAft>
                        <a:buNone/>
                      </a:pPr>
                      <a:r>
                        <a:rPr lang="en-US"/>
                        <a:t>ADC DC Input Voltage Level</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3.3 V (+- 5%)</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33175">
                <a:tc>
                  <a:txBody>
                    <a:bodyPr/>
                    <a:lstStyle/>
                    <a:p>
                      <a:pPr indent="0" lvl="0" marL="0" rtl="0" algn="ctr">
                        <a:spcBef>
                          <a:spcPts val="0"/>
                        </a:spcBef>
                        <a:spcAft>
                          <a:spcPts val="0"/>
                        </a:spcAft>
                        <a:buNone/>
                      </a:pPr>
                      <a:r>
                        <a:rPr lang="en-US"/>
                        <a:t>ADC I2C Protocol</a:t>
                      </a:r>
                      <a:endParaRPr/>
                    </a:p>
                  </a:txBody>
                  <a:tcPr marT="91425" marB="91425" marR="91425" marL="91425"/>
                </a:tc>
                <a:tc>
                  <a:txBody>
                    <a:bodyPr/>
                    <a:lstStyle/>
                    <a:p>
                      <a:pPr indent="0" lvl="0" marL="0" rtl="0" algn="ctr">
                        <a:spcBef>
                          <a:spcPts val="0"/>
                        </a:spcBef>
                        <a:spcAft>
                          <a:spcPts val="0"/>
                        </a:spcAft>
                        <a:buNone/>
                      </a:pPr>
                      <a:r>
                        <a:rPr lang="en-US"/>
                        <a:t>&lt;1 MHz Clock Frequency</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7e0c7e817_3_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Validation Plan</a:t>
            </a:r>
            <a:endParaRPr/>
          </a:p>
          <a:p>
            <a:pPr indent="0" lvl="0" marL="0" rtl="0" algn="ctr">
              <a:spcBef>
                <a:spcPts val="0"/>
              </a:spcBef>
              <a:spcAft>
                <a:spcPts val="0"/>
              </a:spcAft>
              <a:buClr>
                <a:schemeClr val="dk1"/>
              </a:buClr>
              <a:buSzPct val="193939"/>
              <a:buFont typeface="Arial"/>
              <a:buNone/>
            </a:pPr>
            <a:r>
              <a:rPr b="0" lang="en-US" sz="1650"/>
              <a:t>Elijah Rodriguez</a:t>
            </a:r>
            <a:endParaRPr b="0" sz="1650"/>
          </a:p>
        </p:txBody>
      </p:sp>
      <p:sp>
        <p:nvSpPr>
          <p:cNvPr id="170" name="Google Shape;170;g317e0c7e817_3_8"/>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1" name="Google Shape;171;g317e0c7e817_3_8"/>
          <p:cNvGraphicFramePr/>
          <p:nvPr/>
        </p:nvGraphicFramePr>
        <p:xfrm>
          <a:off x="952500" y="2049275"/>
          <a:ext cx="3000000" cy="3000000"/>
        </p:xfrm>
        <a:graphic>
          <a:graphicData uri="http://schemas.openxmlformats.org/drawingml/2006/table">
            <a:tbl>
              <a:tblPr>
                <a:noFill/>
                <a:tableStyleId>{292898F5-6352-4C81-84CD-F4A4B7A5259D}</a:tableStyleId>
              </a:tblPr>
              <a:tblGrid>
                <a:gridCol w="2413000"/>
                <a:gridCol w="2556875"/>
                <a:gridCol w="2269125"/>
              </a:tblGrid>
              <a:tr h="381000">
                <a:tc>
                  <a:txBody>
                    <a:bodyPr/>
                    <a:lstStyle/>
                    <a:p>
                      <a:pPr indent="0" lvl="0" marL="0" rtl="0" algn="l">
                        <a:lnSpc>
                          <a:spcPct val="115000"/>
                        </a:lnSpc>
                        <a:spcBef>
                          <a:spcPts val="1200"/>
                        </a:spcBef>
                        <a:spcAft>
                          <a:spcPts val="0"/>
                        </a:spcAft>
                        <a:buNone/>
                      </a:pPr>
                      <a:r>
                        <a:rPr lang="en-US"/>
                        <a:t>Task</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Specification</a:t>
                      </a:r>
                      <a:r>
                        <a:rPr lang="en-US"/>
                        <a:t>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Result</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Serial Port Sniffer Verification</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Verify communication values are accurately </a:t>
                      </a:r>
                      <a:r>
                        <a:rPr lang="en-US"/>
                        <a:t>received</a:t>
                      </a:r>
                      <a:r>
                        <a:rPr lang="en-US"/>
                        <a:t> and </a:t>
                      </a:r>
                      <a:r>
                        <a:rPr lang="en-US"/>
                        <a:t>outputted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Data Transmission</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rPr>
                        <a:t>Data rates: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&lt;=115200 bps for RS-232 </a:t>
                      </a:r>
                      <a:endParaRPr>
                        <a:solidFill>
                          <a:schemeClr val="dk1"/>
                        </a:solidFill>
                      </a:endParaRPr>
                    </a:p>
                    <a:p>
                      <a:pPr indent="0" lvl="0" marL="0" rtl="0" algn="l">
                        <a:spcBef>
                          <a:spcPts val="0"/>
                        </a:spcBef>
                        <a:spcAft>
                          <a:spcPts val="0"/>
                        </a:spcAft>
                        <a:buNone/>
                      </a:pPr>
                      <a:r>
                        <a:rPr lang="en-US">
                          <a:solidFill>
                            <a:schemeClr val="dk1"/>
                          </a:solidFill>
                        </a:rPr>
                        <a:t>&gt;= 10 Mbps for RS-485</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r>
                        <a:rPr lang="en-US">
                          <a:solidFill>
                            <a:schemeClr val="dk1"/>
                          </a:solidFill>
                        </a:rPr>
                        <a:t>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Data Formatting</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Received data matches the transmitted data with a 0% error</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r>
                        <a:rPr lang="en-US">
                          <a:solidFill>
                            <a:schemeClr val="dk1"/>
                          </a:solidFill>
                        </a:rPr>
                        <a:t>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MAX3232CPWR Verification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Outputs &gt;= 3.3V</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r>
                        <a:rPr lang="en-US">
                          <a:solidFill>
                            <a:schemeClr val="dk1"/>
                          </a:solidFill>
                        </a:rPr>
                        <a:t>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THVD1451DR Verification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O</a:t>
                      </a:r>
                      <a:r>
                        <a:rPr lang="en-US"/>
                        <a:t>utputs &gt;= 3.3V</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r>
                        <a:rPr lang="en-US">
                          <a:solidFill>
                            <a:schemeClr val="dk1"/>
                          </a:solidFill>
                        </a:rPr>
                        <a:t>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US"/>
                        <a:t>Power Supply Validation </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3.3V supply remains stable under load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a:t> </a:t>
                      </a:r>
                      <a:r>
                        <a:rPr lang="en-US">
                          <a:solidFill>
                            <a:schemeClr val="dk1"/>
                          </a:solidFill>
                        </a:rPr>
                        <a:t>Not tested</a:t>
                      </a:r>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Overview</a:t>
            </a:r>
            <a:endParaRPr/>
          </a:p>
        </p:txBody>
      </p:sp>
      <p:sp>
        <p:nvSpPr>
          <p:cNvPr id="62" name="Google Shape;62;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fontScale="77500" lnSpcReduction="10000"/>
          </a:bodyPr>
          <a:lstStyle/>
          <a:p>
            <a:pPr indent="-257809" lvl="0" marL="342900" rtl="0" algn="l">
              <a:lnSpc>
                <a:spcPct val="200000"/>
              </a:lnSpc>
              <a:spcBef>
                <a:spcPts val="0"/>
              </a:spcBef>
              <a:spcAft>
                <a:spcPts val="0"/>
              </a:spcAft>
              <a:buSzPct val="100000"/>
              <a:buChar char="•"/>
            </a:pPr>
            <a:r>
              <a:rPr lang="en-US" sz="2400"/>
              <a:t>Problem statement: </a:t>
            </a:r>
            <a:endParaRPr sz="2400"/>
          </a:p>
          <a:p>
            <a:pPr indent="-260032" lvl="1" marL="742950" rtl="0" algn="l">
              <a:lnSpc>
                <a:spcPct val="200000"/>
              </a:lnSpc>
              <a:spcBef>
                <a:spcPts val="0"/>
              </a:spcBef>
              <a:spcAft>
                <a:spcPts val="0"/>
              </a:spcAft>
              <a:buSzPct val="100000"/>
              <a:buChar char="–"/>
            </a:pPr>
            <a:r>
              <a:rPr lang="en-US" sz="18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1800"/>
          </a:p>
          <a:p>
            <a:pPr indent="-346710" lvl="0" marL="342900" rtl="0" algn="l">
              <a:lnSpc>
                <a:spcPct val="200000"/>
              </a:lnSpc>
              <a:spcBef>
                <a:spcPts val="0"/>
              </a:spcBef>
              <a:spcAft>
                <a:spcPts val="0"/>
              </a:spcAft>
              <a:buSzPct val="100000"/>
              <a:buChar char="•"/>
            </a:pPr>
            <a:r>
              <a:rPr lang="en-US" sz="2400"/>
              <a:t>Function of the Pocket Diagnostics Device:</a:t>
            </a:r>
            <a:endParaRPr sz="2400"/>
          </a:p>
          <a:p>
            <a:pPr indent="-260032" lvl="1" marL="742950" rtl="0" algn="l">
              <a:lnSpc>
                <a:spcPct val="200000"/>
              </a:lnSpc>
              <a:spcBef>
                <a:spcPts val="0"/>
              </a:spcBef>
              <a:spcAft>
                <a:spcPts val="0"/>
              </a:spcAft>
              <a:buSzPct val="100000"/>
              <a:buChar char="–"/>
            </a:pPr>
            <a:r>
              <a:rPr lang="en-US" sz="1800"/>
              <a:t>Provide a simple, man portable bench device that can evaluate low frequency electrical signals,  I2C data signals, SPI data signals, Serial data signals and 16 channel logic signals for troubleshooting on devices that contain such data transfer methods.</a:t>
            </a:r>
            <a:endParaRPr sz="1800"/>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317e0c7e817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Overview</a:t>
            </a:r>
            <a:endParaRPr/>
          </a:p>
        </p:txBody>
      </p:sp>
      <p:pic>
        <p:nvPicPr>
          <p:cNvPr id="68" name="Google Shape;68;g317e0c7e817_0_0"/>
          <p:cNvPicPr preferRelativeResize="0"/>
          <p:nvPr/>
        </p:nvPicPr>
        <p:blipFill>
          <a:blip r:embed="rId3">
            <a:alphaModFix/>
          </a:blip>
          <a:stretch>
            <a:fillRect/>
          </a:stretch>
        </p:blipFill>
        <p:spPr>
          <a:xfrm>
            <a:off x="1023925" y="1955963"/>
            <a:ext cx="7096125" cy="437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74" name="Google Shape;74;p3"/>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342900" rtl="0" algn="ctr">
              <a:spcBef>
                <a:spcPts val="0"/>
              </a:spcBef>
              <a:spcAft>
                <a:spcPts val="0"/>
              </a:spcAft>
              <a:buNone/>
            </a:pPr>
            <a:r>
              <a:rPr lang="en-US" sz="2000"/>
              <a:t>Firmware Development</a:t>
            </a:r>
            <a:endParaRPr sz="2000"/>
          </a:p>
          <a:p>
            <a:pPr indent="0" lvl="0" marL="342900" rtl="0" algn="ctr">
              <a:spcBef>
                <a:spcPts val="0"/>
              </a:spcBef>
              <a:spcAft>
                <a:spcPts val="0"/>
              </a:spcAft>
              <a:buNone/>
            </a:pPr>
            <a:r>
              <a:t/>
            </a:r>
            <a:endParaRPr sz="2000"/>
          </a:p>
          <a:p>
            <a:pPr indent="-355600" lvl="0" marL="457200" rtl="0" algn="l">
              <a:spcBef>
                <a:spcPts val="0"/>
              </a:spcBef>
              <a:spcAft>
                <a:spcPts val="0"/>
              </a:spcAft>
              <a:buSzPts val="2000"/>
              <a:buChar char="•"/>
            </a:pPr>
            <a:r>
              <a:rPr b="1" lang="en-US" sz="2000"/>
              <a:t>Accomplishments:</a:t>
            </a:r>
            <a:r>
              <a:rPr lang="en-US" sz="2000"/>
              <a:t> Created code to take in data from three different types of </a:t>
            </a:r>
            <a:r>
              <a:rPr lang="en-US" sz="2000"/>
              <a:t>protocol. Created a connection between server and client device, then used this connection to send and receive data. Configured the design of the ESP32 pinouts in order to collect data from 5 different ports. Coded the ESP32 to take in data from 5 ports.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Remaining Tasks</a:t>
            </a:r>
            <a:endParaRPr/>
          </a:p>
        </p:txBody>
      </p:sp>
      <p:sp>
        <p:nvSpPr>
          <p:cNvPr id="80" name="Google Shape;80;p5"/>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lnSpcReduction="10000"/>
          </a:bodyPr>
          <a:lstStyle/>
          <a:p>
            <a:pPr indent="-292100" lvl="0" marL="342900" rtl="0" algn="l">
              <a:spcBef>
                <a:spcPts val="640"/>
              </a:spcBef>
              <a:spcAft>
                <a:spcPts val="0"/>
              </a:spcAft>
              <a:buClr>
                <a:schemeClr val="dk1"/>
              </a:buClr>
              <a:buSzPts val="2400"/>
              <a:buChar char="•"/>
            </a:pPr>
            <a:r>
              <a:rPr lang="en-US" sz="2400"/>
              <a:t>FPGA: The FPGA used in our project still needs to be programed/flashed with the code. The plan is to have the code flashed on during 404. </a:t>
            </a:r>
            <a:endParaRPr sz="2400"/>
          </a:p>
          <a:p>
            <a:pPr indent="-292100" lvl="0" marL="342900" rtl="0" algn="l">
              <a:spcBef>
                <a:spcPts val="640"/>
              </a:spcBef>
              <a:spcAft>
                <a:spcPts val="0"/>
              </a:spcAft>
              <a:buSzPts val="2400"/>
              <a:buChar char="•"/>
            </a:pPr>
            <a:r>
              <a:rPr lang="en-US" sz="2400"/>
              <a:t>ESP32: Currently the ESP32 can take in write events from the app and draw in analog signals based on the write event. The code responsible for read and </a:t>
            </a:r>
            <a:r>
              <a:rPr lang="en-US" sz="2400"/>
              <a:t>indication</a:t>
            </a:r>
            <a:r>
              <a:rPr lang="en-US" sz="2400"/>
              <a:t> events needs to be developed more. </a:t>
            </a:r>
            <a:endParaRPr sz="2400"/>
          </a:p>
          <a:p>
            <a:pPr indent="-292100" lvl="0" marL="342900" rtl="0" algn="l">
              <a:spcBef>
                <a:spcPts val="640"/>
              </a:spcBef>
              <a:spcAft>
                <a:spcPts val="0"/>
              </a:spcAft>
              <a:buSzPts val="2400"/>
              <a:buChar char="•"/>
            </a:pPr>
            <a:r>
              <a:rPr lang="en-US" sz="2400"/>
              <a:t>ECEN 404: In 404 I plan to flash on the code for the ESP32 and FPGA on the PCB boards. The code will consist of five input tasks and then a series of conditions for write events based on what the client(app) wants. This will include responses to directives like O-scope.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7e0c7e817_1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86" name="Google Shape;86;g317e0c7e817_1_0"/>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ctr">
              <a:spcBef>
                <a:spcPts val="0"/>
              </a:spcBef>
              <a:spcAft>
                <a:spcPts val="0"/>
              </a:spcAft>
              <a:buNone/>
            </a:pPr>
            <a:r>
              <a:rPr lang="en-US"/>
              <a:t>App Development</a:t>
            </a:r>
            <a:endParaRPr/>
          </a:p>
          <a:p>
            <a:pPr indent="-358140" lvl="0" marL="342900" rtl="0" algn="l">
              <a:spcBef>
                <a:spcPts val="592"/>
              </a:spcBef>
              <a:spcAft>
                <a:spcPts val="0"/>
              </a:spcAft>
              <a:buClr>
                <a:schemeClr val="dk1"/>
              </a:buClr>
              <a:buSzPts val="3200"/>
              <a:buChar char="•"/>
            </a:pPr>
            <a:r>
              <a:rPr b="1" lang="en-US" u="sng"/>
              <a:t>Accomplishments:</a:t>
            </a:r>
            <a:r>
              <a:rPr lang="en-US"/>
              <a:t> </a:t>
            </a:r>
            <a:r>
              <a:rPr lang="en-US" sz="2400"/>
              <a:t>Created a basic UI for the user to interact with, implemented a bluetooth scanner that will connect to the ESP32, and made functional UI elements that can send variable data to the ESP32 via bluetooth, all of which are functional on the phone.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17e0c7e817_1_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92" name="Google Shape;92;g317e0c7e817_1_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ctr">
              <a:spcBef>
                <a:spcPts val="0"/>
              </a:spcBef>
              <a:spcAft>
                <a:spcPts val="0"/>
              </a:spcAft>
              <a:buNone/>
            </a:pPr>
            <a:r>
              <a:rPr lang="en-US"/>
              <a:t>App Development</a:t>
            </a:r>
            <a:endParaRPr/>
          </a:p>
          <a:p>
            <a:pPr indent="0" lvl="0" marL="0" rtl="0" algn="l">
              <a:spcBef>
                <a:spcPts val="592"/>
              </a:spcBef>
              <a:spcAft>
                <a:spcPts val="0"/>
              </a:spcAft>
              <a:buNone/>
            </a:pPr>
            <a:r>
              <a:t/>
            </a:r>
            <a:endParaRPr sz="2400"/>
          </a:p>
        </p:txBody>
      </p:sp>
      <p:pic>
        <p:nvPicPr>
          <p:cNvPr id="93" name="Google Shape;93;g317e0c7e817_1_5"/>
          <p:cNvPicPr preferRelativeResize="0"/>
          <p:nvPr/>
        </p:nvPicPr>
        <p:blipFill>
          <a:blip r:embed="rId3">
            <a:alphaModFix/>
          </a:blip>
          <a:stretch>
            <a:fillRect/>
          </a:stretch>
        </p:blipFill>
        <p:spPr>
          <a:xfrm>
            <a:off x="550875" y="2678275"/>
            <a:ext cx="3422551" cy="4058000"/>
          </a:xfrm>
          <a:prstGeom prst="rect">
            <a:avLst/>
          </a:prstGeom>
          <a:noFill/>
          <a:ln>
            <a:noFill/>
          </a:ln>
        </p:spPr>
      </p:pic>
      <p:pic>
        <p:nvPicPr>
          <p:cNvPr id="94" name="Google Shape;94;g317e0c7e817_1_5"/>
          <p:cNvPicPr preferRelativeResize="0"/>
          <p:nvPr/>
        </p:nvPicPr>
        <p:blipFill>
          <a:blip r:embed="rId4">
            <a:alphaModFix/>
          </a:blip>
          <a:stretch>
            <a:fillRect/>
          </a:stretch>
        </p:blipFill>
        <p:spPr>
          <a:xfrm>
            <a:off x="6472500" y="2678275"/>
            <a:ext cx="1826104" cy="40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17e0c7e817_0_2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Remaining Tasks</a:t>
            </a:r>
            <a:endParaRPr/>
          </a:p>
        </p:txBody>
      </p:sp>
      <p:sp>
        <p:nvSpPr>
          <p:cNvPr id="100" name="Google Shape;100;g317e0c7e817_0_20"/>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Char char="•"/>
            </a:pPr>
            <a:r>
              <a:rPr lang="en-US" sz="3000"/>
              <a:t>Functionality to </a:t>
            </a:r>
            <a:r>
              <a:rPr lang="en-US" sz="3000"/>
              <a:t>receive</a:t>
            </a:r>
            <a:r>
              <a:rPr lang="en-US" sz="3000"/>
              <a:t> data from the ESP32 is the only remaining task</a:t>
            </a:r>
            <a:endParaRPr sz="3000"/>
          </a:p>
          <a:p>
            <a:pPr indent="-330200" lvl="0" marL="342900" rtl="0" algn="l">
              <a:spcBef>
                <a:spcPts val="640"/>
              </a:spcBef>
              <a:spcAft>
                <a:spcPts val="0"/>
              </a:spcAft>
              <a:buClr>
                <a:schemeClr val="dk1"/>
              </a:buClr>
              <a:buSzPts val="3000"/>
              <a:buChar char="•"/>
            </a:pPr>
            <a:r>
              <a:rPr lang="en-US" sz="3000"/>
              <a:t>Tasks for app development in 404: </a:t>
            </a:r>
            <a:r>
              <a:rPr lang="en-US" sz="2400"/>
              <a:t>sending and</a:t>
            </a:r>
            <a:r>
              <a:rPr lang="en-US" sz="2600"/>
              <a:t> </a:t>
            </a:r>
            <a:r>
              <a:rPr lang="en-US" sz="2400"/>
              <a:t>receiving lists from the ESP32 that can be plotted or displayed on the app, for each and every function needing to be performed. Also, the UI will need to be updated so as to be functional according to the data type (for example,16 graphs for the 16 logic analyzer)</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17e0c7e817_0_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Engineering Design Accomplishments</a:t>
            </a:r>
            <a:endParaRPr/>
          </a:p>
        </p:txBody>
      </p:sp>
      <p:sp>
        <p:nvSpPr>
          <p:cNvPr id="106" name="Google Shape;106;g317e0c7e817_0_5"/>
          <p:cNvSpPr txBox="1"/>
          <p:nvPr>
            <p:ph idx="1" type="body"/>
          </p:nvPr>
        </p:nvSpPr>
        <p:spPr>
          <a:xfrm>
            <a:off x="457200" y="1743520"/>
            <a:ext cx="8229600" cy="4637400"/>
          </a:xfrm>
          <a:prstGeom prst="rect">
            <a:avLst/>
          </a:prstGeom>
          <a:noFill/>
          <a:ln>
            <a:noFill/>
          </a:ln>
        </p:spPr>
        <p:txBody>
          <a:bodyPr anchorCtr="0" anchor="t" bIns="45700" lIns="91425" spcFirstLastPara="1" rIns="91425" wrap="square" tIns="45700">
            <a:normAutofit/>
          </a:bodyPr>
          <a:lstStyle/>
          <a:p>
            <a:pPr indent="0" lvl="0" marL="342900" rtl="0" algn="ctr">
              <a:spcBef>
                <a:spcPts val="0"/>
              </a:spcBef>
              <a:spcAft>
                <a:spcPts val="0"/>
              </a:spcAft>
              <a:buNone/>
            </a:pPr>
            <a:r>
              <a:rPr b="1" lang="en-US"/>
              <a:t>Power and Data Processing</a:t>
            </a:r>
            <a:endParaRPr b="1" sz="2400"/>
          </a:p>
          <a:p>
            <a:pPr indent="0" lvl="0" marL="0" rtl="0" algn="l">
              <a:spcBef>
                <a:spcPts val="0"/>
              </a:spcBef>
              <a:spcAft>
                <a:spcPts val="0"/>
              </a:spcAft>
              <a:buNone/>
            </a:pPr>
            <a:r>
              <a:rPr lang="en-US" sz="2400"/>
              <a:t>Accomplishments:</a:t>
            </a:r>
            <a:endParaRPr sz="2400"/>
          </a:p>
          <a:p>
            <a:pPr indent="-381000" lvl="0" marL="457200" rtl="0" algn="l">
              <a:spcBef>
                <a:spcPts val="0"/>
              </a:spcBef>
              <a:spcAft>
                <a:spcPts val="0"/>
              </a:spcAft>
              <a:buSzPts val="2400"/>
              <a:buChar char="•"/>
            </a:pPr>
            <a:r>
              <a:rPr lang="en-US" sz="2400"/>
              <a:t>Designed the schematic for the battery monitor circuit</a:t>
            </a:r>
            <a:endParaRPr sz="2400"/>
          </a:p>
          <a:p>
            <a:pPr indent="-381000" lvl="0" marL="457200" rtl="0" algn="l">
              <a:spcBef>
                <a:spcPts val="0"/>
              </a:spcBef>
              <a:spcAft>
                <a:spcPts val="0"/>
              </a:spcAft>
              <a:buSzPts val="2400"/>
              <a:buChar char="•"/>
            </a:pPr>
            <a:r>
              <a:rPr lang="en-US" sz="2400"/>
              <a:t>Completed the PCB design and implementation for the battery management, FPGA, and ADC. </a:t>
            </a:r>
            <a:endParaRPr sz="2400"/>
          </a:p>
          <a:p>
            <a:pPr indent="-381000" lvl="0" marL="457200" rtl="0" algn="l">
              <a:spcBef>
                <a:spcPts val="0"/>
              </a:spcBef>
              <a:spcAft>
                <a:spcPts val="0"/>
              </a:spcAft>
              <a:buSzPts val="2400"/>
              <a:buChar char="•"/>
            </a:pPr>
            <a:r>
              <a:rPr lang="en-US" sz="2400"/>
              <a:t>Implemented analog signal input method for ADC.</a:t>
            </a:r>
            <a:endParaRPr sz="2400"/>
          </a:p>
          <a:p>
            <a:pPr indent="-381000" lvl="0" marL="457200" rtl="0" algn="l">
              <a:spcBef>
                <a:spcPts val="0"/>
              </a:spcBef>
              <a:spcAft>
                <a:spcPts val="0"/>
              </a:spcAft>
              <a:buSzPts val="2400"/>
              <a:buChar char="•"/>
            </a:pPr>
            <a:r>
              <a:rPr lang="en-US" sz="2400"/>
              <a:t>Validated input voltage levels.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342900" rtl="0" algn="l">
              <a:spcBef>
                <a:spcPts val="0"/>
              </a:spcBef>
              <a:spcAft>
                <a:spcPts val="0"/>
              </a:spcAft>
              <a:buNone/>
            </a:pPr>
            <a:r>
              <a:t/>
            </a:r>
            <a:endParaRPr sz="2400"/>
          </a:p>
        </p:txBody>
      </p:sp>
      <p:graphicFrame>
        <p:nvGraphicFramePr>
          <p:cNvPr id="107" name="Google Shape;107;g317e0c7e817_0_5"/>
          <p:cNvGraphicFramePr/>
          <p:nvPr/>
        </p:nvGraphicFramePr>
        <p:xfrm>
          <a:off x="635000" y="4889500"/>
          <a:ext cx="3000000" cy="3000000"/>
        </p:xfrm>
        <a:graphic>
          <a:graphicData uri="http://schemas.openxmlformats.org/drawingml/2006/table">
            <a:tbl>
              <a:tblPr>
                <a:noFill/>
                <a:tableStyleId>{292898F5-6352-4C81-84CD-F4A4B7A5259D}</a:tableStyleId>
              </a:tblPr>
              <a:tblGrid>
                <a:gridCol w="3619500"/>
                <a:gridCol w="3619500"/>
              </a:tblGrid>
              <a:tr h="381000">
                <a:tc>
                  <a:txBody>
                    <a:bodyPr/>
                    <a:lstStyle/>
                    <a:p>
                      <a:pPr indent="0" lvl="0" marL="0" rtl="0" algn="ctr">
                        <a:spcBef>
                          <a:spcPts val="0"/>
                        </a:spcBef>
                        <a:spcAft>
                          <a:spcPts val="0"/>
                        </a:spcAft>
                        <a:buNone/>
                      </a:pPr>
                      <a:r>
                        <a:rPr b="1" lang="en-US"/>
                        <a:t>Component</a:t>
                      </a:r>
                      <a:endParaRPr b="1"/>
                    </a:p>
                  </a:txBody>
                  <a:tcPr marT="91425" marB="91425" marR="91425" marL="91425"/>
                </a:tc>
                <a:tc>
                  <a:txBody>
                    <a:bodyPr/>
                    <a:lstStyle/>
                    <a:p>
                      <a:pPr indent="0" lvl="0" marL="0" rtl="0" algn="ctr">
                        <a:spcBef>
                          <a:spcPts val="0"/>
                        </a:spcBef>
                        <a:spcAft>
                          <a:spcPts val="0"/>
                        </a:spcAft>
                        <a:buNone/>
                      </a:pPr>
                      <a:r>
                        <a:rPr b="1" lang="en-US"/>
                        <a:t>Input Voltage Value (V)</a:t>
                      </a:r>
                      <a:endParaRPr b="1"/>
                    </a:p>
                  </a:txBody>
                  <a:tcPr marT="91425" marB="91425" marR="91425" marL="91425"/>
                </a:tc>
              </a:tr>
              <a:tr h="381000">
                <a:tc>
                  <a:txBody>
                    <a:bodyPr/>
                    <a:lstStyle/>
                    <a:p>
                      <a:pPr indent="0" lvl="0" marL="0" rtl="0" algn="ctr">
                        <a:spcBef>
                          <a:spcPts val="0"/>
                        </a:spcBef>
                        <a:spcAft>
                          <a:spcPts val="0"/>
                        </a:spcAft>
                        <a:buNone/>
                      </a:pPr>
                      <a:r>
                        <a:rPr lang="en-US"/>
                        <a:t>Battery Management</a:t>
                      </a:r>
                      <a:endParaRPr/>
                    </a:p>
                  </a:txBody>
                  <a:tcPr marT="91425" marB="91425" marR="91425" marL="91425"/>
                </a:tc>
                <a:tc>
                  <a:txBody>
                    <a:bodyPr/>
                    <a:lstStyle/>
                    <a:p>
                      <a:pPr indent="0" lvl="0" marL="0" rtl="0" algn="ctr">
                        <a:spcBef>
                          <a:spcPts val="0"/>
                        </a:spcBef>
                        <a:spcAft>
                          <a:spcPts val="0"/>
                        </a:spcAft>
                        <a:buNone/>
                      </a:pPr>
                      <a:r>
                        <a:rPr lang="en-US"/>
                        <a:t>3.3 V</a:t>
                      </a:r>
                      <a:endParaRPr/>
                    </a:p>
                  </a:txBody>
                  <a:tcPr marT="91425" marB="91425" marR="91425" marL="91425"/>
                </a:tc>
              </a:tr>
              <a:tr h="381000">
                <a:tc>
                  <a:txBody>
                    <a:bodyPr/>
                    <a:lstStyle/>
                    <a:p>
                      <a:pPr indent="0" lvl="0" marL="0" rtl="0" algn="ctr">
                        <a:spcBef>
                          <a:spcPts val="0"/>
                        </a:spcBef>
                        <a:spcAft>
                          <a:spcPts val="0"/>
                        </a:spcAft>
                        <a:buNone/>
                      </a:pPr>
                      <a:r>
                        <a:rPr lang="en-US"/>
                        <a:t>ADC</a:t>
                      </a:r>
                      <a:endParaRPr/>
                    </a:p>
                  </a:txBody>
                  <a:tcPr marT="91425" marB="91425" marR="91425" marL="91425"/>
                </a:tc>
                <a:tc>
                  <a:txBody>
                    <a:bodyPr/>
                    <a:lstStyle/>
                    <a:p>
                      <a:pPr indent="0" lvl="0" marL="0" rtl="0" algn="ctr">
                        <a:spcBef>
                          <a:spcPts val="0"/>
                        </a:spcBef>
                        <a:spcAft>
                          <a:spcPts val="0"/>
                        </a:spcAft>
                        <a:buNone/>
                      </a:pPr>
                      <a:r>
                        <a:rPr lang="en-US"/>
                        <a:t>3.1 V</a:t>
                      </a:r>
                      <a:endParaRPr/>
                    </a:p>
                  </a:txBody>
                  <a:tcPr marT="91425" marB="91425" marR="91425" marL="91425"/>
                </a:tc>
              </a:tr>
              <a:tr h="381000">
                <a:tc>
                  <a:txBody>
                    <a:bodyPr/>
                    <a:lstStyle/>
                    <a:p>
                      <a:pPr indent="0" lvl="0" marL="0" rtl="0" algn="ctr">
                        <a:spcBef>
                          <a:spcPts val="0"/>
                        </a:spcBef>
                        <a:spcAft>
                          <a:spcPts val="0"/>
                        </a:spcAft>
                        <a:buNone/>
                      </a:pPr>
                      <a:r>
                        <a:rPr lang="en-US"/>
                        <a:t>FPGA</a:t>
                      </a:r>
                      <a:endParaRPr/>
                    </a:p>
                  </a:txBody>
                  <a:tcPr marT="91425" marB="91425" marR="91425" marL="91425"/>
                </a:tc>
                <a:tc>
                  <a:txBody>
                    <a:bodyPr/>
                    <a:lstStyle/>
                    <a:p>
                      <a:pPr indent="0" lvl="0" marL="0" rtl="0" algn="ctr">
                        <a:spcBef>
                          <a:spcPts val="0"/>
                        </a:spcBef>
                        <a:spcAft>
                          <a:spcPts val="0"/>
                        </a:spcAft>
                        <a:buNone/>
                      </a:pPr>
                      <a:r>
                        <a:rPr lang="en-US"/>
                        <a:t>3.4 V</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