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67"/>
  </p:notesMasterIdLst>
  <p:handoutMasterIdLst>
    <p:handoutMasterId r:id="rId68"/>
  </p:handoutMasterIdLst>
  <p:sldIdLst>
    <p:sldId id="573" r:id="rId2"/>
    <p:sldId id="507" r:id="rId3"/>
    <p:sldId id="577" r:id="rId4"/>
    <p:sldId id="578" r:id="rId5"/>
    <p:sldId id="579" r:id="rId6"/>
    <p:sldId id="580" r:id="rId7"/>
    <p:sldId id="581" r:id="rId8"/>
    <p:sldId id="640" r:id="rId9"/>
    <p:sldId id="660" r:id="rId10"/>
    <p:sldId id="591" r:id="rId11"/>
    <p:sldId id="661" r:id="rId12"/>
    <p:sldId id="585" r:id="rId13"/>
    <p:sldId id="586" r:id="rId14"/>
    <p:sldId id="587" r:id="rId15"/>
    <p:sldId id="589" r:id="rId16"/>
    <p:sldId id="590" r:id="rId17"/>
    <p:sldId id="669" r:id="rId18"/>
    <p:sldId id="592" r:id="rId19"/>
    <p:sldId id="593" r:id="rId20"/>
    <p:sldId id="594" r:id="rId21"/>
    <p:sldId id="670" r:id="rId22"/>
    <p:sldId id="595" r:id="rId23"/>
    <p:sldId id="596" r:id="rId24"/>
    <p:sldId id="597" r:id="rId25"/>
    <p:sldId id="598" r:id="rId26"/>
    <p:sldId id="599" r:id="rId27"/>
    <p:sldId id="600" r:id="rId28"/>
    <p:sldId id="601" r:id="rId29"/>
    <p:sldId id="602" r:id="rId30"/>
    <p:sldId id="603" r:id="rId31"/>
    <p:sldId id="604" r:id="rId32"/>
    <p:sldId id="605" r:id="rId33"/>
    <p:sldId id="668" r:id="rId34"/>
    <p:sldId id="606" r:id="rId35"/>
    <p:sldId id="608" r:id="rId36"/>
    <p:sldId id="609" r:id="rId37"/>
    <p:sldId id="667" r:id="rId38"/>
    <p:sldId id="662" r:id="rId39"/>
    <p:sldId id="612" r:id="rId40"/>
    <p:sldId id="613" r:id="rId41"/>
    <p:sldId id="614" r:id="rId42"/>
    <p:sldId id="615" r:id="rId43"/>
    <p:sldId id="666" r:id="rId44"/>
    <p:sldId id="655" r:id="rId45"/>
    <p:sldId id="616" r:id="rId46"/>
    <p:sldId id="657" r:id="rId47"/>
    <p:sldId id="656" r:id="rId48"/>
    <p:sldId id="659" r:id="rId49"/>
    <p:sldId id="663" r:id="rId50"/>
    <p:sldId id="618" r:id="rId51"/>
    <p:sldId id="619" r:id="rId52"/>
    <p:sldId id="648" r:id="rId53"/>
    <p:sldId id="649" r:id="rId54"/>
    <p:sldId id="650" r:id="rId55"/>
    <p:sldId id="651" r:id="rId56"/>
    <p:sldId id="652" r:id="rId57"/>
    <p:sldId id="664" r:id="rId58"/>
    <p:sldId id="624" r:id="rId59"/>
    <p:sldId id="625" r:id="rId60"/>
    <p:sldId id="626" r:id="rId61"/>
    <p:sldId id="627" r:id="rId62"/>
    <p:sldId id="642" r:id="rId63"/>
    <p:sldId id="636" r:id="rId64"/>
    <p:sldId id="644" r:id="rId65"/>
    <p:sldId id="574" r:id="rId66"/>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1414"/>
    <a:srgbClr val="5C0BB5"/>
    <a:srgbClr val="FF66CC"/>
    <a:srgbClr val="FFB500"/>
    <a:srgbClr val="355469"/>
    <a:srgbClr val="5382A1"/>
    <a:srgbClr val="00B050"/>
    <a:srgbClr val="7A7A7A"/>
    <a:srgbClr val="B3B3B3"/>
    <a:srgbClr val="F3F3F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481" autoAdjust="0"/>
    <p:restoredTop sz="69378" autoAdjust="0"/>
  </p:normalViewPr>
  <p:slideViewPr>
    <p:cSldViewPr snapToGrid="0">
      <p:cViewPr>
        <p:scale>
          <a:sx n="80" d="100"/>
          <a:sy n="80" d="100"/>
        </p:scale>
        <p:origin x="-1278" y="66"/>
      </p:cViewPr>
      <p:guideLst>
        <p:guide orient="horz" pos="1492"/>
        <p:guide orient="horz" pos="842"/>
        <p:guide orient="horz" pos="540"/>
        <p:guide orient="horz" pos="2281"/>
        <p:guide orient="horz" pos="2776"/>
        <p:guide orient="horz" pos="648"/>
        <p:guide orient="horz" pos="1739"/>
        <p:guide pos="2880"/>
        <p:guide pos="5619"/>
        <p:guide pos="3091"/>
        <p:guide pos="291"/>
        <p:guide pos="2327"/>
      </p:guideLst>
    </p:cSldViewPr>
  </p:slideViewPr>
  <p:notesTextViewPr>
    <p:cViewPr>
      <p:scale>
        <a:sx n="1" d="1"/>
        <a:sy n="1" d="1"/>
      </p:scale>
      <p:origin x="0" y="12"/>
    </p:cViewPr>
  </p:notesTextViewPr>
  <p:sorterViewPr>
    <p:cViewPr>
      <p:scale>
        <a:sx n="119" d="100"/>
        <a:sy n="119" d="100"/>
      </p:scale>
      <p:origin x="0" y="1086"/>
    </p:cViewPr>
  </p:sorterViewPr>
  <p:notesViewPr>
    <p:cSldViewPr snapToGrid="0" snapToObjects="1">
      <p:cViewPr varScale="1">
        <p:scale>
          <a:sx n="95" d="100"/>
          <a:sy n="95" d="100"/>
        </p:scale>
        <p:origin x="-2724" y="-90"/>
      </p:cViewPr>
      <p:guideLst>
        <p:guide orient="horz" pos="2160"/>
        <p:guide pos="288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E99333BE-0D34-4F62-BD6E-2C3B14663373}" type="datetimeFigureOut">
              <a:rPr lang="en-US" smtClean="0"/>
              <a:pPr/>
              <a:t>4/25/2015</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AECABB6E-EB62-4D88-B3E7-408903A4E4B0}" type="slidenum">
              <a:rPr lang="en-US" smtClean="0"/>
              <a:pPr/>
              <a:t>‹#›</a:t>
            </a:fld>
            <a:endParaRPr lang="en-US"/>
          </a:p>
        </p:txBody>
      </p:sp>
    </p:spTree>
    <p:extLst>
      <p:ext uri="{BB962C8B-B14F-4D97-AF65-F5344CB8AC3E}">
        <p14:creationId xmlns:p14="http://schemas.microsoft.com/office/powerpoint/2010/main" xmlns="" val="1705973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4A2D1F94-724F-43BD-B41B-43157E9B4550}" type="datetimeFigureOut">
              <a:rPr lang="en-US" smtClean="0"/>
              <a:pPr/>
              <a:t>4/25/2015</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36E82501-53DA-4152-84B0-51135B15EEA8}" type="slidenum">
              <a:rPr lang="en-US" smtClean="0"/>
              <a:pPr/>
              <a:t>‹#›</a:t>
            </a:fld>
            <a:endParaRPr lang="en-US"/>
          </a:p>
        </p:txBody>
      </p:sp>
    </p:spTree>
    <p:extLst>
      <p:ext uri="{BB962C8B-B14F-4D97-AF65-F5344CB8AC3E}">
        <p14:creationId xmlns:p14="http://schemas.microsoft.com/office/powerpoint/2010/main" xmlns="" val="215325245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In making JMS simpler and easier</a:t>
            </a:r>
            <a:r>
              <a:rPr lang="en-GB" baseline="0" dirty="0" smtClean="0"/>
              <a:t> to use we've adopted a twin-track strategy.</a:t>
            </a:r>
          </a:p>
          <a:p>
            <a:endParaRPr lang="en-GB" baseline="0" dirty="0" smtClean="0"/>
          </a:p>
          <a:p>
            <a:r>
              <a:rPr lang="en-GB" baseline="0" dirty="0" smtClean="0"/>
              <a:t>ADLIB</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36E82501-53DA-4152-84B0-51135B15EEA8}"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GB" dirty="0" smtClean="0"/>
              <a:t>Here's an example of how you would use the JMS 1.1 API</a:t>
            </a:r>
            <a:r>
              <a:rPr lang="en-GB" baseline="0" dirty="0" smtClean="0"/>
              <a:t> to send a single message</a:t>
            </a:r>
          </a:p>
          <a:p>
            <a:pPr eaLnBrk="1" hangingPunct="1">
              <a:spcBef>
                <a:spcPct val="0"/>
              </a:spcBef>
            </a:pPr>
            <a:r>
              <a:rPr lang="en-GB" baseline="0" dirty="0" smtClean="0"/>
              <a:t>This is a Java EE application so I can use @Resource annotations to look up my connection factory and queue objects,</a:t>
            </a:r>
          </a:p>
          <a:p>
            <a:pPr eaLnBrk="1" hangingPunct="1">
              <a:spcBef>
                <a:spcPct val="0"/>
              </a:spcBef>
            </a:pPr>
            <a:r>
              <a:rPr lang="en-GB" baseline="0" dirty="0" smtClean="0"/>
              <a:t>but apart from that exactly the same applies to Java SE</a:t>
            </a:r>
          </a:p>
          <a:p>
            <a:pPr eaLnBrk="1" hangingPunct="1">
              <a:spcBef>
                <a:spcPct val="0"/>
              </a:spcBef>
            </a:pPr>
            <a:endParaRPr lang="en-GB" baseline="0" dirty="0" smtClean="0"/>
          </a:p>
          <a:p>
            <a:pPr eaLnBrk="1" hangingPunct="1">
              <a:spcBef>
                <a:spcPct val="0"/>
              </a:spcBef>
            </a:pPr>
            <a:r>
              <a:rPr lang="en-GB" baseline="0" dirty="0" smtClean="0"/>
              <a:t>The main thing to observe is that this is quite a lot of code just to send a message.</a:t>
            </a:r>
            <a:endParaRPr lang="en-GB" dirty="0" smtClean="0"/>
          </a:p>
          <a:p>
            <a:pPr eaLnBrk="1" hangingPunct="1">
              <a:spcBef>
                <a:spcPct val="0"/>
              </a:spcBef>
            </a:pPr>
            <a:endParaRPr lang="en-GB" dirty="0" smtClean="0"/>
          </a:p>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GB" dirty="0" smtClean="0"/>
              <a:t>So in JMS 1.1... to send a message you need to</a:t>
            </a:r>
            <a:r>
              <a:rPr lang="en-GB" baseline="0" dirty="0" smtClean="0"/>
              <a:t> create no fewer than four separate objects, using code that for most of the time is simply boilerplate.</a:t>
            </a:r>
          </a:p>
          <a:p>
            <a:pPr eaLnBrk="1" hangingPunct="1">
              <a:spcBef>
                <a:spcPct val="0"/>
              </a:spcBef>
            </a:pPr>
            <a:r>
              <a:rPr lang="en-GB" baseline="0" dirty="0" smtClean="0"/>
              <a:t>From the connection factory you need to create a connection.</a:t>
            </a:r>
          </a:p>
          <a:p>
            <a:pPr eaLnBrk="1" hangingPunct="1">
              <a:spcBef>
                <a:spcPct val="0"/>
              </a:spcBef>
            </a:pPr>
            <a:r>
              <a:rPr lang="en-GB" baseline="0" dirty="0" smtClean="0"/>
              <a:t>From the connection you need to create a session.</a:t>
            </a:r>
          </a:p>
          <a:p>
            <a:pPr eaLnBrk="1" hangingPunct="1">
              <a:spcBef>
                <a:spcPct val="0"/>
              </a:spcBef>
            </a:pPr>
            <a:r>
              <a:rPr lang="en-GB" baseline="0" dirty="0" smtClean="0"/>
              <a:t>From the session you need to create a message producer.</a:t>
            </a:r>
          </a:p>
          <a:p>
            <a:pPr eaLnBrk="1" hangingPunct="1">
              <a:spcBef>
                <a:spcPct val="0"/>
              </a:spcBef>
            </a:pPr>
            <a:r>
              <a:rPr lang="en-GB" baseline="0" dirty="0" smtClean="0"/>
              <a:t>And since we're sending a string  here, you also need to create a text message object to wrap that string.</a:t>
            </a:r>
          </a:p>
          <a:p>
            <a:pPr eaLnBrk="1" hangingPunct="1">
              <a:spcBef>
                <a:spcPct val="0"/>
              </a:spcBef>
            </a:pPr>
            <a:r>
              <a:rPr lang="en-GB" baseline="0" dirty="0" smtClean="0"/>
              <a:t>...Only when you've explicitly created those four objects  can you actually call the send method to send the message</a:t>
            </a:r>
          </a:p>
        </p:txBody>
      </p:sp>
      <p:sp>
        <p:nvSpPr>
          <p:cNvPr id="4" name="Slide Number Placeholder 3"/>
          <p:cNvSpPr>
            <a:spLocks noGrp="1"/>
          </p:cNvSpPr>
          <p:nvPr>
            <p:ph type="sldNum" sz="quarter" idx="10"/>
          </p:nvPr>
        </p:nvSpPr>
        <p:spPr/>
        <p:txBody>
          <a:bodyPr/>
          <a:lstStyle/>
          <a:p>
            <a:fld id="{36E82501-53DA-4152-84B0-51135B15EEA8}"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GB" dirty="0" smtClean="0"/>
              <a:t>Let's</a:t>
            </a:r>
            <a:r>
              <a:rPr lang="en-GB" baseline="0" dirty="0" smtClean="0"/>
              <a:t> look more closely at the line of code that creates a session. </a:t>
            </a:r>
          </a:p>
          <a:p>
            <a:pPr eaLnBrk="1" hangingPunct="1">
              <a:spcBef>
                <a:spcPct val="0"/>
              </a:spcBef>
            </a:pPr>
            <a:r>
              <a:rPr lang="en-GB" baseline="0" dirty="0" smtClean="0"/>
              <a:t>It has two parameters: a boolean to specify whether the session is transacted, and an integer flag to specify how incoming messages are acknowledged.</a:t>
            </a:r>
          </a:p>
          <a:p>
            <a:pPr eaLnBrk="1" hangingPunct="1">
              <a:spcBef>
                <a:spcPct val="0"/>
              </a:spcBef>
            </a:pPr>
            <a:endParaRPr lang="en-GB" baseline="0" dirty="0" smtClean="0"/>
          </a:p>
          <a:p>
            <a:pPr eaLnBrk="1" hangingPunct="1">
              <a:spcBef>
                <a:spcPct val="0"/>
              </a:spcBef>
            </a:pPr>
            <a:r>
              <a:rPr lang="en-GB" baseline="0" dirty="0" smtClean="0"/>
              <a:t>However if the session is transacted then the second parameter is ignored.</a:t>
            </a:r>
          </a:p>
          <a:p>
            <a:pPr eaLnBrk="1" hangingPunct="1">
              <a:spcBef>
                <a:spcPct val="0"/>
              </a:spcBef>
            </a:pPr>
            <a:r>
              <a:rPr lang="en-GB" baseline="0" dirty="0" smtClean="0"/>
              <a:t>And if </a:t>
            </a:r>
            <a:r>
              <a:rPr lang="en-GB" dirty="0" smtClean="0"/>
              <a:t>you're in a Java EE transaction then the</a:t>
            </a:r>
            <a:r>
              <a:rPr lang="en-GB" baseline="0" dirty="0" smtClean="0"/>
              <a:t> both arguments are ignored.</a:t>
            </a:r>
          </a:p>
          <a:p>
            <a:pPr eaLnBrk="1" hangingPunct="1">
              <a:spcBef>
                <a:spcPct val="0"/>
              </a:spcBef>
            </a:pPr>
            <a:r>
              <a:rPr lang="en-GB" baseline="0" dirty="0" smtClean="0"/>
              <a:t>This method forces the developer are forced to specify values which have no effect,</a:t>
            </a:r>
          </a:p>
          <a:p>
            <a:pPr eaLnBrk="1" hangingPunct="1">
              <a:spcBef>
                <a:spcPct val="0"/>
              </a:spcBef>
            </a:pPr>
            <a:r>
              <a:rPr lang="en-GB" baseline="0" dirty="0" smtClean="0"/>
              <a:t>which is very confusing both for the developer and for other people reading the code later.</a:t>
            </a:r>
          </a:p>
          <a:p>
            <a:pPr eaLnBrk="1" hangingPunct="1">
              <a:spcBef>
                <a:spcPct val="0"/>
              </a:spcBef>
            </a:pPr>
            <a:endParaRPr lang="en-GB" baseline="0" dirty="0" smtClean="0"/>
          </a:p>
          <a:p>
            <a:pPr eaLnBrk="1" hangingPunct="1">
              <a:spcBef>
                <a:spcPct val="0"/>
              </a:spcBef>
            </a:pPr>
            <a:endParaRPr lang="en-GB" baseline="0" dirty="0" smtClean="0"/>
          </a:p>
        </p:txBody>
      </p:sp>
      <p:sp>
        <p:nvSpPr>
          <p:cNvPr id="4" name="Slide Number Placeholder 3"/>
          <p:cNvSpPr>
            <a:spLocks noGrp="1"/>
          </p:cNvSpPr>
          <p:nvPr>
            <p:ph type="sldNum" sz="quarter" idx="10"/>
          </p:nvPr>
        </p:nvSpPr>
        <p:spPr/>
        <p:txBody>
          <a:bodyPr/>
          <a:lstStyle/>
          <a:p>
            <a:fld id="{36E82501-53DA-4152-84B0-51135B15EEA8}"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GB" dirty="0" smtClean="0"/>
              <a:t>Having sent the message, there's still more to do.</a:t>
            </a:r>
          </a:p>
          <a:p>
            <a:pPr eaLnBrk="1" hangingPunct="1">
              <a:spcBef>
                <a:spcPct val="0"/>
              </a:spcBef>
            </a:pPr>
            <a:r>
              <a:rPr lang="en-GB" dirty="0" smtClean="0"/>
              <a:t>A JMS connection is a limited resource,</a:t>
            </a:r>
            <a:r>
              <a:rPr lang="en-GB" baseline="0" dirty="0" smtClean="0"/>
              <a:t> so after you've finished using it you need to call </a:t>
            </a:r>
            <a:r>
              <a:rPr lang="en-GB" baseline="0" dirty="0" err="1" smtClean="0"/>
              <a:t>connection.close</a:t>
            </a:r>
            <a:r>
              <a:rPr lang="en-GB" baseline="0" dirty="0" smtClean="0"/>
              <a:t> to close it.</a:t>
            </a:r>
            <a:endParaRPr lang="en-GB" dirty="0" smtClean="0"/>
          </a:p>
          <a:p>
            <a:pPr eaLnBrk="1" hangingPunct="1">
              <a:spcBef>
                <a:spcPct val="0"/>
              </a:spcBef>
            </a:pPr>
            <a:endParaRPr lang="en-GB" dirty="0" smtClean="0"/>
          </a:p>
          <a:p>
            <a:pPr eaLnBrk="1" hangingPunct="1">
              <a:spcBef>
                <a:spcPct val="0"/>
              </a:spcBef>
            </a:pPr>
            <a:endParaRPr lang="en-GB" dirty="0" smtClean="0"/>
          </a:p>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GB" dirty="0" smtClean="0"/>
              <a:t>And one last thing before we've finished, </a:t>
            </a:r>
          </a:p>
          <a:p>
            <a:pPr eaLnBrk="1" hangingPunct="1">
              <a:spcBef>
                <a:spcPct val="0"/>
              </a:spcBef>
            </a:pPr>
            <a:r>
              <a:rPr lang="en-GB" dirty="0" smtClean="0"/>
              <a:t>almost</a:t>
            </a:r>
            <a:r>
              <a:rPr lang="en-GB" baseline="0" dirty="0" smtClean="0"/>
              <a:t> every JMS 1.1 method is declared to throw a JMSException. </a:t>
            </a:r>
          </a:p>
          <a:p>
            <a:pPr eaLnBrk="1" hangingPunct="1">
              <a:spcBef>
                <a:spcPct val="0"/>
              </a:spcBef>
            </a:pPr>
            <a:r>
              <a:rPr lang="en-GB" baseline="0" dirty="0" smtClean="0"/>
              <a:t>This is a checked exception, which means that unless your application method is also declared to throw a JMSException,</a:t>
            </a:r>
          </a:p>
          <a:p>
            <a:pPr eaLnBrk="1" hangingPunct="1">
              <a:spcBef>
                <a:spcPct val="0"/>
              </a:spcBef>
            </a:pPr>
            <a:r>
              <a:rPr lang="en-GB" baseline="0" dirty="0" smtClean="0"/>
              <a:t>you need to catch it, even if all you can do is simply log an error and carry on</a:t>
            </a:r>
            <a:endParaRPr lang="en-GB" dirty="0" smtClean="0"/>
          </a:p>
        </p:txBody>
      </p:sp>
      <p:sp>
        <p:nvSpPr>
          <p:cNvPr id="4" name="Slide Number Placeholder 3"/>
          <p:cNvSpPr>
            <a:spLocks noGrp="1"/>
          </p:cNvSpPr>
          <p:nvPr>
            <p:ph type="sldNum" sz="quarter" idx="10"/>
          </p:nvPr>
        </p:nvSpPr>
        <p:spPr/>
        <p:txBody>
          <a:bodyPr/>
          <a:lstStyle/>
          <a:p>
            <a:fld id="{36E82501-53DA-4152-84B0-51135B15EEA8}"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r>
              <a:rPr lang="en-US" dirty="0" smtClean="0"/>
              <a:t>So,</a:t>
            </a:r>
            <a:r>
              <a:rPr lang="en-US" baseline="0" dirty="0" smtClean="0"/>
              <a:t> how can we make this simpler?</a:t>
            </a:r>
          </a:p>
          <a:p>
            <a:r>
              <a:rPr lang="en-US" baseline="0" dirty="0" smtClean="0"/>
              <a:t>Let's start by looking at a few small improvements that have been made to the existing API easier to use in JMS 2.0</a:t>
            </a:r>
          </a:p>
          <a:p>
            <a:endParaRPr lang="en-US" baseline="0" dirty="0" smtClean="0"/>
          </a:p>
          <a:p>
            <a:r>
              <a:rPr lang="en-GB" dirty="0" smtClean="0"/>
              <a:t>As I mentioned,</a:t>
            </a:r>
            <a:r>
              <a:rPr lang="en-GB" baseline="0" dirty="0" smtClean="0"/>
              <a:t> the n</a:t>
            </a:r>
            <a:r>
              <a:rPr lang="en-GB" dirty="0" smtClean="0"/>
              <a:t>eed to maintain backwards compatibility limits the scope for change here</a:t>
            </a:r>
            <a:endParaRPr lang="en-US" baseline="0"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 first minor improvement to the existing API is to tidy </a:t>
            </a:r>
            <a:r>
              <a:rPr lang="en-GB" baseline="0" dirty="0" smtClean="0"/>
              <a:t>up the code to create a session from a connection. This is the method </a:t>
            </a:r>
            <a:r>
              <a:rPr lang="en-GB" baseline="0" dirty="0" err="1" smtClean="0"/>
              <a:t>createSession</a:t>
            </a:r>
            <a:r>
              <a:rPr lang="en-GB" baseline="0" dirty="0" smtClean="0"/>
              <a:t>.</a:t>
            </a:r>
          </a:p>
          <a:p>
            <a:endParaRPr lang="en-GB" baseline="0" dirty="0" smtClean="0"/>
          </a:p>
          <a:p>
            <a:r>
              <a:rPr lang="en-GB" baseline="0" dirty="0" smtClean="0"/>
              <a:t>The existing method remains. This takes two parameters, a boolean to specify whether the session is transacted, and an integer flag which is only used when the session is non-transacted and which specifies which of three possible acknowledgement modes should be used. That makes four possible options in total.</a:t>
            </a:r>
          </a:p>
          <a:p>
            <a:endParaRPr lang="en-GB" baseline="0" dirty="0" smtClean="0"/>
          </a:p>
          <a:p>
            <a:r>
              <a:rPr lang="en-GB" baseline="0" dirty="0" smtClean="0"/>
              <a:t>Having a parameter which is sometimes ignored is confusing, so we've added a second </a:t>
            </a:r>
            <a:r>
              <a:rPr lang="en-GB" baseline="0" dirty="0" err="1" smtClean="0"/>
              <a:t>createSession</a:t>
            </a:r>
            <a:r>
              <a:rPr lang="en-GB" baseline="0" dirty="0" smtClean="0"/>
              <a:t> method which takes a single integer parameter, the session mode, which can be used to specify which of the four possible options is required.</a:t>
            </a:r>
          </a:p>
          <a:p>
            <a:endParaRPr lang="en-GB" baseline="0" dirty="0" smtClean="0"/>
          </a:p>
          <a:p>
            <a:r>
              <a:rPr lang="en-GB" baseline="0" dirty="0" smtClean="0"/>
              <a:t>However if we're calling this method in a Java EE transaction then even this single parameter is ignored, and the session will participate in the application server's transaction. In this case even the single parameter method would be confusing, so we've defined a third method which has no parameters. This is intended for use in a Java EE transaction. If you use it anywhere else then it is equivalent to specifying auto-acknowledge.</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282">
              <a:defRPr/>
            </a:pPr>
            <a:r>
              <a:rPr lang="en-GB" dirty="0" smtClean="0"/>
              <a:t>Another way in which we've simplified the existing JMS API</a:t>
            </a:r>
            <a:r>
              <a:rPr lang="en-GB" baseline="0" dirty="0" smtClean="0"/>
              <a:t> is that all the interfaces which have a close method now implement </a:t>
            </a:r>
            <a:r>
              <a:rPr lang="en-GB" baseline="0" dirty="0" err="1" smtClean="0"/>
              <a:t>java.lang.AutoCloseable</a:t>
            </a:r>
            <a:r>
              <a:rPr lang="en-GB" baseline="0" dirty="0" smtClean="0"/>
              <a:t>.</a:t>
            </a:r>
          </a:p>
          <a:p>
            <a:pPr defTabSz="914282">
              <a:defRPr/>
            </a:pPr>
            <a:endParaRPr lang="en-GB" baseline="0" dirty="0" smtClean="0"/>
          </a:p>
          <a:p>
            <a:pPr defTabSz="914282">
              <a:defRPr/>
            </a:pPr>
            <a:r>
              <a:rPr lang="en-GB" baseline="0" dirty="0" smtClean="0"/>
              <a:t>This is a new interface which was added in Java SE 7.</a:t>
            </a:r>
            <a:endParaRPr lang="en-GB" dirty="0" smtClean="0"/>
          </a:p>
          <a:p>
            <a:pPr defTabSz="914282">
              <a:defRPr/>
            </a:pPr>
            <a:endParaRPr lang="en-GB" dirty="0" smtClean="0"/>
          </a:p>
          <a:p>
            <a:pPr defTabSz="914282">
              <a:defRPr/>
            </a:pPr>
            <a:endParaRPr lang="en-GB" dirty="0" smtClean="0"/>
          </a:p>
          <a:p>
            <a:endParaRPr lang="en-GB" dirty="0" smtClean="0"/>
          </a:p>
        </p:txBody>
      </p:sp>
      <p:sp>
        <p:nvSpPr>
          <p:cNvPr id="4" name="Slide Number Placeholder 3"/>
          <p:cNvSpPr>
            <a:spLocks noGrp="1"/>
          </p:cNvSpPr>
          <p:nvPr>
            <p:ph type="sldNum" sz="quarter" idx="10"/>
          </p:nvPr>
        </p:nvSpPr>
        <p:spPr/>
        <p:txBody>
          <a:bodyPr/>
          <a:lstStyle/>
          <a:p>
            <a:fld id="{36E82501-53DA-4152-84B0-51135B15EEA8}"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 and thank you for coming to this talk on JMS</a:t>
            </a:r>
            <a:r>
              <a:rPr lang="en-US" baseline="0" dirty="0" smtClean="0"/>
              <a:t> 2.0</a:t>
            </a:r>
            <a:endParaRPr lang="en-US" dirty="0" smtClean="0"/>
          </a:p>
          <a:p>
            <a:r>
              <a:rPr lang="en-US" dirty="0" smtClean="0"/>
              <a:t>My name is Nigel Deakin and I work for Oracle where I work on the JMS team. </a:t>
            </a:r>
          </a:p>
          <a:p>
            <a:r>
              <a:rPr lang="en-US" dirty="0" smtClean="0"/>
              <a:t>I was the specification lead for JMS 2.0,</a:t>
            </a:r>
            <a:r>
              <a:rPr lang="en-US" baseline="0" dirty="0" smtClean="0"/>
              <a:t> which was released in June as part of Java EE 7.</a:t>
            </a:r>
            <a:endParaRPr lang="en-US" dirty="0" smtClean="0"/>
          </a:p>
          <a:p>
            <a:endParaRPr lang="en-US" dirty="0" smtClean="0"/>
          </a:p>
          <a:p>
            <a:r>
              <a:rPr lang="en-US" dirty="0" smtClean="0"/>
              <a:t>I'll</a:t>
            </a:r>
            <a:r>
              <a:rPr lang="en-US" baseline="0" dirty="0" smtClean="0"/>
              <a:t> be </a:t>
            </a:r>
            <a:r>
              <a:rPr lang="en-US" dirty="0" smtClean="0"/>
              <a:t>showing</a:t>
            </a:r>
            <a:r>
              <a:rPr lang="en-US" baseline="0" dirty="0" smtClean="0"/>
              <a:t> you how the new features of JMS 2.0 makes it easier to develop applications that use JMS to perform messaging.</a:t>
            </a:r>
          </a:p>
          <a:p>
            <a:r>
              <a:rPr lang="en-US" baseline="0" dirty="0" smtClean="0"/>
              <a:t>And '</a:t>
            </a:r>
            <a:r>
              <a:rPr lang="en-US" baseline="0" dirty="0" err="1" smtClean="0"/>
              <a:t>ll</a:t>
            </a:r>
            <a:r>
              <a:rPr lang="en-US" baseline="0" dirty="0" smtClean="0"/>
              <a:t> also be telling you about some of the other features added to JMS 2.0.</a:t>
            </a: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2</a:t>
            </a:fld>
            <a:endParaRPr lang="en-US"/>
          </a:p>
        </p:txBody>
      </p:sp>
    </p:spTree>
    <p:extLst>
      <p:ext uri="{BB962C8B-B14F-4D97-AF65-F5344CB8AC3E}">
        <p14:creationId xmlns:p14="http://schemas.microsoft.com/office/powerpoint/2010/main" xmlns="" val="10988411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What this means is that if you create your JMS objects in a "try with resources" block then these</a:t>
            </a:r>
            <a:r>
              <a:rPr lang="en-GB" baseline="0" dirty="0" smtClean="0"/>
              <a:t> objects will be closed automatically when you reach the end of the block.</a:t>
            </a:r>
            <a:endParaRPr lang="en-GB" dirty="0" smtClean="0"/>
          </a:p>
          <a:p>
            <a:endParaRPr lang="en-GB" dirty="0" smtClean="0"/>
          </a:p>
          <a:p>
            <a:r>
              <a:rPr lang="en-GB" dirty="0" smtClean="0"/>
              <a:t>Here's an example of this.  </a:t>
            </a:r>
          </a:p>
          <a:p>
            <a:r>
              <a:rPr lang="en-GB" baseline="0" dirty="0" smtClean="0"/>
              <a:t>The code in red creates a connection, session and message producer within a new block of code at the start of the try block, surrounded by round brackets.</a:t>
            </a:r>
          </a:p>
          <a:p>
            <a:r>
              <a:rPr lang="en-GB" baseline="0" dirty="0" smtClean="0"/>
              <a:t>The main body of the try block then follows, surrounded by curly brackets.</a:t>
            </a:r>
          </a:p>
          <a:p>
            <a:r>
              <a:rPr lang="en-GB" baseline="0" dirty="0" smtClean="0"/>
              <a:t>You'll see there's no call to </a:t>
            </a:r>
            <a:r>
              <a:rPr lang="en-GB" baseline="0" dirty="0" err="1" smtClean="0"/>
              <a:t>connection.close</a:t>
            </a:r>
            <a:r>
              <a:rPr lang="en-GB" baseline="0" dirty="0" smtClean="0"/>
              <a:t> here.</a:t>
            </a:r>
          </a:p>
          <a:p>
            <a:r>
              <a:rPr lang="en-GB" baseline="0" dirty="0" smtClean="0"/>
              <a:t>This is because when you get to the end of the block, close is called automatically on all three objects.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So far we've looked at some fairly trivial improvements to the *existing* JMS API</a:t>
            </a:r>
            <a:r>
              <a:rPr lang="en-GB" baseline="0" dirty="0" smtClean="0"/>
              <a:t> , where the need for backwards compatibility restricted the scope of what we could do.</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For more significant improvements in ease of use we decided it was necessary to start afresh, </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with a completely new API which would be made available as an alternative to the existing API.</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We call this new API the "simplified" API.</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Here's an example of the use of the simplified</a:t>
            </a:r>
            <a:r>
              <a:rPr lang="en-GB" baseline="0" dirty="0" smtClean="0"/>
              <a:t> API to send a message. </a:t>
            </a:r>
          </a:p>
          <a:p>
            <a:r>
              <a:rPr lang="en-GB" baseline="0" dirty="0" smtClean="0"/>
              <a:t>Compare this with the example we saw earlier.</a:t>
            </a:r>
            <a:endParaRPr lang="en-GB" dirty="0" smtClean="0"/>
          </a:p>
          <a:p>
            <a:r>
              <a:rPr lang="en-GB" dirty="0" smtClean="0"/>
              <a:t>Before we look at this in detail,</a:t>
            </a:r>
            <a:r>
              <a:rPr lang="en-GB" baseline="0" dirty="0" smtClean="0"/>
              <a:t> t</a:t>
            </a:r>
            <a:r>
              <a:rPr lang="en-GB" dirty="0" smtClean="0"/>
              <a:t>he main thing I want you to notice is that there's</a:t>
            </a:r>
            <a:r>
              <a:rPr lang="en-GB" baseline="0" dirty="0" smtClean="0"/>
              <a:t> less code.</a:t>
            </a:r>
          </a:p>
          <a:p>
            <a:r>
              <a:rPr lang="en-GB" baseline="0" dirty="0" smtClean="0"/>
              <a:t>You can argue whether this is a totally fair comparison, but in this particular case, 13 lines of code have been reduced to 5.</a:t>
            </a:r>
            <a:endParaRPr lang="en-GB" dirty="0" smtClean="0"/>
          </a:p>
        </p:txBody>
      </p:sp>
      <p:sp>
        <p:nvSpPr>
          <p:cNvPr id="4" name="Slide Number Placeholder 3"/>
          <p:cNvSpPr>
            <a:spLocks noGrp="1"/>
          </p:cNvSpPr>
          <p:nvPr>
            <p:ph type="sldNum" sz="quarter" idx="10"/>
          </p:nvPr>
        </p:nvSpPr>
        <p:spPr/>
        <p:txBody>
          <a:bodyPr/>
          <a:lstStyle/>
          <a:p>
            <a:fld id="{36E82501-53DA-4152-84B0-51135B15EEA8}"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Let's look at this in a bit more detail.</a:t>
            </a:r>
          </a:p>
          <a:p>
            <a:r>
              <a:rPr lang="en-GB" dirty="0" smtClean="0"/>
              <a:t>As</a:t>
            </a:r>
            <a:r>
              <a:rPr lang="en-GB" baseline="0" dirty="0" smtClean="0"/>
              <a:t> before, we've got a method which takes a string and sends it as a JMS message. </a:t>
            </a:r>
          </a:p>
          <a:p>
            <a:r>
              <a:rPr lang="en-GB" baseline="0" dirty="0" smtClean="0"/>
              <a:t>It's designed to run in a Java EE application so it can use the @Resource annotation to inject the connection factory and destination objects. </a:t>
            </a:r>
          </a:p>
          <a:p>
            <a:r>
              <a:rPr lang="en-GB" baseline="0" dirty="0" smtClean="0"/>
              <a:t>What is new is that  instead of using the connection factory to create a connection, we use it to create a JMSContext.</a:t>
            </a:r>
          </a:p>
          <a:p>
            <a:endParaRPr lang="en-GB" baseline="0" dirty="0" smtClean="0"/>
          </a:p>
          <a:p>
            <a:r>
              <a:rPr lang="en-GB" baseline="0" dirty="0" smtClean="0"/>
              <a:t>A JMSContext is a new object which you can think of as combining a JMS connection and a JMS session into a single object.</a:t>
            </a:r>
          </a:p>
          <a:p>
            <a:r>
              <a:rPr lang="en-GB" baseline="0" dirty="0" smtClean="0"/>
              <a:t>In the next line we're using it to create a producer object, and then we're calling the send method to send the message.</a:t>
            </a:r>
          </a:p>
          <a:p>
            <a:endParaRPr lang="en-GB" baseline="0" dirty="0" smtClean="0"/>
          </a:p>
          <a:p>
            <a:r>
              <a:rPr lang="en-GB" baseline="0" dirty="0" smtClean="0"/>
              <a:t>Note that we're not creating a message here. Instead we're simply passing the string into the send method.</a:t>
            </a:r>
          </a:p>
          <a:p>
            <a:endParaRPr lang="en-GB" baseline="0" dirty="0" smtClean="0"/>
          </a:p>
          <a:p>
            <a:r>
              <a:rPr lang="en-GB" baseline="0" dirty="0" smtClean="0"/>
              <a:t>Another thing to mention is that JMSContext implements </a:t>
            </a:r>
            <a:r>
              <a:rPr lang="en-GB" baseline="0" dirty="0" err="1" smtClean="0"/>
              <a:t>AutoCloseable</a:t>
            </a:r>
            <a:r>
              <a:rPr lang="en-GB" baseline="0" dirty="0" smtClean="0"/>
              <a:t>, so by creating it in a try-with-resources block we don't have to call close when we've finished with it.</a:t>
            </a:r>
            <a:endParaRPr lang="en-GB" dirty="0" smtClean="0"/>
          </a:p>
          <a:p>
            <a:endParaRPr lang="en-GB" dirty="0" smtClean="0"/>
          </a:p>
          <a:p>
            <a:r>
              <a:rPr lang="en-GB" dirty="0" smtClean="0"/>
              <a:t>And the exception that this</a:t>
            </a:r>
            <a:r>
              <a:rPr lang="en-GB" baseline="0" dirty="0" smtClean="0"/>
              <a:t> code may throw is different. Instead of JMSException, it may throw a JMSRuntimeException. </a:t>
            </a:r>
          </a:p>
          <a:p>
            <a:r>
              <a:rPr lang="en-GB" baseline="0" dirty="0" smtClean="0"/>
              <a:t>This is an unchecked exception which means the compiler doesn't force us to catch it in our code or declare it in a throws clause.</a:t>
            </a:r>
            <a:endParaRPr lang="en-GB" dirty="0" smtClean="0"/>
          </a:p>
          <a:p>
            <a:endParaRPr lang="en-GB" dirty="0" smtClean="0"/>
          </a:p>
        </p:txBody>
      </p:sp>
      <p:sp>
        <p:nvSpPr>
          <p:cNvPr id="4" name="Slide Number Placeholder 3"/>
          <p:cNvSpPr>
            <a:spLocks noGrp="1"/>
          </p:cNvSpPr>
          <p:nvPr>
            <p:ph type="sldNum" sz="quarter" idx="10"/>
          </p:nvPr>
        </p:nvSpPr>
        <p:spPr/>
        <p:txBody>
          <a:bodyPr/>
          <a:lstStyle/>
          <a:p>
            <a:fld id="{36E82501-53DA-4152-84B0-51135B15EEA8}"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Let's talk more</a:t>
            </a:r>
            <a:r>
              <a:rPr lang="en-GB" baseline="0" dirty="0" smtClean="0"/>
              <a:t> about this new object, </a:t>
            </a:r>
            <a:r>
              <a:rPr lang="en-GB" b="0" baseline="0" dirty="0" smtClean="0"/>
              <a:t>JMSContext</a:t>
            </a:r>
            <a:r>
              <a:rPr lang="en-GB" baseline="0" dirty="0" smtClean="0"/>
              <a:t>.</a:t>
            </a:r>
          </a:p>
          <a:p>
            <a:r>
              <a:rPr lang="en-GB" baseline="0" dirty="0" smtClean="0"/>
              <a:t>As I said, it can be thought of as encapsulating a JMS connection and a session, though if you're using the simplified API you never use those objects.</a:t>
            </a:r>
          </a:p>
          <a:p>
            <a:r>
              <a:rPr lang="en-GB" baseline="0" dirty="0" smtClean="0"/>
              <a:t>It can also be thought of as holding a MessageProducer, which I'll explain in a moment.</a:t>
            </a:r>
          </a:p>
          <a:p>
            <a:endParaRPr lang="en-GB" baseline="0" dirty="0" smtClean="0"/>
          </a:p>
          <a:p>
            <a:r>
              <a:rPr lang="en-GB" dirty="0" smtClean="0"/>
              <a:t>You can create</a:t>
            </a:r>
            <a:r>
              <a:rPr lang="en-GB" baseline="0" dirty="0" smtClean="0"/>
              <a:t> a JMSContext from a connection factory, using a new method </a:t>
            </a:r>
            <a:r>
              <a:rPr lang="en-GB" b="1" baseline="0" dirty="0" err="1" smtClean="0"/>
              <a:t>createContext</a:t>
            </a:r>
            <a:r>
              <a:rPr lang="en-GB" baseline="0" dirty="0" smtClean="0"/>
              <a:t>.</a:t>
            </a:r>
          </a:p>
          <a:p>
            <a:r>
              <a:rPr lang="en-GB" baseline="0" dirty="0" smtClean="0"/>
              <a:t>Since you're creating both a connection and a session here, you can specify any of the parameters you use when creating a connection or session.</a:t>
            </a:r>
          </a:p>
          <a:p>
            <a:endParaRPr lang="en-GB" baseline="0" dirty="0" smtClean="0"/>
          </a:p>
          <a:p>
            <a:r>
              <a:rPr lang="en-GB" baseline="0" dirty="0" smtClean="0"/>
              <a:t>A JMSContext uses system resources, so you need to close it after use, </a:t>
            </a:r>
          </a:p>
          <a:p>
            <a:r>
              <a:rPr lang="en-GB" baseline="0" dirty="0" smtClean="0"/>
              <a:t>which you can do by calling the close method or creating it in a try-with-resources block.</a:t>
            </a:r>
          </a:p>
          <a:p>
            <a:endParaRPr lang="en-GB" baseline="0" dirty="0"/>
          </a:p>
          <a:p>
            <a:r>
              <a:rPr lang="en-GB" baseline="0" dirty="0" smtClean="0"/>
              <a:t>But if you're in a Java EE application you have an additional option. You can inject a JMSContext directly into your code. </a:t>
            </a:r>
          </a:p>
          <a:p>
            <a:r>
              <a:rPr lang="en-GB" baseline="0" dirty="0" smtClean="0"/>
              <a:t>If you do this the container will take care of creating it for you and of closing it after you've finished with it.</a:t>
            </a:r>
          </a:p>
          <a:p>
            <a:r>
              <a:rPr lang="en-GB" baseline="0" dirty="0" smtClean="0"/>
              <a:t>I'll come back to that in just a moment.</a:t>
            </a:r>
          </a:p>
        </p:txBody>
      </p:sp>
      <p:sp>
        <p:nvSpPr>
          <p:cNvPr id="4" name="Slide Number Placeholder 3"/>
          <p:cNvSpPr>
            <a:spLocks noGrp="1"/>
          </p:cNvSpPr>
          <p:nvPr>
            <p:ph type="sldNum" sz="quarter" idx="10"/>
          </p:nvPr>
        </p:nvSpPr>
        <p:spPr/>
        <p:txBody>
          <a:bodyPr/>
          <a:lstStyle/>
          <a:p>
            <a:fld id="{36E82501-53DA-4152-84B0-51135B15EEA8}"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Here are a few more things to know about JMSContext.</a:t>
            </a:r>
          </a:p>
          <a:p>
            <a:r>
              <a:rPr lang="en-GB" dirty="0" smtClean="0"/>
              <a:t>In the standard API </a:t>
            </a:r>
            <a:r>
              <a:rPr lang="en-GB" baseline="0" dirty="0" smtClean="0"/>
              <a:t>you sometimes need to create multiple session objects from the same </a:t>
            </a:r>
            <a:r>
              <a:rPr lang="en-GB" baseline="0" dirty="0" err="1" smtClean="0"/>
              <a:t>conneciton</a:t>
            </a:r>
            <a:r>
              <a:rPr lang="en-GB" baseline="0" dirty="0" smtClean="0"/>
              <a:t>.</a:t>
            </a:r>
          </a:p>
          <a:p>
            <a:r>
              <a:rPr lang="en-GB" baseline="0" dirty="0" smtClean="0"/>
              <a:t>In the simplified API you can do the same thing, which is to create multiple JMSContext objects which have the same underlying connections but different sessions.</a:t>
            </a:r>
          </a:p>
          <a:p>
            <a:r>
              <a:rPr lang="en-GB" baseline="0" dirty="0" smtClean="0"/>
              <a:t>To allow this, a method </a:t>
            </a:r>
            <a:r>
              <a:rPr lang="en-GB" baseline="0" dirty="0" err="1" smtClean="0"/>
              <a:t>createContext</a:t>
            </a:r>
            <a:r>
              <a:rPr lang="en-GB" baseline="0" dirty="0" smtClean="0"/>
              <a:t> on JMSContext will create a new JMSContext using the same connection as the first, but a new session.</a:t>
            </a:r>
          </a:p>
          <a:p>
            <a:endParaRPr lang="en-GB" baseline="0" dirty="0" smtClean="0"/>
          </a:p>
          <a:p>
            <a:r>
              <a:rPr lang="en-GB" baseline="0" dirty="0" smtClean="0"/>
              <a:t>Once you've got a JMSContext you can use it to send, or to receive, messages.</a:t>
            </a:r>
          </a:p>
          <a:p>
            <a:r>
              <a:rPr lang="en-GB" baseline="0" dirty="0" smtClean="0"/>
              <a:t>You can use it to create JMSProducer objects for sending messages</a:t>
            </a:r>
          </a:p>
          <a:p>
            <a:r>
              <a:rPr lang="en-GB" baseline="0" dirty="0" smtClean="0"/>
              <a:t>or JMSConsumer objects for receiving messages.</a:t>
            </a:r>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 JMSProducer in the simplified</a:t>
            </a:r>
            <a:r>
              <a:rPr lang="en-GB" baseline="0" dirty="0" smtClean="0"/>
              <a:t> API can be used in </a:t>
            </a:r>
            <a:r>
              <a:rPr lang="en-GB" dirty="0" smtClean="0"/>
              <a:t>much</a:t>
            </a:r>
            <a:r>
              <a:rPr lang="en-GB" baseline="0" dirty="0" smtClean="0"/>
              <a:t> the same way as you use a MessageProducer in the standard JMS 1.1 API.</a:t>
            </a:r>
          </a:p>
          <a:p>
            <a:endParaRPr lang="en-GB" baseline="0" dirty="0" smtClean="0"/>
          </a:p>
          <a:p>
            <a:r>
              <a:rPr lang="en-GB" baseline="0" dirty="0" smtClean="0"/>
              <a:t>However the difference is that a JMSProducer is defined to be a lightweight object that you can create freely.</a:t>
            </a:r>
          </a:p>
          <a:p>
            <a:r>
              <a:rPr lang="en-GB" baseline="0" dirty="0" smtClean="0"/>
              <a:t>All the setter methods on JMSProducer return the JMSProducer itself, so you can chain methods together.</a:t>
            </a:r>
          </a:p>
          <a:p>
            <a:endParaRPr lang="en-GB" baseline="0" dirty="0" smtClean="0"/>
          </a:p>
          <a:p>
            <a:r>
              <a:rPr lang="en-GB" baseline="0" dirty="0" smtClean="0"/>
              <a:t>It's best to think of a JMSContext as containing a MessageProducer,</a:t>
            </a:r>
          </a:p>
          <a:p>
            <a:r>
              <a:rPr lang="en-GB" baseline="0" dirty="0" smtClean="0"/>
              <a:t>and to think of a JMSProducer as containing just a bag of properties which are used when you send the message.</a:t>
            </a:r>
          </a:p>
          <a:p>
            <a:endParaRPr lang="en-GB" dirty="0" smtClean="0"/>
          </a:p>
          <a:p>
            <a:r>
              <a:rPr lang="en-GB" dirty="0" smtClean="0"/>
              <a:t>(HMM)</a:t>
            </a:r>
          </a:p>
        </p:txBody>
      </p:sp>
      <p:sp>
        <p:nvSpPr>
          <p:cNvPr id="4" name="Slide Number Placeholder 3"/>
          <p:cNvSpPr>
            <a:spLocks noGrp="1"/>
          </p:cNvSpPr>
          <p:nvPr>
            <p:ph type="sldNum" sz="quarter" idx="10"/>
          </p:nvPr>
        </p:nvSpPr>
        <p:spPr/>
        <p:txBody>
          <a:bodyPr/>
          <a:lstStyle/>
          <a:p>
            <a:fld id="{36E82501-53DA-4152-84B0-51135B15EEA8}"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Here's</a:t>
            </a:r>
            <a:r>
              <a:rPr lang="en-GB" baseline="0" dirty="0" smtClean="0"/>
              <a:t> an example of how JMSProducer allows you to set message delivery options using method chaining</a:t>
            </a:r>
          </a:p>
          <a:p>
            <a:endParaRPr lang="en-GB" baseline="0" dirty="0" smtClean="0"/>
          </a:p>
          <a:p>
            <a:r>
              <a:rPr lang="en-GB" baseline="0" dirty="0" smtClean="0"/>
              <a:t>ADLIB</a:t>
            </a:r>
          </a:p>
        </p:txBody>
      </p:sp>
      <p:sp>
        <p:nvSpPr>
          <p:cNvPr id="4" name="Slide Number Placeholder 3"/>
          <p:cNvSpPr>
            <a:spLocks noGrp="1"/>
          </p:cNvSpPr>
          <p:nvPr>
            <p:ph type="sldNum" sz="quarter" idx="10"/>
          </p:nvPr>
        </p:nvSpPr>
        <p:spPr/>
        <p:txBody>
          <a:bodyPr/>
          <a:lstStyle/>
          <a:p>
            <a:fld id="{36E82501-53DA-4152-84B0-51135B15EEA8}"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Note that a </a:t>
            </a:r>
            <a:r>
              <a:rPr lang="en-GB" dirty="0" err="1" smtClean="0"/>
              <a:t>StreamMessage</a:t>
            </a:r>
            <a:r>
              <a:rPr lang="en-GB" dirty="0" smtClean="0"/>
              <a:t> cannot</a:t>
            </a:r>
            <a:r>
              <a:rPr lang="en-GB" baseline="0" dirty="0" smtClean="0"/>
              <a:t> be created this way.</a:t>
            </a:r>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Here's the usual Oracle disclaimer. </a:t>
            </a:r>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Now</a:t>
            </a:r>
            <a:r>
              <a:rPr lang="en-GB" baseline="0" dirty="0" smtClean="0"/>
              <a:t> let's look at how you use the JMS 2.0 simplified API to receive messages.</a:t>
            </a:r>
          </a:p>
          <a:p>
            <a:endParaRPr lang="en-GB" baseline="0" dirty="0" smtClean="0"/>
          </a:p>
          <a:p>
            <a:r>
              <a:rPr lang="en-GB" baseline="0" dirty="0" smtClean="0"/>
              <a:t>ADLIB</a:t>
            </a:r>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These</a:t>
            </a:r>
            <a:r>
              <a:rPr lang="en-GB" baseline="0" dirty="0" smtClean="0"/>
              <a:t> new methods allow you to synchronously receive a message and extract its body all in one go.</a:t>
            </a:r>
          </a:p>
          <a:p>
            <a:r>
              <a:rPr lang="en-GB" baseline="0" dirty="0" smtClean="0"/>
              <a:t>This avoid the need to cast the received message to the expected type and then call another method to extract the body.</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smtClean="0"/>
              <a:t>Here's an example of how you would use a JMSConsumer to receive a TextMessage and extract its payload in a single method call</a:t>
            </a:r>
          </a:p>
          <a:p>
            <a:r>
              <a:rPr lang="en-GB" baseline="0" dirty="0" smtClean="0"/>
              <a:t>Simply pass in the expected message body type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You can do this for TextMessage, BytesMessage, MapMessage and ObjectMessage. </a:t>
            </a:r>
            <a:r>
              <a:rPr lang="en-GB" b="1" baseline="0" dirty="0" smtClean="0"/>
              <a:t>Not</a:t>
            </a:r>
            <a:r>
              <a:rPr lang="en-GB" baseline="0" dirty="0" smtClean="0"/>
              <a:t> </a:t>
            </a:r>
            <a:r>
              <a:rPr lang="en-GB" b="1" i="1" baseline="0" dirty="0" smtClean="0"/>
              <a:t>StreamMessage</a:t>
            </a:r>
            <a:r>
              <a:rPr lang="en-GB"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This saves you an explicit cast (two casts in the case of object message)</a:t>
            </a:r>
          </a:p>
          <a:p>
            <a:endParaRPr lang="en-GB" baseline="0" dirty="0" smtClean="0"/>
          </a:p>
          <a:p>
            <a:r>
              <a:rPr lang="en-GB" baseline="0" dirty="0" smtClean="0"/>
              <a:t>Just to show that the simplified API is available in Java SE as well as Java EE applications</a:t>
            </a:r>
          </a:p>
          <a:p>
            <a:r>
              <a:rPr lang="en-GB" dirty="0" smtClean="0"/>
              <a:t>This</a:t>
            </a:r>
            <a:r>
              <a:rPr lang="en-GB" baseline="0" dirty="0" smtClean="0"/>
              <a:t> example is for Java SE not Java EE, so we include the code to lookup the connection factory and destination. </a:t>
            </a:r>
          </a:p>
          <a:p>
            <a:endParaRPr lang="en-GB" baseline="0" dirty="0" smtClean="0"/>
          </a:p>
          <a:p>
            <a:r>
              <a:rPr lang="en-GB" baseline="0" dirty="0" smtClean="0"/>
              <a:t>If you use these methods you won't have access to the message object itself so you can't access the message's headers or properties.</a:t>
            </a:r>
          </a:p>
          <a:p>
            <a:r>
              <a:rPr lang="en-GB" baseline="0" dirty="0" smtClean="0"/>
              <a:t>So these methods are not for everyone.</a:t>
            </a:r>
          </a:p>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(NOTE: THIS IS DIFFERENT FROM PREVIOUS FEATURE)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There will always be times when your program needs to receive message objects.</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Perhaps you are using a message listener or MDB,</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Or you need to extract message properties or headers. </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In this case, a new method </a:t>
            </a:r>
            <a:r>
              <a:rPr lang="en-GB" baseline="0" dirty="0" err="1" smtClean="0"/>
              <a:t>getBody</a:t>
            </a:r>
            <a:r>
              <a:rPr lang="en-GB" baseline="0" dirty="0" smtClean="0"/>
              <a:t> makes it easier to obtain the body of a message.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You simply pass in the expected body class and it returns an object of the specified type.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Again you can do this for TextMessage, BytesMessage, MapMessage and </a:t>
            </a:r>
            <a:r>
              <a:rPr lang="en-GB" baseline="0" dirty="0" err="1" smtClean="0"/>
              <a:t>ObjectMessage</a:t>
            </a:r>
            <a:r>
              <a:rPr lang="en-GB" baseline="0" dirty="0" smtClean="0"/>
              <a:t>, but not </a:t>
            </a:r>
            <a:r>
              <a:rPr lang="en-GB" baseline="0" dirty="0" err="1" smtClean="0"/>
              <a:t>StreamMessage</a:t>
            </a:r>
            <a:r>
              <a:rPr lang="en-GB"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This saves you an explicit cast (two casts in the case of object message)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p:txBody>
      </p:sp>
      <p:sp>
        <p:nvSpPr>
          <p:cNvPr id="4" name="Slide Number Placeholder 3"/>
          <p:cNvSpPr>
            <a:spLocks noGrp="1"/>
          </p:cNvSpPr>
          <p:nvPr>
            <p:ph type="sldNum" sz="quarter" idx="10"/>
          </p:nvPr>
        </p:nvSpPr>
        <p:spPr/>
        <p:txBody>
          <a:bodyPr/>
          <a:lstStyle/>
          <a:p>
            <a:fld id="{36E82501-53DA-4152-84B0-51135B15EEA8}"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282">
              <a:defRPr/>
            </a:pPr>
            <a:r>
              <a:rPr lang="en-GB" dirty="0" smtClean="0"/>
              <a:t>OK. Now we move onto one of the most significant new features</a:t>
            </a:r>
            <a:r>
              <a:rPr lang="en-GB" baseline="0" dirty="0" smtClean="0"/>
              <a:t> of JMS 2.0.</a:t>
            </a:r>
            <a:endParaRPr lang="en-GB" dirty="0" smtClean="0"/>
          </a:p>
          <a:p>
            <a:pPr defTabSz="914282">
              <a:defRPr/>
            </a:pPr>
            <a:r>
              <a:rPr lang="en-GB" dirty="0" smtClean="0"/>
              <a:t>So far we've</a:t>
            </a:r>
            <a:r>
              <a:rPr lang="en-GB" baseline="0" dirty="0" smtClean="0"/>
              <a:t> only heard how to create a JMSContext using a connection factory, or from an existing JMSContext. </a:t>
            </a:r>
          </a:p>
          <a:p>
            <a:pPr defTabSz="914282">
              <a:defRPr/>
            </a:pPr>
            <a:r>
              <a:rPr lang="en-GB" baseline="0" dirty="0" smtClean="0"/>
              <a:t>We say these are "application-managed" and need to be closed after use. </a:t>
            </a:r>
            <a:endParaRPr lang="en-GB" dirty="0" smtClean="0"/>
          </a:p>
          <a:p>
            <a:pPr defTabSz="914282">
              <a:defRPr/>
            </a:pPr>
            <a:endParaRPr lang="en-GB" dirty="0" smtClean="0"/>
          </a:p>
          <a:p>
            <a:pPr defTabSz="914282">
              <a:defRPr/>
            </a:pPr>
            <a:r>
              <a:rPr lang="en-GB" dirty="0" smtClean="0"/>
              <a:t>However</a:t>
            </a:r>
            <a:r>
              <a:rPr lang="en-GB" baseline="0" dirty="0" smtClean="0"/>
              <a:t> in a Java EE web or EJB container you can also "inject" JMSContext objects directly </a:t>
            </a:r>
            <a:endParaRPr lang="en-GB" dirty="0" smtClean="0"/>
          </a:p>
          <a:p>
            <a:pPr defTabSz="914282">
              <a:defRPr/>
            </a:pPr>
            <a:r>
              <a:rPr lang="en-GB" dirty="0" smtClean="0"/>
              <a:t>There’s</a:t>
            </a:r>
            <a:r>
              <a:rPr lang="en-GB" baseline="0" dirty="0" smtClean="0"/>
              <a:t> n</a:t>
            </a:r>
            <a:r>
              <a:rPr lang="en-GB" dirty="0" smtClean="0"/>
              <a:t>o need to create a JMSContext,</a:t>
            </a:r>
            <a:r>
              <a:rPr lang="en-GB" baseline="0" dirty="0" smtClean="0"/>
              <a:t> and no need to close it</a:t>
            </a:r>
          </a:p>
          <a:p>
            <a:pPr defTabSz="914282">
              <a:defRPr/>
            </a:pPr>
            <a:endParaRPr lang="en-GB" baseline="0" dirty="0" smtClean="0"/>
          </a:p>
          <a:p>
            <a:pPr defTabSz="914282">
              <a:defRPr/>
            </a:pPr>
            <a:r>
              <a:rPr lang="en-GB" dirty="0" smtClean="0"/>
              <a:t>Use @Inject to inject the JMSContext, specifying the</a:t>
            </a:r>
            <a:r>
              <a:rPr lang="en-GB" baseline="0" dirty="0" smtClean="0"/>
              <a:t> </a:t>
            </a:r>
            <a:r>
              <a:rPr lang="en-GB" dirty="0" smtClean="0"/>
              <a:t>connection factory you want to use</a:t>
            </a:r>
          </a:p>
          <a:p>
            <a:pPr defTabSz="914282">
              <a:defRPr/>
            </a:pPr>
            <a:r>
              <a:rPr lang="en-GB" dirty="0" smtClean="0"/>
              <a:t>The contains will automatically look up this connection factory for you and use it to create a JMSContext. </a:t>
            </a:r>
          </a:p>
          <a:p>
            <a:pPr defTabSz="914282">
              <a:defRPr/>
            </a:pPr>
            <a:r>
              <a:rPr lang="en-GB" dirty="0" smtClean="0"/>
              <a:t>Your code simply has to use it.</a:t>
            </a:r>
          </a:p>
          <a:p>
            <a:pPr defTabSz="914282">
              <a:defRPr/>
            </a:pPr>
            <a:r>
              <a:rPr lang="en-GB" dirty="0" smtClean="0"/>
              <a:t>At the end of the transaction, the JMSContext will be closed automatically for you by the container.</a:t>
            </a:r>
          </a:p>
          <a:p>
            <a:pPr defTabSz="914282">
              <a:defRPr/>
            </a:pPr>
            <a:endParaRPr lang="en-GB" dirty="0" smtClean="0"/>
          </a:p>
          <a:p>
            <a:pPr defTabSz="914282">
              <a:defRPr/>
            </a:pPr>
            <a:r>
              <a:rPr lang="en-GB" dirty="0" smtClean="0"/>
              <a:t>This is intended to be the JMS equivalent of injecting a JPA </a:t>
            </a:r>
            <a:r>
              <a:rPr lang="en-GB" dirty="0" err="1" smtClean="0"/>
              <a:t>EntityManager</a:t>
            </a:r>
            <a:r>
              <a:rPr lang="en-GB" baseline="0" dirty="0" smtClean="0"/>
              <a:t> into your code using the @</a:t>
            </a:r>
            <a:r>
              <a:rPr lang="en-GB" baseline="0" dirty="0" err="1" smtClean="0"/>
              <a:t>PersistenceContext</a:t>
            </a:r>
            <a:r>
              <a:rPr lang="en-GB" baseline="0" dirty="0" smtClean="0"/>
              <a:t> annotation.</a:t>
            </a:r>
            <a:endParaRPr lang="en-GB" dirty="0" smtClean="0"/>
          </a:p>
          <a:p>
            <a:pPr defTabSz="914282">
              <a:defRPr/>
            </a:pPr>
            <a:endParaRPr lang="en-GB" dirty="0" smtClean="0"/>
          </a:p>
          <a:p>
            <a:pPr defTabSz="914282">
              <a:defRPr/>
            </a:pPr>
            <a:r>
              <a:rPr lang="en-GB" dirty="0" smtClean="0"/>
              <a:t> </a:t>
            </a:r>
          </a:p>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70" indent="-228570">
              <a:buNone/>
            </a:pPr>
            <a:r>
              <a:rPr lang="en-GB" baseline="0" dirty="0" smtClean="0"/>
              <a:t>When you inject a JMSContext object into your application, there are a number of annotations you can specify which tells the container how to create it.</a:t>
            </a:r>
          </a:p>
          <a:p>
            <a:pPr marL="228570" indent="-228570">
              <a:buNone/>
            </a:pPr>
            <a:endParaRPr lang="en-GB" baseline="0" dirty="0" smtClean="0"/>
          </a:p>
          <a:p>
            <a:pPr marL="228570" indent="-228570">
              <a:buNone/>
            </a:pPr>
            <a:r>
              <a:rPr lang="en-GB" baseline="0" dirty="0" smtClean="0"/>
              <a:t>In the previous slide was saw how the </a:t>
            </a:r>
            <a:r>
              <a:rPr lang="en-GB" baseline="0" dirty="0" err="1" smtClean="0"/>
              <a:t>JMSConnectionFactory</a:t>
            </a:r>
            <a:r>
              <a:rPr lang="en-GB" baseline="0" dirty="0" smtClean="0"/>
              <a:t> annotation could be used to specify which connection factory you wanted to use.</a:t>
            </a:r>
          </a:p>
          <a:p>
            <a:pPr marL="228570" indent="-228570">
              <a:buNone/>
            </a:pPr>
            <a:r>
              <a:rPr lang="en-GB" baseline="0" dirty="0" smtClean="0"/>
              <a:t>If you don't specify this then the container will choose a default connection factory for you which will connect to the application server's built-in JMS provider.</a:t>
            </a:r>
          </a:p>
          <a:p>
            <a:pPr marL="228570" indent="-228570">
              <a:buNone/>
            </a:pPr>
            <a:endParaRPr lang="en-GB" baseline="0" dirty="0" smtClean="0"/>
          </a:p>
          <a:p>
            <a:pPr marL="228570" indent="-228570">
              <a:buNone/>
            </a:pPr>
            <a:r>
              <a:rPr lang="en-GB" baseline="0" dirty="0" smtClean="0"/>
              <a:t>If you're not using a transaction, you can specify the acknowledgement mode using the </a:t>
            </a:r>
            <a:r>
              <a:rPr lang="en-GB" baseline="0" dirty="0" err="1" smtClean="0"/>
              <a:t>JMSSessionMode</a:t>
            </a:r>
            <a:r>
              <a:rPr lang="en-GB" baseline="0" dirty="0" smtClean="0"/>
              <a:t> parameter. </a:t>
            </a:r>
          </a:p>
          <a:p>
            <a:pPr marL="228570" indent="-228570">
              <a:buNone/>
            </a:pPr>
            <a:endParaRPr lang="en-GB" baseline="0" dirty="0" smtClean="0"/>
          </a:p>
          <a:p>
            <a:pPr marL="228570" indent="-228570">
              <a:buNone/>
            </a:pPr>
            <a:r>
              <a:rPr lang="en-GB" baseline="0" dirty="0" smtClean="0"/>
              <a:t>And for completeness you can use th</a:t>
            </a:r>
            <a:r>
              <a:rPr lang="en-GB" b="0" baseline="0" dirty="0" smtClean="0"/>
              <a:t>e </a:t>
            </a:r>
            <a:r>
              <a:rPr kumimoji="0" lang="en-GB" sz="1200" b="0"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JMSPasswordCredential</a:t>
            </a:r>
            <a:r>
              <a:rPr kumimoji="0" lang="en-GB" sz="1200" b="0"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annotation</a:t>
            </a:r>
            <a:r>
              <a:rPr lang="en-GB" baseline="0" dirty="0" smtClean="0"/>
              <a:t>  to specify user and password. </a:t>
            </a:r>
          </a:p>
          <a:p>
            <a:pPr marL="228570" indent="-228570">
              <a:buNone/>
            </a:pPr>
            <a:r>
              <a:rPr lang="en-GB" baseline="0" dirty="0" smtClean="0"/>
              <a:t>This means having passwords in your code, which is obviously not a good idea and so this is a rather limited feature at the moment. </a:t>
            </a:r>
          </a:p>
          <a:p>
            <a:pPr marL="228570" indent="-228570">
              <a:buNone/>
            </a:pPr>
            <a:r>
              <a:rPr lang="en-GB" baseline="0" dirty="0" smtClean="0"/>
              <a:t>I hope that a future version of Java EE will support password aliases which would make this rather more useful.</a:t>
            </a:r>
          </a:p>
        </p:txBody>
      </p:sp>
      <p:sp>
        <p:nvSpPr>
          <p:cNvPr id="4" name="Slide Number Placeholder 3"/>
          <p:cNvSpPr>
            <a:spLocks noGrp="1"/>
          </p:cNvSpPr>
          <p:nvPr>
            <p:ph type="sldNum" sz="quarter" idx="10"/>
          </p:nvPr>
        </p:nvSpPr>
        <p:spPr/>
        <p:txBody>
          <a:bodyPr/>
          <a:lstStyle/>
          <a:p>
            <a:fld id="{36E82501-53DA-4152-84B0-51135B15EEA8}"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dirty="0" smtClean="0"/>
              <a:t>Let's</a:t>
            </a:r>
            <a:r>
              <a:rPr lang="en-GB" baseline="0" dirty="0" smtClean="0"/>
              <a:t> finish this introduction to the simplified API by seeing how it relates to the other APIs defined in JMS.</a:t>
            </a:r>
            <a:endParaRPr lang="en-GB" dirty="0" smtClean="0"/>
          </a:p>
          <a:p>
            <a:endParaRPr lang="en-GB" dirty="0" smtClean="0"/>
          </a:p>
          <a:p>
            <a:r>
              <a:rPr lang="en-GB" dirty="0" smtClean="0"/>
              <a:t>Towards the end of the last century, when JMS was first released as version 1.0,</a:t>
            </a:r>
            <a:r>
              <a:rPr lang="en-GB" baseline="0" dirty="0" smtClean="0"/>
              <a:t> there were two completely separate APIs for dealing with queues and topics.</a:t>
            </a:r>
          </a:p>
          <a:p>
            <a:r>
              <a:rPr lang="en-GB" baseline="0" dirty="0" smtClean="0"/>
              <a:t>In 2002 (which was still over a decade ago) JMS 1.1 combined these into a new API which was intended to replace the two older APIs. </a:t>
            </a:r>
          </a:p>
          <a:p>
            <a:r>
              <a:rPr lang="en-GB" baseline="0" dirty="0" smtClean="0"/>
              <a:t>This was called the "unified API"  to reflect the fact that it provided a single API for both queues and topics.</a:t>
            </a:r>
          </a:p>
          <a:p>
            <a:endParaRPr lang="en-GB" baseline="0" dirty="0" smtClean="0"/>
          </a:p>
          <a:p>
            <a:r>
              <a:rPr lang="en-GB" baseline="0" dirty="0" smtClean="0"/>
              <a:t>The unified API has been the standard, recommended, JMS API for so long that I'm now calling it the "standard" API, </a:t>
            </a:r>
          </a:p>
          <a:p>
            <a:endParaRPr lang="en-GB" baseline="0" dirty="0" smtClean="0"/>
          </a:p>
          <a:p>
            <a:r>
              <a:rPr lang="en-GB" baseline="0" dirty="0" smtClean="0"/>
              <a:t>and am referring to the older queue-specific and topic-specific APIs as being "legacy" APIs. These have been effectively deprecated for over ten years, and I'd recommend avoiding them if possible.</a:t>
            </a:r>
          </a:p>
          <a:p>
            <a:endParaRPr lang="en-GB" baseline="0" dirty="0" smtClean="0"/>
          </a:p>
          <a:p>
            <a:r>
              <a:rPr lang="en-GB" baseline="0" dirty="0" smtClean="0"/>
              <a:t>The JMS 1.1 standard API has served us well for over ten years, but it is rather more complicated that it needs to be</a:t>
            </a:r>
          </a:p>
          <a:p>
            <a:r>
              <a:rPr lang="en-GB" baseline="0" dirty="0" smtClean="0"/>
              <a:t>Which is why, earlier this year, JMS 2.0 defined a completely new API which we're calling the "simplified" API</a:t>
            </a:r>
          </a:p>
          <a:p>
            <a:endParaRPr lang="en-GB" dirty="0" smtClean="0"/>
          </a:p>
          <a:p>
            <a:r>
              <a:rPr lang="en-GB" dirty="0" smtClean="0"/>
              <a:t>Essentially</a:t>
            </a:r>
            <a:r>
              <a:rPr lang="en-GB" baseline="0" dirty="0" smtClean="0"/>
              <a:t> all these APIs are equivalent, with almost every JMS feature available the standard API, the simplified API, and the legacy APIs.</a:t>
            </a:r>
          </a:p>
          <a:p>
            <a:r>
              <a:rPr lang="en-GB" baseline="0" dirty="0" smtClean="0"/>
              <a:t>Now because of the rules of backwards compatibility, all four APIs will remain with us indefinitely.  No-one will be forced to rewrite their application.</a:t>
            </a:r>
          </a:p>
          <a:p>
            <a:r>
              <a:rPr lang="en-GB" baseline="0" dirty="0" smtClean="0"/>
              <a:t>But in the future, new features will be focussed on the simplified and standard APIs only.</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Before we start, I'd like to just show this </a:t>
            </a:r>
            <a:r>
              <a:rPr lang="en-GB" baseline="0" dirty="0" smtClean="0"/>
              <a:t>advert for a BOF discussion session we'll be having tomorrow.</a:t>
            </a:r>
            <a:endParaRPr lang="en-GB" dirty="0" smtClean="0"/>
          </a:p>
          <a:p>
            <a:r>
              <a:rPr lang="en-GB" dirty="0" smtClean="0"/>
              <a:t>This is an opportunity to give feedback on JMS 2.0</a:t>
            </a:r>
          </a:p>
          <a:p>
            <a:r>
              <a:rPr lang="en-GB" dirty="0" smtClean="0"/>
              <a:t>And to have a discussion about what should be in the next version of JMS.</a:t>
            </a:r>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smtClean="0"/>
          </a:p>
          <a:p>
            <a:endParaRPr lang="en-GB" dirty="0" smtClean="0"/>
          </a:p>
          <a:p>
            <a:r>
              <a:rPr lang="en-GB" dirty="0" smtClean="0"/>
              <a:t>completion listener on next slide</a:t>
            </a:r>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6E82501-53DA-4152-84B0-51135B15EEA8}"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Explain the problem with poison messages - messages which cannot be consumed for some reason and need to be redelivered. </a:t>
            </a:r>
          </a:p>
          <a:p>
            <a:r>
              <a:rPr lang="en-GB" dirty="0" smtClean="0"/>
              <a:t>JMS currently define how these should be handled, though individual vendors do offer dead-message features.</a:t>
            </a:r>
          </a:p>
          <a:p>
            <a:r>
              <a:rPr lang="en-GB" dirty="0" smtClean="0"/>
              <a:t>Not currently looking at standardising dead message features, but making it easier for applications or app servers to do this themselves:</a:t>
            </a:r>
          </a:p>
          <a:p>
            <a:endParaRPr lang="en-GB" dirty="0" smtClean="0"/>
          </a:p>
          <a:p>
            <a:r>
              <a:rPr lang="en-GB" dirty="0" smtClean="0"/>
              <a:t>Each time a message was redelivered. this value would be incremented. So application could decide a message has been redelivered n times and forwards it somewhere else.</a:t>
            </a:r>
          </a:p>
          <a:p>
            <a:pPr eaLnBrk="1" hangingPunct="1">
              <a:spcBef>
                <a:spcPct val="0"/>
              </a:spcBef>
            </a:pPr>
            <a:endParaRPr lang="en-GB" dirty="0" smtClean="0"/>
          </a:p>
          <a:p>
            <a:pPr eaLnBrk="1" hangingPunct="1">
              <a:spcBef>
                <a:spcPct val="0"/>
              </a:spcBef>
            </a:pPr>
            <a:r>
              <a:rPr lang="en-GB" dirty="0" smtClean="0"/>
              <a:t>This property wouldn't need to be perfectly accurate every time. For example, it wouldn't be necessary to persist this value in the server. A "best efforts" implementation would probably be adequately.</a:t>
            </a:r>
          </a:p>
          <a:p>
            <a:pPr eaLnBrk="1" hangingPunct="1">
              <a:spcBef>
                <a:spcPct val="0"/>
              </a:spcBef>
            </a:pP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Let's have a look at how topics</a:t>
            </a:r>
            <a:r>
              <a:rPr lang="en-GB" baseline="0" dirty="0" smtClean="0"/>
              <a:t> </a:t>
            </a:r>
            <a:r>
              <a:rPr lang="en-GB" dirty="0" smtClean="0"/>
              <a:t>work in JMS 1.1, and in particular what</a:t>
            </a:r>
            <a:r>
              <a:rPr lang="en-GB" baseline="0" dirty="0" smtClean="0"/>
              <a:t> the term "subscription" means.</a:t>
            </a:r>
            <a:endParaRPr lang="en-GB" dirty="0" smtClean="0"/>
          </a:p>
          <a:p>
            <a:r>
              <a:rPr lang="en-GB" dirty="0" smtClean="0"/>
              <a:t>You</a:t>
            </a:r>
            <a:r>
              <a:rPr lang="en-GB" baseline="0" dirty="0" smtClean="0"/>
              <a:t> can think of a subscription as being like a queue which receives a copy of every message sent to the topic.  </a:t>
            </a:r>
          </a:p>
          <a:p>
            <a:r>
              <a:rPr lang="en-GB" baseline="0" dirty="0" smtClean="0"/>
              <a:t>A subscription can be durable or non-durable.</a:t>
            </a:r>
          </a:p>
          <a:p>
            <a:r>
              <a:rPr lang="en-GB" baseline="0" dirty="0" smtClean="0"/>
              <a:t>If a subscription is durable then it is long-lived, persisted, named, and will continue to exist even if the consumer goes away</a:t>
            </a:r>
          </a:p>
          <a:p>
            <a:r>
              <a:rPr lang="en-GB" baseline="0" dirty="0" smtClean="0"/>
              <a:t>If a subscription is non-durable then it is short-lived, not persisted, nameless, less-reliable and will be deleted when the  consumer goes away</a:t>
            </a:r>
          </a:p>
          <a:p>
            <a:r>
              <a:rPr lang="en-GB" baseline="0" dirty="0" smtClean="0"/>
              <a:t>In both cases, however, there’s a basic restriction in that each subscription can have only one consumer. </a:t>
            </a:r>
          </a:p>
        </p:txBody>
      </p:sp>
      <p:sp>
        <p:nvSpPr>
          <p:cNvPr id="4" name="Slide Number Placeholder 3"/>
          <p:cNvSpPr>
            <a:spLocks noGrp="1"/>
          </p:cNvSpPr>
          <p:nvPr>
            <p:ph type="sldNum" sz="quarter" idx="10"/>
          </p:nvPr>
        </p:nvSpPr>
        <p:spPr/>
        <p:txBody>
          <a:bodyPr/>
          <a:lstStyle/>
          <a:p>
            <a:fld id="{36E82501-53DA-4152-84B0-51135B15EEA8}"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GB" dirty="0" smtClean="0"/>
              <a:t>To create two consumers on the same durable subscription, need to use the same connection or leave </a:t>
            </a:r>
            <a:r>
              <a:rPr lang="en-GB" dirty="0" err="1" smtClean="0"/>
              <a:t>clientId</a:t>
            </a:r>
            <a:r>
              <a:rPr lang="en-GB" dirty="0" smtClean="0"/>
              <a:t> unset</a:t>
            </a:r>
          </a:p>
          <a:p>
            <a:pPr eaLnBrk="1" hangingPunct="1">
              <a:spcBef>
                <a:spcPct val="0"/>
              </a:spcBef>
            </a:pPr>
            <a:endParaRPr lang="en-GB" dirty="0" smtClean="0"/>
          </a:p>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smtClean="0"/>
              <a:t>In JMS 2.0 the basic principles are unchanged.</a:t>
            </a:r>
          </a:p>
          <a:p>
            <a:endParaRPr lang="en-GB" baseline="0" dirty="0" smtClean="0"/>
          </a:p>
          <a:p>
            <a:r>
              <a:rPr lang="en-GB" baseline="0" dirty="0" smtClean="0"/>
              <a:t>The big difference is that when you create a subscription, you can specify that it is allowed to have multiple consumers consuming messages from it.</a:t>
            </a:r>
          </a:p>
          <a:p>
            <a:r>
              <a:rPr lang="en-GB" baseline="0" dirty="0" smtClean="0"/>
              <a:t>The type of subscription what was created using the JMS 1.1 methods creates what we now call an "</a:t>
            </a:r>
            <a:r>
              <a:rPr lang="en-GB" b="1" baseline="0" dirty="0" smtClean="0"/>
              <a:t>unshared</a:t>
            </a:r>
            <a:r>
              <a:rPr lang="en-GB" baseline="0" dirty="0" smtClean="0"/>
              <a:t>" subscription</a:t>
            </a:r>
          </a:p>
          <a:p>
            <a:r>
              <a:rPr lang="en-GB" baseline="0" dirty="0" smtClean="0"/>
              <a:t>There are some new methods which create what we can a "shared" subscription.</a:t>
            </a:r>
          </a:p>
          <a:p>
            <a:r>
              <a:rPr lang="en-GB" baseline="0" dirty="0" smtClean="0"/>
              <a:t>A </a:t>
            </a:r>
            <a:r>
              <a:rPr lang="en-GB" b="1" baseline="0" dirty="0" smtClean="0"/>
              <a:t>shared</a:t>
            </a:r>
            <a:r>
              <a:rPr lang="en-GB" baseline="0" dirty="0" smtClean="0"/>
              <a:t> subscription is identified by a name (and by the client id if set), and can have multiple consumers.</a:t>
            </a:r>
          </a:p>
          <a:p>
            <a:r>
              <a:rPr lang="en-GB" baseline="0" dirty="0" smtClean="0"/>
              <a:t>Each message on the subscription is delivered to just one of these consumers.</a:t>
            </a:r>
          </a:p>
          <a:p>
            <a:endParaRPr lang="en-GB" baseline="0" dirty="0" smtClean="0"/>
          </a:p>
          <a:p>
            <a:r>
              <a:rPr lang="en-GB" baseline="0" dirty="0" smtClean="0"/>
              <a:t>Let me just summarise this again. </a:t>
            </a:r>
          </a:p>
          <a:p>
            <a:r>
              <a:rPr lang="en-GB" baseline="0" dirty="0" smtClean="0"/>
              <a:t>You can have many subscriptions on a topic. Each message is copied to every subscription (unless there's a message selector)</a:t>
            </a:r>
          </a:p>
          <a:p>
            <a:r>
              <a:rPr lang="en-GB" baseline="0" dirty="0" smtClean="0"/>
              <a:t>If the subscription is shared, it can have many consumer. Each message from the subscription is delivered to just one of these consumers.</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36E82501-53DA-4152-84B0-51135B15EEA8}"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We're talking about the standard API here,</a:t>
            </a:r>
            <a:r>
              <a:rPr lang="en-GB" baseline="0" dirty="0" smtClean="0"/>
              <a:t> so these are methods on the Session object.</a:t>
            </a:r>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Here's a summary of the methods we now have to create subscriptions</a:t>
            </a:r>
            <a:r>
              <a:rPr lang="en-GB" baseline="0" dirty="0" smtClean="0"/>
              <a:t> on topics, and consumers on those subscriptions.</a:t>
            </a:r>
          </a:p>
          <a:p>
            <a:r>
              <a:rPr lang="en-GB" baseline="0" dirty="0" smtClean="0"/>
              <a:t>The same methods are available in the standard API (on Session) and in the simplified API (on JMSContext)</a:t>
            </a:r>
            <a:endParaRPr lang="en-GB" dirty="0" smtClean="0"/>
          </a:p>
          <a:p>
            <a:endParaRPr lang="en-GB" dirty="0" smtClean="0"/>
          </a:p>
          <a:p>
            <a:r>
              <a:rPr lang="en-GB" dirty="0" smtClean="0"/>
              <a:t>On the left side are</a:t>
            </a:r>
            <a:r>
              <a:rPr lang="en-GB" baseline="0" dirty="0" smtClean="0"/>
              <a:t> the methods to create unshared subscriptions: non-durable on the top, durable below. These have the same behaviour as in JMS 1.1. As before, a durable subscription needs to have a name. The name, combined with the </a:t>
            </a:r>
            <a:r>
              <a:rPr lang="en-GB" baseline="0" dirty="0" err="1" smtClean="0"/>
              <a:t>clientID</a:t>
            </a:r>
            <a:r>
              <a:rPr lang="en-GB" baseline="0" dirty="0" smtClean="0"/>
              <a:t>, is used to identify the subscription. </a:t>
            </a:r>
            <a:r>
              <a:rPr lang="en-GB" baseline="0" dirty="0" err="1" smtClean="0"/>
              <a:t>ClientID</a:t>
            </a:r>
            <a:r>
              <a:rPr lang="en-GB" baseline="0" dirty="0" smtClean="0"/>
              <a:t> must be set.</a:t>
            </a:r>
          </a:p>
          <a:p>
            <a:endParaRPr lang="en-GB" baseline="0" dirty="0" smtClean="0"/>
          </a:p>
          <a:p>
            <a:r>
              <a:rPr lang="en-GB" baseline="0" dirty="0" smtClean="0"/>
              <a:t>On the right side are the methods to create shared subscriptions: non-durable on the top, durable below.  These both need to have a name, which, combined with </a:t>
            </a:r>
            <a:r>
              <a:rPr lang="en-GB" baseline="0" dirty="0" err="1" smtClean="0"/>
              <a:t>clientiD</a:t>
            </a:r>
            <a:r>
              <a:rPr lang="en-GB" baseline="0" dirty="0" smtClean="0"/>
              <a:t>, is used to identify the subscription. In this case, setting </a:t>
            </a:r>
            <a:r>
              <a:rPr lang="en-GB" baseline="0" dirty="0" err="1" smtClean="0"/>
              <a:t>clientId</a:t>
            </a:r>
            <a:r>
              <a:rPr lang="en-GB" baseline="0" dirty="0" smtClean="0"/>
              <a:t> is optional.</a:t>
            </a:r>
            <a:endParaRPr lang="en-GB" dirty="0" smtClean="0"/>
          </a:p>
          <a:p>
            <a:endParaRPr lang="en-GB" dirty="0" smtClean="0"/>
          </a:p>
          <a:p>
            <a:r>
              <a:rPr lang="en-GB" dirty="0" smtClean="0"/>
              <a:t>There are variants of these methods with more parameters that </a:t>
            </a:r>
            <a:r>
              <a:rPr lang="en-GB" baseline="0" dirty="0" smtClean="0"/>
              <a:t>allow a message selector to be specified – these are not shown here to keep things simple</a:t>
            </a:r>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Let's start by just reminding ourselves what JMS is.</a:t>
            </a:r>
          </a:p>
          <a:p>
            <a:endParaRPr lang="en-GB" dirty="0" smtClean="0"/>
          </a:p>
          <a:p>
            <a:r>
              <a:rPr lang="en-GB" dirty="0" smtClean="0"/>
              <a:t>ADLIB</a:t>
            </a:r>
          </a:p>
        </p:txBody>
      </p:sp>
      <p:sp>
        <p:nvSpPr>
          <p:cNvPr id="4" name="Slide Number Placeholder 3"/>
          <p:cNvSpPr>
            <a:spLocks noGrp="1"/>
          </p:cNvSpPr>
          <p:nvPr>
            <p:ph type="sldNum" sz="quarter" idx="10"/>
          </p:nvPr>
        </p:nvSpPr>
        <p:spPr/>
        <p:txBody>
          <a:bodyPr/>
          <a:lstStyle/>
          <a:p>
            <a:fld id="{36E82501-53DA-4152-84B0-51135B15EEA8}"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6E82501-53DA-4152-84B0-51135B15EEA8}"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6E82501-53DA-4152-84B0-51135B15EEA8}"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6E82501-53DA-4152-84B0-51135B15EEA8}" type="slidenum">
              <a:rPr lang="en-US" smtClean="0"/>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6E82501-53DA-4152-84B0-51135B15EEA8}"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6E82501-53DA-4152-84B0-51135B15EEA8}" type="slidenum">
              <a:rPr lang="en-US" smtClean="0"/>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6E82501-53DA-4152-84B0-51135B15EEA8}" type="slidenum">
              <a:rPr lang="en-US" smtClean="0"/>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6E82501-53DA-4152-84B0-51135B15EEA8}" type="slidenum">
              <a:rPr lang="en-US" smtClean="0"/>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6E82501-53DA-4152-84B0-51135B15EEA8}" type="slidenum">
              <a:rPr lang="en-US" smtClean="0"/>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6E82501-53DA-4152-84B0-51135B15EEA8}" type="slidenum">
              <a:rPr lang="en-US" smtClean="0"/>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6E82501-53DA-4152-84B0-51135B15EEA8}" type="slidenum">
              <a:rPr lang="en-US" smtClean="0"/>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6E82501-53DA-4152-84B0-51135B15EEA8}" type="slidenum">
              <a:rPr lang="en-US" smtClean="0"/>
              <a:pPr/>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6E82501-53DA-4152-84B0-51135B15EEA8}" type="slidenum">
              <a:rPr lang="en-US" smtClean="0"/>
              <a:pPr/>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6E82501-53DA-4152-84B0-51135B15EEA8}" type="slidenum">
              <a:rPr lang="en-US" smtClean="0"/>
              <a:pPr/>
              <a:t>63</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64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r>
              <a:rPr lang="en-US" dirty="0" smtClean="0"/>
              <a:t>OK. So now I'm going to focus on the changes we've made in JMS 2.0 to make it simpler and easier to use.</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ew Template_Content 2 Line Title">
    <p:spTree>
      <p:nvGrpSpPr>
        <p:cNvPr id="1" name=""/>
        <p:cNvGrpSpPr/>
        <p:nvPr/>
      </p:nvGrpSpPr>
      <p:grpSpPr>
        <a:xfrm>
          <a:off x="0" y="0"/>
          <a:ext cx="0" cy="0"/>
          <a:chOff x="0" y="0"/>
          <a:chExt cx="0" cy="0"/>
        </a:xfrm>
      </p:grpSpPr>
      <p:sp>
        <p:nvSpPr>
          <p:cNvPr id="2" name="Title 1"/>
          <p:cNvSpPr>
            <a:spLocks noGrp="1"/>
          </p:cNvSpPr>
          <p:nvPr>
            <p:ph type="title"/>
          </p:nvPr>
        </p:nvSpPr>
        <p:spPr>
          <a:xfrm>
            <a:off x="804347" y="245538"/>
            <a:ext cx="8229586" cy="768803"/>
          </a:xfrm>
        </p:spPr>
        <p:txBody>
          <a:bodyPr anchor="t" anchorCtr="0"/>
          <a:lstStyle/>
          <a:p>
            <a:r>
              <a:rPr lang="en-US" smtClean="0"/>
              <a:t>Click to edit Master title style</a:t>
            </a: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1029231"/>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xmlns="" val="7790599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ew Template_Case Study">
    <p:spTree>
      <p:nvGrpSpPr>
        <p:cNvPr id="1" name=""/>
        <p:cNvGrpSpPr/>
        <p:nvPr/>
      </p:nvGrpSpPr>
      <p:grpSpPr>
        <a:xfrm>
          <a:off x="0" y="0"/>
          <a:ext cx="0" cy="0"/>
          <a:chOff x="0" y="0"/>
          <a:chExt cx="0" cy="0"/>
        </a:xfrm>
      </p:grpSpPr>
      <p:sp>
        <p:nvSpPr>
          <p:cNvPr id="7" name="Rectangle 6"/>
          <p:cNvSpPr/>
          <p:nvPr userDrawn="1"/>
        </p:nvSpPr>
        <p:spPr>
          <a:xfrm>
            <a:off x="-1" y="1716438"/>
            <a:ext cx="4284133" cy="2420477"/>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bwMode="auto">
          <a:xfrm>
            <a:off x="1524" y="1156648"/>
            <a:ext cx="4291076" cy="551323"/>
          </a:xfrm>
          <a:prstGeom prst="rect">
            <a:avLst/>
          </a:prstGeom>
          <a:gradFill>
            <a:gsLst>
              <a:gs pos="0">
                <a:schemeClr val="accent1"/>
              </a:gs>
              <a:gs pos="100000">
                <a:schemeClr val="accent1">
                  <a:lumMod val="75000"/>
                </a:schemeClr>
              </a:gs>
            </a:gsLst>
            <a:lin ang="5400000" scaled="1"/>
          </a:gradFill>
          <a:ln w="9525" cap="flat" cmpd="sng" algn="ctr">
            <a:noFill/>
            <a:prstDash val="solid"/>
            <a:round/>
            <a:headEnd type="none" w="med" len="med"/>
            <a:tailEnd type="none" w="med" len="med"/>
          </a:ln>
          <a:effectLst/>
        </p:spPr>
        <p:txBody>
          <a:bodyPr lIns="92075" tIns="46038" rIns="92075" bIns="46038" anchor="ctr"/>
          <a:lstStyle/>
          <a:p>
            <a:pPr marL="119063" indent="-119063" algn="ctr">
              <a:defRPr/>
            </a:pPr>
            <a:endParaRPr lang="en-US" sz="4000" b="1" dirty="0">
              <a:solidFill>
                <a:srgbClr val="FFFFFF"/>
              </a:solidFill>
              <a:latin typeface="Arial" pitchFamily="-106" charset="0"/>
              <a:ea typeface="ＭＳ Ｐゴシック" pitchFamily="34" charset="-128"/>
            </a:endParaRPr>
          </a:p>
        </p:txBody>
      </p:sp>
      <p:sp>
        <p:nvSpPr>
          <p:cNvPr id="26" name="Picture Placeholder 25"/>
          <p:cNvSpPr>
            <a:spLocks noGrp="1"/>
          </p:cNvSpPr>
          <p:nvPr>
            <p:ph type="pic" sz="quarter" idx="15" hasCustomPrompt="1"/>
          </p:nvPr>
        </p:nvSpPr>
        <p:spPr>
          <a:xfrm>
            <a:off x="4318000" y="1156648"/>
            <a:ext cx="4825998" cy="2971800"/>
          </a:xfrm>
          <a:effectLst>
            <a:reflection blurRad="63500" stA="50000" endPos="7000" dir="5400000" sy="-100000" algn="bl" rotWithShape="0"/>
          </a:effectLst>
        </p:spPr>
        <p:txBody>
          <a:bodyPr anchor="ctr" anchorCtr="1"/>
          <a:lstStyle>
            <a:lvl1pPr marL="0" indent="0" algn="ctr">
              <a:buNone/>
              <a:defRPr/>
            </a:lvl1pPr>
          </a:lstStyle>
          <a:p>
            <a:r>
              <a:rPr lang="en-US" dirty="0" smtClean="0"/>
              <a:t>Insert Picture Here</a:t>
            </a:r>
            <a:endParaRPr lang="en-US" dirty="0"/>
          </a:p>
        </p:txBody>
      </p:sp>
      <p:sp>
        <p:nvSpPr>
          <p:cNvPr id="23" name="Text Placeholder 22"/>
          <p:cNvSpPr>
            <a:spLocks noGrp="1"/>
          </p:cNvSpPr>
          <p:nvPr>
            <p:ph type="body" sz="quarter" idx="13"/>
          </p:nvPr>
        </p:nvSpPr>
        <p:spPr>
          <a:xfrm>
            <a:off x="753544" y="1859644"/>
            <a:ext cx="3131820" cy="2137410"/>
          </a:xfrm>
        </p:spPr>
        <p:txBody>
          <a:bodyPr>
            <a:normAutofit/>
          </a:bodyPr>
          <a:lstStyle>
            <a:lvl1pPr>
              <a:defRPr sz="1600"/>
            </a:lvl1pPr>
          </a:lstStyle>
          <a:p>
            <a:pPr lvl="0"/>
            <a:r>
              <a:rPr lang="en-US" smtClean="0"/>
              <a:t>Click to edit Master text styles</a:t>
            </a:r>
          </a:p>
        </p:txBody>
      </p:sp>
      <p:sp>
        <p:nvSpPr>
          <p:cNvPr id="24" name="Text Placeholder 22"/>
          <p:cNvSpPr>
            <a:spLocks noGrp="1"/>
          </p:cNvSpPr>
          <p:nvPr>
            <p:ph type="body" sz="quarter" idx="14" hasCustomPrompt="1"/>
          </p:nvPr>
        </p:nvSpPr>
        <p:spPr bwMode="white">
          <a:xfrm>
            <a:off x="804346" y="1163620"/>
            <a:ext cx="3412068" cy="544351"/>
          </a:xfrm>
          <a:noFill/>
        </p:spPr>
        <p:txBody>
          <a:bodyPr lIns="0" tIns="0" rIns="0" bIns="0" anchor="ctr" anchorCtr="0">
            <a:noAutofit/>
          </a:bodyPr>
          <a:lstStyle>
            <a:lvl1pPr marL="0" indent="0">
              <a:spcAft>
                <a:spcPts val="0"/>
              </a:spcAft>
              <a:buNone/>
              <a:defRPr sz="2000" b="1" cap="none" baseline="0">
                <a:solidFill>
                  <a:schemeClr val="bg1"/>
                </a:solidFill>
              </a:defRPr>
            </a:lvl1pPr>
          </a:lstStyle>
          <a:p>
            <a:pPr lvl="0"/>
            <a:r>
              <a:rPr lang="en-US" dirty="0" smtClean="0"/>
              <a:t>Master Text</a:t>
            </a:r>
          </a:p>
        </p:txBody>
      </p:sp>
      <p:sp>
        <p:nvSpPr>
          <p:cNvPr id="11" name="Title 1"/>
          <p:cNvSpPr>
            <a:spLocks noGrp="1"/>
          </p:cNvSpPr>
          <p:nvPr>
            <p:ph type="title"/>
          </p:nvPr>
        </p:nvSpPr>
        <p:spPr>
          <a:xfrm>
            <a:off x="804346" y="245538"/>
            <a:ext cx="8221121" cy="770462"/>
          </a:xfrm>
        </p:spPr>
        <p:txBody>
          <a:bodyPr anchor="t" anchorCtr="0"/>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xmlns="" val="12227172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ew Template_Quote">
    <p:spTree>
      <p:nvGrpSpPr>
        <p:cNvPr id="1" name=""/>
        <p:cNvGrpSpPr/>
        <p:nvPr/>
      </p:nvGrpSpPr>
      <p:grpSpPr>
        <a:xfrm>
          <a:off x="0" y="0"/>
          <a:ext cx="0" cy="0"/>
          <a:chOff x="0" y="0"/>
          <a:chExt cx="0" cy="0"/>
        </a:xfrm>
      </p:grpSpPr>
      <p:sp>
        <p:nvSpPr>
          <p:cNvPr id="19" name="Rectangle 18"/>
          <p:cNvSpPr/>
          <p:nvPr userDrawn="1"/>
        </p:nvSpPr>
        <p:spPr>
          <a:xfrm>
            <a:off x="0" y="1159938"/>
            <a:ext cx="9144000" cy="2971799"/>
          </a:xfrm>
          <a:prstGeom prst="rect">
            <a:avLst/>
          </a:prstGeom>
          <a:gradFill flip="none" rotWithShape="1">
            <a:gsLst>
              <a:gs pos="0">
                <a:srgbClr val="355469"/>
              </a:gs>
              <a:gs pos="10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9"/>
          <p:cNvSpPr>
            <a:spLocks noGrp="1"/>
          </p:cNvSpPr>
          <p:nvPr>
            <p:ph type="body" sz="quarter" idx="11"/>
          </p:nvPr>
        </p:nvSpPr>
        <p:spPr bwMode="white">
          <a:xfrm>
            <a:off x="797999" y="1422404"/>
            <a:ext cx="7617881" cy="1354667"/>
          </a:xfrm>
        </p:spPr>
        <p:txBody>
          <a:bodyPr lIns="0" tIns="0" rIns="0" bIns="0" anchor="t" anchorCtr="0">
            <a:normAutofit/>
          </a:bodyPr>
          <a:lstStyle>
            <a:lvl1pPr marL="114300" indent="-114300">
              <a:lnSpc>
                <a:spcPct val="90000"/>
              </a:lnSpc>
              <a:spcBef>
                <a:spcPts val="0"/>
              </a:spcBef>
              <a:spcAft>
                <a:spcPts val="1800"/>
              </a:spcAft>
              <a:buNone/>
              <a:defRPr sz="2400" b="0" cap="none" baseline="0">
                <a:solidFill>
                  <a:schemeClr val="bg1"/>
                </a:solidFill>
              </a:defRPr>
            </a:lvl1pPr>
          </a:lstStyle>
          <a:p>
            <a:pPr lvl="0"/>
            <a:r>
              <a:rPr lang="en-US" smtClean="0"/>
              <a:t>Click to edit Master text styles</a:t>
            </a:r>
          </a:p>
        </p:txBody>
      </p:sp>
      <p:sp>
        <p:nvSpPr>
          <p:cNvPr id="17" name="Text Placeholder 22"/>
          <p:cNvSpPr>
            <a:spLocks noGrp="1"/>
          </p:cNvSpPr>
          <p:nvPr>
            <p:ph type="body" sz="quarter" idx="16" hasCustomPrompt="1"/>
          </p:nvPr>
        </p:nvSpPr>
        <p:spPr bwMode="white">
          <a:xfrm>
            <a:off x="899602" y="2844803"/>
            <a:ext cx="3994149" cy="443953"/>
          </a:xfrm>
          <a:noFill/>
        </p:spPr>
        <p:txBody>
          <a:bodyPr lIns="0" tIns="0" rIns="0" bIns="0" anchor="b" anchorCtr="0">
            <a:normAutofit/>
          </a:bodyPr>
          <a:lstStyle>
            <a:lvl1pPr marL="0" indent="0">
              <a:lnSpc>
                <a:spcPct val="90000"/>
              </a:lnSpc>
              <a:spcBef>
                <a:spcPts val="0"/>
              </a:spcBef>
              <a:spcAft>
                <a:spcPts val="1800"/>
              </a:spcAft>
              <a:buFont typeface="Arial" pitchFamily="34" charset="0"/>
              <a:buNone/>
              <a:defRPr lang="en-US" sz="2000" b="1" kern="1200" cap="none" baseline="0" dirty="0" smtClean="0">
                <a:solidFill>
                  <a:schemeClr val="bg1"/>
                </a:solidFill>
                <a:latin typeface="Arial" pitchFamily="34" charset="0"/>
                <a:ea typeface="+mn-ea"/>
                <a:cs typeface="Arial" pitchFamily="34" charset="0"/>
              </a:defRPr>
            </a:lvl1pPr>
          </a:lstStyle>
          <a:p>
            <a:pPr marL="0" lvl="0" indent="0" algn="l" defTabSz="914400" rtl="0" eaLnBrk="1" latinLnBrk="0" hangingPunct="1">
              <a:lnSpc>
                <a:spcPct val="75000"/>
              </a:lnSpc>
              <a:spcBef>
                <a:spcPts val="0"/>
              </a:spcBef>
              <a:spcAft>
                <a:spcPts val="0"/>
              </a:spcAft>
              <a:buClr>
                <a:srgbClr val="FF0000"/>
              </a:buClr>
              <a:buFont typeface="Wingdings" pitchFamily="2" charset="2"/>
              <a:buNone/>
            </a:pPr>
            <a:r>
              <a:rPr lang="en-US" dirty="0" smtClean="0"/>
              <a:t>Click to edit name</a:t>
            </a:r>
          </a:p>
        </p:txBody>
      </p:sp>
      <p:sp>
        <p:nvSpPr>
          <p:cNvPr id="8" name="Text Placeholder 22"/>
          <p:cNvSpPr>
            <a:spLocks noGrp="1"/>
          </p:cNvSpPr>
          <p:nvPr>
            <p:ph type="body" sz="quarter" idx="17" hasCustomPrompt="1"/>
          </p:nvPr>
        </p:nvSpPr>
        <p:spPr bwMode="white">
          <a:xfrm>
            <a:off x="899602" y="3343623"/>
            <a:ext cx="3994149" cy="703448"/>
          </a:xfrm>
          <a:noFill/>
        </p:spPr>
        <p:txBody>
          <a:bodyPr lIns="0" tIns="0" rIns="0" bIns="0" anchor="t" anchorCtr="0">
            <a:normAutofit/>
          </a:bodyPr>
          <a:lstStyle>
            <a:lvl1pPr marL="0" indent="0">
              <a:lnSpc>
                <a:spcPct val="90000"/>
              </a:lnSpc>
              <a:spcBef>
                <a:spcPts val="0"/>
              </a:spcBef>
              <a:spcAft>
                <a:spcPts val="1800"/>
              </a:spcAft>
              <a:buFont typeface="Arial" pitchFamily="34" charset="0"/>
              <a:buNone/>
              <a:defRPr lang="en-US" sz="1600" b="0" kern="1200" cap="none" baseline="0" dirty="0" smtClean="0">
                <a:solidFill>
                  <a:schemeClr val="bg1"/>
                </a:solidFill>
                <a:latin typeface="Arial" pitchFamily="34" charset="0"/>
                <a:ea typeface="+mn-ea"/>
                <a:cs typeface="Arial" pitchFamily="34" charset="0"/>
              </a:defRPr>
            </a:lvl1pPr>
          </a:lstStyle>
          <a:p>
            <a:pPr marL="0" lvl="0" indent="0" algn="l" defTabSz="914400" rtl="0" eaLnBrk="1" latinLnBrk="0" hangingPunct="1">
              <a:lnSpc>
                <a:spcPct val="75000"/>
              </a:lnSpc>
              <a:spcBef>
                <a:spcPts val="0"/>
              </a:spcBef>
              <a:spcAft>
                <a:spcPts val="0"/>
              </a:spcAft>
              <a:buClr>
                <a:srgbClr val="FF0000"/>
              </a:buClr>
              <a:buFont typeface="Wingdings" pitchFamily="2" charset="2"/>
              <a:buNone/>
            </a:pPr>
            <a:r>
              <a:rPr lang="en-US" dirty="0" smtClean="0"/>
              <a:t>Click to edit title</a:t>
            </a:r>
          </a:p>
        </p:txBody>
      </p:sp>
    </p:spTree>
    <p:extLst>
      <p:ext uri="{BB962C8B-B14F-4D97-AF65-F5344CB8AC3E}">
        <p14:creationId xmlns:p14="http://schemas.microsoft.com/office/powerpoint/2010/main" xmlns="" val="37082943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ew Template_Chart">
    <p:spTree>
      <p:nvGrpSpPr>
        <p:cNvPr id="1" name=""/>
        <p:cNvGrpSpPr/>
        <p:nvPr/>
      </p:nvGrpSpPr>
      <p:grpSpPr>
        <a:xfrm>
          <a:off x="0" y="0"/>
          <a:ext cx="0" cy="0"/>
          <a:chOff x="0" y="0"/>
          <a:chExt cx="0" cy="0"/>
        </a:xfrm>
      </p:grpSpPr>
      <p:sp>
        <p:nvSpPr>
          <p:cNvPr id="12" name="Text Placeholder 22"/>
          <p:cNvSpPr>
            <a:spLocks noGrp="1"/>
          </p:cNvSpPr>
          <p:nvPr>
            <p:ph type="body" sz="quarter" idx="16"/>
          </p:nvPr>
        </p:nvSpPr>
        <p:spPr>
          <a:xfrm>
            <a:off x="457201" y="1130300"/>
            <a:ext cx="2607406" cy="3136900"/>
          </a:xfrm>
          <a:noFill/>
        </p:spPr>
        <p:txBody>
          <a:bodyPr lIns="0" tIns="0" rIns="0" bIns="0" anchor="ctr" anchorCtr="0">
            <a:noAutofit/>
          </a:bodyPr>
          <a:lstStyle>
            <a:lvl1pPr marL="0" indent="0">
              <a:lnSpc>
                <a:spcPct val="100000"/>
              </a:lnSpc>
              <a:spcBef>
                <a:spcPts val="0"/>
              </a:spcBef>
              <a:spcAft>
                <a:spcPts val="600"/>
              </a:spcAft>
              <a:buFont typeface="Arial" pitchFamily="34" charset="0"/>
              <a:buNone/>
              <a:defRPr sz="1800" b="0" cap="none" baseline="0">
                <a:solidFill>
                  <a:schemeClr val="tx1"/>
                </a:solidFill>
              </a:defRPr>
            </a:lvl1pPr>
            <a:lvl2pPr marL="173736" indent="-173736">
              <a:buClr>
                <a:schemeClr val="accent1"/>
              </a:buClr>
              <a:buFont typeface="Wingdings" charset="2"/>
              <a:buChar char="§"/>
              <a:defRPr sz="1600"/>
            </a:lvl2pPr>
          </a:lstStyle>
          <a:p>
            <a:pPr lvl="0"/>
            <a:r>
              <a:rPr lang="en-US" smtClean="0"/>
              <a:t>Click to edit Master text styles</a:t>
            </a:r>
          </a:p>
          <a:p>
            <a:pPr lvl="1"/>
            <a:r>
              <a:rPr lang="en-US" smtClean="0"/>
              <a:t>Second level</a:t>
            </a:r>
          </a:p>
        </p:txBody>
      </p:sp>
      <p:sp>
        <p:nvSpPr>
          <p:cNvPr id="3" name="Chart Placeholder 2"/>
          <p:cNvSpPr>
            <a:spLocks noGrp="1"/>
          </p:cNvSpPr>
          <p:nvPr>
            <p:ph type="chart" sz="quarter" idx="17" hasCustomPrompt="1"/>
          </p:nvPr>
        </p:nvSpPr>
        <p:spPr>
          <a:xfrm>
            <a:off x="3482976" y="1123950"/>
            <a:ext cx="5236560" cy="3143250"/>
          </a:xfrm>
        </p:spPr>
        <p:txBody>
          <a:bodyPr anchor="ctr" anchorCtr="1"/>
          <a:lstStyle>
            <a:lvl1pPr marL="60325" indent="0" algn="ctr">
              <a:buNone/>
              <a:defRPr/>
            </a:lvl1pPr>
          </a:lstStyle>
          <a:p>
            <a:r>
              <a:rPr lang="en-US" dirty="0" smtClean="0"/>
              <a:t>Insert Chart Here</a:t>
            </a:r>
            <a:endParaRPr lang="en-US" dirty="0"/>
          </a:p>
        </p:txBody>
      </p:sp>
      <p:sp>
        <p:nvSpPr>
          <p:cNvPr id="9" name="Title 1"/>
          <p:cNvSpPr>
            <a:spLocks noGrp="1"/>
          </p:cNvSpPr>
          <p:nvPr>
            <p:ph type="title"/>
          </p:nvPr>
        </p:nvSpPr>
        <p:spPr>
          <a:xfrm>
            <a:off x="804347" y="245538"/>
            <a:ext cx="8229586" cy="770462"/>
          </a:xfrm>
        </p:spPr>
        <p:txBody>
          <a:bodyPr anchor="t" anchorCtr="0"/>
          <a:lstStyle>
            <a:lvl1pPr>
              <a:defRPr/>
            </a:lvl1pPr>
          </a:lstStyle>
          <a:p>
            <a:r>
              <a:rPr lang="en-US" smtClean="0"/>
              <a:t>Click to edit Master title style</a:t>
            </a:r>
            <a:endParaRPr lang="en-US" dirty="0"/>
          </a:p>
        </p:txBody>
      </p:sp>
      <p:sp>
        <p:nvSpPr>
          <p:cNvPr id="8" name="Rectangle 26"/>
          <p:cNvSpPr>
            <a:spLocks noChangeArrowheads="1"/>
          </p:cNvSpPr>
          <p:nvPr userDrawn="1"/>
        </p:nvSpPr>
        <p:spPr bwMode="auto">
          <a:xfrm flipH="1">
            <a:off x="3171825" y="1118350"/>
            <a:ext cx="27432" cy="3155157"/>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34281" tIns="17140" rIns="34281" bIns="17140" anchor="ctr"/>
          <a:lstStyle/>
          <a:p>
            <a:pPr lvl="0"/>
            <a:endParaRPr lang="en-US" dirty="0"/>
          </a:p>
        </p:txBody>
      </p:sp>
    </p:spTree>
    <p:extLst>
      <p:ext uri="{BB962C8B-B14F-4D97-AF65-F5344CB8AC3E}">
        <p14:creationId xmlns:p14="http://schemas.microsoft.com/office/powerpoint/2010/main" xmlns="" val="39645581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ew Template_Closing Slide">
    <p:spTree>
      <p:nvGrpSpPr>
        <p:cNvPr id="1" name=""/>
        <p:cNvGrpSpPr/>
        <p:nvPr/>
      </p:nvGrpSpPr>
      <p:grpSpPr>
        <a:xfrm>
          <a:off x="0" y="0"/>
          <a:ext cx="0" cy="0"/>
          <a:chOff x="0" y="0"/>
          <a:chExt cx="0" cy="0"/>
        </a:xfrm>
      </p:grpSpPr>
      <p:pic>
        <p:nvPicPr>
          <p:cNvPr id="13" name="Picture 11"/>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JavaOne_clr_rgb.jpg"/>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1153535" y="863600"/>
            <a:ext cx="6847687" cy="3035808"/>
          </a:xfrm>
          <a:prstGeom prst="rect">
            <a:avLst/>
          </a:prstGeom>
        </p:spPr>
      </p:pic>
    </p:spTree>
    <p:extLst>
      <p:ext uri="{BB962C8B-B14F-4D97-AF65-F5344CB8AC3E}">
        <p14:creationId xmlns:p14="http://schemas.microsoft.com/office/powerpoint/2010/main" xmlns="" val="782103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 NOT USE_Instructions 1">
    <p:spTree>
      <p:nvGrpSpPr>
        <p:cNvPr id="1" name=""/>
        <p:cNvGrpSpPr/>
        <p:nvPr/>
      </p:nvGrpSpPr>
      <p:grpSpPr>
        <a:xfrm>
          <a:off x="0" y="0"/>
          <a:ext cx="0" cy="0"/>
          <a:chOff x="0" y="0"/>
          <a:chExt cx="0" cy="0"/>
        </a:xfrm>
      </p:grpSpPr>
      <p:pic>
        <p:nvPicPr>
          <p:cNvPr id="5" name="Picture 11"/>
          <p:cNvPicPr>
            <a:picLocks noChangeAspect="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11"/>
          <p:cNvPicPr>
            <a:picLocks noChangeAspect="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itle 1"/>
          <p:cNvSpPr>
            <a:spLocks noGrp="1"/>
          </p:cNvSpPr>
          <p:nvPr>
            <p:ph type="title" hasCustomPrompt="1"/>
          </p:nvPr>
        </p:nvSpPr>
        <p:spPr>
          <a:xfrm>
            <a:off x="802760" y="1571843"/>
            <a:ext cx="5030787" cy="1100723"/>
          </a:xfrm>
        </p:spPr>
        <p:txBody>
          <a:bodyPr anchor="t" anchorCtr="0"/>
          <a:lstStyle>
            <a:lvl1pPr marL="0" algn="l" defTabSz="914400" rtl="0" eaLnBrk="1" latinLnBrk="0" hangingPunct="1">
              <a:lnSpc>
                <a:spcPct val="90000"/>
              </a:lnSpc>
              <a:spcBef>
                <a:spcPct val="0"/>
              </a:spcBef>
              <a:buNone/>
              <a:defRPr lang="en-US" sz="2800" b="1" kern="1200" dirty="0">
                <a:solidFill>
                  <a:schemeClr val="tx1"/>
                </a:solidFill>
                <a:latin typeface="Arial" pitchFamily="34" charset="0"/>
                <a:ea typeface="+mj-ea"/>
                <a:cs typeface="Arial" pitchFamily="34" charset="0"/>
              </a:defRPr>
            </a:lvl1pPr>
          </a:lstStyle>
          <a:p>
            <a:r>
              <a:rPr lang="en-US" dirty="0" smtClean="0"/>
              <a:t>Click to edit text </a:t>
            </a:r>
            <a:endParaRPr lang="en-US" dirty="0"/>
          </a:p>
        </p:txBody>
      </p:sp>
    </p:spTree>
    <p:extLst>
      <p:ext uri="{BB962C8B-B14F-4D97-AF65-F5344CB8AC3E}">
        <p14:creationId xmlns:p14="http://schemas.microsoft.com/office/powerpoint/2010/main" xmlns="" val="27513852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 NOT USE_Instructions 2">
    <p:spTree>
      <p:nvGrpSpPr>
        <p:cNvPr id="1" name=""/>
        <p:cNvGrpSpPr/>
        <p:nvPr/>
      </p:nvGrpSpPr>
      <p:grpSpPr>
        <a:xfrm>
          <a:off x="0" y="0"/>
          <a:ext cx="0" cy="0"/>
          <a:chOff x="0" y="0"/>
          <a:chExt cx="0" cy="0"/>
        </a:xfrm>
      </p:grpSpPr>
      <p:pic>
        <p:nvPicPr>
          <p:cNvPr id="6" name="Picture 11"/>
          <p:cNvPicPr>
            <a:picLocks noChangeAspect="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11"/>
          <p:cNvPicPr>
            <a:picLocks noChangeAspect="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itle 1"/>
          <p:cNvSpPr>
            <a:spLocks noGrp="1"/>
          </p:cNvSpPr>
          <p:nvPr>
            <p:ph type="title"/>
          </p:nvPr>
        </p:nvSpPr>
        <p:spPr>
          <a:xfrm>
            <a:off x="804347" y="245538"/>
            <a:ext cx="8229600" cy="770462"/>
          </a:xfrm>
        </p:spPr>
        <p:txBody>
          <a:bodyPr anchor="t" anchorCtr="0"/>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buClr>
                <a:schemeClr val="accent1"/>
              </a:buCl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35206512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 NOT USE_Instructions 3">
    <p:spTree>
      <p:nvGrpSpPr>
        <p:cNvPr id="1" name=""/>
        <p:cNvGrpSpPr/>
        <p:nvPr/>
      </p:nvGrpSpPr>
      <p:grpSpPr>
        <a:xfrm>
          <a:off x="0" y="0"/>
          <a:ext cx="0" cy="0"/>
          <a:chOff x="0" y="0"/>
          <a:chExt cx="0" cy="0"/>
        </a:xfrm>
      </p:grpSpPr>
      <p:pic>
        <p:nvPicPr>
          <p:cNvPr id="7" name="Picture 11"/>
          <p:cNvPicPr>
            <a:picLocks noChangeAspect="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11"/>
          <p:cNvPicPr>
            <a:picLocks noChangeAspect="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itle 1"/>
          <p:cNvSpPr>
            <a:spLocks noGrp="1"/>
          </p:cNvSpPr>
          <p:nvPr>
            <p:ph type="title"/>
          </p:nvPr>
        </p:nvSpPr>
        <p:spPr>
          <a:xfrm>
            <a:off x="804347" y="245538"/>
            <a:ext cx="8229600" cy="406396"/>
          </a:xfrm>
        </p:spPr>
        <p:txBody>
          <a:bodyPr anchor="t" anchorCtr="0"/>
          <a:lstStyle>
            <a:lvl1pPr>
              <a:defRPr/>
            </a:lvl1pPr>
          </a:lstStyle>
          <a:p>
            <a:r>
              <a:rPr lang="en-US" smtClean="0"/>
              <a:t>Click to edit Master title style</a:t>
            </a:r>
            <a:endParaRPr lang="en-US" dirty="0"/>
          </a:p>
        </p:txBody>
      </p:sp>
      <p:sp>
        <p:nvSpPr>
          <p:cNvPr id="11"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buClr>
                <a:schemeClr val="accent1"/>
              </a:buCl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Box 7"/>
          <p:cNvSpPr txBox="1"/>
          <p:nvPr userDrawn="1"/>
        </p:nvSpPr>
        <p:spPr>
          <a:xfrm rot="2183884">
            <a:off x="1542267" y="1688832"/>
            <a:ext cx="5531100" cy="1323439"/>
          </a:xfrm>
          <a:prstGeom prst="rect">
            <a:avLst/>
          </a:prstGeom>
          <a:noFill/>
        </p:spPr>
        <p:txBody>
          <a:bodyPr wrap="square" rtlCol="0">
            <a:spAutoFit/>
          </a:bodyPr>
          <a:lstStyle/>
          <a:p>
            <a:r>
              <a:rPr lang="en-GB" sz="8000" dirty="0" smtClean="0">
                <a:solidFill>
                  <a:schemeClr val="bg2">
                    <a:lumMod val="20000"/>
                    <a:lumOff val="80000"/>
                  </a:schemeClr>
                </a:solidFill>
              </a:rPr>
              <a:t>DRAFT</a:t>
            </a:r>
          </a:p>
        </p:txBody>
      </p:sp>
    </p:spTree>
    <p:extLst>
      <p:ext uri="{BB962C8B-B14F-4D97-AF65-F5344CB8AC3E}">
        <p14:creationId xmlns:p14="http://schemas.microsoft.com/office/powerpoint/2010/main" xmlns="" val="11614974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ew Template_Content 1 Lin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4347" y="245538"/>
            <a:ext cx="8229586" cy="406395"/>
          </a:xfrm>
        </p:spPr>
        <p:txBody>
          <a:bodyPr anchor="t" anchorCtr="0"/>
          <a:lstStyle/>
          <a:p>
            <a:r>
              <a:rPr lang="en-US" dirty="0" smtClean="0"/>
              <a:t>Click to edit Master title style</a:t>
            </a:r>
            <a:br>
              <a:rPr lang="en-US" dirty="0" smtClean="0"/>
            </a:b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xmlns="" val="27722042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New Template_Title 1">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5143499"/>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5715000" y="0"/>
            <a:ext cx="3429000" cy="5143500"/>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Picture Placeholder 2"/>
          <p:cNvSpPr>
            <a:spLocks noGrp="1"/>
          </p:cNvSpPr>
          <p:nvPr>
            <p:ph type="pic" sz="quarter" idx="14" hasCustomPrompt="1"/>
          </p:nvPr>
        </p:nvSpPr>
        <p:spPr>
          <a:xfrm>
            <a:off x="5715000" y="0"/>
            <a:ext cx="3429000" cy="5143500"/>
          </a:xfrm>
          <a:effectLst>
            <a:innerShdw blurRad="63500" dist="50800" dir="10800000">
              <a:prstClr val="black">
                <a:alpha val="50000"/>
              </a:prstClr>
            </a:innerShdw>
          </a:effectLst>
        </p:spPr>
        <p:txBody>
          <a:bodyPr anchor="ctr" anchorCtr="1"/>
          <a:lstStyle>
            <a:lvl1pPr marL="60325" indent="0">
              <a:buFontTx/>
              <a:buNone/>
              <a:defRPr baseline="0">
                <a:solidFill>
                  <a:schemeClr val="bg1"/>
                </a:solidFill>
              </a:defRPr>
            </a:lvl1pPr>
          </a:lstStyle>
          <a:p>
            <a:r>
              <a:rPr lang="en-US" dirty="0" smtClean="0"/>
              <a:t>Insert Picture Here</a:t>
            </a:r>
            <a:endParaRPr lang="en-US" dirty="0"/>
          </a:p>
        </p:txBody>
      </p:sp>
      <p:pic>
        <p:nvPicPr>
          <p:cNvPr id="2" name="Picture 1" descr="JavaOne-Title_-16x9_v2.jp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44000" cy="5148072"/>
          </a:xfrm>
          <a:prstGeom prst="rect">
            <a:avLst/>
          </a:prstGeom>
        </p:spPr>
      </p:pic>
      <p:sp>
        <p:nvSpPr>
          <p:cNvPr id="17" name="Title 1"/>
          <p:cNvSpPr>
            <a:spLocks noGrp="1"/>
          </p:cNvSpPr>
          <p:nvPr>
            <p:ph type="title" hasCustomPrompt="1"/>
          </p:nvPr>
        </p:nvSpPr>
        <p:spPr bwMode="white">
          <a:xfrm>
            <a:off x="451484" y="1583267"/>
            <a:ext cx="5026449" cy="1230657"/>
          </a:xfrm>
        </p:spPr>
        <p:txBody>
          <a:bodyPr anchor="b" anchorCtr="0"/>
          <a:lstStyle>
            <a:lvl1pPr>
              <a:defRPr sz="2800">
                <a:solidFill>
                  <a:schemeClr val="bg1"/>
                </a:solidFill>
              </a:defRPr>
            </a:lvl1pPr>
          </a:lstStyle>
          <a:p>
            <a:r>
              <a:rPr lang="en-US" dirty="0" smtClean="0"/>
              <a:t>Click to edit title</a:t>
            </a:r>
            <a:endParaRPr lang="en-US" dirty="0"/>
          </a:p>
        </p:txBody>
      </p:sp>
      <p:sp>
        <p:nvSpPr>
          <p:cNvPr id="5" name="Text Placeholder 4"/>
          <p:cNvSpPr>
            <a:spLocks noGrp="1"/>
          </p:cNvSpPr>
          <p:nvPr>
            <p:ph type="body" sz="quarter" idx="13"/>
          </p:nvPr>
        </p:nvSpPr>
        <p:spPr bwMode="white">
          <a:xfrm>
            <a:off x="450849" y="2914276"/>
            <a:ext cx="5027083" cy="1048124"/>
          </a:xfrm>
        </p:spPr>
        <p:txBody>
          <a:bodyPr lIns="0" tIns="0"/>
          <a:lstStyle>
            <a:lvl1pPr marL="0" indent="0">
              <a:spcAft>
                <a:spcPts val="0"/>
              </a:spcAft>
              <a:buNone/>
              <a:defRPr>
                <a:solidFill>
                  <a:schemeClr val="bg1"/>
                </a:solidFill>
              </a:defRPr>
            </a:lvl1pPr>
          </a:lstStyle>
          <a:p>
            <a:pPr lvl="0"/>
            <a:r>
              <a:rPr lang="en-US" smtClean="0"/>
              <a:t>Click to edit Master text styles</a:t>
            </a:r>
          </a:p>
        </p:txBody>
      </p:sp>
      <p:pic>
        <p:nvPicPr>
          <p:cNvPr id="8" name="Picture 7" descr="JavaOne_wht_rgb.png"/>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290348" y="0"/>
            <a:ext cx="2331837" cy="1033324"/>
          </a:xfrm>
          <a:prstGeom prst="rect">
            <a:avLst/>
          </a:prstGeom>
        </p:spPr>
      </p:pic>
      <p:pic>
        <p:nvPicPr>
          <p:cNvPr id="4" name="Picture 3" descr="JavaOne-Title_-16x9.jpg"/>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5730746" y="0"/>
            <a:ext cx="3422909" cy="5143500"/>
          </a:xfrm>
          <a:prstGeom prst="rect">
            <a:avLst/>
          </a:prstGeom>
          <a:effectLst>
            <a:innerShdw blurRad="63500" dist="50800" dir="10800000">
              <a:srgbClr val="000000">
                <a:alpha val="50000"/>
              </a:srgbClr>
            </a:innerShdw>
          </a:effectLst>
        </p:spPr>
      </p:pic>
    </p:spTree>
    <p:extLst>
      <p:ext uri="{BB962C8B-B14F-4D97-AF65-F5344CB8AC3E}">
        <p14:creationId xmlns:p14="http://schemas.microsoft.com/office/powerpoint/2010/main" xmlns="" val="341113274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build="p">
        <p:tmplLst>
          <p:tmpl lvl="1">
            <p:tnLst>
              <p:par>
                <p:cTn presetID="10" presetClass="entr" presetSubtype="0" fill="hold" nodeType="withEffect">
                  <p:stCondLst>
                    <p:cond delay="10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New Template_Title 2">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0" y="-24964"/>
            <a:ext cx="9144000" cy="4157107"/>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715000" y="-24964"/>
            <a:ext cx="3429000" cy="4157107"/>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a:spLocks noGrp="1"/>
          </p:cNvSpPr>
          <p:nvPr>
            <p:ph type="title" hasCustomPrompt="1"/>
          </p:nvPr>
        </p:nvSpPr>
        <p:spPr bwMode="white">
          <a:xfrm>
            <a:off x="451485" y="1583267"/>
            <a:ext cx="5026448" cy="1230657"/>
          </a:xfrm>
        </p:spPr>
        <p:txBody>
          <a:bodyPr anchor="b" anchorCtr="0"/>
          <a:lstStyle>
            <a:lvl1pPr>
              <a:defRPr sz="2800">
                <a:solidFill>
                  <a:schemeClr val="bg1"/>
                </a:solidFill>
              </a:defRPr>
            </a:lvl1pPr>
          </a:lstStyle>
          <a:p>
            <a:r>
              <a:rPr lang="en-US" dirty="0" smtClean="0"/>
              <a:t>Click to edit title</a:t>
            </a:r>
            <a:endParaRPr lang="en-US" dirty="0"/>
          </a:p>
        </p:txBody>
      </p:sp>
      <p:sp>
        <p:nvSpPr>
          <p:cNvPr id="5" name="Text Placeholder 4"/>
          <p:cNvSpPr>
            <a:spLocks noGrp="1"/>
          </p:cNvSpPr>
          <p:nvPr>
            <p:ph type="body" sz="quarter" idx="13"/>
          </p:nvPr>
        </p:nvSpPr>
        <p:spPr bwMode="white">
          <a:xfrm>
            <a:off x="450849" y="2914276"/>
            <a:ext cx="5027083" cy="1048124"/>
          </a:xfrm>
        </p:spPr>
        <p:txBody>
          <a:bodyPr lIns="0" tIns="0"/>
          <a:lstStyle>
            <a:lvl1pPr marL="0" marR="0" indent="0" algn="l" defTabSz="228600" rtl="0" eaLnBrk="1" fontAlgn="auto" latinLnBrk="0" hangingPunct="1">
              <a:lnSpc>
                <a:spcPct val="100000"/>
              </a:lnSpc>
              <a:spcBef>
                <a:spcPts val="0"/>
              </a:spcBef>
              <a:spcAft>
                <a:spcPts val="0"/>
              </a:spcAft>
              <a:buClr>
                <a:srgbClr val="FF0000"/>
              </a:buClr>
              <a:buSzPct val="85000"/>
              <a:buFont typeface="Wingdings" pitchFamily="2" charset="2"/>
              <a:buNone/>
              <a:tabLst/>
              <a:defRPr>
                <a:solidFill>
                  <a:schemeClr val="bg1"/>
                </a:solidFill>
              </a:defRPr>
            </a:lvl1pPr>
          </a:lstStyle>
          <a:p>
            <a:pPr lvl="0"/>
            <a:r>
              <a:rPr lang="en-US" smtClean="0"/>
              <a:t>Click to edit Master text styles</a:t>
            </a:r>
          </a:p>
        </p:txBody>
      </p:sp>
      <p:sp>
        <p:nvSpPr>
          <p:cNvPr id="3" name="Picture Placeholder 2"/>
          <p:cNvSpPr>
            <a:spLocks noGrp="1"/>
          </p:cNvSpPr>
          <p:nvPr>
            <p:ph type="pic" sz="quarter" idx="14" hasCustomPrompt="1"/>
          </p:nvPr>
        </p:nvSpPr>
        <p:spPr>
          <a:xfrm>
            <a:off x="5715000" y="-25400"/>
            <a:ext cx="3429000" cy="4157663"/>
          </a:xfrm>
          <a:effectLst>
            <a:innerShdw blurRad="63500" dist="50800" dir="10800000">
              <a:prstClr val="black">
                <a:alpha val="50000"/>
              </a:prstClr>
            </a:innerShdw>
          </a:effectLst>
        </p:spPr>
        <p:txBody>
          <a:bodyPr vert="horz" lIns="0" tIns="0" rIns="0" bIns="0" rtlCol="0" anchor="ctr" anchorCtr="1">
            <a:noAutofit/>
          </a:bodyPr>
          <a:lstStyle>
            <a:lvl1pPr>
              <a:buFontTx/>
              <a:buNone/>
              <a:defRPr lang="en-US" baseline="0">
                <a:solidFill>
                  <a:schemeClr val="bg1"/>
                </a:solidFill>
              </a:defRPr>
            </a:lvl1pPr>
          </a:lstStyle>
          <a:p>
            <a:pPr marL="60325" lvl="0" indent="0">
              <a:buFontTx/>
              <a:buNone/>
            </a:pPr>
            <a:r>
              <a:rPr lang="en-US" dirty="0" smtClean="0"/>
              <a:t>Insert Picture Here</a:t>
            </a:r>
            <a:endParaRPr lang="en-US" dirty="0"/>
          </a:p>
        </p:txBody>
      </p:sp>
      <p:pic>
        <p:nvPicPr>
          <p:cNvPr id="8" name="Picture 7" descr="JavaOne_wht_rgb.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290348" y="0"/>
            <a:ext cx="2331837" cy="1033324"/>
          </a:xfrm>
          <a:prstGeom prst="rect">
            <a:avLst/>
          </a:prstGeom>
        </p:spPr>
      </p:pic>
    </p:spTree>
    <p:extLst>
      <p:ext uri="{BB962C8B-B14F-4D97-AF65-F5344CB8AC3E}">
        <p14:creationId xmlns:p14="http://schemas.microsoft.com/office/powerpoint/2010/main" xmlns="" val="21335883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build="p">
        <p:tmplLst>
          <p:tmpl lvl="1">
            <p:tnLst>
              <p:par>
                <p:cTn presetID="10" presetClass="entr" presetSubtype="0" fill="hold" nodeType="withEffect">
                  <p:stCondLst>
                    <p:cond delay="10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ew Template_Program Agenda">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1" y="1159938"/>
            <a:ext cx="9143998" cy="2980266"/>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a:spLocks noGrp="1"/>
          </p:cNvSpPr>
          <p:nvPr userDrawn="1">
            <p:ph type="title"/>
          </p:nvPr>
        </p:nvSpPr>
        <p:spPr>
          <a:xfrm>
            <a:off x="804981" y="245538"/>
            <a:ext cx="7771752" cy="761995"/>
          </a:xfrm>
        </p:spPr>
        <p:txBody>
          <a:bodyPr anchor="t" anchorCtr="0"/>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smtClean="0"/>
              <a:t>Click to edit Master title style</a:t>
            </a:r>
            <a:endParaRPr lang="en-US" dirty="0"/>
          </a:p>
        </p:txBody>
      </p:sp>
      <p:sp>
        <p:nvSpPr>
          <p:cNvPr id="5" name="Text Placeholder 4"/>
          <p:cNvSpPr>
            <a:spLocks noGrp="1"/>
          </p:cNvSpPr>
          <p:nvPr userDrawn="1">
            <p:ph type="body" sz="quarter" idx="13"/>
          </p:nvPr>
        </p:nvSpPr>
        <p:spPr>
          <a:xfrm>
            <a:off x="804981" y="1363132"/>
            <a:ext cx="7771752" cy="2616201"/>
          </a:xfrm>
        </p:spPr>
        <p:txBody>
          <a:bodyPr lIns="0" tIns="0"/>
          <a:lstStyle>
            <a:lvl1pPr marL="219456" indent="-219456">
              <a:lnSpc>
                <a:spcPct val="120000"/>
              </a:lnSpc>
              <a:buSzPct val="90000"/>
              <a:buFont typeface="Wingdings" pitchFamily="2" charset="2"/>
              <a:buChar char="§"/>
              <a:defRPr sz="240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xmlns="" val="36821483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ew Template_Graphic Section Divider">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802761" y="1571843"/>
            <a:ext cx="4709053" cy="1100723"/>
          </a:xfrm>
        </p:spPr>
        <p:txBody>
          <a:bodyPr anchor="t" anchorCtr="0"/>
          <a:lstStyle>
            <a:lvl1pPr>
              <a:defRPr sz="2800" b="1">
                <a:ln w="0">
                  <a:noFill/>
                </a:ln>
                <a:solidFill>
                  <a:schemeClr val="tx1"/>
                </a:solidFill>
                <a:effectLst/>
              </a:defRPr>
            </a:lvl1pPr>
          </a:lstStyle>
          <a:p>
            <a:r>
              <a:rPr lang="en-US" dirty="0" smtClean="0"/>
              <a:t>Click to edit text </a:t>
            </a:r>
            <a:endParaRPr lang="en-US" dirty="0"/>
          </a:p>
        </p:txBody>
      </p:sp>
      <p:sp>
        <p:nvSpPr>
          <p:cNvPr id="12" name="Rectangle 11"/>
          <p:cNvSpPr/>
          <p:nvPr userDrawn="1"/>
        </p:nvSpPr>
        <p:spPr>
          <a:xfrm>
            <a:off x="5715000" y="0"/>
            <a:ext cx="3429000" cy="5143500"/>
          </a:xfrm>
          <a:prstGeom prst="rect">
            <a:avLst/>
          </a:prstGeom>
          <a:gradFill flip="none" rotWithShape="1">
            <a:gsLst>
              <a:gs pos="100000">
                <a:schemeClr val="accent1"/>
              </a:gs>
              <a:gs pos="0">
                <a:srgbClr val="355469"/>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userDrawn="1"/>
        </p:nvGrpSpPr>
        <p:grpSpPr>
          <a:xfrm>
            <a:off x="6687321" y="4641335"/>
            <a:ext cx="2116475" cy="516126"/>
            <a:chOff x="6687321" y="4641335"/>
            <a:chExt cx="2116475" cy="516126"/>
          </a:xfrm>
        </p:grpSpPr>
        <p:pic>
          <p:nvPicPr>
            <p:cNvPr id="8" name="Picture 7" descr="O_signature_wht_rgb.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7884452" y="4832520"/>
              <a:ext cx="919344" cy="283464"/>
            </a:xfrm>
            <a:prstGeom prst="rect">
              <a:avLst/>
            </a:prstGeom>
          </p:spPr>
        </p:pic>
        <p:pic>
          <p:nvPicPr>
            <p:cNvPr id="9" name="Picture 8" descr="JavaOne_clr.bmp"/>
            <p:cNvPicPr>
              <a:picLocks noChangeAspect="1"/>
            </p:cNvPicPr>
            <p:nvPr userDrawn="1"/>
          </p:nvPicPr>
          <p:blipFill>
            <a:blip r:embed="rId3" cstate="print">
              <a:clrChange>
                <a:clrFrom>
                  <a:srgbClr val="FFFFFF"/>
                </a:clrFrom>
                <a:clrTo>
                  <a:srgbClr val="FFFFFF">
                    <a:alpha val="0"/>
                  </a:srgbClr>
                </a:clrTo>
              </a:clrChange>
              <a:biLevel thresh="25000"/>
              <a:extLst>
                <a:ext uri="{28A0092B-C50C-407E-A947-70E740481C1C}">
                  <a14:useLocalDpi xmlns:a14="http://schemas.microsoft.com/office/drawing/2010/main" xmlns="" val="0"/>
                </a:ext>
              </a:extLst>
            </a:blip>
            <a:stretch>
              <a:fillRect/>
            </a:stretch>
          </p:blipFill>
          <p:spPr>
            <a:xfrm>
              <a:off x="6687321" y="4641335"/>
              <a:ext cx="1164708" cy="516126"/>
            </a:xfrm>
            <a:prstGeom prst="rect">
              <a:avLst/>
            </a:prstGeom>
          </p:spPr>
        </p:pic>
      </p:grpSp>
    </p:spTree>
    <p:extLst>
      <p:ext uri="{BB962C8B-B14F-4D97-AF65-F5344CB8AC3E}">
        <p14:creationId xmlns:p14="http://schemas.microsoft.com/office/powerpoint/2010/main" xmlns="" val="393455753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ew Template_Image Section Divider">
    <p:spTree>
      <p:nvGrpSpPr>
        <p:cNvPr id="1" name=""/>
        <p:cNvGrpSpPr/>
        <p:nvPr/>
      </p:nvGrpSpPr>
      <p:grpSpPr>
        <a:xfrm>
          <a:off x="0" y="0"/>
          <a:ext cx="0" cy="0"/>
          <a:chOff x="0" y="0"/>
          <a:chExt cx="0" cy="0"/>
        </a:xfrm>
      </p:grpSpPr>
      <p:sp>
        <p:nvSpPr>
          <p:cNvPr id="13" name="Rectangle 12"/>
          <p:cNvSpPr/>
          <p:nvPr userDrawn="1"/>
        </p:nvSpPr>
        <p:spPr>
          <a:xfrm>
            <a:off x="5715000" y="0"/>
            <a:ext cx="3429000" cy="4631267"/>
          </a:xfrm>
          <a:prstGeom prst="rect">
            <a:avLst/>
          </a:prstGeom>
          <a:gradFill flip="none" rotWithShape="1">
            <a:gsLst>
              <a:gs pos="100000">
                <a:srgbClr val="F3F3F3"/>
              </a:gs>
              <a:gs pos="0">
                <a:srgbClr val="B3B3B3"/>
              </a:gs>
            </a:gsLst>
            <a:lin ang="16200000" scaled="0"/>
            <a:tileRect/>
          </a:gradFill>
          <a:ln>
            <a:noFill/>
          </a:ln>
          <a:effectLst>
            <a:outerShdw blurRad="152400" dist="63500" dir="11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a:xfrm>
            <a:off x="802761" y="1571843"/>
            <a:ext cx="4709040" cy="1100723"/>
          </a:xfrm>
        </p:spPr>
        <p:txBody>
          <a:bodyPr anchor="t" anchorCtr="0"/>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dirty="0" smtClean="0"/>
              <a:t>Click to edit text </a:t>
            </a:r>
            <a:endParaRPr lang="en-US" dirty="0"/>
          </a:p>
        </p:txBody>
      </p:sp>
      <p:sp>
        <p:nvSpPr>
          <p:cNvPr id="10" name="Picture Placeholder 11"/>
          <p:cNvSpPr>
            <a:spLocks noGrp="1"/>
          </p:cNvSpPr>
          <p:nvPr>
            <p:ph type="pic" sz="quarter" idx="12" hasCustomPrompt="1"/>
          </p:nvPr>
        </p:nvSpPr>
        <p:spPr>
          <a:xfrm>
            <a:off x="5715000" y="-2117"/>
            <a:ext cx="3429000" cy="4629150"/>
          </a:xfrm>
          <a:ln>
            <a:noFill/>
          </a:ln>
          <a:effectLst/>
        </p:spPr>
        <p:txBody>
          <a:bodyPr anchor="ctr" anchorCtr="0"/>
          <a:lstStyle>
            <a:lvl1pPr marL="0" indent="0" algn="ctr">
              <a:buNone/>
              <a:defRPr>
                <a:ln>
                  <a:noFill/>
                </a:ln>
                <a:solidFill>
                  <a:schemeClr val="tx2"/>
                </a:solidFill>
              </a:defRPr>
            </a:lvl1pPr>
          </a:lstStyle>
          <a:p>
            <a:r>
              <a:rPr lang="en-US" dirty="0" smtClean="0"/>
              <a:t>Insert Picture Here</a:t>
            </a:r>
            <a:endParaRPr lang="en-US" dirty="0"/>
          </a:p>
        </p:txBody>
      </p:sp>
    </p:spTree>
    <p:extLst>
      <p:ext uri="{BB962C8B-B14F-4D97-AF65-F5344CB8AC3E}">
        <p14:creationId xmlns:p14="http://schemas.microsoft.com/office/powerpoint/2010/main" xmlns="" val="42399771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ew Template_Announcement">
    <p:spTree>
      <p:nvGrpSpPr>
        <p:cNvPr id="1" name=""/>
        <p:cNvGrpSpPr/>
        <p:nvPr/>
      </p:nvGrpSpPr>
      <p:grpSpPr>
        <a:xfrm>
          <a:off x="0" y="0"/>
          <a:ext cx="0" cy="0"/>
          <a:chOff x="0" y="0"/>
          <a:chExt cx="0" cy="0"/>
        </a:xfrm>
      </p:grpSpPr>
      <p:sp>
        <p:nvSpPr>
          <p:cNvPr id="15" name="Rectangle 14"/>
          <p:cNvSpPr/>
          <p:nvPr userDrawn="1"/>
        </p:nvSpPr>
        <p:spPr>
          <a:xfrm>
            <a:off x="-2" y="1159938"/>
            <a:ext cx="9144000" cy="2971800"/>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1" hasCustomPrompt="1"/>
          </p:nvPr>
        </p:nvSpPr>
        <p:spPr>
          <a:xfrm>
            <a:off x="804347" y="1459241"/>
            <a:ext cx="5029186" cy="2410019"/>
          </a:xfrm>
        </p:spPr>
        <p:txBody>
          <a:bodyPr anchor="t" anchorCtr="0">
            <a:noAutofit/>
          </a:bodyPr>
          <a:lstStyle>
            <a:lvl1pPr marL="0" marR="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sz="4400" b="1" cap="all" baseline="0">
                <a:solidFill>
                  <a:schemeClr val="tx1"/>
                </a:solidFill>
              </a:defRPr>
            </a:lvl1pPr>
          </a:lstStyle>
          <a:p>
            <a:pPr marL="0" marR="0" lvl="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a:pPr>
            <a:r>
              <a:rPr lang="en-US" dirty="0" smtClean="0"/>
              <a:t>CLICK TO EDIT </a:t>
            </a:r>
            <a:br>
              <a:rPr lang="en-US" dirty="0" smtClean="0"/>
            </a:br>
            <a:r>
              <a:rPr lang="en-US" dirty="0" smtClean="0"/>
              <a:t>MASTER TEXT</a:t>
            </a:r>
          </a:p>
          <a:p>
            <a:pPr marL="0" marR="0" lvl="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a:pPr>
            <a:endParaRPr lang="en-US" dirty="0" smtClean="0"/>
          </a:p>
        </p:txBody>
      </p:sp>
      <p:pic>
        <p:nvPicPr>
          <p:cNvPr id="17" name="Picture 16" descr="Java_blk_rgb.png"/>
          <p:cNvPicPr>
            <a:picLocks noChangeAspect="1"/>
          </p:cNvPicPr>
          <p:nvPr userDrawn="1"/>
        </p:nvPicPr>
        <p:blipFill>
          <a:blip r:embed="rId2" cstate="print">
            <a:alphaModFix amt="10000"/>
            <a:extLst>
              <a:ext uri="{28A0092B-C50C-407E-A947-70E740481C1C}">
                <a14:useLocalDpi xmlns:a14="http://schemas.microsoft.com/office/drawing/2010/main" xmlns="" val="0"/>
              </a:ext>
            </a:extLst>
          </a:blip>
          <a:stretch>
            <a:fillRect/>
          </a:stretch>
        </p:blipFill>
        <p:spPr>
          <a:xfrm>
            <a:off x="5246427" y="2025650"/>
            <a:ext cx="3573245" cy="1831534"/>
          </a:xfrm>
          <a:prstGeom prst="rect">
            <a:avLst/>
          </a:prstGeom>
        </p:spPr>
      </p:pic>
    </p:spTree>
    <p:extLst>
      <p:ext uri="{BB962C8B-B14F-4D97-AF65-F5344CB8AC3E}">
        <p14:creationId xmlns:p14="http://schemas.microsoft.com/office/powerpoint/2010/main" xmlns="" val="26411974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ew Template_Announcement Key Features">
    <p:spTree>
      <p:nvGrpSpPr>
        <p:cNvPr id="1" name=""/>
        <p:cNvGrpSpPr/>
        <p:nvPr/>
      </p:nvGrpSpPr>
      <p:grpSpPr>
        <a:xfrm>
          <a:off x="0" y="0"/>
          <a:ext cx="0" cy="0"/>
          <a:chOff x="0" y="0"/>
          <a:chExt cx="0" cy="0"/>
        </a:xfrm>
      </p:grpSpPr>
      <p:sp>
        <p:nvSpPr>
          <p:cNvPr id="9" name="Rectangle 8"/>
          <p:cNvSpPr/>
          <p:nvPr userDrawn="1"/>
        </p:nvSpPr>
        <p:spPr>
          <a:xfrm>
            <a:off x="2990088" y="1159938"/>
            <a:ext cx="6153912" cy="2971800"/>
          </a:xfrm>
          <a:prstGeom prst="rect">
            <a:avLst/>
          </a:prstGeom>
          <a:gradFill flip="none" rotWithShape="1">
            <a:gsLst>
              <a:gs pos="0">
                <a:srgbClr val="B3B3B3"/>
              </a:gs>
              <a:gs pos="100000">
                <a:srgbClr val="F3F3F3"/>
              </a:gs>
            </a:gsLst>
            <a:lin ang="16200000" scaled="0"/>
            <a:tileRect/>
          </a:gradFill>
          <a:ln>
            <a:noFill/>
          </a:ln>
          <a:effectLst>
            <a:outerShdw blurRad="152400" dist="63500" dir="36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1"/>
          </p:nvPr>
        </p:nvSpPr>
        <p:spPr>
          <a:xfrm>
            <a:off x="3443821" y="1430281"/>
            <a:ext cx="5369979" cy="2523657"/>
          </a:xfrm>
        </p:spPr>
        <p:txBody>
          <a:bodyPr anchor="t" anchorCtr="0"/>
          <a:lstStyle>
            <a:lvl1pPr marL="0" indent="0">
              <a:buNone/>
              <a:defRPr sz="2400" b="0" cap="all" baseline="0">
                <a:solidFill>
                  <a:schemeClr val="tx1"/>
                </a:solidFill>
              </a:defRPr>
            </a:lvl1pPr>
          </a:lstStyle>
          <a:p>
            <a:pPr lvl="0"/>
            <a:r>
              <a:rPr lang="en-US" smtClean="0"/>
              <a:t>Click to edit Master text styles</a:t>
            </a:r>
          </a:p>
        </p:txBody>
      </p:sp>
      <p:sp>
        <p:nvSpPr>
          <p:cNvPr id="8" name="Title 1"/>
          <p:cNvSpPr>
            <a:spLocks noGrp="1"/>
          </p:cNvSpPr>
          <p:nvPr>
            <p:ph type="title"/>
          </p:nvPr>
        </p:nvSpPr>
        <p:spPr>
          <a:xfrm>
            <a:off x="804347" y="245538"/>
            <a:ext cx="8229586" cy="770462"/>
          </a:xfrm>
        </p:spPr>
        <p:txBody>
          <a:bodyPr anchor="t" anchorCtr="0"/>
          <a:lstStyle>
            <a:lvl1pPr>
              <a:defRPr/>
            </a:lvl1pPr>
          </a:lstStyle>
          <a:p>
            <a:r>
              <a:rPr lang="en-US" smtClean="0"/>
              <a:t>Click to edit Master title style</a:t>
            </a:r>
            <a:endParaRPr lang="en-US" dirty="0"/>
          </a:p>
        </p:txBody>
      </p:sp>
      <p:sp>
        <p:nvSpPr>
          <p:cNvPr id="6" name="Picture Placeholder 11"/>
          <p:cNvSpPr>
            <a:spLocks noGrp="1"/>
          </p:cNvSpPr>
          <p:nvPr>
            <p:ph type="pic" sz="quarter" idx="13" hasCustomPrompt="1"/>
          </p:nvPr>
        </p:nvSpPr>
        <p:spPr>
          <a:xfrm>
            <a:off x="6351" y="1159936"/>
            <a:ext cx="2944368" cy="2971800"/>
          </a:xfrm>
          <a:ln>
            <a:noFill/>
          </a:ln>
          <a:effectLst>
            <a:reflection stA="30000" endPos="4000" dir="5400000" sy="-100000" algn="bl" rotWithShape="0"/>
          </a:effectLst>
        </p:spPr>
        <p:txBody>
          <a:bodyPr anchor="ctr" anchorCtr="0"/>
          <a:lstStyle>
            <a:lvl1pPr marL="0" indent="0" algn="ctr">
              <a:buNone/>
              <a:defRPr>
                <a:ln>
                  <a:noFill/>
                </a:ln>
                <a:solidFill>
                  <a:schemeClr val="tx1"/>
                </a:solidFill>
              </a:defRPr>
            </a:lvl1pPr>
          </a:lstStyle>
          <a:p>
            <a:r>
              <a:rPr lang="en-US" dirty="0" smtClean="0"/>
              <a:t>Insert Picture Here</a:t>
            </a:r>
            <a:endParaRPr lang="en-US" dirty="0"/>
          </a:p>
        </p:txBody>
      </p:sp>
    </p:spTree>
    <p:extLst>
      <p:ext uri="{BB962C8B-B14F-4D97-AF65-F5344CB8AC3E}">
        <p14:creationId xmlns:p14="http://schemas.microsoft.com/office/powerpoint/2010/main" xmlns="" val="37134359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4347" y="245538"/>
            <a:ext cx="8229590" cy="406395"/>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04347" y="1523585"/>
            <a:ext cx="8229600" cy="2929889"/>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13" name="Picture 20" descr="Oracle WHITE"/>
          <p:cNvPicPr>
            <a:picLocks noChangeArrowheads="1"/>
          </p:cNvPicPr>
          <p:nvPr/>
        </p:nvPicPr>
        <p:blipFill>
          <a:blip r:embed="rId18" cstate="print"/>
          <a:srcRect/>
          <a:stretch>
            <a:fillRect/>
          </a:stretch>
        </p:blipFill>
        <p:spPr bwMode="auto">
          <a:xfrm>
            <a:off x="8015479" y="4668926"/>
            <a:ext cx="704056" cy="88722"/>
          </a:xfrm>
          <a:prstGeom prst="rect">
            <a:avLst/>
          </a:prstGeom>
          <a:noFill/>
          <a:ln w="9525">
            <a:noFill/>
            <a:miter lim="800000"/>
            <a:headEnd/>
            <a:tailEnd/>
          </a:ln>
        </p:spPr>
      </p:pic>
      <p:grpSp>
        <p:nvGrpSpPr>
          <p:cNvPr id="14" name="Group 13"/>
          <p:cNvGrpSpPr/>
          <p:nvPr/>
        </p:nvGrpSpPr>
        <p:grpSpPr>
          <a:xfrm>
            <a:off x="597807" y="4913973"/>
            <a:ext cx="2539093" cy="218542"/>
            <a:chOff x="597807" y="4913973"/>
            <a:chExt cx="2539093" cy="218542"/>
          </a:xfrm>
        </p:grpSpPr>
        <p:sp>
          <p:nvSpPr>
            <p:cNvPr id="15" name="Text Box 14"/>
            <p:cNvSpPr txBox="1">
              <a:spLocks noChangeArrowheads="1"/>
            </p:cNvSpPr>
            <p:nvPr userDrawn="1"/>
          </p:nvSpPr>
          <p:spPr bwMode="auto">
            <a:xfrm>
              <a:off x="631886" y="4913973"/>
              <a:ext cx="2505014" cy="2185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marL="0" marR="0" indent="0" algn="l" defTabSz="342851" rtl="0" eaLnBrk="1" fontAlgn="base" latinLnBrk="0" hangingPunct="1">
                <a:lnSpc>
                  <a:spcPct val="100000"/>
                </a:lnSpc>
                <a:spcBef>
                  <a:spcPts val="0"/>
                </a:spcBef>
                <a:spcAft>
                  <a:spcPct val="0"/>
                </a:spcAft>
                <a:buClr>
                  <a:schemeClr val="accent1"/>
                </a:buClr>
                <a:buSzTx/>
                <a:buFont typeface="Arial"/>
                <a:buNone/>
                <a:tabLst/>
                <a:defRPr/>
              </a:pPr>
              <a:r>
                <a:rPr lang="en-US" sz="600" dirty="0" smtClean="0">
                  <a:solidFill>
                    <a:schemeClr val="tx1"/>
                  </a:solidFill>
                </a:rPr>
                <a:t>Copyright</a:t>
              </a:r>
              <a:r>
                <a:rPr lang="en-US" sz="600" baseline="0" dirty="0" smtClean="0">
                  <a:solidFill>
                    <a:schemeClr val="tx1"/>
                  </a:solidFill>
                </a:rPr>
                <a:t> </a:t>
              </a:r>
              <a:r>
                <a:rPr lang="en-US" sz="600" dirty="0" smtClean="0">
                  <a:solidFill>
                    <a:schemeClr val="tx1"/>
                  </a:solidFill>
                </a:rPr>
                <a:t>©</a:t>
              </a:r>
              <a:r>
                <a:rPr lang="en-US" sz="600" baseline="0" dirty="0" smtClean="0">
                  <a:solidFill>
                    <a:schemeClr val="tx1"/>
                  </a:solidFill>
                </a:rPr>
                <a:t> 2013, Oracle and/or its affiliates. All rights reserved.</a:t>
              </a:r>
              <a:endParaRPr lang="en-US" sz="600" dirty="0" smtClean="0">
                <a:solidFill>
                  <a:schemeClr val="tx1"/>
                </a:solidFill>
              </a:endParaRPr>
            </a:p>
          </p:txBody>
        </p:sp>
        <p:cxnSp>
          <p:nvCxnSpPr>
            <p:cNvPr id="16" name="Straight Connector 15"/>
            <p:cNvCxnSpPr/>
            <p:nvPr userDrawn="1"/>
          </p:nvCxnSpPr>
          <p:spPr>
            <a:xfrm flipH="1">
              <a:off x="597807" y="4935973"/>
              <a:ext cx="1092" cy="96623"/>
            </a:xfrm>
            <a:prstGeom prst="line">
              <a:avLst/>
            </a:prstGeom>
            <a:ln w="6350" cmpd="sng">
              <a:solidFill>
                <a:schemeClr val="tx1"/>
              </a:solidFill>
            </a:ln>
          </p:spPr>
          <p:style>
            <a:lnRef idx="1">
              <a:schemeClr val="dk1"/>
            </a:lnRef>
            <a:fillRef idx="0">
              <a:schemeClr val="dk1"/>
            </a:fillRef>
            <a:effectRef idx="0">
              <a:schemeClr val="dk1"/>
            </a:effectRef>
            <a:fontRef idx="minor">
              <a:schemeClr val="tx1"/>
            </a:fontRef>
          </p:style>
        </p:cxnSp>
        <p:cxnSp>
          <p:nvCxnSpPr>
            <p:cNvPr id="19" name="Straight Connector 18"/>
            <p:cNvCxnSpPr/>
            <p:nvPr userDrawn="1"/>
          </p:nvCxnSpPr>
          <p:spPr>
            <a:xfrm flipH="1">
              <a:off x="2893332" y="4935973"/>
              <a:ext cx="1092" cy="96623"/>
            </a:xfrm>
            <a:prstGeom prst="line">
              <a:avLst/>
            </a:prstGeom>
            <a:ln w="6350" cmpd="sng">
              <a:solidFill>
                <a:schemeClr val="tx1"/>
              </a:solidFill>
            </a:ln>
          </p:spPr>
          <p:style>
            <a:lnRef idx="1">
              <a:schemeClr val="dk1"/>
            </a:lnRef>
            <a:fillRef idx="0">
              <a:schemeClr val="dk1"/>
            </a:fillRef>
            <a:effectRef idx="0">
              <a:schemeClr val="dk1"/>
            </a:effectRef>
            <a:fontRef idx="minor">
              <a:schemeClr val="tx1"/>
            </a:fontRef>
          </p:style>
        </p:cxnSp>
      </p:grpSp>
      <p:sp>
        <p:nvSpPr>
          <p:cNvPr id="20" name="Rectangle 19"/>
          <p:cNvSpPr/>
          <p:nvPr/>
        </p:nvSpPr>
        <p:spPr>
          <a:xfrm>
            <a:off x="356299" y="4883819"/>
            <a:ext cx="278705" cy="184666"/>
          </a:xfrm>
          <a:prstGeom prst="rect">
            <a:avLst/>
          </a:prstGeom>
        </p:spPr>
        <p:txBody>
          <a:bodyPr wrap="none">
            <a:spAutoFit/>
          </a:bodyPr>
          <a:lstStyle/>
          <a:p>
            <a:pPr algn="r"/>
            <a:fld id="{6A5A4AC0-1BEC-FE47-8A68-418BE237F8CE}" type="slidenum">
              <a:rPr lang="en-US" sz="600" smtClean="0">
                <a:solidFill>
                  <a:schemeClr val="tx1"/>
                </a:solidFill>
              </a:rPr>
              <a:pPr algn="r"/>
              <a:t>‹#›</a:t>
            </a:fld>
            <a:endParaRPr lang="en-US" sz="600" dirty="0">
              <a:solidFill>
                <a:schemeClr val="tx1"/>
              </a:solidFill>
            </a:endParaRPr>
          </a:p>
        </p:txBody>
      </p:sp>
      <p:sp>
        <p:nvSpPr>
          <p:cNvPr id="18" name="Rectangle 17"/>
          <p:cNvSpPr/>
          <p:nvPr/>
        </p:nvSpPr>
        <p:spPr>
          <a:xfrm>
            <a:off x="0" y="0"/>
            <a:ext cx="576072" cy="557784"/>
          </a:xfrm>
          <a:prstGeom prst="rect">
            <a:avLst/>
          </a:prstGeom>
          <a:gradFill flip="none" rotWithShape="1">
            <a:gsLst>
              <a:gs pos="20000">
                <a:srgbClr val="355469"/>
              </a:gs>
              <a:gs pos="90000">
                <a:schemeClr val="accent1"/>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6687321" y="4641335"/>
            <a:ext cx="2116475" cy="516126"/>
            <a:chOff x="6687321" y="4628635"/>
            <a:chExt cx="2116475" cy="516126"/>
          </a:xfrm>
        </p:grpSpPr>
        <p:pic>
          <p:nvPicPr>
            <p:cNvPr id="25" name="Picture 27" descr="O_signature_clr_rgb"/>
            <p:cNvPicPr>
              <a:picLocks noChangeAspect="1" noChangeArrowheads="1"/>
            </p:cNvPicPr>
            <p:nvPr userDrawn="1"/>
          </p:nvPicPr>
          <p:blipFill>
            <a:blip r:embed="rId19" cstate="print">
              <a:extLst>
                <a:ext uri="{28A0092B-C50C-407E-A947-70E740481C1C}">
                  <a14:useLocalDpi xmlns:a14="http://schemas.microsoft.com/office/drawing/2010/main" xmlns="" val="0"/>
                </a:ext>
              </a:extLst>
            </a:blip>
            <a:srcRect/>
            <a:stretch>
              <a:fillRect/>
            </a:stretch>
          </p:blipFill>
          <p:spPr bwMode="auto">
            <a:xfrm>
              <a:off x="7882950" y="4820656"/>
              <a:ext cx="920846" cy="282628"/>
            </a:xfrm>
            <a:prstGeom prst="rect">
              <a:avLst/>
            </a:prstGeom>
            <a:noFill/>
            <a:extLst>
              <a:ext uri="{909E8E84-426E-40dd-AFC4-6F175D3DCCD1}">
                <a14:hiddenFill xmlns:a14="http://schemas.microsoft.com/office/drawing/2010/main" xmlns="">
                  <a:solidFill>
                    <a:srgbClr val="FFFFFF"/>
                  </a:solidFill>
                </a14:hiddenFill>
              </a:ext>
            </a:extLst>
          </p:spPr>
        </p:pic>
        <p:pic>
          <p:nvPicPr>
            <p:cNvPr id="26" name="Picture 25" descr="JavaOne_clr.bmp"/>
            <p:cNvPicPr>
              <a:picLocks noChangeAspect="1"/>
            </p:cNvPicPr>
            <p:nvPr userDrawn="1"/>
          </p:nvPicPr>
          <p:blipFill>
            <a:blip r:embed="rId20" cstate="print">
              <a:extLst>
                <a:ext uri="{28A0092B-C50C-407E-A947-70E740481C1C}">
                  <a14:useLocalDpi xmlns:a14="http://schemas.microsoft.com/office/drawing/2010/main" xmlns="" val="0"/>
                </a:ext>
              </a:extLst>
            </a:blip>
            <a:stretch>
              <a:fillRect/>
            </a:stretch>
          </p:blipFill>
          <p:spPr>
            <a:xfrm>
              <a:off x="6687321" y="4628635"/>
              <a:ext cx="1164708" cy="516126"/>
            </a:xfrm>
            <a:prstGeom prst="rect">
              <a:avLst/>
            </a:prstGeom>
          </p:spPr>
        </p:pic>
      </p:grpSp>
    </p:spTree>
    <p:extLst>
      <p:ext uri="{BB962C8B-B14F-4D97-AF65-F5344CB8AC3E}">
        <p14:creationId xmlns:p14="http://schemas.microsoft.com/office/powerpoint/2010/main" xmlns="" val="317983677"/>
      </p:ext>
    </p:extLst>
  </p:cSld>
  <p:clrMap bg1="lt1" tx1="dk1" bg2="lt2" tx2="dk2" accent1="accent1" accent2="accent2" accent3="accent3" accent4="accent4" accent5="accent5" accent6="accent6" hlink="hlink" folHlink="folHlink"/>
  <p:sldLayoutIdLst>
    <p:sldLayoutId id="2147483725" r:id="rId1"/>
    <p:sldLayoutId id="2147483748" r:id="rId2"/>
    <p:sldLayoutId id="2147483740" r:id="rId3"/>
    <p:sldLayoutId id="2147483741" r:id="rId4"/>
    <p:sldLayoutId id="2147483747" r:id="rId5"/>
    <p:sldLayoutId id="2147483733" r:id="rId6"/>
    <p:sldLayoutId id="2147483744" r:id="rId7"/>
    <p:sldLayoutId id="2147483694" r:id="rId8"/>
    <p:sldLayoutId id="2147483695" r:id="rId9"/>
    <p:sldLayoutId id="2147483701" r:id="rId10"/>
    <p:sldLayoutId id="2147483719" r:id="rId11"/>
    <p:sldLayoutId id="2147483700" r:id="rId12"/>
    <p:sldLayoutId id="2147483746" r:id="rId13"/>
    <p:sldLayoutId id="2147483745" r:id="rId14"/>
    <p:sldLayoutId id="2147483685" r:id="rId15"/>
    <p:sldLayoutId id="2147483686" r:id="rId16"/>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Arial" pitchFamily="34" charset="0"/>
          <a:ea typeface="+mj-ea"/>
          <a:cs typeface="Arial" pitchFamily="34" charset="0"/>
        </a:defRPr>
      </a:lvl1pPr>
    </p:titleStyle>
    <p:bodyStyle>
      <a:lvl1pPr marL="228600" indent="-168275" algn="l" defTabSz="228600" rtl="0" eaLnBrk="1" latinLnBrk="0" hangingPunct="1">
        <a:spcBef>
          <a:spcPts val="0"/>
        </a:spcBef>
        <a:spcAft>
          <a:spcPts val="600"/>
        </a:spcAft>
        <a:buClr>
          <a:schemeClr val="accent1"/>
        </a:buClr>
        <a:buSzPct val="85000"/>
        <a:buFont typeface="Wingdings" pitchFamily="2" charset="2"/>
        <a:buChar char="§"/>
        <a:tabLst/>
        <a:defRPr sz="2000" kern="1200">
          <a:solidFill>
            <a:schemeClr val="tx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mq.java.net/"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hyperlink" Target="jms-spec.java.net" TargetMode="External"/><Relationship Id="rId4" Type="http://schemas.openxmlformats.org/officeDocument/2006/relationships/hyperlink" Target="http://glassfish.java.net/" TargetMode="Externa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 </a:t>
            </a:r>
            <a:r>
              <a:rPr lang="en-US" smtClean="0"/>
              <a:t>Section Divider</a:t>
            </a:r>
            <a:endParaRPr lang="en-US"/>
          </a:p>
        </p:txBody>
      </p:sp>
      <p:pic>
        <p:nvPicPr>
          <p:cNvPr id="8" name="Picture 7" descr="O_signature_wht_rgb.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185737" y="4144260"/>
            <a:ext cx="1139799" cy="351437"/>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 y="0"/>
            <a:ext cx="9143998" cy="5148070"/>
          </a:xfrm>
          <a:prstGeom prst="rect">
            <a:avLst/>
          </a:prstGeom>
        </p:spPr>
      </p:pic>
    </p:spTree>
    <p:extLst>
      <p:ext uri="{BB962C8B-B14F-4D97-AF65-F5344CB8AC3E}">
        <p14:creationId xmlns:p14="http://schemas.microsoft.com/office/powerpoint/2010/main" xmlns="" val="27998812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JMS API simplifications</a:t>
            </a:r>
            <a:endParaRPr lang="en-GB" dirty="0"/>
          </a:p>
        </p:txBody>
      </p:sp>
      <p:sp>
        <p:nvSpPr>
          <p:cNvPr id="3" name="Content Placeholder 2"/>
          <p:cNvSpPr>
            <a:spLocks noGrp="1"/>
          </p:cNvSpPr>
          <p:nvPr>
            <p:ph sz="quarter" idx="12"/>
          </p:nvPr>
        </p:nvSpPr>
        <p:spPr/>
        <p:txBody>
          <a:bodyPr/>
          <a:lstStyle/>
          <a:p>
            <a:r>
              <a:rPr lang="en-GB" dirty="0" smtClean="0"/>
              <a:t>Make minor simplifications to existing standard API where it won't break compatibility</a:t>
            </a:r>
          </a:p>
          <a:p>
            <a:r>
              <a:rPr lang="en-GB" dirty="0" smtClean="0"/>
              <a:t>Define new simplified API requiring fewer objects</a:t>
            </a:r>
          </a:p>
          <a:p>
            <a:pPr lvl="1"/>
            <a:r>
              <a:rPr lang="en-GB" dirty="0" smtClean="0"/>
              <a:t>JMSContext, </a:t>
            </a:r>
            <a:r>
              <a:rPr lang="en-GB" dirty="0" err="1" smtClean="0"/>
              <a:t>JMSProducer</a:t>
            </a:r>
            <a:r>
              <a:rPr lang="en-GB" dirty="0" smtClean="0"/>
              <a:t>, </a:t>
            </a:r>
            <a:r>
              <a:rPr lang="en-GB" dirty="0" err="1" smtClean="0"/>
              <a:t>JMSConsumer</a:t>
            </a:r>
            <a:endParaRPr lang="en-GB" dirty="0" smtClean="0"/>
          </a:p>
          <a:p>
            <a:pPr lvl="1"/>
            <a:r>
              <a:rPr lang="en-GB" dirty="0" smtClean="0"/>
              <a:t>In Java EE, allow JMSContext to be injected and managed by the container</a:t>
            </a:r>
          </a:p>
        </p:txBody>
      </p:sp>
      <p:sp>
        <p:nvSpPr>
          <p:cNvPr id="4" name="Text Placeholder 3"/>
          <p:cNvSpPr>
            <a:spLocks noGrp="1"/>
          </p:cNvSpPr>
          <p:nvPr>
            <p:ph type="body" sz="quarter" idx="13"/>
          </p:nvPr>
        </p:nvSpPr>
        <p:spPr/>
        <p:txBody>
          <a:bodyPr/>
          <a:lstStyle/>
          <a:p>
            <a:pPr defTabSz="260350"/>
            <a:r>
              <a:rPr lang="en-GB" dirty="0" smtClean="0"/>
              <a:t>Twin-track strategy	</a:t>
            </a:r>
            <a:endParaRPr lang="en-GB" dirty="0"/>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did JMS 1.1 </a:t>
            </a:r>
            <a:br>
              <a:rPr lang="en-US" dirty="0" smtClean="0"/>
            </a:br>
            <a:r>
              <a:rPr lang="en-US" dirty="0" smtClean="0"/>
              <a:t>need simplifying?</a:t>
            </a:r>
            <a:endParaRPr lang="en-US" dirty="0"/>
          </a:p>
        </p:txBody>
      </p:sp>
      <p:cxnSp>
        <p:nvCxnSpPr>
          <p:cNvPr id="6" name="Straight Connector 5"/>
          <p:cNvCxnSpPr/>
          <p:nvPr/>
        </p:nvCxnSpPr>
        <p:spPr>
          <a:xfrm flipH="1">
            <a:off x="8972550" y="2567355"/>
            <a:ext cx="273054" cy="0"/>
          </a:xfrm>
          <a:prstGeom prst="line">
            <a:avLst/>
          </a:prstGeom>
          <a:grpFill/>
          <a:ln w="19050">
            <a:solidFill>
              <a:srgbClr val="00B050"/>
            </a:solidFill>
            <a:round/>
            <a:headEnd/>
            <a:tailEnd type="triangle" w="med" len="med"/>
          </a:ln>
        </p:spPr>
      </p:cxnSp>
      <p:pic>
        <p:nvPicPr>
          <p:cNvPr id="8" name="Picture Placeholder 7" descr="ph-hitech-dev-ISP2039208-v1.bmp"/>
          <p:cNvPicPr>
            <a:picLocks noGrp="1" noChangeAspect="1"/>
          </p:cNvPicPr>
          <p:nvPr>
            <p:ph type="pic" sz="quarter" idx="12"/>
          </p:nvPr>
        </p:nvPicPr>
        <p:blipFill>
          <a:blip r:embed="rId3" cstate="print">
            <a:extLst>
              <a:ext uri="{28A0092B-C50C-407E-A947-70E740481C1C}">
                <a14:useLocalDpi xmlns="" xmlns:a14="http://schemas.microsoft.com/office/drawing/2010/main" val="0"/>
              </a:ext>
            </a:extLst>
          </a:blip>
          <a:srcRect t="5000" b="5000"/>
          <a:stretch>
            <a:fillRect/>
          </a:stretch>
        </p:blipFill>
        <p:spPr/>
      </p:pic>
    </p:spTree>
    <p:extLst>
      <p:ext uri="{BB962C8B-B14F-4D97-AF65-F5344CB8AC3E}">
        <p14:creationId xmlns="" xmlns:p14="http://schemas.microsoft.com/office/powerpoint/2010/main" val="169607036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804863" algn="l"/>
                <a:tab pos="4038600" algn="l"/>
              </a:tabLst>
            </a:pPr>
            <a:r>
              <a:rPr lang="en-GB" dirty="0" smtClean="0"/>
              <a:t>JMS 1.1: Sending a message</a:t>
            </a:r>
            <a:endParaRPr lang="en-GB" dirty="0"/>
          </a:p>
        </p:txBody>
      </p:sp>
      <p:sp>
        <p:nvSpPr>
          <p:cNvPr id="3" name="Content Placeholder 2"/>
          <p:cNvSpPr>
            <a:spLocks noGrp="1"/>
          </p:cNvSpPr>
          <p:nvPr>
            <p:ph sz="quarter" idx="12"/>
          </p:nvPr>
        </p:nvSpPr>
        <p:spPr/>
        <p:txBody>
          <a:bodyPr/>
          <a:lstStyle/>
          <a:p>
            <a:endParaRPr lang="en-GB" dirty="0"/>
          </a:p>
        </p:txBody>
      </p:sp>
      <p:sp>
        <p:nvSpPr>
          <p:cNvPr id="4" name="Text Placeholder 3"/>
          <p:cNvSpPr>
            <a:spLocks noGrp="1"/>
          </p:cNvSpPr>
          <p:nvPr>
            <p:ph type="body" sz="quarter" idx="13"/>
          </p:nvPr>
        </p:nvSpPr>
        <p:spPr/>
        <p:txBody>
          <a:bodyPr/>
          <a:lstStyle/>
          <a:p>
            <a:endParaRPr lang="en-GB"/>
          </a:p>
        </p:txBody>
      </p:sp>
      <p:graphicFrame>
        <p:nvGraphicFramePr>
          <p:cNvPr id="5" name="Table 4"/>
          <p:cNvGraphicFramePr>
            <a:graphicFrameLocks noGrp="1"/>
          </p:cNvGraphicFramePr>
          <p:nvPr/>
        </p:nvGraphicFramePr>
        <p:xfrm>
          <a:off x="351130" y="721465"/>
          <a:ext cx="8383219" cy="3981602"/>
        </p:xfrm>
        <a:graphic>
          <a:graphicData uri="http://schemas.openxmlformats.org/drawingml/2006/table">
            <a:tbl>
              <a:tblPr>
                <a:effectLst/>
              </a:tblPr>
              <a:tblGrid>
                <a:gridCol w="8383219"/>
              </a:tblGrid>
              <a:tr h="3981602">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demoConnectionFactory</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Queue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public void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sendMessage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(String payload)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try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Connection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connectionFactory.createConnection</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try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Session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connection.createSession</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false,Session.AUTO_ACKNOWLEDGE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MessageProducer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messageProducer</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session.createProducer</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TextMessage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textMessage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session.createTextMessage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(payload);</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messageProducer.send</a:t>
                      </a:r>
                      <a:r>
                        <a:rPr kumimoji="0" lang="en-US" sz="12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textMessage</a:t>
                      </a:r>
                      <a:r>
                        <a:rPr kumimoji="0" lang="en-US" sz="12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finally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connection.close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catch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JMSException</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ex)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Logger.getLogger</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getClass</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getName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()).log(</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Level.SEVERE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null, ex);</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
        <p:nvSpPr>
          <p:cNvPr id="6" name="Oval Callout 6"/>
          <p:cNvSpPr>
            <a:spLocks noChangeArrowheads="1"/>
          </p:cNvSpPr>
          <p:nvPr/>
        </p:nvSpPr>
        <p:spPr bwMode="auto">
          <a:xfrm>
            <a:off x="7125005" y="2911449"/>
            <a:ext cx="1514247" cy="1236269"/>
          </a:xfrm>
          <a:prstGeom prst="wedgeEllipseCallout">
            <a:avLst>
              <a:gd name="adj1" fmla="val -226124"/>
              <a:gd name="adj2" fmla="val -21406"/>
            </a:avLst>
          </a:prstGeom>
          <a:solidFill>
            <a:schemeClr val="accent1"/>
          </a:solidFill>
          <a:ln w="25400" algn="ctr">
            <a:solidFill>
              <a:schemeClr val="tx1"/>
            </a:solidFill>
            <a:round/>
            <a:headEnd/>
            <a:tailEnd/>
          </a:ln>
        </p:spPr>
        <p:txBody>
          <a:bodyPr/>
          <a:lstStyle/>
          <a:p>
            <a:r>
              <a:rPr lang="en-GB" sz="1400" b="1" dirty="0" smtClean="0">
                <a:solidFill>
                  <a:schemeClr val="bg1"/>
                </a:solidFill>
                <a:latin typeface="Arial" pitchFamily="34" charset="0"/>
                <a:ea typeface="ヒラギノ角ゴ Pro W3"/>
                <a:cs typeface="ヒラギノ角ゴ Pro W3"/>
              </a:rPr>
              <a:t>13 lines of  code just to send a message</a:t>
            </a:r>
            <a:endParaRPr lang="en-GB" sz="1400" b="1" dirty="0">
              <a:solidFill>
                <a:schemeClr val="bg1"/>
              </a:solidFill>
              <a:latin typeface="Arial" pitchFamily="34" charset="0"/>
              <a:ea typeface="ヒラギノ角ゴ Pro W3"/>
              <a:cs typeface="ヒラギノ角ゴ Pro W3"/>
            </a:endParaRP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804863" algn="l"/>
                <a:tab pos="4038600" algn="l"/>
              </a:tabLst>
            </a:pPr>
            <a:r>
              <a:rPr lang="en-GB" dirty="0" smtClean="0"/>
              <a:t>JMS 1.1: Sending a message</a:t>
            </a:r>
            <a:endParaRPr lang="en-GB" dirty="0"/>
          </a:p>
        </p:txBody>
      </p:sp>
      <p:sp>
        <p:nvSpPr>
          <p:cNvPr id="3" name="Content Placeholder 2"/>
          <p:cNvSpPr>
            <a:spLocks noGrp="1"/>
          </p:cNvSpPr>
          <p:nvPr>
            <p:ph sz="quarter" idx="12"/>
          </p:nvPr>
        </p:nvSpPr>
        <p:spPr/>
        <p:txBody>
          <a:bodyPr/>
          <a:lstStyle/>
          <a:p>
            <a:endParaRPr lang="en-GB" dirty="0"/>
          </a:p>
        </p:txBody>
      </p:sp>
      <p:sp>
        <p:nvSpPr>
          <p:cNvPr id="4" name="Text Placeholder 3"/>
          <p:cNvSpPr>
            <a:spLocks noGrp="1"/>
          </p:cNvSpPr>
          <p:nvPr>
            <p:ph type="body" sz="quarter" idx="13"/>
          </p:nvPr>
        </p:nvSpPr>
        <p:spPr/>
        <p:txBody>
          <a:bodyPr/>
          <a:lstStyle/>
          <a:p>
            <a:endParaRPr lang="en-GB"/>
          </a:p>
        </p:txBody>
      </p:sp>
      <p:graphicFrame>
        <p:nvGraphicFramePr>
          <p:cNvPr id="5" name="Table 4"/>
          <p:cNvGraphicFramePr>
            <a:graphicFrameLocks noGrp="1"/>
          </p:cNvGraphicFramePr>
          <p:nvPr/>
        </p:nvGraphicFramePr>
        <p:xfrm>
          <a:off x="351130" y="721465"/>
          <a:ext cx="8383219" cy="3981602"/>
        </p:xfrm>
        <a:graphic>
          <a:graphicData uri="http://schemas.openxmlformats.org/drawingml/2006/table">
            <a:tbl>
              <a:tblPr>
                <a:effectLst/>
              </a:tblPr>
              <a:tblGrid>
                <a:gridCol w="8383219"/>
              </a:tblGrid>
              <a:tr h="3981602">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demoConnectionFactory</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Queue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public void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sendMessage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(String payload)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try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Connection </a:t>
                      </a:r>
                      <a:r>
                        <a:rPr kumimoji="0" lang="en-US" sz="12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connection</a:t>
                      </a:r>
                      <a:r>
                        <a:rPr kumimoji="0" lang="en-US" sz="12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connectionFactory.createConnection</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try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Session </a:t>
                      </a:r>
                      <a:r>
                        <a:rPr kumimoji="0" lang="en-US" sz="12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session</a:t>
                      </a:r>
                      <a:r>
                        <a:rPr kumimoji="0" lang="en-US" sz="12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connection.createSession</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false,Session.AUTO_ACKNOWLEDGE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MessageProducer </a:t>
                      </a:r>
                      <a:r>
                        <a:rPr kumimoji="0" lang="en-US" sz="12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messageProducer</a:t>
                      </a:r>
                      <a:r>
                        <a:rPr kumimoji="0" lang="en-US" sz="12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session.createProducer</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TextMessage</a:t>
                      </a:r>
                      <a:r>
                        <a:rPr kumimoji="0" lang="en-US" sz="12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textMessage</a:t>
                      </a:r>
                      <a:r>
                        <a:rPr kumimoji="0" lang="en-US" sz="12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session.createTextMessage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(payload);</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messageProducer.send</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textMessage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finally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connection.close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catch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JMSException</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ex)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Logger.getLogger</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getClass</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getName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()).log(</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Level.SEVERE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null, ex);</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
        <p:nvSpPr>
          <p:cNvPr id="6" name="Oval Callout 6"/>
          <p:cNvSpPr>
            <a:spLocks noChangeArrowheads="1"/>
          </p:cNvSpPr>
          <p:nvPr/>
        </p:nvSpPr>
        <p:spPr bwMode="auto">
          <a:xfrm>
            <a:off x="5552236" y="731522"/>
            <a:ext cx="1799540" cy="1441092"/>
          </a:xfrm>
          <a:prstGeom prst="wedgeEllipseCallout">
            <a:avLst>
              <a:gd name="adj1" fmla="val -139938"/>
              <a:gd name="adj2" fmla="val 78790"/>
            </a:avLst>
          </a:prstGeom>
          <a:solidFill>
            <a:schemeClr val="accent1"/>
          </a:solidFill>
          <a:ln w="25400" algn="ctr">
            <a:solidFill>
              <a:schemeClr val="tx1"/>
            </a:solidFill>
            <a:round/>
            <a:headEnd/>
            <a:tailEnd/>
          </a:ln>
        </p:spPr>
        <p:txBody>
          <a:bodyPr/>
          <a:lstStyle/>
          <a:p>
            <a:r>
              <a:rPr lang="en-GB" sz="1400" b="1" dirty="0" smtClean="0">
                <a:solidFill>
                  <a:schemeClr val="bg1"/>
                </a:solidFill>
                <a:latin typeface="Arial" pitchFamily="34" charset="0"/>
                <a:ea typeface="ヒラギノ角ゴ Pro W3"/>
                <a:cs typeface="ヒラギノ角ゴ Pro W3"/>
              </a:rPr>
              <a:t>must create several intermediate objects</a:t>
            </a:r>
            <a:endParaRPr lang="en-GB" sz="1400" b="1" dirty="0">
              <a:solidFill>
                <a:schemeClr val="bg1"/>
              </a:solidFill>
              <a:latin typeface="Arial" pitchFamily="34" charset="0"/>
              <a:ea typeface="ヒラギノ角ゴ Pro W3"/>
              <a:cs typeface="ヒラギノ角ゴ Pro W3"/>
            </a:endParaRP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804863" algn="l"/>
                <a:tab pos="4038600" algn="l"/>
              </a:tabLst>
            </a:pPr>
            <a:r>
              <a:rPr lang="en-GB" dirty="0" smtClean="0"/>
              <a:t>JMS 1.1: Sending a message</a:t>
            </a:r>
            <a:endParaRPr lang="en-GB" dirty="0"/>
          </a:p>
        </p:txBody>
      </p:sp>
      <p:sp>
        <p:nvSpPr>
          <p:cNvPr id="3" name="Content Placeholder 2"/>
          <p:cNvSpPr>
            <a:spLocks noGrp="1"/>
          </p:cNvSpPr>
          <p:nvPr>
            <p:ph sz="quarter" idx="12"/>
          </p:nvPr>
        </p:nvSpPr>
        <p:spPr/>
        <p:txBody>
          <a:bodyPr/>
          <a:lstStyle/>
          <a:p>
            <a:endParaRPr lang="en-GB" dirty="0"/>
          </a:p>
        </p:txBody>
      </p:sp>
      <p:sp>
        <p:nvSpPr>
          <p:cNvPr id="4" name="Text Placeholder 3"/>
          <p:cNvSpPr>
            <a:spLocks noGrp="1"/>
          </p:cNvSpPr>
          <p:nvPr>
            <p:ph type="body" sz="quarter" idx="13"/>
          </p:nvPr>
        </p:nvSpPr>
        <p:spPr/>
        <p:txBody>
          <a:bodyPr/>
          <a:lstStyle/>
          <a:p>
            <a:endParaRPr lang="en-GB"/>
          </a:p>
        </p:txBody>
      </p:sp>
      <p:graphicFrame>
        <p:nvGraphicFramePr>
          <p:cNvPr id="5" name="Table 4"/>
          <p:cNvGraphicFramePr>
            <a:graphicFrameLocks noGrp="1"/>
          </p:cNvGraphicFramePr>
          <p:nvPr/>
        </p:nvGraphicFramePr>
        <p:xfrm>
          <a:off x="351130" y="721465"/>
          <a:ext cx="8383219" cy="3981602"/>
        </p:xfrm>
        <a:graphic>
          <a:graphicData uri="http://schemas.openxmlformats.org/drawingml/2006/table">
            <a:tbl>
              <a:tblPr>
                <a:effectLst/>
              </a:tblPr>
              <a:tblGrid>
                <a:gridCol w="8383219"/>
              </a:tblGrid>
              <a:tr h="3981602">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demoConnectionFactory</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Queue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public void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sendMessage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(String payload)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try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Connection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connectionFactory.createConnection</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try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Session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a:t>
                      </a:r>
                      <a:r>
                        <a:rPr kumimoji="0" lang="en-US" sz="12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createSession</a:t>
                      </a:r>
                      <a:r>
                        <a:rPr kumimoji="0" lang="en-US" sz="12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false,Session.AUTO_ACKNOWLEDGE</a:t>
                      </a:r>
                      <a:r>
                        <a:rPr kumimoji="0" lang="en-US" sz="12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MessageProducer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messageProducer</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session.createProducer</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TextMessage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textMessage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session.createTextMessage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(payload);</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messageProducer.send</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textMessage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finally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connection.close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catch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JMSException</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ex)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Logger.getLogger</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getClass</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getName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()).log(</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Level.SEVERE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null, ex);</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
        <p:nvSpPr>
          <p:cNvPr id="7" name="Oval Callout 6"/>
          <p:cNvSpPr>
            <a:spLocks noChangeArrowheads="1"/>
          </p:cNvSpPr>
          <p:nvPr/>
        </p:nvSpPr>
        <p:spPr bwMode="auto">
          <a:xfrm>
            <a:off x="7204252" y="920498"/>
            <a:ext cx="1595934" cy="1441092"/>
          </a:xfrm>
          <a:prstGeom prst="wedgeEllipseCallout">
            <a:avLst>
              <a:gd name="adj1" fmla="val -77506"/>
              <a:gd name="adj2" fmla="val 62039"/>
            </a:avLst>
          </a:prstGeom>
          <a:solidFill>
            <a:schemeClr val="accent1"/>
          </a:solidFill>
          <a:ln w="25400" algn="ctr">
            <a:solidFill>
              <a:schemeClr val="tx1"/>
            </a:solidFill>
            <a:round/>
            <a:headEnd/>
            <a:tailEnd/>
          </a:ln>
        </p:spPr>
        <p:txBody>
          <a:bodyPr/>
          <a:lstStyle/>
          <a:p>
            <a:r>
              <a:rPr lang="en-GB" sz="1400" b="1" dirty="0" smtClean="0">
                <a:solidFill>
                  <a:schemeClr val="bg1"/>
                </a:solidFill>
                <a:latin typeface="Arial" pitchFamily="34" charset="0"/>
                <a:ea typeface="ヒラギノ角ゴ Pro W3"/>
                <a:cs typeface="ヒラギノ角ゴ Pro W3"/>
              </a:rPr>
              <a:t>redundant and misleading arguments</a:t>
            </a:r>
            <a:endParaRPr lang="en-GB" sz="1400" b="1" dirty="0">
              <a:solidFill>
                <a:schemeClr val="bg1"/>
              </a:solidFill>
              <a:latin typeface="Arial" pitchFamily="34" charset="0"/>
              <a:ea typeface="ヒラギノ角ゴ Pro W3"/>
              <a:cs typeface="ヒラギノ角ゴ Pro W3"/>
            </a:endParaRP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804863" algn="l"/>
                <a:tab pos="4038600" algn="l"/>
              </a:tabLst>
            </a:pPr>
            <a:r>
              <a:rPr lang="en-GB" dirty="0" smtClean="0"/>
              <a:t>JMS 1.1: Sending a message</a:t>
            </a:r>
            <a:endParaRPr lang="en-GB" dirty="0"/>
          </a:p>
        </p:txBody>
      </p:sp>
      <p:sp>
        <p:nvSpPr>
          <p:cNvPr id="3" name="Content Placeholder 2"/>
          <p:cNvSpPr>
            <a:spLocks noGrp="1"/>
          </p:cNvSpPr>
          <p:nvPr>
            <p:ph sz="quarter" idx="12"/>
          </p:nvPr>
        </p:nvSpPr>
        <p:spPr/>
        <p:txBody>
          <a:bodyPr/>
          <a:lstStyle/>
          <a:p>
            <a:endParaRPr lang="en-GB" dirty="0"/>
          </a:p>
        </p:txBody>
      </p:sp>
      <p:sp>
        <p:nvSpPr>
          <p:cNvPr id="4" name="Text Placeholder 3"/>
          <p:cNvSpPr>
            <a:spLocks noGrp="1"/>
          </p:cNvSpPr>
          <p:nvPr>
            <p:ph type="body" sz="quarter" idx="13"/>
          </p:nvPr>
        </p:nvSpPr>
        <p:spPr/>
        <p:txBody>
          <a:bodyPr/>
          <a:lstStyle/>
          <a:p>
            <a:endParaRPr lang="en-GB"/>
          </a:p>
        </p:txBody>
      </p:sp>
      <p:graphicFrame>
        <p:nvGraphicFramePr>
          <p:cNvPr id="5" name="Table 4"/>
          <p:cNvGraphicFramePr>
            <a:graphicFrameLocks noGrp="1"/>
          </p:cNvGraphicFramePr>
          <p:nvPr/>
        </p:nvGraphicFramePr>
        <p:xfrm>
          <a:off x="351130" y="721465"/>
          <a:ext cx="8383219" cy="4114800"/>
        </p:xfrm>
        <a:graphic>
          <a:graphicData uri="http://schemas.openxmlformats.org/drawingml/2006/table">
            <a:tbl>
              <a:tblPr>
                <a:effectLst/>
              </a:tblPr>
              <a:tblGrid>
                <a:gridCol w="8383219"/>
              </a:tblGrid>
              <a:tr h="3981602">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demoConnectionFactory</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Queue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public void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sendMessage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(String payload)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try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Connection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connectionFactory.createConnection</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try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Session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connection.createSession</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false,Session.AUTO_ACKNOWLEDGE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MessageProducer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messageProducer</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session.createProducer</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TextMessage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textMessage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session.createTextMessage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(payload);</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messageProducer.send</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textMessage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 finally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connection.close</a:t>
                      </a:r>
                      <a:r>
                        <a:rPr kumimoji="0" lang="en-US" sz="12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catch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JMSException</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ex)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Logger.getLogger</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getClass</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getName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()).log(</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Level.SEVERE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null, ex);</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endPar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
        <p:nvSpPr>
          <p:cNvPr id="6" name="Oval Callout 5"/>
          <p:cNvSpPr>
            <a:spLocks noChangeArrowheads="1"/>
          </p:cNvSpPr>
          <p:nvPr/>
        </p:nvSpPr>
        <p:spPr bwMode="auto">
          <a:xfrm>
            <a:off x="4542738" y="3006547"/>
            <a:ext cx="1499617" cy="1228953"/>
          </a:xfrm>
          <a:prstGeom prst="wedgeEllipseCallout">
            <a:avLst>
              <a:gd name="adj1" fmla="val -148348"/>
              <a:gd name="adj2" fmla="val -1231"/>
            </a:avLst>
          </a:prstGeom>
          <a:solidFill>
            <a:schemeClr val="accent1"/>
          </a:solidFill>
          <a:ln w="25400" algn="ctr">
            <a:solidFill>
              <a:schemeClr val="tx1"/>
            </a:solidFill>
            <a:round/>
            <a:headEnd/>
            <a:tailEnd/>
          </a:ln>
        </p:spPr>
        <p:txBody>
          <a:bodyPr/>
          <a:lstStyle/>
          <a:p>
            <a:r>
              <a:rPr lang="en-GB" sz="1400" b="1" dirty="0" smtClean="0">
                <a:solidFill>
                  <a:schemeClr val="bg1"/>
                </a:solidFill>
                <a:latin typeface="Arial" pitchFamily="34" charset="0"/>
                <a:ea typeface="ヒラギノ角ゴ Pro W3"/>
                <a:cs typeface="ヒラギノ角ゴ Pro W3"/>
              </a:rPr>
              <a:t>must close resources</a:t>
            </a:r>
          </a:p>
          <a:p>
            <a:r>
              <a:rPr lang="en-GB" sz="1400" b="1" dirty="0" smtClean="0">
                <a:solidFill>
                  <a:schemeClr val="bg1"/>
                </a:solidFill>
                <a:latin typeface="Arial" pitchFamily="34" charset="0"/>
                <a:ea typeface="ヒラギノ角ゴ Pro W3"/>
                <a:cs typeface="ヒラギノ角ゴ Pro W3"/>
              </a:rPr>
              <a:t>after use!</a:t>
            </a:r>
            <a:endParaRPr lang="en-GB" sz="1400" b="1" dirty="0">
              <a:solidFill>
                <a:schemeClr val="bg1"/>
              </a:solidFill>
              <a:latin typeface="Arial" pitchFamily="34" charset="0"/>
              <a:ea typeface="ヒラギノ角ゴ Pro W3"/>
              <a:cs typeface="ヒラギノ角ゴ Pro W3"/>
            </a:endParaRPr>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804863" algn="l"/>
                <a:tab pos="4038600" algn="l"/>
              </a:tabLst>
            </a:pPr>
            <a:r>
              <a:rPr lang="en-GB" dirty="0" smtClean="0"/>
              <a:t>JMS 1.1: Sending a message</a:t>
            </a:r>
            <a:endParaRPr lang="en-GB" dirty="0"/>
          </a:p>
        </p:txBody>
      </p:sp>
      <p:sp>
        <p:nvSpPr>
          <p:cNvPr id="3" name="Content Placeholder 2"/>
          <p:cNvSpPr>
            <a:spLocks noGrp="1"/>
          </p:cNvSpPr>
          <p:nvPr>
            <p:ph sz="quarter" idx="12"/>
          </p:nvPr>
        </p:nvSpPr>
        <p:spPr/>
        <p:txBody>
          <a:bodyPr/>
          <a:lstStyle/>
          <a:p>
            <a:endParaRPr lang="en-GB" dirty="0"/>
          </a:p>
        </p:txBody>
      </p:sp>
      <p:sp>
        <p:nvSpPr>
          <p:cNvPr id="4" name="Text Placeholder 3"/>
          <p:cNvSpPr>
            <a:spLocks noGrp="1"/>
          </p:cNvSpPr>
          <p:nvPr>
            <p:ph type="body" sz="quarter" idx="13"/>
          </p:nvPr>
        </p:nvSpPr>
        <p:spPr/>
        <p:txBody>
          <a:bodyPr/>
          <a:lstStyle/>
          <a:p>
            <a:endParaRPr lang="en-GB"/>
          </a:p>
        </p:txBody>
      </p:sp>
      <p:graphicFrame>
        <p:nvGraphicFramePr>
          <p:cNvPr id="5" name="Table 4"/>
          <p:cNvGraphicFramePr>
            <a:graphicFrameLocks noGrp="1"/>
          </p:cNvGraphicFramePr>
          <p:nvPr/>
        </p:nvGraphicFramePr>
        <p:xfrm>
          <a:off x="351130" y="721465"/>
          <a:ext cx="8383219" cy="4114800"/>
        </p:xfrm>
        <a:graphic>
          <a:graphicData uri="http://schemas.openxmlformats.org/drawingml/2006/table">
            <a:tbl>
              <a:tblPr>
                <a:effectLst/>
              </a:tblPr>
              <a:tblGrid>
                <a:gridCol w="8383219"/>
              </a:tblGrid>
              <a:tr h="3981602">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demoConnectionFactory</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Queue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public void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sendMessage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(String payload)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try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Connection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connectionFactory.createConnection</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try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Session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connection.createSession</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false,Session.AUTO_ACKNOWLEDGE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MessageProducer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messageProducer</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session.createProducer</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TextMessage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textMessage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session.createTextMessage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(payload);</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messageProducer.send</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textMessage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finally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connection.close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 } catch (</a:t>
                      </a:r>
                      <a:r>
                        <a:rPr kumimoji="0" lang="en-US" sz="12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JMSException</a:t>
                      </a:r>
                      <a:r>
                        <a:rPr kumimoji="0" lang="en-US" sz="12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 ex)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Logger.getLogger</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getClass</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getName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()).log(</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Level.SEVERE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null, ex);</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endPar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
        <p:nvSpPr>
          <p:cNvPr id="7" name="Oval Callout 6"/>
          <p:cNvSpPr>
            <a:spLocks noChangeArrowheads="1"/>
          </p:cNvSpPr>
          <p:nvPr/>
        </p:nvSpPr>
        <p:spPr bwMode="auto">
          <a:xfrm>
            <a:off x="7504174" y="2881885"/>
            <a:ext cx="1639826" cy="1419453"/>
          </a:xfrm>
          <a:prstGeom prst="wedgeEllipseCallout">
            <a:avLst>
              <a:gd name="adj1" fmla="val -92738"/>
              <a:gd name="adj2" fmla="val 32698"/>
            </a:avLst>
          </a:prstGeom>
          <a:solidFill>
            <a:schemeClr val="accent1"/>
          </a:solidFill>
          <a:ln w="25400" algn="ctr">
            <a:solidFill>
              <a:schemeClr val="tx1"/>
            </a:solidFill>
            <a:round/>
            <a:headEnd/>
            <a:tailEnd/>
          </a:ln>
        </p:spPr>
        <p:txBody>
          <a:bodyPr/>
          <a:lstStyle/>
          <a:p>
            <a:r>
              <a:rPr lang="en-GB" sz="1400" b="1" dirty="0" smtClean="0">
                <a:solidFill>
                  <a:schemeClr val="bg1"/>
                </a:solidFill>
                <a:latin typeface="Arial" pitchFamily="34" charset="0"/>
                <a:ea typeface="ヒラギノ角ゴ Pro W3"/>
                <a:cs typeface="ヒラギノ角ゴ Pro W3"/>
              </a:rPr>
              <a:t>all methods throw checked exceptions</a:t>
            </a:r>
            <a:endParaRPr lang="en-GB" sz="1400" b="1" dirty="0">
              <a:solidFill>
                <a:schemeClr val="bg1"/>
              </a:solidFill>
              <a:latin typeface="Arial" pitchFamily="34" charset="0"/>
              <a:ea typeface="ヒラギノ角ゴ Pro W3"/>
              <a:cs typeface="ヒラギノ角ゴ Pro W3"/>
            </a:endParaRPr>
          </a:p>
        </p:txBody>
      </p:sp>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Minor simplifications to the existing standard API</a:t>
            </a:r>
            <a:endParaRPr lang="en-US" dirty="0"/>
          </a:p>
        </p:txBody>
      </p:sp>
      <p:cxnSp>
        <p:nvCxnSpPr>
          <p:cNvPr id="6" name="Straight Connector 5"/>
          <p:cNvCxnSpPr/>
          <p:nvPr/>
        </p:nvCxnSpPr>
        <p:spPr>
          <a:xfrm flipH="1">
            <a:off x="8972550" y="2567355"/>
            <a:ext cx="273054" cy="0"/>
          </a:xfrm>
          <a:prstGeom prst="line">
            <a:avLst/>
          </a:prstGeom>
          <a:grpFill/>
          <a:ln w="19050">
            <a:solidFill>
              <a:srgbClr val="00B050"/>
            </a:solidFill>
            <a:round/>
            <a:headEnd/>
            <a:tailEnd type="triangle" w="med" len="med"/>
          </a:ln>
        </p:spPr>
      </p:cxnSp>
      <p:pic>
        <p:nvPicPr>
          <p:cNvPr id="8" name="Picture Placeholder 7" descr="ph-hitech-dev-ISP2039208-v1.bmp"/>
          <p:cNvPicPr>
            <a:picLocks noGrp="1" noChangeAspect="1"/>
          </p:cNvPicPr>
          <p:nvPr>
            <p:ph type="pic" sz="quarter" idx="12"/>
          </p:nvPr>
        </p:nvPicPr>
        <p:blipFill>
          <a:blip r:embed="rId3" cstate="print">
            <a:extLst>
              <a:ext uri="{28A0092B-C50C-407E-A947-70E740481C1C}">
                <a14:useLocalDpi xmlns="" xmlns:a14="http://schemas.microsoft.com/office/drawing/2010/main" val="0"/>
              </a:ext>
            </a:extLst>
          </a:blip>
          <a:srcRect t="5000" b="5000"/>
          <a:stretch>
            <a:fillRect/>
          </a:stretch>
        </p:blipFill>
        <p:spPr/>
      </p:pic>
    </p:spTree>
    <p:extLst>
      <p:ext uri="{BB962C8B-B14F-4D97-AF65-F5344CB8AC3E}">
        <p14:creationId xmlns="" xmlns:p14="http://schemas.microsoft.com/office/powerpoint/2010/main" val="169607036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Minor simplifications to the standard API</a:t>
            </a:r>
            <a:endParaRPr lang="en-GB" dirty="0"/>
          </a:p>
        </p:txBody>
      </p:sp>
      <p:sp>
        <p:nvSpPr>
          <p:cNvPr id="3" name="Content Placeholder 2"/>
          <p:cNvSpPr>
            <a:spLocks noGrp="1"/>
          </p:cNvSpPr>
          <p:nvPr>
            <p:ph sz="quarter" idx="12"/>
          </p:nvPr>
        </p:nvSpPr>
        <p:spPr>
          <a:xfrm>
            <a:off x="804347" y="1141101"/>
            <a:ext cx="8229600" cy="3062606"/>
          </a:xfrm>
        </p:spPr>
        <p:txBody>
          <a:bodyPr/>
          <a:lstStyle/>
          <a:p>
            <a:r>
              <a:rPr lang="en-GB" dirty="0" smtClean="0"/>
              <a:t>Methods on </a:t>
            </a:r>
            <a:r>
              <a:rPr lang="en-GB" b="1" dirty="0" err="1" smtClean="0">
                <a:latin typeface="Courier New" pitchFamily="49" charset="0"/>
                <a:cs typeface="Courier New" pitchFamily="49" charset="0"/>
              </a:rPr>
              <a:t>javax.jms.Connection</a:t>
            </a:r>
            <a:r>
              <a:rPr lang="en-GB" dirty="0" smtClean="0"/>
              <a:t> to create a Session:</a:t>
            </a:r>
          </a:p>
          <a:p>
            <a:pPr lvl="1"/>
            <a:r>
              <a:rPr lang="en-GB" dirty="0" smtClean="0"/>
              <a:t>JMS 1.1 method remains</a:t>
            </a:r>
          </a:p>
          <a:p>
            <a:pPr lvl="1"/>
            <a:endParaRPr lang="en-GB" dirty="0" smtClean="0"/>
          </a:p>
          <a:p>
            <a:pPr lvl="1"/>
            <a:r>
              <a:rPr lang="en-GB" dirty="0" smtClean="0"/>
              <a:t>New method combines two parameters into one:</a:t>
            </a:r>
          </a:p>
          <a:p>
            <a:pPr lvl="1"/>
            <a:endParaRPr lang="en-GB" dirty="0" smtClean="0"/>
          </a:p>
          <a:p>
            <a:pPr lvl="1"/>
            <a:r>
              <a:rPr lang="en-GB" dirty="0" smtClean="0"/>
              <a:t>New method mainly for Java EE  </a:t>
            </a:r>
          </a:p>
        </p:txBody>
      </p:sp>
      <p:sp>
        <p:nvSpPr>
          <p:cNvPr id="4" name="Text Placeholder 3"/>
          <p:cNvSpPr>
            <a:spLocks noGrp="1"/>
          </p:cNvSpPr>
          <p:nvPr>
            <p:ph type="body" sz="quarter" idx="13"/>
          </p:nvPr>
        </p:nvSpPr>
        <p:spPr/>
        <p:txBody>
          <a:bodyPr/>
          <a:lstStyle/>
          <a:p>
            <a:r>
              <a:rPr lang="en-GB" dirty="0" smtClean="0"/>
              <a:t>Simpler API to create a Session</a:t>
            </a:r>
            <a:endParaRPr lang="en-GB" dirty="0"/>
          </a:p>
        </p:txBody>
      </p:sp>
      <p:graphicFrame>
        <p:nvGraphicFramePr>
          <p:cNvPr id="5" name="Table 4"/>
          <p:cNvGraphicFramePr>
            <a:graphicFrameLocks noGrp="1"/>
          </p:cNvGraphicFramePr>
          <p:nvPr/>
        </p:nvGraphicFramePr>
        <p:xfrm>
          <a:off x="1325880" y="1811121"/>
          <a:ext cx="7459373" cy="365760"/>
        </p:xfrm>
        <a:graphic>
          <a:graphicData uri="http://schemas.openxmlformats.org/drawingml/2006/table">
            <a:tbl>
              <a:tblPr>
                <a:effectLst/>
              </a:tblPr>
              <a:tblGrid>
                <a:gridCol w="7459373"/>
              </a:tblGrid>
              <a:tr h="34381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connection.createSession</a:t>
                      </a:r>
                      <a:r>
                        <a:rPr kumimoji="0" lang="en-GB" sz="18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8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transacted,acknowledgeMode</a:t>
                      </a:r>
                      <a:r>
                        <a:rPr kumimoji="0" lang="en-GB" sz="18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graphicFrame>
        <p:nvGraphicFramePr>
          <p:cNvPr id="6" name="Table 5"/>
          <p:cNvGraphicFramePr>
            <a:graphicFrameLocks noGrp="1"/>
          </p:cNvGraphicFramePr>
          <p:nvPr/>
        </p:nvGraphicFramePr>
        <p:xfrm>
          <a:off x="1323750" y="2536226"/>
          <a:ext cx="7469729" cy="365760"/>
        </p:xfrm>
        <a:graphic>
          <a:graphicData uri="http://schemas.openxmlformats.org/drawingml/2006/table">
            <a:tbl>
              <a:tblPr>
                <a:effectLst/>
              </a:tblPr>
              <a:tblGrid>
                <a:gridCol w="7469729"/>
              </a:tblGrid>
              <a:tr h="34381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connection.createSession</a:t>
                      </a:r>
                      <a:r>
                        <a:rPr kumimoji="0" lang="en-GB" sz="18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8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sessionMode</a:t>
                      </a:r>
                      <a:r>
                        <a:rPr kumimoji="0" lang="en-GB" sz="18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graphicFrame>
        <p:nvGraphicFramePr>
          <p:cNvPr id="7" name="Table 6"/>
          <p:cNvGraphicFramePr>
            <a:graphicFrameLocks noGrp="1"/>
          </p:cNvGraphicFramePr>
          <p:nvPr/>
        </p:nvGraphicFramePr>
        <p:xfrm>
          <a:off x="1323750" y="3352461"/>
          <a:ext cx="7477349" cy="365760"/>
        </p:xfrm>
        <a:graphic>
          <a:graphicData uri="http://schemas.openxmlformats.org/drawingml/2006/table">
            <a:tbl>
              <a:tblPr>
                <a:effectLst/>
              </a:tblPr>
              <a:tblGrid>
                <a:gridCol w="7477349"/>
              </a:tblGrid>
              <a:tr h="34381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connection.createSession</a:t>
                      </a:r>
                      <a:r>
                        <a:rPr kumimoji="0" lang="en-GB" sz="18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graphicFrame>
        <p:nvGraphicFramePr>
          <p:cNvPr id="8" name="Table 7"/>
          <p:cNvGraphicFramePr>
            <a:graphicFrameLocks noGrp="1"/>
          </p:cNvGraphicFramePr>
          <p:nvPr/>
        </p:nvGraphicFramePr>
        <p:xfrm>
          <a:off x="516030" y="3954781"/>
          <a:ext cx="8246970" cy="678180"/>
        </p:xfrm>
        <a:graphic>
          <a:graphicData uri="http://schemas.openxmlformats.org/drawingml/2006/table">
            <a:tbl>
              <a:tblPr>
                <a:effectLst/>
              </a:tblPr>
              <a:tblGrid>
                <a:gridCol w="8246970"/>
              </a:tblGrid>
              <a:tr h="67818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Session.SESSION_TRANSACTED</a:t>
                      </a:r>
                      <a:r>
                        <a:rPr kumimoji="0" lang="en-GB" sz="18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8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Session.AUTO_ACKNOWLEDGE</a:t>
                      </a:r>
                      <a:r>
                        <a:rPr kumimoji="0" lang="en-GB" sz="18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br>
                        <a:rPr kumimoji="0" lang="en-GB" sz="18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br>
                      <a:r>
                        <a:rPr kumimoji="0" lang="en-GB" sz="18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Session.CLIENT_ACKNOWLEDGE</a:t>
                      </a:r>
                      <a:r>
                        <a:rPr kumimoji="0" lang="en-GB" sz="18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8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Session.DUPS_OK_ACKNOWLEDGE</a:t>
                      </a:r>
                      <a:endParaRPr kumimoji="0" lang="en-GB" sz="18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Minor simplifications to the standard API</a:t>
            </a:r>
            <a:endParaRPr lang="en-GB" dirty="0"/>
          </a:p>
        </p:txBody>
      </p:sp>
      <p:sp>
        <p:nvSpPr>
          <p:cNvPr id="3" name="Content Placeholder 2"/>
          <p:cNvSpPr>
            <a:spLocks noGrp="1"/>
          </p:cNvSpPr>
          <p:nvPr>
            <p:ph sz="quarter" idx="12"/>
          </p:nvPr>
        </p:nvSpPr>
        <p:spPr/>
        <p:txBody>
          <a:bodyPr/>
          <a:lstStyle/>
          <a:p>
            <a:r>
              <a:rPr lang="en-GB" dirty="0" smtClean="0"/>
              <a:t>Make JMS objects implement </a:t>
            </a:r>
            <a:r>
              <a:rPr lang="en-GB" b="1" dirty="0" err="1" smtClean="0">
                <a:latin typeface="Courier New" pitchFamily="49" charset="0"/>
                <a:cs typeface="Courier New" pitchFamily="49" charset="0"/>
              </a:rPr>
              <a:t>java.jang.AutoCloseable</a:t>
            </a:r>
            <a:endParaRPr lang="en-GB" b="1" dirty="0" smtClean="0">
              <a:latin typeface="Courier New" pitchFamily="49" charset="0"/>
              <a:cs typeface="Courier New" pitchFamily="49" charset="0"/>
            </a:endParaRPr>
          </a:p>
          <a:p>
            <a:pPr lvl="1"/>
            <a:r>
              <a:rPr lang="en-GB" b="1" dirty="0" smtClean="0">
                <a:latin typeface="Courier New" pitchFamily="49" charset="0"/>
                <a:cs typeface="Courier New" pitchFamily="49" charset="0"/>
              </a:rPr>
              <a:t>Connection </a:t>
            </a:r>
          </a:p>
          <a:p>
            <a:pPr lvl="1"/>
            <a:r>
              <a:rPr lang="en-GB" b="1" dirty="0" smtClean="0">
                <a:latin typeface="Courier New" pitchFamily="49" charset="0"/>
                <a:cs typeface="Courier New" pitchFamily="49" charset="0"/>
              </a:rPr>
              <a:t>Session </a:t>
            </a:r>
          </a:p>
          <a:p>
            <a:pPr lvl="1"/>
            <a:r>
              <a:rPr lang="en-GB" b="1" dirty="0" smtClean="0">
                <a:latin typeface="Courier New" pitchFamily="49" charset="0"/>
                <a:cs typeface="Courier New" pitchFamily="49" charset="0"/>
              </a:rPr>
              <a:t>MessageProducer </a:t>
            </a:r>
          </a:p>
          <a:p>
            <a:pPr lvl="1"/>
            <a:r>
              <a:rPr lang="en-GB" b="1" dirty="0" err="1" smtClean="0">
                <a:latin typeface="Courier New" pitchFamily="49" charset="0"/>
                <a:cs typeface="Courier New" pitchFamily="49" charset="0"/>
              </a:rPr>
              <a:t>MessageConsumer</a:t>
            </a:r>
            <a:r>
              <a:rPr lang="en-GB" b="1" dirty="0" smtClean="0">
                <a:latin typeface="Courier New" pitchFamily="49" charset="0"/>
                <a:cs typeface="Courier New" pitchFamily="49" charset="0"/>
              </a:rPr>
              <a:t> </a:t>
            </a:r>
          </a:p>
          <a:p>
            <a:pPr lvl="1"/>
            <a:r>
              <a:rPr lang="en-GB" b="1" dirty="0" err="1" smtClean="0">
                <a:latin typeface="Courier New" pitchFamily="49" charset="0"/>
                <a:cs typeface="Courier New" pitchFamily="49" charset="0"/>
              </a:rPr>
              <a:t>QueueBrowser</a:t>
            </a:r>
            <a:endParaRPr lang="en-GB" b="1" dirty="0" smtClean="0">
              <a:latin typeface="Courier New" pitchFamily="49" charset="0"/>
              <a:cs typeface="Courier New" pitchFamily="49" charset="0"/>
            </a:endParaRPr>
          </a:p>
          <a:p>
            <a:r>
              <a:rPr lang="en-GB" dirty="0" smtClean="0">
                <a:latin typeface="+mn-lt"/>
                <a:cs typeface="Courier New" pitchFamily="49" charset="0"/>
              </a:rPr>
              <a:t>Requires Java SE 7</a:t>
            </a:r>
            <a:endParaRPr lang="en-GB" dirty="0">
              <a:latin typeface="+mn-lt"/>
              <a:cs typeface="Courier New" pitchFamily="49" charset="0"/>
            </a:endParaRPr>
          </a:p>
        </p:txBody>
      </p:sp>
      <p:sp>
        <p:nvSpPr>
          <p:cNvPr id="4" name="Text Placeholder 3"/>
          <p:cNvSpPr>
            <a:spLocks noGrp="1"/>
          </p:cNvSpPr>
          <p:nvPr>
            <p:ph type="body" sz="quarter" idx="13"/>
          </p:nvPr>
        </p:nvSpPr>
        <p:spPr/>
        <p:txBody>
          <a:bodyPr/>
          <a:lstStyle/>
          <a:p>
            <a:r>
              <a:rPr lang="en-GB" dirty="0" smtClean="0"/>
              <a:t>Simpler API to close JMS objects</a:t>
            </a:r>
            <a:endParaRPr lang="en-GB" dirty="0"/>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Easier Messaging </a:t>
            </a:r>
            <a:br>
              <a:rPr lang="en-GB" dirty="0" smtClean="0"/>
            </a:br>
            <a:r>
              <a:rPr lang="en-GB" dirty="0" smtClean="0"/>
              <a:t>with JMS 2.0</a:t>
            </a:r>
            <a:endParaRPr lang="en-GB" dirty="0"/>
          </a:p>
        </p:txBody>
      </p:sp>
      <p:sp>
        <p:nvSpPr>
          <p:cNvPr id="8" name="Text Placeholder 7"/>
          <p:cNvSpPr>
            <a:spLocks noGrp="1"/>
          </p:cNvSpPr>
          <p:nvPr>
            <p:ph type="body" sz="quarter" idx="13"/>
          </p:nvPr>
        </p:nvSpPr>
        <p:spPr/>
        <p:txBody>
          <a:bodyPr/>
          <a:lstStyle/>
          <a:p>
            <a:r>
              <a:rPr lang="en-US" dirty="0" smtClean="0"/>
              <a:t>Nigel Deakin</a:t>
            </a:r>
            <a:br>
              <a:rPr lang="en-US" dirty="0" smtClean="0"/>
            </a:br>
            <a:r>
              <a:rPr lang="en-US" dirty="0" smtClean="0"/>
              <a:t>JMS 2.0 Specification Lead</a:t>
            </a:r>
            <a:br>
              <a:rPr lang="en-US" dirty="0" smtClean="0"/>
            </a:br>
            <a:r>
              <a:rPr lang="en-US" dirty="0" smtClean="0"/>
              <a:t>Oracle</a:t>
            </a:r>
            <a:endParaRPr lang="en-US" dirty="0"/>
          </a:p>
          <a:p>
            <a:endParaRPr lang="en-US" dirty="0"/>
          </a:p>
        </p:txBody>
      </p:sp>
    </p:spTree>
    <p:extLst>
      <p:ext uri="{BB962C8B-B14F-4D97-AF65-F5344CB8AC3E}">
        <p14:creationId xmlns:p14="http://schemas.microsoft.com/office/powerpoint/2010/main" xmlns="" val="38364899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Minor simplifications to the standard JMS API</a:t>
            </a:r>
            <a:endParaRPr lang="en-GB" dirty="0"/>
          </a:p>
        </p:txBody>
      </p:sp>
      <p:sp>
        <p:nvSpPr>
          <p:cNvPr id="3" name="Content Placeholder 2"/>
          <p:cNvSpPr>
            <a:spLocks noGrp="1"/>
          </p:cNvSpPr>
          <p:nvPr>
            <p:ph sz="quarter" idx="12"/>
          </p:nvPr>
        </p:nvSpPr>
        <p:spPr/>
        <p:txBody>
          <a:bodyPr/>
          <a:lstStyle/>
          <a:p>
            <a:r>
              <a:rPr lang="en-GB" dirty="0" smtClean="0"/>
              <a:t>Make JMS objects implement </a:t>
            </a:r>
            <a:r>
              <a:rPr lang="en-GB" b="1" dirty="0" err="1" smtClean="0">
                <a:latin typeface="Courier New" pitchFamily="49" charset="0"/>
                <a:cs typeface="Courier New" pitchFamily="49" charset="0"/>
              </a:rPr>
              <a:t>java.jang.AutoCloseable</a:t>
            </a:r>
            <a:endParaRPr lang="en-GB" b="1" dirty="0" smtClean="0">
              <a:latin typeface="Courier New" pitchFamily="49" charset="0"/>
              <a:cs typeface="Courier New" pitchFamily="49" charset="0"/>
            </a:endParaRPr>
          </a:p>
          <a:p>
            <a:pPr lvl="1"/>
            <a:r>
              <a:rPr lang="en-GB" b="1" dirty="0" smtClean="0">
                <a:latin typeface="Courier New" pitchFamily="49" charset="0"/>
                <a:cs typeface="Courier New" pitchFamily="49" charset="0"/>
              </a:rPr>
              <a:t>Connection, Session, MessageProducer, </a:t>
            </a:r>
            <a:r>
              <a:rPr lang="en-GB" b="1" dirty="0" err="1" smtClean="0">
                <a:latin typeface="Courier New" pitchFamily="49" charset="0"/>
                <a:cs typeface="Courier New" pitchFamily="49" charset="0"/>
              </a:rPr>
              <a:t>MessageConsumer</a:t>
            </a:r>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QueueBrowser</a:t>
            </a:r>
            <a:endParaRPr lang="en-GB" b="1" dirty="0">
              <a:latin typeface="Courier New" pitchFamily="49" charset="0"/>
              <a:cs typeface="Courier New" pitchFamily="49" charset="0"/>
            </a:endParaRPr>
          </a:p>
        </p:txBody>
      </p:sp>
      <p:sp>
        <p:nvSpPr>
          <p:cNvPr id="4" name="Text Placeholder 3"/>
          <p:cNvSpPr>
            <a:spLocks noGrp="1"/>
          </p:cNvSpPr>
          <p:nvPr>
            <p:ph type="body" sz="quarter" idx="13"/>
          </p:nvPr>
        </p:nvSpPr>
        <p:spPr/>
        <p:txBody>
          <a:bodyPr/>
          <a:lstStyle/>
          <a:p>
            <a:r>
              <a:rPr lang="en-GB" dirty="0" smtClean="0"/>
              <a:t>Simpler API to close JMS objects</a:t>
            </a:r>
          </a:p>
          <a:p>
            <a:endParaRPr lang="en-GB" dirty="0"/>
          </a:p>
        </p:txBody>
      </p:sp>
      <p:graphicFrame>
        <p:nvGraphicFramePr>
          <p:cNvPr id="5" name="Table 4"/>
          <p:cNvGraphicFramePr>
            <a:graphicFrameLocks noGrp="1"/>
          </p:cNvGraphicFramePr>
          <p:nvPr/>
        </p:nvGraphicFramePr>
        <p:xfrm>
          <a:off x="782727" y="1192406"/>
          <a:ext cx="8185709" cy="3611880"/>
        </p:xfrm>
        <a:graphic>
          <a:graphicData uri="http://schemas.openxmlformats.org/drawingml/2006/table">
            <a:tbl>
              <a:tblPr>
                <a:effectLst/>
              </a:tblPr>
              <a:tblGrid>
                <a:gridCol w="8185709"/>
              </a:tblGrid>
              <a:tr h="2743172">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 =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connFactory</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b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b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cf</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5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inboundQueue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Destination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dest</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public void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sendMessage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(String payload) throws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JMSException</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lang="en-GB" sz="1400" b="1" dirty="0" smtClean="0">
                          <a:solidFill>
                            <a:srgbClr val="FF0000"/>
                          </a:solidFill>
                          <a:latin typeface="Courier New" pitchFamily="49" charset="0"/>
                          <a:cs typeface="Courier New" pitchFamily="49" charset="0"/>
                        </a:rPr>
                        <a:t>try ( Connection </a:t>
                      </a:r>
                      <a:r>
                        <a:rPr lang="en-GB" sz="1400" b="1" dirty="0" err="1" smtClean="0">
                          <a:solidFill>
                            <a:srgbClr val="FF0000"/>
                          </a:solidFill>
                          <a:latin typeface="Courier New" pitchFamily="49" charset="0"/>
                          <a:cs typeface="Courier New" pitchFamily="49" charset="0"/>
                        </a:rPr>
                        <a:t>conn</a:t>
                      </a:r>
                      <a:r>
                        <a:rPr lang="en-GB" sz="1400" b="1" dirty="0" smtClean="0">
                          <a:solidFill>
                            <a:srgbClr val="FF0000"/>
                          </a:solidFill>
                          <a:latin typeface="Courier New" pitchFamily="49" charset="0"/>
                          <a:cs typeface="Courier New" pitchFamily="49" charset="0"/>
                        </a:rPr>
                        <a:t> = </a:t>
                      </a:r>
                      <a:r>
                        <a:rPr lang="en-GB" sz="1400" b="1" dirty="0" err="1" smtClean="0">
                          <a:solidFill>
                            <a:srgbClr val="FF0000"/>
                          </a:solidFill>
                          <a:latin typeface="Courier New" pitchFamily="49" charset="0"/>
                          <a:cs typeface="Courier New" pitchFamily="49" charset="0"/>
                        </a:rPr>
                        <a:t>connectionFactory.createConnection</a:t>
                      </a:r>
                      <a:r>
                        <a:rPr lang="en-GB" sz="1400" b="1" dirty="0" smtClean="0">
                          <a:solidFill>
                            <a:srgbClr val="FF0000"/>
                          </a:solidFill>
                          <a:latin typeface="Courier New" pitchFamily="49" charset="0"/>
                          <a:cs typeface="Courier New" pitchFamily="49"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lang="en-GB" sz="1400" b="1" dirty="0" smtClean="0">
                          <a:solidFill>
                            <a:srgbClr val="FF0000"/>
                          </a:solidFill>
                          <a:latin typeface="Courier New" pitchFamily="49" charset="0"/>
                          <a:cs typeface="Courier New" pitchFamily="49" charset="0"/>
                        </a:rPr>
                        <a:t>         Session </a:t>
                      </a:r>
                      <a:r>
                        <a:rPr lang="en-GB" sz="1400" b="1" dirty="0" err="1" smtClean="0">
                          <a:solidFill>
                            <a:srgbClr val="FF0000"/>
                          </a:solidFill>
                          <a:latin typeface="Courier New" pitchFamily="49" charset="0"/>
                          <a:cs typeface="Courier New" pitchFamily="49" charset="0"/>
                        </a:rPr>
                        <a:t>session</a:t>
                      </a:r>
                      <a:r>
                        <a:rPr lang="en-GB" sz="1400" b="1" dirty="0" smtClean="0">
                          <a:solidFill>
                            <a:srgbClr val="FF0000"/>
                          </a:solidFill>
                          <a:latin typeface="Courier New" pitchFamily="49" charset="0"/>
                          <a:cs typeface="Courier New" pitchFamily="49" charset="0"/>
                        </a:rPr>
                        <a:t> = </a:t>
                      </a:r>
                      <a:r>
                        <a:rPr lang="en-GB" sz="1400" b="1" dirty="0" err="1" smtClean="0">
                          <a:solidFill>
                            <a:srgbClr val="FF0000"/>
                          </a:solidFill>
                          <a:latin typeface="Courier New" pitchFamily="49" charset="0"/>
                          <a:cs typeface="Courier New" pitchFamily="49" charset="0"/>
                        </a:rPr>
                        <a:t>conn.createSession</a:t>
                      </a:r>
                      <a:r>
                        <a:rPr lang="en-GB" sz="1400" b="1" dirty="0" smtClean="0">
                          <a:solidFill>
                            <a:srgbClr val="FF0000"/>
                          </a:solidFill>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lang="en-GB" sz="1400" b="1" baseline="0" dirty="0" smtClean="0">
                          <a:solidFill>
                            <a:srgbClr val="FF0000"/>
                          </a:solidFill>
                          <a:latin typeface="Courier New" pitchFamily="49" charset="0"/>
                          <a:cs typeface="Courier New" pitchFamily="49" charset="0"/>
                        </a:rPr>
                        <a:t>        </a:t>
                      </a:r>
                      <a:r>
                        <a:rPr lang="en-GB" sz="1400" b="1" dirty="0" smtClean="0">
                          <a:solidFill>
                            <a:srgbClr val="FF0000"/>
                          </a:solidFill>
                          <a:latin typeface="Courier New" pitchFamily="49" charset="0"/>
                          <a:cs typeface="Courier New" pitchFamily="49" charset="0"/>
                        </a:rPr>
                        <a:t> MessageProducer producer = </a:t>
                      </a:r>
                      <a:r>
                        <a:rPr lang="en-GB" sz="1400" b="1" dirty="0" err="1" smtClean="0">
                          <a:solidFill>
                            <a:srgbClr val="FF0000"/>
                          </a:solidFill>
                          <a:latin typeface="Courier New" pitchFamily="49" charset="0"/>
                          <a:cs typeface="Courier New" pitchFamily="49" charset="0"/>
                        </a:rPr>
                        <a:t>session.createProducer</a:t>
                      </a:r>
                      <a:r>
                        <a:rPr lang="en-GB" sz="1400" b="1" dirty="0" smtClean="0">
                          <a:solidFill>
                            <a:srgbClr val="FF0000"/>
                          </a:solidFill>
                          <a:latin typeface="Courier New" pitchFamily="49" charset="0"/>
                          <a:cs typeface="Courier New" pitchFamily="49" charset="0"/>
                        </a:rPr>
                        <a:t>(</a:t>
                      </a:r>
                      <a:r>
                        <a:rPr lang="en-GB" sz="1400" b="1" dirty="0" err="1" smtClean="0">
                          <a:solidFill>
                            <a:srgbClr val="FF0000"/>
                          </a:solidFill>
                          <a:latin typeface="Courier New" pitchFamily="49" charset="0"/>
                          <a:cs typeface="Courier New" pitchFamily="49" charset="0"/>
                        </a:rPr>
                        <a:t>dest</a:t>
                      </a:r>
                      <a:r>
                        <a:rPr lang="en-GB" sz="1400" b="1" dirty="0" smtClean="0">
                          <a:solidFill>
                            <a:srgbClr val="FF0000"/>
                          </a:solidFill>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lang="en-GB" sz="1400" b="1" dirty="0" smtClean="0">
                          <a:solidFill>
                            <a:srgbClr val="FF0000"/>
                          </a:solidFill>
                          <a:latin typeface="Courier New" pitchFamily="49" charset="0"/>
                          <a:cs typeface="Courier New" pitchFamily="49" charset="0"/>
                        </a:rPr>
                        <a:t>   )</a:t>
                      </a:r>
                      <a:r>
                        <a:rPr lang="en-GB" sz="1400" b="1" dirty="0" smtClean="0">
                          <a:latin typeface="Courier New" pitchFamily="49" charset="0"/>
                          <a:cs typeface="Courier New" pitchFamily="49"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lang="en-GB" sz="1400" b="1" dirty="0" smtClean="0">
                          <a:latin typeface="Courier New" pitchFamily="49" charset="0"/>
                          <a:cs typeface="Courier New" pitchFamily="49" charset="0"/>
                        </a:rPr>
                        <a:t>      Message mess = </a:t>
                      </a:r>
                      <a:r>
                        <a:rPr lang="en-GB" sz="1400" b="1" dirty="0" err="1" smtClean="0">
                          <a:latin typeface="Courier New" pitchFamily="49" charset="0"/>
                          <a:cs typeface="Courier New" pitchFamily="49" charset="0"/>
                        </a:rPr>
                        <a:t>sess.createTextMessage</a:t>
                      </a:r>
                      <a:r>
                        <a:rPr lang="en-GB" sz="1400" b="1" dirty="0" smtClean="0">
                          <a:latin typeface="Courier New" pitchFamily="49" charset="0"/>
                          <a:cs typeface="Courier New" pitchFamily="49" charset="0"/>
                        </a:rPr>
                        <a:t>(payload);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lang="en-GB" sz="1400" b="1" dirty="0" smtClean="0">
                          <a:latin typeface="Courier New" pitchFamily="49" charset="0"/>
                          <a:cs typeface="Courier New" pitchFamily="49" charset="0"/>
                        </a:rPr>
                        <a:t>      </a:t>
                      </a:r>
                      <a:r>
                        <a:rPr lang="en-GB" sz="1400" b="1" dirty="0" err="1" smtClean="0">
                          <a:latin typeface="Courier New" pitchFamily="49" charset="0"/>
                          <a:cs typeface="Courier New" pitchFamily="49" charset="0"/>
                        </a:rPr>
                        <a:t>producer.send</a:t>
                      </a:r>
                      <a:r>
                        <a:rPr lang="en-GB" sz="1400" b="1" dirty="0" smtClean="0">
                          <a:latin typeface="Courier New" pitchFamily="49" charset="0"/>
                          <a:cs typeface="Courier New" pitchFamily="49" charset="0"/>
                        </a:rPr>
                        <a:t>(mess);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lang="en-GB" sz="1400" b="1" dirty="0" smtClean="0">
                          <a:latin typeface="Courier New" pitchFamily="49" charset="0"/>
                          <a:cs typeface="Courier New" pitchFamily="49" charset="0"/>
                        </a:rPr>
                        <a:t>   } catch(</a:t>
                      </a:r>
                      <a:r>
                        <a:rPr lang="en-GB" sz="1400" b="1" dirty="0" err="1" smtClean="0">
                          <a:latin typeface="Courier New" pitchFamily="49" charset="0"/>
                          <a:cs typeface="Courier New" pitchFamily="49" charset="0"/>
                        </a:rPr>
                        <a:t>JMSException</a:t>
                      </a:r>
                      <a:r>
                        <a:rPr lang="en-GB" sz="1400" b="1" dirty="0" smtClean="0">
                          <a:latin typeface="Courier New" pitchFamily="49" charset="0"/>
                          <a:cs typeface="Courier New" pitchFamily="49" charset="0"/>
                        </a:rPr>
                        <a:t> e){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lang="en-GB" sz="1400" b="1" dirty="0" smtClean="0">
                          <a:latin typeface="Courier New" pitchFamily="49" charset="0"/>
                          <a:cs typeface="Courier New" pitchFamily="49" charset="0"/>
                        </a:rPr>
                        <a:t>      // exception handling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lang="en-GB" sz="1400" b="1" dirty="0" smtClean="0">
                          <a:latin typeface="Courier New" pitchFamily="49" charset="0"/>
                          <a:cs typeface="Courier New" pitchFamily="49" charset="0"/>
                        </a:rPr>
                        <a:t>   }</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r>
                      <a:b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b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endParaRPr kumimoji="0" lang="en-GB" sz="18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
        <p:nvSpPr>
          <p:cNvPr id="6" name="Oval Callout 6"/>
          <p:cNvSpPr>
            <a:spLocks noChangeArrowheads="1"/>
          </p:cNvSpPr>
          <p:nvPr/>
        </p:nvSpPr>
        <p:spPr bwMode="auto">
          <a:xfrm>
            <a:off x="6803138" y="3489352"/>
            <a:ext cx="2143352" cy="1075334"/>
          </a:xfrm>
          <a:prstGeom prst="wedgeEllipseCallout">
            <a:avLst>
              <a:gd name="adj1" fmla="val -188666"/>
              <a:gd name="adj2" fmla="val -4411"/>
            </a:avLst>
          </a:prstGeom>
          <a:solidFill>
            <a:schemeClr val="accent1"/>
          </a:solidFill>
          <a:ln w="25400" algn="ctr">
            <a:solidFill>
              <a:schemeClr val="tx1"/>
            </a:solidFill>
            <a:round/>
            <a:headEnd/>
            <a:tailEnd/>
          </a:ln>
        </p:spPr>
        <p:txBody>
          <a:bodyPr/>
          <a:lstStyle/>
          <a:p>
            <a:r>
              <a:rPr lang="en-GB" sz="1400" b="1" dirty="0" smtClean="0">
                <a:solidFill>
                  <a:schemeClr val="bg1"/>
                </a:solidFill>
                <a:latin typeface="Arial" pitchFamily="34" charset="0"/>
                <a:ea typeface="ヒラギノ角ゴ Pro W3"/>
                <a:cs typeface="ヒラギノ角ゴ Pro W3"/>
              </a:rPr>
              <a:t>close() is called automatically at end of block</a:t>
            </a:r>
            <a:endParaRPr lang="en-GB" sz="1400" b="1" dirty="0">
              <a:solidFill>
                <a:schemeClr val="bg1"/>
              </a:solidFill>
              <a:latin typeface="Arial" pitchFamily="34" charset="0"/>
              <a:ea typeface="ヒラギノ角ゴ Pro W3"/>
              <a:cs typeface="ヒラギノ角ゴ Pro W3"/>
            </a:endParaRPr>
          </a:p>
        </p:txBody>
      </p:sp>
      <p:sp>
        <p:nvSpPr>
          <p:cNvPr id="7" name="Oval Callout 6"/>
          <p:cNvSpPr>
            <a:spLocks noChangeArrowheads="1"/>
          </p:cNvSpPr>
          <p:nvPr/>
        </p:nvSpPr>
        <p:spPr bwMode="auto">
          <a:xfrm>
            <a:off x="6737299" y="629108"/>
            <a:ext cx="2267712" cy="1659330"/>
          </a:xfrm>
          <a:prstGeom prst="wedgeEllipseCallout">
            <a:avLst>
              <a:gd name="adj1" fmla="val -78152"/>
              <a:gd name="adj2" fmla="val 71413"/>
            </a:avLst>
          </a:prstGeom>
          <a:solidFill>
            <a:schemeClr val="accent1"/>
          </a:solidFill>
          <a:ln w="25400" algn="ctr">
            <a:solidFill>
              <a:schemeClr val="tx1"/>
            </a:solidFill>
            <a:round/>
            <a:headEnd/>
            <a:tailEnd/>
          </a:ln>
        </p:spPr>
        <p:txBody>
          <a:bodyPr/>
          <a:lstStyle/>
          <a:p>
            <a:r>
              <a:rPr lang="en-GB" sz="1400" b="1" dirty="0" smtClean="0">
                <a:solidFill>
                  <a:schemeClr val="bg1"/>
                </a:solidFill>
                <a:latin typeface="Arial" pitchFamily="34" charset="0"/>
                <a:ea typeface="ヒラギノ角ゴ Pro W3"/>
                <a:cs typeface="ヒラギノ角ゴ Pro W3"/>
              </a:rPr>
              <a:t>Create </a:t>
            </a:r>
            <a:r>
              <a:rPr lang="en-GB" sz="1400" b="1" dirty="0" err="1" smtClean="0">
                <a:solidFill>
                  <a:schemeClr val="bg1"/>
                </a:solidFill>
                <a:latin typeface="Arial" pitchFamily="34" charset="0"/>
                <a:ea typeface="ヒラギノ角ゴ Pro W3"/>
                <a:cs typeface="ヒラギノ角ゴ Pro W3"/>
              </a:rPr>
              <a:t>closeable</a:t>
            </a:r>
            <a:r>
              <a:rPr lang="en-GB" sz="1400" b="1" dirty="0" smtClean="0">
                <a:solidFill>
                  <a:schemeClr val="bg1"/>
                </a:solidFill>
                <a:latin typeface="Arial" pitchFamily="34" charset="0"/>
                <a:ea typeface="ヒラギノ角ゴ Pro W3"/>
                <a:cs typeface="ヒラギノ角ゴ Pro W3"/>
              </a:rPr>
              <a:t> resources in a try-with-resources block</a:t>
            </a:r>
            <a:endParaRPr lang="en-GB" sz="1400" b="1" dirty="0">
              <a:solidFill>
                <a:schemeClr val="bg1"/>
              </a:solidFill>
              <a:latin typeface="Arial" pitchFamily="34" charset="0"/>
              <a:ea typeface="ヒラギノ角ゴ Pro W3"/>
              <a:cs typeface="ヒラギノ角ゴ Pro W3"/>
            </a:endParaRPr>
          </a:p>
        </p:txBody>
      </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712788" algn="l"/>
              </a:tabLst>
            </a:pPr>
            <a:r>
              <a:rPr lang="en-US" dirty="0" smtClean="0"/>
              <a:t>Completely new </a:t>
            </a:r>
            <a:br>
              <a:rPr lang="en-US" dirty="0" smtClean="0"/>
            </a:br>
            <a:r>
              <a:rPr lang="en-US" dirty="0" smtClean="0"/>
              <a:t>simplified API</a:t>
            </a:r>
            <a:endParaRPr lang="en-US" dirty="0"/>
          </a:p>
        </p:txBody>
      </p:sp>
      <p:cxnSp>
        <p:nvCxnSpPr>
          <p:cNvPr id="6" name="Straight Connector 5"/>
          <p:cNvCxnSpPr/>
          <p:nvPr/>
        </p:nvCxnSpPr>
        <p:spPr>
          <a:xfrm flipH="1">
            <a:off x="8972550" y="2567355"/>
            <a:ext cx="273054" cy="0"/>
          </a:xfrm>
          <a:prstGeom prst="line">
            <a:avLst/>
          </a:prstGeom>
          <a:grpFill/>
          <a:ln w="19050">
            <a:solidFill>
              <a:srgbClr val="00B050"/>
            </a:solidFill>
            <a:round/>
            <a:headEnd/>
            <a:tailEnd type="triangle" w="med" len="med"/>
          </a:ln>
        </p:spPr>
      </p:cxnSp>
      <p:pic>
        <p:nvPicPr>
          <p:cNvPr id="8" name="Picture Placeholder 7" descr="ph-hitech-dev-ISP2039208-v1.bmp"/>
          <p:cNvPicPr>
            <a:picLocks noGrp="1" noChangeAspect="1"/>
          </p:cNvPicPr>
          <p:nvPr>
            <p:ph type="pic" sz="quarter" idx="12"/>
          </p:nvPr>
        </p:nvPicPr>
        <p:blipFill>
          <a:blip r:embed="rId3" cstate="print">
            <a:extLst>
              <a:ext uri="{28A0092B-C50C-407E-A947-70E740481C1C}">
                <a14:useLocalDpi xmlns="" xmlns:a14="http://schemas.microsoft.com/office/drawing/2010/main" val="0"/>
              </a:ext>
            </a:extLst>
          </a:blip>
          <a:srcRect t="5000" b="5000"/>
          <a:stretch>
            <a:fillRect/>
          </a:stretch>
        </p:blipFill>
        <p:spPr/>
      </p:pic>
    </p:spTree>
    <p:extLst>
      <p:ext uri="{BB962C8B-B14F-4D97-AF65-F5344CB8AC3E}">
        <p14:creationId xmlns="" xmlns:p14="http://schemas.microsoft.com/office/powerpoint/2010/main" val="169607036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Completely new simplified API</a:t>
            </a:r>
            <a:endParaRPr lang="en-GB" dirty="0"/>
          </a:p>
        </p:txBody>
      </p:sp>
      <p:sp>
        <p:nvSpPr>
          <p:cNvPr id="3" name="Content Placeholder 2"/>
          <p:cNvSpPr>
            <a:spLocks noGrp="1"/>
          </p:cNvSpPr>
          <p:nvPr>
            <p:ph sz="quarter" idx="12"/>
          </p:nvPr>
        </p:nvSpPr>
        <p:spPr/>
        <p:txBody>
          <a:bodyPr/>
          <a:lstStyle/>
          <a:p>
            <a:endParaRPr lang="en-GB" b="1" dirty="0">
              <a:latin typeface="Courier New" pitchFamily="49" charset="0"/>
              <a:cs typeface="Courier New" pitchFamily="49" charset="0"/>
            </a:endParaRPr>
          </a:p>
        </p:txBody>
      </p:sp>
      <p:sp>
        <p:nvSpPr>
          <p:cNvPr id="4" name="Text Placeholder 3"/>
          <p:cNvSpPr>
            <a:spLocks noGrp="1"/>
          </p:cNvSpPr>
          <p:nvPr>
            <p:ph type="body" sz="quarter" idx="13"/>
          </p:nvPr>
        </p:nvSpPr>
        <p:spPr/>
        <p:txBody>
          <a:bodyPr/>
          <a:lstStyle/>
          <a:p>
            <a:r>
              <a:rPr lang="en-GB" dirty="0" smtClean="0"/>
              <a:t>Introducing JMSContext and </a:t>
            </a:r>
            <a:r>
              <a:rPr lang="en-GB" dirty="0" err="1" smtClean="0"/>
              <a:t>JMSProducer</a:t>
            </a:r>
            <a:endParaRPr lang="en-GB" dirty="0"/>
          </a:p>
        </p:txBody>
      </p:sp>
      <p:graphicFrame>
        <p:nvGraphicFramePr>
          <p:cNvPr id="5" name="Table 4"/>
          <p:cNvGraphicFramePr>
            <a:graphicFrameLocks noGrp="1"/>
          </p:cNvGraphicFramePr>
          <p:nvPr/>
        </p:nvGraphicFramePr>
        <p:xfrm>
          <a:off x="797357" y="1382601"/>
          <a:ext cx="8185709" cy="2865120"/>
        </p:xfrm>
        <a:graphic>
          <a:graphicData uri="http://schemas.openxmlformats.org/drawingml/2006/table">
            <a:tbl>
              <a:tblPr>
                <a:effectLst/>
              </a:tblPr>
              <a:tblGrid>
                <a:gridCol w="8185709"/>
              </a:tblGrid>
              <a:tr h="2743172">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 = "</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demoConnectionFactory</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 </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endPar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 = "</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Queue </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public void </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sendMessageNew</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(String payload)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try (JMSContext context = </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connectionFactory.createContext</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context.createProducer</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().send(</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payload);</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catch (</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JMSRuntimeException</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ex)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Logger.getLogger</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getClass</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getName</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()).log(</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Level.SEVERE</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null, ex);</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endParaRPr kumimoji="0" lang="en-GB" sz="18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
        <p:nvSpPr>
          <p:cNvPr id="7" name="Oval Callout 6"/>
          <p:cNvSpPr>
            <a:spLocks noChangeArrowheads="1"/>
          </p:cNvSpPr>
          <p:nvPr/>
        </p:nvSpPr>
        <p:spPr bwMode="auto">
          <a:xfrm>
            <a:off x="7701689" y="1922679"/>
            <a:ext cx="1252116" cy="1157019"/>
          </a:xfrm>
          <a:prstGeom prst="wedgeEllipseCallout">
            <a:avLst>
              <a:gd name="adj1" fmla="val -30330"/>
              <a:gd name="adj2" fmla="val -22781"/>
            </a:avLst>
          </a:prstGeom>
          <a:solidFill>
            <a:schemeClr val="accent1"/>
          </a:solidFill>
          <a:ln w="25400" algn="ctr">
            <a:solidFill>
              <a:schemeClr val="tx1"/>
            </a:solidFill>
            <a:round/>
            <a:headEnd/>
            <a:tailEnd/>
          </a:ln>
        </p:spPr>
        <p:txBody>
          <a:bodyPr/>
          <a:lstStyle/>
          <a:p>
            <a:r>
              <a:rPr lang="en-GB" sz="1400" b="1" dirty="0" smtClean="0">
                <a:solidFill>
                  <a:schemeClr val="bg1"/>
                </a:solidFill>
                <a:latin typeface="Arial" pitchFamily="34" charset="0"/>
                <a:ea typeface="ヒラギノ角ゴ Pro W3"/>
                <a:cs typeface="ヒラギノ角ゴ Pro W3"/>
              </a:rPr>
              <a:t>13 lines</a:t>
            </a:r>
          </a:p>
          <a:p>
            <a:r>
              <a:rPr lang="en-GB" sz="1400" b="1" dirty="0" smtClean="0">
                <a:solidFill>
                  <a:schemeClr val="bg1"/>
                </a:solidFill>
                <a:latin typeface="Arial" pitchFamily="34" charset="0"/>
                <a:ea typeface="ヒラギノ角ゴ Pro W3"/>
                <a:cs typeface="ヒラギノ角ゴ Pro W3"/>
              </a:rPr>
              <a:t>reduced </a:t>
            </a:r>
          </a:p>
          <a:p>
            <a:r>
              <a:rPr lang="en-GB" sz="1400" b="1" dirty="0" smtClean="0">
                <a:solidFill>
                  <a:schemeClr val="bg1"/>
                </a:solidFill>
                <a:latin typeface="Arial" pitchFamily="34" charset="0"/>
                <a:ea typeface="ヒラギノ角ゴ Pro W3"/>
                <a:cs typeface="ヒラギノ角ゴ Pro W3"/>
              </a:rPr>
              <a:t>to 5</a:t>
            </a:r>
            <a:endParaRPr lang="en-GB" sz="1400" b="1" dirty="0">
              <a:solidFill>
                <a:schemeClr val="bg1"/>
              </a:solidFill>
              <a:latin typeface="Arial" pitchFamily="34" charset="0"/>
              <a:ea typeface="ヒラギノ角ゴ Pro W3"/>
              <a:cs typeface="ヒラギノ角ゴ Pro W3"/>
            </a:endParaRPr>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nvGraphicFramePr>
        <p:xfrm>
          <a:off x="797357" y="1470385"/>
          <a:ext cx="8185709" cy="2865120"/>
        </p:xfrm>
        <a:graphic>
          <a:graphicData uri="http://schemas.openxmlformats.org/drawingml/2006/table">
            <a:tbl>
              <a:tblPr>
                <a:effectLst/>
              </a:tblPr>
              <a:tblGrid>
                <a:gridCol w="8185709"/>
              </a:tblGrid>
              <a:tr h="2743172">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 = "</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demoConnectionFactory</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 </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endPar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 = "</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Queue </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public void </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sendMessageNew</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(String payload)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try (</a:t>
                      </a:r>
                      <a:r>
                        <a:rPr kumimoji="0" lang="en-US" sz="14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JMSContext context = </a:t>
                      </a:r>
                      <a:r>
                        <a:rPr kumimoji="0" lang="en-US" sz="14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connectionFactory.createContext</a:t>
                      </a:r>
                      <a:r>
                        <a:rPr kumimoji="0" lang="en-US" sz="14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context.createProducer</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4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send(</a:t>
                      </a:r>
                      <a:r>
                        <a:rPr kumimoji="0" lang="en-US" sz="14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demoQueue</a:t>
                      </a:r>
                      <a:r>
                        <a:rPr kumimoji="0" lang="en-US" sz="14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 payload)</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catch (</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JMSRuntimeException</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ex)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Logger.getLogger</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getClass</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getName</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()).log(</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Level.SEVERE</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null, ex);</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endParaRPr kumimoji="0" lang="en-GB" sz="18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
        <p:nvSpPr>
          <p:cNvPr id="2" name="Title 1"/>
          <p:cNvSpPr>
            <a:spLocks noGrp="1"/>
          </p:cNvSpPr>
          <p:nvPr>
            <p:ph type="title"/>
          </p:nvPr>
        </p:nvSpPr>
        <p:spPr/>
        <p:txBody>
          <a:bodyPr/>
          <a:lstStyle/>
          <a:p>
            <a:r>
              <a:rPr lang="en-GB" dirty="0" smtClean="0"/>
              <a:t>Completely new simplified API</a:t>
            </a:r>
            <a:endParaRPr lang="en-GB" dirty="0"/>
          </a:p>
        </p:txBody>
      </p:sp>
      <p:sp>
        <p:nvSpPr>
          <p:cNvPr id="4" name="Text Placeholder 3"/>
          <p:cNvSpPr>
            <a:spLocks noGrp="1"/>
          </p:cNvSpPr>
          <p:nvPr>
            <p:ph type="body" sz="quarter" idx="13"/>
          </p:nvPr>
        </p:nvSpPr>
        <p:spPr/>
        <p:txBody>
          <a:bodyPr/>
          <a:lstStyle/>
          <a:p>
            <a:r>
              <a:rPr lang="en-GB" dirty="0" smtClean="0"/>
              <a:t>Introducing JMSContext and </a:t>
            </a:r>
            <a:r>
              <a:rPr lang="en-GB" dirty="0" err="1" smtClean="0"/>
              <a:t>JMSProducer</a:t>
            </a:r>
            <a:endParaRPr lang="en-GB" dirty="0" smtClean="0"/>
          </a:p>
          <a:p>
            <a:endParaRPr lang="en-GB" dirty="0"/>
          </a:p>
        </p:txBody>
      </p:sp>
      <p:sp>
        <p:nvSpPr>
          <p:cNvPr id="6" name="Oval Callout 6"/>
          <p:cNvSpPr>
            <a:spLocks noChangeArrowheads="1"/>
          </p:cNvSpPr>
          <p:nvPr/>
        </p:nvSpPr>
        <p:spPr bwMode="auto">
          <a:xfrm>
            <a:off x="6627571" y="270662"/>
            <a:ext cx="1880005" cy="1272843"/>
          </a:xfrm>
          <a:prstGeom prst="wedgeEllipseCallout">
            <a:avLst>
              <a:gd name="adj1" fmla="val -231644"/>
              <a:gd name="adj2" fmla="val 169916"/>
            </a:avLst>
          </a:prstGeom>
          <a:solidFill>
            <a:schemeClr val="accent1"/>
          </a:solidFill>
          <a:ln w="25400" algn="ctr">
            <a:solidFill>
              <a:schemeClr val="tx1"/>
            </a:solidFill>
            <a:round/>
            <a:headEnd/>
            <a:tailEnd/>
          </a:ln>
        </p:spPr>
        <p:txBody>
          <a:bodyPr/>
          <a:lstStyle/>
          <a:p>
            <a:r>
              <a:rPr lang="en-GB" sz="1400" b="1" dirty="0" smtClean="0">
                <a:solidFill>
                  <a:schemeClr val="bg1"/>
                </a:solidFill>
                <a:latin typeface="Arial" pitchFamily="34" charset="0"/>
                <a:ea typeface="ヒラギノ角ゴ Pro W3"/>
                <a:cs typeface="ヒラギノ角ゴ Pro W3"/>
              </a:rPr>
              <a:t>JMSContext combines Connection and Session</a:t>
            </a:r>
            <a:endParaRPr lang="en-GB" sz="1400" b="1" dirty="0">
              <a:solidFill>
                <a:schemeClr val="bg1"/>
              </a:solidFill>
              <a:latin typeface="Arial" pitchFamily="34" charset="0"/>
              <a:ea typeface="ヒラギノ角ゴ Pro W3"/>
              <a:cs typeface="ヒラギノ角ゴ Pro W3"/>
            </a:endParaRPr>
          </a:p>
        </p:txBody>
      </p:sp>
      <p:sp>
        <p:nvSpPr>
          <p:cNvPr id="7" name="Oval Callout 6"/>
          <p:cNvSpPr>
            <a:spLocks noChangeArrowheads="1"/>
          </p:cNvSpPr>
          <p:nvPr/>
        </p:nvSpPr>
        <p:spPr bwMode="auto">
          <a:xfrm>
            <a:off x="7438341" y="1600810"/>
            <a:ext cx="1478887" cy="1157020"/>
          </a:xfrm>
          <a:prstGeom prst="wedgeEllipseCallout">
            <a:avLst>
              <a:gd name="adj1" fmla="val -97030"/>
              <a:gd name="adj2" fmla="val 91338"/>
            </a:avLst>
          </a:prstGeom>
          <a:solidFill>
            <a:schemeClr val="accent1"/>
          </a:solidFill>
          <a:ln w="25400" algn="ctr">
            <a:solidFill>
              <a:schemeClr val="tx1"/>
            </a:solidFill>
            <a:round/>
            <a:headEnd/>
            <a:tailEnd/>
          </a:ln>
        </p:spPr>
        <p:txBody>
          <a:bodyPr/>
          <a:lstStyle/>
          <a:p>
            <a:r>
              <a:rPr lang="en-GB" sz="1400" b="1" dirty="0" smtClean="0">
                <a:solidFill>
                  <a:schemeClr val="bg1"/>
                </a:solidFill>
                <a:latin typeface="Arial" pitchFamily="34" charset="0"/>
                <a:ea typeface="ヒラギノ角ゴ Pro W3"/>
                <a:cs typeface="ヒラギノ角ゴ Pro W3"/>
              </a:rPr>
              <a:t>Payload can be sent directly</a:t>
            </a:r>
            <a:endParaRPr lang="en-GB" sz="1400" b="1" dirty="0">
              <a:solidFill>
                <a:schemeClr val="bg1"/>
              </a:solidFill>
              <a:latin typeface="Arial" pitchFamily="34" charset="0"/>
              <a:ea typeface="ヒラギノ角ゴ Pro W3"/>
              <a:cs typeface="ヒラギノ角ゴ Pro W3"/>
            </a:endParaRPr>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JMSContext (1/2)</a:t>
            </a:r>
            <a:endParaRPr lang="en-GB" dirty="0"/>
          </a:p>
        </p:txBody>
      </p:sp>
      <p:sp>
        <p:nvSpPr>
          <p:cNvPr id="3" name="Content Placeholder 2"/>
          <p:cNvSpPr>
            <a:spLocks noGrp="1"/>
          </p:cNvSpPr>
          <p:nvPr>
            <p:ph sz="quarter" idx="12"/>
          </p:nvPr>
        </p:nvSpPr>
        <p:spPr>
          <a:xfrm>
            <a:off x="804347" y="1163117"/>
            <a:ext cx="8229600" cy="3421590"/>
          </a:xfrm>
        </p:spPr>
        <p:txBody>
          <a:bodyPr/>
          <a:lstStyle/>
          <a:p>
            <a:r>
              <a:rPr lang="en-GB" dirty="0" smtClean="0"/>
              <a:t>A new object which encapsulates a Connection, a Session and an anonymous MessageProducer</a:t>
            </a:r>
          </a:p>
          <a:p>
            <a:r>
              <a:rPr lang="en-GB" dirty="0" smtClean="0"/>
              <a:t>Created from a ConnectionFactory </a:t>
            </a:r>
          </a:p>
          <a:p>
            <a:endParaRPr lang="en-GB" dirty="0" smtClean="0"/>
          </a:p>
          <a:p>
            <a:r>
              <a:rPr lang="en-GB" dirty="0" smtClean="0"/>
              <a:t>Call </a:t>
            </a:r>
            <a:r>
              <a:rPr lang="en-GB" i="1" dirty="0" smtClean="0"/>
              <a:t>close() </a:t>
            </a:r>
            <a:r>
              <a:rPr lang="en-GB" dirty="0" smtClean="0"/>
              <a:t>after use, or create in a try-with-resources block</a:t>
            </a:r>
          </a:p>
          <a:p>
            <a:r>
              <a:rPr lang="en-GB" dirty="0" smtClean="0"/>
              <a:t>Can also be injected (into a Java EE web or EJB application)</a:t>
            </a:r>
          </a:p>
        </p:txBody>
      </p:sp>
      <p:sp>
        <p:nvSpPr>
          <p:cNvPr id="4" name="Text Placeholder 3"/>
          <p:cNvSpPr>
            <a:spLocks noGrp="1"/>
          </p:cNvSpPr>
          <p:nvPr>
            <p:ph type="body" sz="quarter" idx="13"/>
          </p:nvPr>
        </p:nvSpPr>
        <p:spPr/>
        <p:txBody>
          <a:bodyPr/>
          <a:lstStyle/>
          <a:p>
            <a:endParaRPr lang="en-GB"/>
          </a:p>
        </p:txBody>
      </p:sp>
      <p:graphicFrame>
        <p:nvGraphicFramePr>
          <p:cNvPr id="5" name="Table 4"/>
          <p:cNvGraphicFramePr>
            <a:graphicFrameLocks noGrp="1"/>
          </p:cNvGraphicFramePr>
          <p:nvPr/>
        </p:nvGraphicFramePr>
        <p:xfrm>
          <a:off x="826619" y="2223855"/>
          <a:ext cx="8222283" cy="343814"/>
        </p:xfrm>
        <a:graphic>
          <a:graphicData uri="http://schemas.openxmlformats.org/drawingml/2006/table">
            <a:tbl>
              <a:tblPr>
                <a:effectLst/>
              </a:tblPr>
              <a:tblGrid>
                <a:gridCol w="8222283"/>
              </a:tblGrid>
              <a:tr h="34381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smtClean="0">
                          <a:latin typeface="Courier New" pitchFamily="49" charset="0"/>
                          <a:cs typeface="Courier New" pitchFamily="49" charset="0"/>
                        </a:rPr>
                        <a:t>JMSContext context = </a:t>
                      </a:r>
                      <a:r>
                        <a:rPr lang="en-GB" sz="1400" b="1" dirty="0" err="1" smtClean="0">
                          <a:solidFill>
                            <a:srgbClr val="FF0000"/>
                          </a:solidFill>
                          <a:latin typeface="Courier New" pitchFamily="49" charset="0"/>
                          <a:cs typeface="Courier New" pitchFamily="49" charset="0"/>
                        </a:rPr>
                        <a:t>connectionFactory</a:t>
                      </a:r>
                      <a:r>
                        <a:rPr lang="en-GB" sz="1400" b="1" dirty="0" err="1" smtClean="0">
                          <a:latin typeface="Courier New" pitchFamily="49" charset="0"/>
                          <a:cs typeface="Courier New" pitchFamily="49" charset="0"/>
                        </a:rPr>
                        <a:t>.createContext</a:t>
                      </a:r>
                      <a:r>
                        <a:rPr lang="en-GB" sz="1400" b="1" dirty="0" smtClean="0">
                          <a:latin typeface="Courier New" pitchFamily="49" charset="0"/>
                          <a:cs typeface="Courier New" pitchFamily="49" charset="0"/>
                        </a:rPr>
                        <a:t>(</a:t>
                      </a:r>
                      <a:r>
                        <a:rPr lang="en-GB" sz="1400" b="1" dirty="0" err="1" smtClean="0">
                          <a:latin typeface="Courier New" pitchFamily="49" charset="0"/>
                          <a:cs typeface="Courier New" pitchFamily="49" charset="0"/>
                        </a:rPr>
                        <a:t>sessionMode</a:t>
                      </a:r>
                      <a:r>
                        <a:rPr lang="en-GB" sz="1400" b="1" dirty="0" smtClean="0">
                          <a:latin typeface="Courier New" pitchFamily="49" charset="0"/>
                          <a:cs typeface="Courier New" pitchFamily="49" charset="0"/>
                        </a:rPr>
                        <a:t>);</a:t>
                      </a:r>
                      <a:endPar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JMSContext (2/2)</a:t>
            </a:r>
            <a:endParaRPr lang="en-GB" dirty="0"/>
          </a:p>
        </p:txBody>
      </p:sp>
      <p:sp>
        <p:nvSpPr>
          <p:cNvPr id="3" name="Content Placeholder 2"/>
          <p:cNvSpPr>
            <a:spLocks noGrp="1"/>
          </p:cNvSpPr>
          <p:nvPr>
            <p:ph sz="quarter" idx="12"/>
          </p:nvPr>
        </p:nvSpPr>
        <p:spPr>
          <a:xfrm>
            <a:off x="804347" y="1163117"/>
            <a:ext cx="8229600" cy="3421590"/>
          </a:xfrm>
        </p:spPr>
        <p:txBody>
          <a:bodyPr/>
          <a:lstStyle/>
          <a:p>
            <a:r>
              <a:rPr lang="en-GB" dirty="0" smtClean="0"/>
              <a:t> Can also create from an existing JMSContext </a:t>
            </a:r>
            <a:br>
              <a:rPr lang="en-GB" dirty="0" smtClean="0"/>
            </a:br>
            <a:r>
              <a:rPr lang="en-GB" dirty="0" smtClean="0"/>
              <a:t>(to reuse its connection – Java SE only)</a:t>
            </a:r>
            <a:br>
              <a:rPr lang="en-GB" dirty="0" smtClean="0"/>
            </a:br>
            <a:r>
              <a:rPr lang="en-GB" dirty="0" smtClean="0"/>
              <a:t/>
            </a:r>
            <a:br>
              <a:rPr lang="en-GB" dirty="0" smtClean="0"/>
            </a:br>
            <a:endParaRPr lang="en-GB" dirty="0" smtClean="0"/>
          </a:p>
          <a:p>
            <a:r>
              <a:rPr lang="en-GB" dirty="0" smtClean="0"/>
              <a:t>Used to create </a:t>
            </a:r>
            <a:r>
              <a:rPr lang="en-GB" dirty="0" err="1" smtClean="0"/>
              <a:t>JMSProducer</a:t>
            </a:r>
            <a:r>
              <a:rPr lang="en-GB" dirty="0" smtClean="0"/>
              <a:t> objects for sending messages</a:t>
            </a:r>
          </a:p>
          <a:p>
            <a:r>
              <a:rPr lang="en-GB" dirty="0" smtClean="0"/>
              <a:t>Used to create </a:t>
            </a:r>
            <a:r>
              <a:rPr lang="en-GB" dirty="0" err="1" smtClean="0"/>
              <a:t>JMSConsumer</a:t>
            </a:r>
            <a:r>
              <a:rPr lang="en-GB" dirty="0" smtClean="0"/>
              <a:t> objects for receiving messages</a:t>
            </a:r>
          </a:p>
          <a:p>
            <a:r>
              <a:rPr lang="en-GB" dirty="0" smtClean="0"/>
              <a:t>Methods on JMSContext, </a:t>
            </a:r>
            <a:r>
              <a:rPr lang="en-GB" dirty="0" err="1" smtClean="0"/>
              <a:t>JMSProducer</a:t>
            </a:r>
            <a:r>
              <a:rPr lang="en-GB" dirty="0" smtClean="0"/>
              <a:t> and </a:t>
            </a:r>
            <a:r>
              <a:rPr lang="en-GB" dirty="0" err="1" smtClean="0"/>
              <a:t>JMSConsumer</a:t>
            </a:r>
            <a:r>
              <a:rPr lang="en-GB" dirty="0" smtClean="0"/>
              <a:t> throw only unchecked exceptions</a:t>
            </a:r>
          </a:p>
        </p:txBody>
      </p:sp>
      <p:sp>
        <p:nvSpPr>
          <p:cNvPr id="4" name="Text Placeholder 3"/>
          <p:cNvSpPr>
            <a:spLocks noGrp="1"/>
          </p:cNvSpPr>
          <p:nvPr>
            <p:ph type="body" sz="quarter" idx="13"/>
          </p:nvPr>
        </p:nvSpPr>
        <p:spPr/>
        <p:txBody>
          <a:bodyPr/>
          <a:lstStyle/>
          <a:p>
            <a:endParaRPr lang="en-GB"/>
          </a:p>
        </p:txBody>
      </p:sp>
      <p:graphicFrame>
        <p:nvGraphicFramePr>
          <p:cNvPr id="6" name="Table 5"/>
          <p:cNvGraphicFramePr>
            <a:graphicFrameLocks noGrp="1"/>
          </p:cNvGraphicFramePr>
          <p:nvPr/>
        </p:nvGraphicFramePr>
        <p:xfrm>
          <a:off x="826619" y="1931212"/>
          <a:ext cx="8222283" cy="415753"/>
        </p:xfrm>
        <a:graphic>
          <a:graphicData uri="http://schemas.openxmlformats.org/drawingml/2006/table">
            <a:tbl>
              <a:tblPr>
                <a:effectLst/>
              </a:tblPr>
              <a:tblGrid>
                <a:gridCol w="8222283"/>
              </a:tblGrid>
              <a:tr h="41575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smtClean="0">
                          <a:latin typeface="Courier New" pitchFamily="49" charset="0"/>
                          <a:cs typeface="Courier New" pitchFamily="49" charset="0"/>
                        </a:rPr>
                        <a:t>JMSContext context2 = context1.createContext(</a:t>
                      </a:r>
                      <a:r>
                        <a:rPr lang="en-GB" sz="1400" b="1" dirty="0" err="1" smtClean="0">
                          <a:latin typeface="Courier New" pitchFamily="49" charset="0"/>
                          <a:cs typeface="Courier New" pitchFamily="49" charset="0"/>
                        </a:rPr>
                        <a:t>sessionMode</a:t>
                      </a:r>
                      <a:r>
                        <a:rPr lang="en-GB" sz="1400" b="1" dirty="0" smtClean="0">
                          <a:latin typeface="Courier New" pitchFamily="49" charset="0"/>
                          <a:cs typeface="Courier New" pitchFamily="49" charset="0"/>
                        </a:rPr>
                        <a:t>);</a:t>
                      </a:r>
                      <a:endPar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JMSProducer</a:t>
            </a:r>
            <a:endParaRPr lang="en-GB" dirty="0"/>
          </a:p>
        </p:txBody>
      </p:sp>
      <p:sp>
        <p:nvSpPr>
          <p:cNvPr id="3" name="Content Placeholder 2"/>
          <p:cNvSpPr>
            <a:spLocks noGrp="1"/>
          </p:cNvSpPr>
          <p:nvPr>
            <p:ph sz="quarter" idx="12"/>
          </p:nvPr>
        </p:nvSpPr>
        <p:spPr>
          <a:xfrm>
            <a:off x="804347" y="1163117"/>
            <a:ext cx="8229600" cy="3421590"/>
          </a:xfrm>
        </p:spPr>
        <p:txBody>
          <a:bodyPr/>
          <a:lstStyle/>
          <a:p>
            <a:r>
              <a:rPr lang="en-GB" dirty="0" smtClean="0"/>
              <a:t>Messages are sent by creating a </a:t>
            </a:r>
            <a:r>
              <a:rPr lang="en-GB" b="1" dirty="0" err="1" smtClean="0"/>
              <a:t>JMSProducer</a:t>
            </a:r>
            <a:r>
              <a:rPr lang="en-GB" dirty="0" smtClean="0"/>
              <a:t> object</a:t>
            </a:r>
          </a:p>
          <a:p>
            <a:pPr lvl="1"/>
            <a:r>
              <a:rPr lang="en-GB" dirty="0" smtClean="0"/>
              <a:t>does </a:t>
            </a:r>
            <a:r>
              <a:rPr lang="en-GB" i="1" dirty="0" smtClean="0"/>
              <a:t>not</a:t>
            </a:r>
            <a:r>
              <a:rPr lang="en-GB" dirty="0" smtClean="0"/>
              <a:t> encapsulate a MessageProducer so is lightweight</a:t>
            </a:r>
          </a:p>
          <a:p>
            <a:pPr lvl="1"/>
            <a:r>
              <a:rPr lang="en-GB" dirty="0" smtClean="0"/>
              <a:t>supports method chaining for a fluid style</a:t>
            </a:r>
          </a:p>
          <a:p>
            <a:r>
              <a:rPr lang="en-GB" dirty="0" smtClean="0"/>
              <a:t>JMS 1.1</a:t>
            </a:r>
          </a:p>
          <a:p>
            <a:endParaRPr lang="en-GB" dirty="0" smtClean="0"/>
          </a:p>
          <a:p>
            <a:endParaRPr lang="en-GB" dirty="0" smtClean="0"/>
          </a:p>
          <a:p>
            <a:r>
              <a:rPr lang="en-GB" dirty="0" smtClean="0"/>
              <a:t>JMS 2.0</a:t>
            </a:r>
          </a:p>
          <a:p>
            <a:pPr lvl="1"/>
            <a:endParaRPr lang="en-GB" dirty="0" smtClean="0"/>
          </a:p>
          <a:p>
            <a:pPr lvl="1">
              <a:buNone/>
            </a:pPr>
            <a:endParaRPr lang="en-GB" dirty="0" smtClean="0"/>
          </a:p>
          <a:p>
            <a:endParaRPr lang="en-GB" dirty="0"/>
          </a:p>
        </p:txBody>
      </p:sp>
      <p:sp>
        <p:nvSpPr>
          <p:cNvPr id="4" name="Text Placeholder 3"/>
          <p:cNvSpPr>
            <a:spLocks noGrp="1"/>
          </p:cNvSpPr>
          <p:nvPr>
            <p:ph type="body" sz="quarter" idx="13"/>
          </p:nvPr>
        </p:nvSpPr>
        <p:spPr/>
        <p:txBody>
          <a:bodyPr/>
          <a:lstStyle/>
          <a:p>
            <a:endParaRPr lang="en-GB"/>
          </a:p>
        </p:txBody>
      </p:sp>
      <p:graphicFrame>
        <p:nvGraphicFramePr>
          <p:cNvPr id="6" name="Table 5"/>
          <p:cNvGraphicFramePr>
            <a:graphicFrameLocks noGrp="1"/>
          </p:cNvGraphicFramePr>
          <p:nvPr/>
        </p:nvGraphicFramePr>
        <p:xfrm>
          <a:off x="826619" y="2639612"/>
          <a:ext cx="8222283" cy="518160"/>
        </p:xfrm>
        <a:graphic>
          <a:graphicData uri="http://schemas.openxmlformats.org/drawingml/2006/table">
            <a:tbl>
              <a:tblPr>
                <a:effectLst/>
              </a:tblPr>
              <a:tblGrid>
                <a:gridCol w="8222283"/>
              </a:tblGrid>
              <a:tr h="34381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smtClean="0">
                          <a:latin typeface="Courier New" pitchFamily="49" charset="0"/>
                          <a:cs typeface="Courier New" pitchFamily="49" charset="0"/>
                        </a:rPr>
                        <a:t>MessageProducer producer =</a:t>
                      </a:r>
                      <a:r>
                        <a:rPr lang="en-GB" sz="1400" b="1" baseline="0" dirty="0" smtClean="0">
                          <a:latin typeface="Courier New" pitchFamily="49" charset="0"/>
                          <a:cs typeface="Courier New" pitchFamily="49" charset="0"/>
                        </a:rPr>
                        <a:t> </a:t>
                      </a:r>
                      <a:r>
                        <a:rPr lang="en-GB" sz="1400" b="1" baseline="0" dirty="0" err="1" smtClean="0">
                          <a:latin typeface="Courier New" pitchFamily="49" charset="0"/>
                          <a:cs typeface="Courier New" pitchFamily="49" charset="0"/>
                        </a:rPr>
                        <a:t>session</a:t>
                      </a:r>
                      <a:r>
                        <a:rPr lang="en-GB" sz="1400" b="1" dirty="0" err="1" smtClean="0">
                          <a:latin typeface="Courier New" pitchFamily="49" charset="0"/>
                          <a:cs typeface="Courier New" pitchFamily="49" charset="0"/>
                        </a:rPr>
                        <a:t>.createProducer</a:t>
                      </a:r>
                      <a:r>
                        <a:rPr lang="en-GB" sz="1400" b="1" dirty="0" smtClean="0">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err="1" smtClean="0">
                          <a:latin typeface="Courier New" pitchFamily="49" charset="0"/>
                          <a:cs typeface="Courier New" pitchFamily="49" charset="0"/>
                        </a:rPr>
                        <a:t>producer.send</a:t>
                      </a:r>
                      <a:r>
                        <a:rPr lang="en-GB" sz="1400" b="1" dirty="0" smtClean="0">
                          <a:latin typeface="Courier New" pitchFamily="49" charset="0"/>
                          <a:cs typeface="Courier New" pitchFamily="49" charset="0"/>
                        </a:rPr>
                        <a:t>(</a:t>
                      </a:r>
                      <a:r>
                        <a:rPr lang="en-GB" sz="1400" b="1" dirty="0" err="1" smtClean="0">
                          <a:latin typeface="Courier New" pitchFamily="49" charset="0"/>
                          <a:cs typeface="Courier New" pitchFamily="49" charset="0"/>
                        </a:rPr>
                        <a:t>destination,message</a:t>
                      </a:r>
                      <a:r>
                        <a:rPr lang="en-GB" sz="1400" b="1" dirty="0" smtClean="0">
                          <a:latin typeface="Courier New" pitchFamily="49" charset="0"/>
                          <a:cs typeface="Courier New" pitchFamily="49" charset="0"/>
                        </a:rPr>
                        <a:t>);</a:t>
                      </a:r>
                      <a:endPar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graphicFrame>
        <p:nvGraphicFramePr>
          <p:cNvPr id="7" name="Table 6"/>
          <p:cNvGraphicFramePr>
            <a:graphicFrameLocks noGrp="1"/>
          </p:cNvGraphicFramePr>
          <p:nvPr/>
        </p:nvGraphicFramePr>
        <p:xfrm>
          <a:off x="819303" y="3869741"/>
          <a:ext cx="8222283" cy="518160"/>
        </p:xfrm>
        <a:graphic>
          <a:graphicData uri="http://schemas.openxmlformats.org/drawingml/2006/table">
            <a:tbl>
              <a:tblPr>
                <a:effectLst/>
              </a:tblPr>
              <a:tblGrid>
                <a:gridCol w="8222283"/>
              </a:tblGrid>
              <a:tr h="34381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err="1" smtClean="0">
                          <a:latin typeface="Courier New" pitchFamily="49" charset="0"/>
                          <a:cs typeface="Courier New" pitchFamily="49" charset="0"/>
                        </a:rPr>
                        <a:t>JMSProducer</a:t>
                      </a:r>
                      <a:r>
                        <a:rPr lang="en-GB" sz="1400" b="1" baseline="0" dirty="0" smtClean="0">
                          <a:latin typeface="Courier New" pitchFamily="49" charset="0"/>
                          <a:cs typeface="Courier New" pitchFamily="49" charset="0"/>
                        </a:rPr>
                        <a:t> producer = </a:t>
                      </a:r>
                      <a:r>
                        <a:rPr lang="en-GB" sz="1400" b="1" dirty="0" err="1" smtClean="0">
                          <a:latin typeface="Courier New" pitchFamily="49" charset="0"/>
                          <a:cs typeface="Courier New" pitchFamily="49" charset="0"/>
                        </a:rPr>
                        <a:t>context.createProducer</a:t>
                      </a:r>
                      <a:r>
                        <a:rPr lang="en-GB" sz="1400" b="1" dirty="0" smtClean="0">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err="1" smtClean="0">
                          <a:latin typeface="Courier New" pitchFamily="49" charset="0"/>
                          <a:cs typeface="Courier New" pitchFamily="49" charset="0"/>
                        </a:rPr>
                        <a:t>producer.send</a:t>
                      </a:r>
                      <a:r>
                        <a:rPr lang="en-GB" sz="1400" b="1" dirty="0" smtClean="0">
                          <a:latin typeface="Courier New" pitchFamily="49" charset="0"/>
                          <a:cs typeface="Courier New" pitchFamily="49" charset="0"/>
                        </a:rPr>
                        <a:t>(</a:t>
                      </a:r>
                      <a:r>
                        <a:rPr lang="en-GB" sz="1400" b="1" dirty="0" err="1" smtClean="0">
                          <a:latin typeface="Courier New" pitchFamily="49" charset="0"/>
                          <a:cs typeface="Courier New" pitchFamily="49" charset="0"/>
                        </a:rPr>
                        <a:t>destination,message</a:t>
                      </a:r>
                      <a:r>
                        <a:rPr lang="en-GB" sz="1400" b="1" dirty="0" smtClean="0">
                          <a:latin typeface="Courier New" pitchFamily="49" charset="0"/>
                          <a:cs typeface="Courier New" pitchFamily="49" charset="0"/>
                        </a:rPr>
                        <a:t>);</a:t>
                      </a:r>
                      <a:endPar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JMSProducer</a:t>
            </a:r>
            <a:endParaRPr lang="en-GB" dirty="0"/>
          </a:p>
        </p:txBody>
      </p:sp>
      <p:sp>
        <p:nvSpPr>
          <p:cNvPr id="3" name="Content Placeholder 2"/>
          <p:cNvSpPr>
            <a:spLocks noGrp="1"/>
          </p:cNvSpPr>
          <p:nvPr>
            <p:ph sz="quarter" idx="12"/>
          </p:nvPr>
        </p:nvSpPr>
        <p:spPr/>
        <p:txBody>
          <a:bodyPr/>
          <a:lstStyle/>
          <a:p>
            <a:r>
              <a:rPr lang="en-GB" dirty="0" smtClean="0"/>
              <a:t>JMS 1.1</a:t>
            </a:r>
          </a:p>
          <a:p>
            <a:endParaRPr lang="en-GB" dirty="0" smtClean="0"/>
          </a:p>
          <a:p>
            <a:endParaRPr lang="en-GB" dirty="0" smtClean="0"/>
          </a:p>
          <a:p>
            <a:endParaRPr lang="en-GB" dirty="0" smtClean="0"/>
          </a:p>
          <a:p>
            <a:endParaRPr lang="en-GB" dirty="0" smtClean="0"/>
          </a:p>
          <a:p>
            <a:r>
              <a:rPr lang="en-GB" dirty="0" smtClean="0"/>
              <a:t>JMS 2.0</a:t>
            </a:r>
            <a:endParaRPr lang="en-GB" dirty="0"/>
          </a:p>
        </p:txBody>
      </p:sp>
      <p:sp>
        <p:nvSpPr>
          <p:cNvPr id="7" name="Text Placeholder 6"/>
          <p:cNvSpPr>
            <a:spLocks noGrp="1"/>
          </p:cNvSpPr>
          <p:nvPr>
            <p:ph type="body" sz="quarter" idx="13"/>
          </p:nvPr>
        </p:nvSpPr>
        <p:spPr/>
        <p:txBody>
          <a:bodyPr/>
          <a:lstStyle/>
          <a:p>
            <a:r>
              <a:rPr lang="en-GB" dirty="0" smtClean="0"/>
              <a:t>Setting message delivery options using method chaining</a:t>
            </a:r>
            <a:endParaRPr lang="en-GB" dirty="0"/>
          </a:p>
        </p:txBody>
      </p:sp>
      <p:graphicFrame>
        <p:nvGraphicFramePr>
          <p:cNvPr id="5" name="Table 4"/>
          <p:cNvGraphicFramePr>
            <a:graphicFrameLocks noGrp="1"/>
          </p:cNvGraphicFramePr>
          <p:nvPr/>
        </p:nvGraphicFramePr>
        <p:xfrm>
          <a:off x="782728" y="3928261"/>
          <a:ext cx="8222283" cy="518160"/>
        </p:xfrm>
        <a:graphic>
          <a:graphicData uri="http://schemas.openxmlformats.org/drawingml/2006/table">
            <a:tbl>
              <a:tblPr>
                <a:effectLst/>
              </a:tblPr>
              <a:tblGrid>
                <a:gridCol w="8222283"/>
              </a:tblGrid>
              <a:tr h="34381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err="1" smtClean="0">
                          <a:latin typeface="Courier New" pitchFamily="49" charset="0"/>
                          <a:cs typeface="Courier New" pitchFamily="49" charset="0"/>
                        </a:rPr>
                        <a:t>context.createProducer</a:t>
                      </a:r>
                      <a:r>
                        <a:rPr lang="en-GB" sz="1400" b="1" dirty="0" smtClean="0">
                          <a:latin typeface="Courier New" pitchFamily="49" charset="0"/>
                          <a:cs typeface="Courier New" pitchFamily="49" charset="0"/>
                        </a:rPr>
                        <a:t>().</a:t>
                      </a:r>
                      <a:r>
                        <a:rPr lang="en-GB" sz="1400" b="1" dirty="0" err="1" smtClean="0">
                          <a:latin typeface="Courier New" pitchFamily="49" charset="0"/>
                          <a:cs typeface="Courier New" pitchFamily="49" charset="0"/>
                        </a:rPr>
                        <a:t>setDeliveryMode</a:t>
                      </a:r>
                      <a:r>
                        <a:rPr lang="en-GB" sz="1400" b="1" dirty="0" smtClean="0">
                          <a:latin typeface="Courier New" pitchFamily="49" charset="0"/>
                          <a:cs typeface="Courier New" pitchFamily="49" charset="0"/>
                        </a:rPr>
                        <a:t>(</a:t>
                      </a:r>
                      <a:r>
                        <a:rPr lang="en-GB" sz="1400" b="1" dirty="0" err="1" smtClean="0">
                          <a:latin typeface="Courier New" pitchFamily="49" charset="0"/>
                          <a:cs typeface="Courier New" pitchFamily="49" charset="0"/>
                        </a:rPr>
                        <a:t>DeliveryMode.NON_PERSISTENT</a:t>
                      </a:r>
                      <a:r>
                        <a:rPr lang="en-GB" sz="1400" b="1" dirty="0" smtClean="0">
                          <a:latin typeface="Courier New" pitchFamily="49" charset="0"/>
                          <a:cs typeface="Courier New" pitchFamily="49" charset="0"/>
                        </a:rPr>
                        <a:t>).</a:t>
                      </a:r>
                      <a:br>
                        <a:rPr lang="en-GB" sz="1400" b="1" dirty="0" smtClean="0">
                          <a:latin typeface="Courier New" pitchFamily="49" charset="0"/>
                          <a:cs typeface="Courier New" pitchFamily="49" charset="0"/>
                        </a:rPr>
                      </a:br>
                      <a:r>
                        <a:rPr lang="en-GB" sz="1400" b="1" dirty="0" smtClean="0">
                          <a:latin typeface="Courier New" pitchFamily="49" charset="0"/>
                          <a:cs typeface="Courier New" pitchFamily="49" charset="0"/>
                        </a:rPr>
                        <a:t>   </a:t>
                      </a:r>
                      <a:r>
                        <a:rPr lang="en-GB" sz="1400" b="1" dirty="0" err="1" smtClean="0">
                          <a:latin typeface="Courier New" pitchFamily="49" charset="0"/>
                          <a:cs typeface="Courier New" pitchFamily="49" charset="0"/>
                        </a:rPr>
                        <a:t>setPriority</a:t>
                      </a:r>
                      <a:r>
                        <a:rPr lang="en-GB" sz="1400" b="1" dirty="0" smtClean="0">
                          <a:latin typeface="Courier New" pitchFamily="49" charset="0"/>
                          <a:cs typeface="Courier New" pitchFamily="49" charset="0"/>
                        </a:rPr>
                        <a:t>(1).</a:t>
                      </a:r>
                      <a:r>
                        <a:rPr lang="en-GB" sz="1400" b="1" dirty="0" err="1" smtClean="0">
                          <a:latin typeface="Courier New" pitchFamily="49" charset="0"/>
                          <a:cs typeface="Courier New" pitchFamily="49" charset="0"/>
                        </a:rPr>
                        <a:t>setTimeToLive</a:t>
                      </a:r>
                      <a:r>
                        <a:rPr lang="en-GB" sz="1400" b="1" dirty="0" smtClean="0">
                          <a:latin typeface="Courier New" pitchFamily="49" charset="0"/>
                          <a:cs typeface="Courier New" pitchFamily="49" charset="0"/>
                        </a:rPr>
                        <a:t>(1000).send(</a:t>
                      </a:r>
                      <a:r>
                        <a:rPr lang="en-GB" sz="1400" b="1" dirty="0" err="1" smtClean="0">
                          <a:latin typeface="Courier New" pitchFamily="49" charset="0"/>
                          <a:cs typeface="Courier New" pitchFamily="49" charset="0"/>
                        </a:rPr>
                        <a:t>destination,message</a:t>
                      </a:r>
                      <a:r>
                        <a:rPr lang="en-GB" sz="1400" b="1" dirty="0" smtClean="0">
                          <a:latin typeface="Courier New" pitchFamily="49" charset="0"/>
                          <a:cs typeface="Courier New" pitchFamily="49" charset="0"/>
                        </a:rPr>
                        <a:t>);</a:t>
                      </a:r>
                      <a:endPar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graphicFrame>
        <p:nvGraphicFramePr>
          <p:cNvPr id="6" name="Table 5"/>
          <p:cNvGraphicFramePr>
            <a:graphicFrameLocks noGrp="1"/>
          </p:cNvGraphicFramePr>
          <p:nvPr/>
        </p:nvGraphicFramePr>
        <p:xfrm>
          <a:off x="832719" y="2025135"/>
          <a:ext cx="8222283" cy="1158240"/>
        </p:xfrm>
        <a:graphic>
          <a:graphicData uri="http://schemas.openxmlformats.org/drawingml/2006/table">
            <a:tbl>
              <a:tblPr>
                <a:effectLst/>
              </a:tblPr>
              <a:tblGrid>
                <a:gridCol w="8222283"/>
              </a:tblGrid>
              <a:tr h="34381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smtClean="0">
                          <a:latin typeface="Courier New" pitchFamily="49" charset="0"/>
                          <a:cs typeface="Courier New" pitchFamily="49" charset="0"/>
                        </a:rPr>
                        <a:t>MessageProducer producer =</a:t>
                      </a:r>
                      <a:r>
                        <a:rPr lang="en-GB" sz="1400" b="1" baseline="0" dirty="0" smtClean="0">
                          <a:latin typeface="Courier New" pitchFamily="49" charset="0"/>
                          <a:cs typeface="Courier New" pitchFamily="49" charset="0"/>
                        </a:rPr>
                        <a:t> </a:t>
                      </a:r>
                      <a:r>
                        <a:rPr lang="en-GB" sz="1400" b="1" baseline="0" dirty="0" err="1" smtClean="0">
                          <a:latin typeface="Courier New" pitchFamily="49" charset="0"/>
                          <a:cs typeface="Courier New" pitchFamily="49" charset="0"/>
                        </a:rPr>
                        <a:t>session</a:t>
                      </a:r>
                      <a:r>
                        <a:rPr lang="en-GB" sz="1400" b="1" dirty="0" err="1" smtClean="0">
                          <a:latin typeface="Courier New" pitchFamily="49" charset="0"/>
                          <a:cs typeface="Courier New" pitchFamily="49" charset="0"/>
                        </a:rPr>
                        <a:t>.createProducer</a:t>
                      </a:r>
                      <a:r>
                        <a:rPr lang="en-GB" sz="1400" b="1" dirty="0" smtClean="0">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err="1" smtClean="0">
                          <a:latin typeface="Courier New" pitchFamily="49" charset="0"/>
                          <a:cs typeface="Courier New" pitchFamily="49" charset="0"/>
                        </a:rPr>
                        <a:t>producer.setDeliveryMode</a:t>
                      </a:r>
                      <a:r>
                        <a:rPr lang="en-GB" sz="1400" b="1" dirty="0" smtClean="0">
                          <a:latin typeface="Courier New" pitchFamily="49" charset="0"/>
                          <a:cs typeface="Courier New" pitchFamily="49" charset="0"/>
                        </a:rPr>
                        <a:t>(</a:t>
                      </a:r>
                      <a:r>
                        <a:rPr lang="en-GB" sz="1400" b="1" dirty="0" err="1" smtClean="0">
                          <a:latin typeface="Courier New" pitchFamily="49" charset="0"/>
                          <a:cs typeface="Courier New" pitchFamily="49" charset="0"/>
                        </a:rPr>
                        <a:t>DeliveryMode.NON_PERSISTENT</a:t>
                      </a:r>
                      <a:r>
                        <a:rPr lang="en-GB" sz="1400" b="1" dirty="0" smtClean="0">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err="1" smtClean="0">
                          <a:latin typeface="Courier New" pitchFamily="49" charset="0"/>
                          <a:cs typeface="Courier New" pitchFamily="49" charset="0"/>
                        </a:rPr>
                        <a:t>producer.setPriority</a:t>
                      </a:r>
                      <a:r>
                        <a:rPr lang="en-GB" sz="1400" b="1" dirty="0" smtClean="0">
                          <a:latin typeface="Courier New" pitchFamily="49" charset="0"/>
                          <a:cs typeface="Courier New" pitchFamily="49" charset="0"/>
                        </a:rPr>
                        <a:t>(1);</a:t>
                      </a:r>
                    </a:p>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err="1" smtClean="0">
                          <a:latin typeface="Courier New" pitchFamily="49" charset="0"/>
                          <a:cs typeface="Courier New" pitchFamily="49" charset="0"/>
                        </a:rPr>
                        <a:t>producer.setTimeToLive</a:t>
                      </a:r>
                      <a:r>
                        <a:rPr lang="en-GB" sz="1400" b="1" dirty="0" smtClean="0">
                          <a:latin typeface="Courier New" pitchFamily="49" charset="0"/>
                          <a:cs typeface="Courier New" pitchFamily="49" charset="0"/>
                        </a:rPr>
                        <a:t>(1000);</a:t>
                      </a:r>
                    </a:p>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err="1" smtClean="0">
                          <a:latin typeface="Courier New" pitchFamily="49" charset="0"/>
                          <a:cs typeface="Courier New" pitchFamily="49" charset="0"/>
                        </a:rPr>
                        <a:t>producer.send</a:t>
                      </a:r>
                      <a:r>
                        <a:rPr lang="en-GB" sz="1400" b="1" dirty="0" smtClean="0">
                          <a:latin typeface="Courier New" pitchFamily="49" charset="0"/>
                          <a:cs typeface="Courier New" pitchFamily="49" charset="0"/>
                        </a:rPr>
                        <a:t>(</a:t>
                      </a:r>
                      <a:r>
                        <a:rPr lang="en-GB" sz="1400" b="1" dirty="0" err="1" smtClean="0">
                          <a:latin typeface="Courier New" pitchFamily="49" charset="0"/>
                          <a:cs typeface="Courier New" pitchFamily="49" charset="0"/>
                        </a:rPr>
                        <a:t>destination,message</a:t>
                      </a:r>
                      <a:r>
                        <a:rPr lang="en-GB" sz="1400" b="1" dirty="0" smtClean="0">
                          <a:latin typeface="Courier New" pitchFamily="49" charset="0"/>
                          <a:cs typeface="Courier New" pitchFamily="49" charset="0"/>
                        </a:rPr>
                        <a:t>);</a:t>
                      </a:r>
                      <a:endPar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JMSProducer</a:t>
            </a:r>
            <a:r>
              <a:rPr lang="en-GB" dirty="0" smtClean="0"/>
              <a:t/>
            </a:r>
            <a:br>
              <a:rPr lang="en-GB" dirty="0" smtClean="0"/>
            </a:br>
            <a:endParaRPr lang="en-GB" dirty="0"/>
          </a:p>
        </p:txBody>
      </p:sp>
      <p:sp>
        <p:nvSpPr>
          <p:cNvPr id="3" name="Content Placeholder 2"/>
          <p:cNvSpPr>
            <a:spLocks noGrp="1"/>
          </p:cNvSpPr>
          <p:nvPr>
            <p:ph sz="quarter" idx="12"/>
          </p:nvPr>
        </p:nvSpPr>
        <p:spPr/>
        <p:txBody>
          <a:bodyPr/>
          <a:lstStyle/>
          <a:p>
            <a:r>
              <a:rPr lang="en-GB" dirty="0" smtClean="0"/>
              <a:t>JMS 1.1 (need to set on the message)</a:t>
            </a:r>
          </a:p>
          <a:p>
            <a:endParaRPr lang="en-GB" dirty="0" smtClean="0"/>
          </a:p>
          <a:p>
            <a:endParaRPr lang="en-GB" dirty="0" smtClean="0"/>
          </a:p>
          <a:p>
            <a:endParaRPr lang="en-GB" dirty="0" smtClean="0"/>
          </a:p>
          <a:p>
            <a:endParaRPr lang="en-GB" dirty="0" smtClean="0"/>
          </a:p>
          <a:p>
            <a:r>
              <a:rPr lang="en-GB" dirty="0" smtClean="0"/>
              <a:t>JMS 2.0 (can also set on the </a:t>
            </a:r>
            <a:r>
              <a:rPr lang="en-GB" dirty="0" err="1" smtClean="0"/>
              <a:t>JMSProducer</a:t>
            </a:r>
            <a:r>
              <a:rPr lang="en-GB" dirty="0" smtClean="0"/>
              <a:t>)</a:t>
            </a:r>
            <a:endParaRPr lang="en-GB" dirty="0"/>
          </a:p>
        </p:txBody>
      </p:sp>
      <p:sp>
        <p:nvSpPr>
          <p:cNvPr id="7" name="Text Placeholder 6"/>
          <p:cNvSpPr>
            <a:spLocks noGrp="1"/>
          </p:cNvSpPr>
          <p:nvPr>
            <p:ph type="body" sz="quarter" idx="13"/>
          </p:nvPr>
        </p:nvSpPr>
        <p:spPr/>
        <p:txBody>
          <a:bodyPr/>
          <a:lstStyle/>
          <a:p>
            <a:r>
              <a:rPr lang="en-GB" dirty="0" smtClean="0"/>
              <a:t>Setting message properties and headers</a:t>
            </a:r>
            <a:endParaRPr lang="en-GB" dirty="0"/>
          </a:p>
        </p:txBody>
      </p:sp>
      <p:graphicFrame>
        <p:nvGraphicFramePr>
          <p:cNvPr id="5" name="Table 4"/>
          <p:cNvGraphicFramePr>
            <a:graphicFrameLocks noGrp="1"/>
          </p:cNvGraphicFramePr>
          <p:nvPr/>
        </p:nvGraphicFramePr>
        <p:xfrm>
          <a:off x="694946" y="3928261"/>
          <a:ext cx="8310065" cy="343814"/>
        </p:xfrm>
        <a:graphic>
          <a:graphicData uri="http://schemas.openxmlformats.org/drawingml/2006/table">
            <a:tbl>
              <a:tblPr>
                <a:effectLst/>
              </a:tblPr>
              <a:tblGrid>
                <a:gridCol w="8310065"/>
              </a:tblGrid>
              <a:tr h="34381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err="1" smtClean="0">
                          <a:latin typeface="Courier New" pitchFamily="49" charset="0"/>
                          <a:cs typeface="Courier New" pitchFamily="49" charset="0"/>
                        </a:rPr>
                        <a:t>context.createProducer</a:t>
                      </a:r>
                      <a:r>
                        <a:rPr lang="en-GB" sz="1400" b="1" dirty="0" smtClean="0">
                          <a:latin typeface="Courier New" pitchFamily="49" charset="0"/>
                          <a:cs typeface="Courier New" pitchFamily="49" charset="0"/>
                        </a:rPr>
                        <a:t>().</a:t>
                      </a:r>
                      <a:r>
                        <a:rPr lang="en-GB" sz="1400" b="1" dirty="0" err="1" smtClean="0">
                          <a:latin typeface="Courier New" pitchFamily="49" charset="0"/>
                          <a:cs typeface="Courier New" pitchFamily="49" charset="0"/>
                        </a:rPr>
                        <a:t>setProperty</a:t>
                      </a:r>
                      <a:r>
                        <a:rPr lang="en-GB" sz="1400" b="1" dirty="0" smtClean="0">
                          <a:latin typeface="Courier New" pitchFamily="49" charset="0"/>
                          <a:cs typeface="Courier New" pitchFamily="49" charset="0"/>
                        </a:rPr>
                        <a:t>("</a:t>
                      </a:r>
                      <a:r>
                        <a:rPr lang="en-GB" sz="1400" b="1" dirty="0" err="1" smtClean="0">
                          <a:latin typeface="Courier New" pitchFamily="49" charset="0"/>
                          <a:cs typeface="Courier New" pitchFamily="49" charset="0"/>
                        </a:rPr>
                        <a:t>foo","bar</a:t>
                      </a:r>
                      <a:r>
                        <a:rPr lang="en-GB" sz="1400" b="1" dirty="0" smtClean="0">
                          <a:latin typeface="Courier New" pitchFamily="49" charset="0"/>
                          <a:cs typeface="Courier New" pitchFamily="49" charset="0"/>
                        </a:rPr>
                        <a:t>").send(</a:t>
                      </a:r>
                      <a:r>
                        <a:rPr lang="en-GB" sz="1400" b="1" dirty="0" err="1" smtClean="0">
                          <a:latin typeface="Courier New" pitchFamily="49" charset="0"/>
                          <a:cs typeface="Courier New" pitchFamily="49" charset="0"/>
                        </a:rPr>
                        <a:t>destination,"Hello</a:t>
                      </a:r>
                      <a:r>
                        <a:rPr lang="en-GB" sz="1400" b="1" dirty="0" smtClean="0">
                          <a:latin typeface="Courier New" pitchFamily="49" charset="0"/>
                          <a:cs typeface="Courier New" pitchFamily="49" charset="0"/>
                        </a:rPr>
                        <a:t>");</a:t>
                      </a:r>
                      <a:endPar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graphicFrame>
        <p:nvGraphicFramePr>
          <p:cNvPr id="6" name="Table 5"/>
          <p:cNvGraphicFramePr>
            <a:graphicFrameLocks noGrp="1"/>
          </p:cNvGraphicFramePr>
          <p:nvPr/>
        </p:nvGraphicFramePr>
        <p:xfrm>
          <a:off x="680315" y="2025135"/>
          <a:ext cx="8374688" cy="944880"/>
        </p:xfrm>
        <a:graphic>
          <a:graphicData uri="http://schemas.openxmlformats.org/drawingml/2006/table">
            <a:tbl>
              <a:tblPr>
                <a:effectLst/>
              </a:tblPr>
              <a:tblGrid>
                <a:gridCol w="8374688"/>
              </a:tblGrid>
              <a:tr h="34381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smtClean="0">
                          <a:latin typeface="Courier New" pitchFamily="49" charset="0"/>
                          <a:cs typeface="Courier New" pitchFamily="49" charset="0"/>
                        </a:rPr>
                        <a:t>MessageProducer producer =</a:t>
                      </a:r>
                      <a:r>
                        <a:rPr lang="en-GB" sz="1400" b="1" baseline="0" dirty="0" smtClean="0">
                          <a:latin typeface="Courier New" pitchFamily="49" charset="0"/>
                          <a:cs typeface="Courier New" pitchFamily="49" charset="0"/>
                        </a:rPr>
                        <a:t> </a:t>
                      </a:r>
                      <a:r>
                        <a:rPr lang="en-GB" sz="1400" b="1" baseline="0" dirty="0" err="1" smtClean="0">
                          <a:latin typeface="Courier New" pitchFamily="49" charset="0"/>
                          <a:cs typeface="Courier New" pitchFamily="49" charset="0"/>
                        </a:rPr>
                        <a:t>session</a:t>
                      </a:r>
                      <a:r>
                        <a:rPr lang="en-GB" sz="1400" b="1" dirty="0" err="1" smtClean="0">
                          <a:latin typeface="Courier New" pitchFamily="49" charset="0"/>
                          <a:cs typeface="Courier New" pitchFamily="49" charset="0"/>
                        </a:rPr>
                        <a:t>.createProducer</a:t>
                      </a:r>
                      <a:r>
                        <a:rPr lang="en-GB" sz="1400" b="1" dirty="0" smtClean="0">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err="1" smtClean="0">
                          <a:latin typeface="Courier New" pitchFamily="49" charset="0"/>
                          <a:cs typeface="Courier New" pitchFamily="49" charset="0"/>
                        </a:rPr>
                        <a:t>TextMessage</a:t>
                      </a:r>
                      <a:r>
                        <a:rPr lang="en-GB" sz="1400" b="1" baseline="0" dirty="0" smtClean="0">
                          <a:latin typeface="Courier New" pitchFamily="49" charset="0"/>
                          <a:cs typeface="Courier New" pitchFamily="49" charset="0"/>
                        </a:rPr>
                        <a:t> </a:t>
                      </a:r>
                      <a:r>
                        <a:rPr lang="en-GB" sz="1400" b="1" baseline="0" dirty="0" err="1" smtClean="0">
                          <a:latin typeface="Courier New" pitchFamily="49" charset="0"/>
                          <a:cs typeface="Courier New" pitchFamily="49" charset="0"/>
                        </a:rPr>
                        <a:t>textMessage</a:t>
                      </a:r>
                      <a:r>
                        <a:rPr lang="en-GB" sz="1400" b="1" baseline="0" dirty="0" smtClean="0">
                          <a:latin typeface="Courier New" pitchFamily="49" charset="0"/>
                          <a:cs typeface="Courier New" pitchFamily="49" charset="0"/>
                        </a:rPr>
                        <a:t> = </a:t>
                      </a:r>
                      <a:r>
                        <a:rPr lang="en-GB" sz="1400" b="1" baseline="0" dirty="0" err="1" smtClean="0">
                          <a:latin typeface="Courier New" pitchFamily="49" charset="0"/>
                          <a:cs typeface="Courier New" pitchFamily="49" charset="0"/>
                        </a:rPr>
                        <a:t>session.createTextMessage</a:t>
                      </a:r>
                      <a:r>
                        <a:rPr lang="en-GB" sz="1400" b="1" baseline="0" dirty="0" smtClean="0">
                          <a:latin typeface="Courier New" pitchFamily="49" charset="0"/>
                          <a:cs typeface="Courier New" pitchFamily="49" charset="0"/>
                        </a:rPr>
                        <a:t>("Hello</a:t>
                      </a:r>
                      <a:r>
                        <a:rPr lang="en-GB" sz="1400" b="1" dirty="0" smtClean="0">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err="1" smtClean="0">
                          <a:latin typeface="Courier New" pitchFamily="49" charset="0"/>
                          <a:cs typeface="Courier New" pitchFamily="49" charset="0"/>
                        </a:rPr>
                        <a:t>textMessage.setStringProperty</a:t>
                      </a:r>
                      <a:r>
                        <a:rPr lang="en-GB" sz="1400" b="1" dirty="0" smtClean="0">
                          <a:latin typeface="Courier New" pitchFamily="49" charset="0"/>
                          <a:cs typeface="Courier New" pitchFamily="49" charset="0"/>
                        </a:rPr>
                        <a:t>("</a:t>
                      </a:r>
                      <a:r>
                        <a:rPr lang="en-GB" sz="1400" b="1" dirty="0" err="1" smtClean="0">
                          <a:latin typeface="Courier New" pitchFamily="49" charset="0"/>
                          <a:cs typeface="Courier New" pitchFamily="49" charset="0"/>
                        </a:rPr>
                        <a:t>foo","bar</a:t>
                      </a:r>
                      <a:r>
                        <a:rPr lang="en-GB" sz="1400" b="1" dirty="0" smtClean="0">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err="1" smtClean="0">
                          <a:latin typeface="Courier New" pitchFamily="49" charset="0"/>
                          <a:cs typeface="Courier New" pitchFamily="49" charset="0"/>
                        </a:rPr>
                        <a:t>producer.send</a:t>
                      </a:r>
                      <a:r>
                        <a:rPr lang="en-GB" sz="1400" b="1" dirty="0" smtClean="0">
                          <a:latin typeface="Courier New" pitchFamily="49" charset="0"/>
                          <a:cs typeface="Courier New" pitchFamily="49" charset="0"/>
                        </a:rPr>
                        <a:t>(</a:t>
                      </a:r>
                      <a:r>
                        <a:rPr lang="en-GB" sz="1400" b="1" dirty="0" err="1" smtClean="0">
                          <a:latin typeface="Courier New" pitchFamily="49" charset="0"/>
                          <a:cs typeface="Courier New" pitchFamily="49" charset="0"/>
                        </a:rPr>
                        <a:t>destination,message</a:t>
                      </a:r>
                      <a:r>
                        <a:rPr lang="en-GB" sz="1400" b="1" dirty="0" smtClean="0">
                          <a:latin typeface="Courier New" pitchFamily="49" charset="0"/>
                          <a:cs typeface="Courier New" pitchFamily="49" charset="0"/>
                        </a:rPr>
                        <a:t>);</a:t>
                      </a:r>
                      <a:endPar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1792288" algn="l"/>
              </a:tabLst>
            </a:pPr>
            <a:r>
              <a:rPr lang="en-GB" dirty="0" err="1" smtClean="0"/>
              <a:t>JMSProducer</a:t>
            </a:r>
            <a:r>
              <a:rPr lang="en-GB" dirty="0" smtClean="0"/>
              <a:t/>
            </a:r>
            <a:br>
              <a:rPr lang="en-GB" dirty="0" smtClean="0"/>
            </a:br>
            <a:endParaRPr lang="en-GB" dirty="0"/>
          </a:p>
        </p:txBody>
      </p:sp>
      <p:sp>
        <p:nvSpPr>
          <p:cNvPr id="3" name="Content Placeholder 2"/>
          <p:cNvSpPr>
            <a:spLocks noGrp="1"/>
          </p:cNvSpPr>
          <p:nvPr>
            <p:ph sz="quarter" idx="12"/>
          </p:nvPr>
        </p:nvSpPr>
        <p:spPr/>
        <p:txBody>
          <a:bodyPr/>
          <a:lstStyle/>
          <a:p>
            <a:r>
              <a:rPr lang="en-GB" dirty="0" smtClean="0"/>
              <a:t>Methods on </a:t>
            </a:r>
            <a:r>
              <a:rPr lang="en-GB" dirty="0" err="1" smtClean="0"/>
              <a:t>JMSProducer</a:t>
            </a:r>
            <a:r>
              <a:rPr lang="en-GB" dirty="0" smtClean="0"/>
              <a:t> to send a Message</a:t>
            </a:r>
          </a:p>
          <a:p>
            <a:pPr lvl="1"/>
            <a:r>
              <a:rPr lang="en-GB" b="1" dirty="0" smtClean="0">
                <a:latin typeface="Courier New" pitchFamily="49" charset="0"/>
                <a:cs typeface="Courier New" pitchFamily="49" charset="0"/>
              </a:rPr>
              <a:t>send(Destination </a:t>
            </a:r>
            <a:r>
              <a:rPr lang="en-GB" b="1" dirty="0" err="1" smtClean="0">
                <a:latin typeface="Courier New" pitchFamily="49" charset="0"/>
                <a:cs typeface="Courier New" pitchFamily="49" charset="0"/>
              </a:rPr>
              <a:t>dest</a:t>
            </a:r>
            <a:r>
              <a:rPr lang="en-GB" b="1" dirty="0" smtClean="0">
                <a:latin typeface="Courier New" pitchFamily="49" charset="0"/>
                <a:cs typeface="Courier New" pitchFamily="49" charset="0"/>
              </a:rPr>
              <a:t>, Message </a:t>
            </a:r>
            <a:r>
              <a:rPr lang="en-GB" b="1" dirty="0" err="1" smtClean="0">
                <a:latin typeface="Courier New" pitchFamily="49" charset="0"/>
                <a:cs typeface="Courier New" pitchFamily="49" charset="0"/>
              </a:rPr>
              <a:t>message</a:t>
            </a:r>
            <a:r>
              <a:rPr lang="en-GB" b="1" dirty="0" smtClean="0">
                <a:latin typeface="Courier New" pitchFamily="49" charset="0"/>
                <a:cs typeface="Courier New" pitchFamily="49" charset="0"/>
              </a:rPr>
              <a:t>)</a:t>
            </a:r>
            <a:r>
              <a:rPr lang="en-GB" dirty="0" smtClean="0"/>
              <a:t>	</a:t>
            </a:r>
          </a:p>
          <a:p>
            <a:r>
              <a:rPr lang="en-GB" dirty="0" smtClean="0"/>
              <a:t>No need to create a Message</a:t>
            </a:r>
          </a:p>
          <a:p>
            <a:pPr lvl="1"/>
            <a:r>
              <a:rPr lang="en-GB" b="1" dirty="0" smtClean="0">
                <a:latin typeface="Courier New" pitchFamily="49" charset="0"/>
                <a:cs typeface="Courier New" pitchFamily="49" charset="0"/>
              </a:rPr>
              <a:t>send(Destination </a:t>
            </a:r>
            <a:r>
              <a:rPr lang="en-GB" b="1" dirty="0" err="1" smtClean="0">
                <a:latin typeface="Courier New" pitchFamily="49" charset="0"/>
                <a:cs typeface="Courier New" pitchFamily="49" charset="0"/>
              </a:rPr>
              <a:t>dest</a:t>
            </a:r>
            <a:r>
              <a:rPr lang="en-GB" b="1" dirty="0" smtClean="0">
                <a:latin typeface="Courier New" pitchFamily="49" charset="0"/>
                <a:cs typeface="Courier New" pitchFamily="49" charset="0"/>
              </a:rPr>
              <a:t>, Map&lt;</a:t>
            </a:r>
            <a:r>
              <a:rPr lang="en-GB" b="1" dirty="0" err="1" smtClean="0">
                <a:latin typeface="Courier New" pitchFamily="49" charset="0"/>
                <a:cs typeface="Courier New" pitchFamily="49" charset="0"/>
              </a:rPr>
              <a:t>String,Object</a:t>
            </a:r>
            <a:r>
              <a:rPr lang="en-GB" b="1" dirty="0" smtClean="0">
                <a:latin typeface="Courier New" pitchFamily="49" charset="0"/>
                <a:cs typeface="Courier New" pitchFamily="49" charset="0"/>
              </a:rPr>
              <a:t>&gt; payload)</a:t>
            </a:r>
          </a:p>
          <a:p>
            <a:pPr lvl="1"/>
            <a:r>
              <a:rPr lang="en-GB" b="1" dirty="0" smtClean="0">
                <a:latin typeface="Courier New" pitchFamily="49" charset="0"/>
                <a:cs typeface="Courier New" pitchFamily="49" charset="0"/>
              </a:rPr>
              <a:t>send(Destination </a:t>
            </a:r>
            <a:r>
              <a:rPr lang="en-GB" b="1" dirty="0" err="1" smtClean="0">
                <a:latin typeface="Courier New" pitchFamily="49" charset="0"/>
                <a:cs typeface="Courier New" pitchFamily="49" charset="0"/>
              </a:rPr>
              <a:t>dest</a:t>
            </a:r>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Serializable</a:t>
            </a:r>
            <a:r>
              <a:rPr lang="en-GB" b="1" dirty="0" smtClean="0">
                <a:latin typeface="Courier New" pitchFamily="49" charset="0"/>
                <a:cs typeface="Courier New" pitchFamily="49" charset="0"/>
              </a:rPr>
              <a:t> payload)</a:t>
            </a:r>
          </a:p>
          <a:p>
            <a:pPr lvl="1"/>
            <a:r>
              <a:rPr lang="en-GB" b="1" dirty="0" smtClean="0">
                <a:latin typeface="Courier New" pitchFamily="49" charset="0"/>
                <a:cs typeface="Courier New" pitchFamily="49" charset="0"/>
              </a:rPr>
              <a:t>send(Destination </a:t>
            </a:r>
            <a:r>
              <a:rPr lang="en-GB" b="1" dirty="0" err="1" smtClean="0">
                <a:latin typeface="Courier New" pitchFamily="49" charset="0"/>
                <a:cs typeface="Courier New" pitchFamily="49" charset="0"/>
              </a:rPr>
              <a:t>dest</a:t>
            </a:r>
            <a:r>
              <a:rPr lang="en-GB" b="1" dirty="0" smtClean="0">
                <a:latin typeface="Courier New" pitchFamily="49" charset="0"/>
                <a:cs typeface="Courier New" pitchFamily="49" charset="0"/>
              </a:rPr>
              <a:t>, String payload)</a:t>
            </a:r>
          </a:p>
          <a:p>
            <a:pPr lvl="1"/>
            <a:r>
              <a:rPr lang="en-GB" b="1" dirty="0" smtClean="0">
                <a:latin typeface="Courier New" pitchFamily="49" charset="0"/>
                <a:cs typeface="Courier New" pitchFamily="49" charset="0"/>
              </a:rPr>
              <a:t>send(Destination </a:t>
            </a:r>
            <a:r>
              <a:rPr lang="en-GB" b="1" dirty="0" err="1" smtClean="0">
                <a:latin typeface="Courier New" pitchFamily="49" charset="0"/>
                <a:cs typeface="Courier New" pitchFamily="49" charset="0"/>
              </a:rPr>
              <a:t>dest</a:t>
            </a:r>
            <a:r>
              <a:rPr lang="en-GB" b="1" dirty="0" smtClean="0">
                <a:latin typeface="Courier New" pitchFamily="49" charset="0"/>
                <a:cs typeface="Courier New" pitchFamily="49" charset="0"/>
              </a:rPr>
              <a:t>, byte[] payload)</a:t>
            </a:r>
            <a:endParaRPr lang="en-GB" dirty="0" smtClean="0"/>
          </a:p>
          <a:p>
            <a:r>
              <a:rPr lang="en-GB" dirty="0" smtClean="0"/>
              <a:t>Use methods on </a:t>
            </a:r>
            <a:r>
              <a:rPr lang="en-GB" dirty="0" err="1" smtClean="0">
                <a:latin typeface="+mn-lt"/>
                <a:cs typeface="Courier New" pitchFamily="49" charset="0"/>
              </a:rPr>
              <a:t>JMSProducer</a:t>
            </a:r>
            <a:r>
              <a:rPr lang="en-GB" dirty="0" smtClean="0"/>
              <a:t> to set delivery options, message headers and message properties</a:t>
            </a:r>
            <a:endParaRPr lang="en-GB" b="1" dirty="0" smtClean="0">
              <a:latin typeface="+mj-lt"/>
              <a:cs typeface="Courier New" pitchFamily="49" charset="0"/>
            </a:endParaRPr>
          </a:p>
        </p:txBody>
      </p:sp>
      <p:sp>
        <p:nvSpPr>
          <p:cNvPr id="5" name="Text Placeholder 4"/>
          <p:cNvSpPr>
            <a:spLocks noGrp="1"/>
          </p:cNvSpPr>
          <p:nvPr>
            <p:ph type="body" sz="quarter" idx="13"/>
          </p:nvPr>
        </p:nvSpPr>
        <p:spPr/>
        <p:txBody>
          <a:bodyPr/>
          <a:lstStyle/>
          <a:p>
            <a:r>
              <a:rPr lang="en-GB" dirty="0" smtClean="0"/>
              <a:t>Sending message bodies directly</a:t>
            </a:r>
            <a:endParaRPr lang="en-GB" dirty="0"/>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04346" y="1201839"/>
            <a:ext cx="6400801" cy="2929889"/>
          </a:xfrm>
        </p:spPr>
        <p:txBody>
          <a:bodyPr/>
          <a:lstStyle/>
          <a:p>
            <a:pPr marL="0" indent="0">
              <a:buNone/>
            </a:pPr>
            <a:r>
              <a:rPr lang="en-US" dirty="0">
                <a:ea typeface="ヒラギノ角ゴ Pro W3"/>
                <a:cs typeface="ヒラギノ角ゴ Pro W3"/>
              </a:rPr>
              <a:t>The following is intended to outline our general product direction. </a:t>
            </a:r>
            <a:r>
              <a:rPr lang="en-US" dirty="0" smtClean="0">
                <a:ea typeface="ヒラギノ角ゴ Pro W3"/>
                <a:cs typeface="ヒラギノ角ゴ Pro W3"/>
              </a:rPr>
              <a:t>It </a:t>
            </a:r>
            <a:r>
              <a:rPr lang="en-US" dirty="0">
                <a:ea typeface="ヒラギノ角ゴ Pro W3"/>
                <a:cs typeface="ヒラギノ角ゴ Pro W3"/>
              </a:rPr>
              <a:t>is intended </a:t>
            </a:r>
            <a:r>
              <a:rPr lang="en-US" dirty="0" smtClean="0">
                <a:ea typeface="ヒラギノ角ゴ Pro W3"/>
                <a:cs typeface="ヒラギノ角ゴ Pro W3"/>
              </a:rPr>
              <a:t/>
            </a:r>
            <a:br>
              <a:rPr lang="en-US" dirty="0" smtClean="0">
                <a:ea typeface="ヒラギノ角ゴ Pro W3"/>
                <a:cs typeface="ヒラギノ角ゴ Pro W3"/>
              </a:rPr>
            </a:br>
            <a:r>
              <a:rPr lang="en-US" dirty="0" smtClean="0">
                <a:ea typeface="ヒラギノ角ゴ Pro W3"/>
                <a:cs typeface="ヒラギノ角ゴ Pro W3"/>
              </a:rPr>
              <a:t>for </a:t>
            </a:r>
            <a:r>
              <a:rPr lang="en-US" dirty="0">
                <a:ea typeface="ヒラギノ角ゴ Pro W3"/>
                <a:cs typeface="ヒラギノ角ゴ Pro W3"/>
              </a:rPr>
              <a:t>information purposes only, and may not be incorporated into any contract. </a:t>
            </a:r>
            <a:r>
              <a:rPr lang="en-US" dirty="0" smtClean="0">
                <a:ea typeface="ヒラギノ角ゴ Pro W3"/>
                <a:cs typeface="ヒラギノ角ゴ Pro W3"/>
              </a:rPr>
              <a:t/>
            </a:r>
            <a:br>
              <a:rPr lang="en-US" dirty="0" smtClean="0">
                <a:ea typeface="ヒラギノ角ゴ Pro W3"/>
                <a:cs typeface="ヒラギノ角ゴ Pro W3"/>
              </a:rPr>
            </a:br>
            <a:r>
              <a:rPr lang="en-US" dirty="0" smtClean="0">
                <a:ea typeface="ヒラギノ角ゴ Pro W3"/>
                <a:cs typeface="ヒラギノ角ゴ Pro W3"/>
              </a:rPr>
              <a:t>It </a:t>
            </a:r>
            <a:r>
              <a:rPr lang="en-US" dirty="0">
                <a:ea typeface="ヒラギノ角ゴ Pro W3"/>
                <a:cs typeface="ヒラギノ角ゴ Pro W3"/>
              </a:rPr>
              <a:t>is not a commitment to deliver any material, code, </a:t>
            </a:r>
            <a:r>
              <a:rPr lang="en-US" dirty="0" smtClean="0">
                <a:ea typeface="ヒラギノ角ゴ Pro W3"/>
                <a:cs typeface="ヒラギノ角ゴ Pro W3"/>
              </a:rPr>
              <a:t>or </a:t>
            </a:r>
            <a:r>
              <a:rPr lang="en-US" dirty="0">
                <a:ea typeface="ヒラギノ角ゴ Pro W3"/>
                <a:cs typeface="ヒラギノ角ゴ Pro W3"/>
              </a:rPr>
              <a:t>functionality, and should not be relied upon in making purchasing decisions. The development, release, and timing of any features or functionality described for Oracle</a:t>
            </a:r>
            <a:r>
              <a:rPr lang="ja-JP" altLang="en-US" dirty="0">
                <a:ea typeface="ヒラギノ角ゴ Pro W3"/>
                <a:cs typeface="ヒラギノ角ゴ Pro W3"/>
              </a:rPr>
              <a:t>’</a:t>
            </a:r>
            <a:r>
              <a:rPr lang="en-US" altLang="ja-JP" dirty="0">
                <a:ea typeface="ヒラギノ角ゴ Pro W3"/>
                <a:cs typeface="ヒラギノ角ゴ Pro W3"/>
              </a:rPr>
              <a:t>s products remains at the sole discretion of Oracle.</a:t>
            </a:r>
            <a:endParaRPr lang="en-US" dirty="0">
              <a:ea typeface="ヒラギノ角ゴ Pro W3"/>
              <a:cs typeface="ヒラギノ角ゴ Pro W3"/>
            </a:endParaRPr>
          </a:p>
          <a:p>
            <a:pPr marL="0" indent="0">
              <a:buNone/>
            </a:pPr>
            <a:endParaRPr lang="en-US" dirty="0"/>
          </a:p>
          <a:p>
            <a:pPr marL="60325" indent="0">
              <a:buNone/>
            </a:pPr>
            <a:endParaRPr lang="en-US" dirty="0"/>
          </a:p>
        </p:txBody>
      </p:sp>
    </p:spTree>
    <p:extLst>
      <p:ext uri="{BB962C8B-B14F-4D97-AF65-F5344CB8AC3E}">
        <p14:creationId xmlns="" xmlns:p14="http://schemas.microsoft.com/office/powerpoint/2010/main" val="3391802206"/>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JMSConsumer</a:t>
            </a:r>
            <a:endParaRPr lang="en-GB" dirty="0"/>
          </a:p>
        </p:txBody>
      </p:sp>
      <p:sp>
        <p:nvSpPr>
          <p:cNvPr id="3" name="Content Placeholder 2"/>
          <p:cNvSpPr>
            <a:spLocks noGrp="1"/>
          </p:cNvSpPr>
          <p:nvPr>
            <p:ph sz="quarter" idx="12"/>
          </p:nvPr>
        </p:nvSpPr>
        <p:spPr>
          <a:xfrm>
            <a:off x="804347" y="1163117"/>
            <a:ext cx="8229600" cy="3421590"/>
          </a:xfrm>
        </p:spPr>
        <p:txBody>
          <a:bodyPr/>
          <a:lstStyle/>
          <a:p>
            <a:r>
              <a:rPr lang="en-GB" dirty="0" smtClean="0"/>
              <a:t>Messages are consumed by creating a </a:t>
            </a:r>
            <a:r>
              <a:rPr lang="en-GB" dirty="0" err="1" smtClean="0"/>
              <a:t>JMSConsumer</a:t>
            </a:r>
            <a:r>
              <a:rPr lang="en-GB" dirty="0" smtClean="0"/>
              <a:t> object</a:t>
            </a:r>
          </a:p>
          <a:p>
            <a:pPr lvl="1"/>
            <a:r>
              <a:rPr lang="en-GB" dirty="0" smtClean="0"/>
              <a:t>encapsulates a </a:t>
            </a:r>
            <a:r>
              <a:rPr lang="en-GB" dirty="0" err="1" smtClean="0"/>
              <a:t>MessageConsumer</a:t>
            </a:r>
            <a:endParaRPr lang="en-GB" dirty="0" smtClean="0"/>
          </a:p>
          <a:p>
            <a:pPr lvl="1"/>
            <a:r>
              <a:rPr lang="en-GB" dirty="0" smtClean="0"/>
              <a:t>similar functionality and API to </a:t>
            </a:r>
            <a:r>
              <a:rPr lang="en-GB" dirty="0" err="1" smtClean="0"/>
              <a:t>MessageConsumer</a:t>
            </a:r>
            <a:endParaRPr lang="en-GB" dirty="0" smtClean="0"/>
          </a:p>
          <a:p>
            <a:r>
              <a:rPr lang="en-GB" dirty="0" smtClean="0"/>
              <a:t>Synchronous</a:t>
            </a:r>
          </a:p>
          <a:p>
            <a:endParaRPr lang="en-GB" dirty="0" smtClean="0"/>
          </a:p>
          <a:p>
            <a:endParaRPr lang="en-GB" dirty="0" smtClean="0"/>
          </a:p>
          <a:p>
            <a:r>
              <a:rPr lang="en-GB" dirty="0" smtClean="0"/>
              <a:t>Asynchronous</a:t>
            </a:r>
          </a:p>
          <a:p>
            <a:endParaRPr lang="en-GB" dirty="0" smtClean="0"/>
          </a:p>
          <a:p>
            <a:endParaRPr lang="en-GB" dirty="0" smtClean="0"/>
          </a:p>
          <a:p>
            <a:r>
              <a:rPr lang="en-GB" dirty="0" smtClean="0"/>
              <a:t>Connection is automatically started (configurable)</a:t>
            </a:r>
          </a:p>
          <a:p>
            <a:endParaRPr lang="en-GB" dirty="0" smtClean="0"/>
          </a:p>
        </p:txBody>
      </p:sp>
      <p:sp>
        <p:nvSpPr>
          <p:cNvPr id="4" name="Text Placeholder 3"/>
          <p:cNvSpPr>
            <a:spLocks noGrp="1"/>
          </p:cNvSpPr>
          <p:nvPr>
            <p:ph type="body" sz="quarter" idx="13"/>
          </p:nvPr>
        </p:nvSpPr>
        <p:spPr/>
        <p:txBody>
          <a:bodyPr/>
          <a:lstStyle/>
          <a:p>
            <a:endParaRPr lang="en-GB"/>
          </a:p>
        </p:txBody>
      </p:sp>
      <p:graphicFrame>
        <p:nvGraphicFramePr>
          <p:cNvPr id="6" name="Table 5"/>
          <p:cNvGraphicFramePr>
            <a:graphicFrameLocks noGrp="1"/>
          </p:cNvGraphicFramePr>
          <p:nvPr/>
        </p:nvGraphicFramePr>
        <p:xfrm>
          <a:off x="804673" y="2604212"/>
          <a:ext cx="8222283" cy="519380"/>
        </p:xfrm>
        <a:graphic>
          <a:graphicData uri="http://schemas.openxmlformats.org/drawingml/2006/table">
            <a:tbl>
              <a:tblPr>
                <a:effectLst/>
              </a:tblPr>
              <a:tblGrid>
                <a:gridCol w="8222283"/>
              </a:tblGrid>
              <a:tr h="51938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err="1" smtClean="0">
                          <a:latin typeface="Courier New" pitchFamily="49" charset="0"/>
                          <a:cs typeface="Courier New" pitchFamily="49" charset="0"/>
                        </a:rPr>
                        <a:t>JMSConsumer</a:t>
                      </a:r>
                      <a:r>
                        <a:rPr lang="en-GB" sz="1400" b="1" dirty="0" smtClean="0">
                          <a:latin typeface="Courier New" pitchFamily="49" charset="0"/>
                          <a:cs typeface="Courier New" pitchFamily="49" charset="0"/>
                        </a:rPr>
                        <a:t> consumer = </a:t>
                      </a:r>
                      <a:r>
                        <a:rPr lang="en-GB" sz="1400" b="1" dirty="0" err="1" smtClean="0">
                          <a:latin typeface="Courier New" pitchFamily="49" charset="0"/>
                          <a:cs typeface="Courier New" pitchFamily="49" charset="0"/>
                        </a:rPr>
                        <a:t>context.createConsumer</a:t>
                      </a:r>
                      <a:r>
                        <a:rPr lang="en-GB" sz="1400" b="1" dirty="0" smtClean="0">
                          <a:latin typeface="Courier New" pitchFamily="49" charset="0"/>
                          <a:cs typeface="Courier New" pitchFamily="49" charset="0"/>
                        </a:rPr>
                        <a:t>(destination);</a:t>
                      </a:r>
                    </a:p>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Message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message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consumer.receive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(1000);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graphicFrame>
        <p:nvGraphicFramePr>
          <p:cNvPr id="7" name="Table 6"/>
          <p:cNvGraphicFramePr>
            <a:graphicFrameLocks noGrp="1"/>
          </p:cNvGraphicFramePr>
          <p:nvPr/>
        </p:nvGraphicFramePr>
        <p:xfrm>
          <a:off x="796138" y="3817316"/>
          <a:ext cx="8222283" cy="519380"/>
        </p:xfrm>
        <a:graphic>
          <a:graphicData uri="http://schemas.openxmlformats.org/drawingml/2006/table">
            <a:tbl>
              <a:tblPr>
                <a:effectLst/>
              </a:tblPr>
              <a:tblGrid>
                <a:gridCol w="8222283"/>
              </a:tblGrid>
              <a:tr h="51938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err="1" smtClean="0">
                          <a:latin typeface="Courier New" pitchFamily="49" charset="0"/>
                          <a:cs typeface="Courier New" pitchFamily="49" charset="0"/>
                        </a:rPr>
                        <a:t>JMSConsumer</a:t>
                      </a:r>
                      <a:r>
                        <a:rPr lang="en-GB" sz="1400" b="1" dirty="0" smtClean="0">
                          <a:latin typeface="Courier New" pitchFamily="49" charset="0"/>
                          <a:cs typeface="Courier New" pitchFamily="49" charset="0"/>
                        </a:rPr>
                        <a:t> consumer = </a:t>
                      </a:r>
                      <a:r>
                        <a:rPr lang="en-GB" sz="1400" b="1" dirty="0" err="1" smtClean="0">
                          <a:latin typeface="Courier New" pitchFamily="49" charset="0"/>
                          <a:cs typeface="Courier New" pitchFamily="49" charset="0"/>
                        </a:rPr>
                        <a:t>context.createConsumer</a:t>
                      </a:r>
                      <a:r>
                        <a:rPr lang="en-GB" sz="1400" b="1" dirty="0" smtClean="0">
                          <a:latin typeface="Courier New" pitchFamily="49" charset="0"/>
                          <a:cs typeface="Courier New" pitchFamily="49" charset="0"/>
                        </a:rPr>
                        <a:t>(destination);</a:t>
                      </a:r>
                    </a:p>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consumer.setMessageListener</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messageListener</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1792288" algn="l"/>
              </a:tabLst>
            </a:pPr>
            <a:r>
              <a:rPr lang="en-GB" dirty="0" smtClean="0"/>
              <a:t>JMSConsumer</a:t>
            </a:r>
            <a:br>
              <a:rPr lang="en-GB" dirty="0" smtClean="0"/>
            </a:br>
            <a:r>
              <a:rPr lang="en-GB" dirty="0" smtClean="0"/>
              <a:t>Receiving message bodies directly</a:t>
            </a:r>
            <a:endParaRPr lang="en-GB" dirty="0"/>
          </a:p>
        </p:txBody>
      </p:sp>
      <p:sp>
        <p:nvSpPr>
          <p:cNvPr id="3" name="Content Placeholder 2"/>
          <p:cNvSpPr>
            <a:spLocks noGrp="1"/>
          </p:cNvSpPr>
          <p:nvPr>
            <p:ph sz="quarter" idx="12"/>
          </p:nvPr>
        </p:nvSpPr>
        <p:spPr/>
        <p:txBody>
          <a:bodyPr/>
          <a:lstStyle/>
          <a:p>
            <a:r>
              <a:rPr lang="en-GB" dirty="0" smtClean="0"/>
              <a:t>Methods on </a:t>
            </a:r>
            <a:r>
              <a:rPr lang="en-GB" dirty="0" err="1" smtClean="0"/>
              <a:t>JMSConsumer</a:t>
            </a:r>
            <a:r>
              <a:rPr lang="en-GB" dirty="0" smtClean="0"/>
              <a:t> that return a Message</a:t>
            </a:r>
          </a:p>
          <a:p>
            <a:pPr lvl="1"/>
            <a:r>
              <a:rPr lang="en-GB" b="1" dirty="0" smtClean="0">
                <a:latin typeface="Courier New" pitchFamily="49" charset="0"/>
                <a:cs typeface="Courier New" pitchFamily="49" charset="0"/>
              </a:rPr>
              <a:t>Message receive();</a:t>
            </a:r>
          </a:p>
          <a:p>
            <a:pPr lvl="1"/>
            <a:r>
              <a:rPr lang="en-GB" b="1" dirty="0" smtClean="0">
                <a:latin typeface="Courier New" pitchFamily="49" charset="0"/>
                <a:cs typeface="Courier New" pitchFamily="49" charset="0"/>
              </a:rPr>
              <a:t>Message receive(long timeout);</a:t>
            </a:r>
          </a:p>
          <a:p>
            <a:pPr lvl="1"/>
            <a:r>
              <a:rPr lang="en-GB" b="1" dirty="0" smtClean="0">
                <a:latin typeface="Courier New" pitchFamily="49" charset="0"/>
                <a:cs typeface="Courier New" pitchFamily="49" charset="0"/>
              </a:rPr>
              <a:t>Message </a:t>
            </a:r>
            <a:r>
              <a:rPr lang="en-GB" b="1" dirty="0" err="1" smtClean="0">
                <a:latin typeface="Courier New" pitchFamily="49" charset="0"/>
                <a:cs typeface="Courier New" pitchFamily="49" charset="0"/>
              </a:rPr>
              <a:t>receiveNoWait</a:t>
            </a:r>
            <a:r>
              <a:rPr lang="en-GB" b="1" dirty="0" smtClean="0">
                <a:latin typeface="Courier New" pitchFamily="49" charset="0"/>
                <a:cs typeface="Courier New" pitchFamily="49" charset="0"/>
              </a:rPr>
              <a:t>();</a:t>
            </a:r>
          </a:p>
          <a:p>
            <a:r>
              <a:rPr lang="en-GB" dirty="0" smtClean="0"/>
              <a:t>Methods on JMSConsumer that return message body directly</a:t>
            </a:r>
          </a:p>
          <a:p>
            <a:pPr lvl="1"/>
            <a:r>
              <a:rPr lang="en-GB" b="1" dirty="0" smtClean="0">
                <a:latin typeface="Courier New" pitchFamily="49" charset="0"/>
                <a:cs typeface="Courier New" pitchFamily="49" charset="0"/>
              </a:rPr>
              <a:t>&lt;T&gt; T </a:t>
            </a:r>
            <a:r>
              <a:rPr lang="en-GB" b="1" dirty="0" err="1" smtClean="0">
                <a:latin typeface="Courier New" pitchFamily="49" charset="0"/>
                <a:cs typeface="Courier New" pitchFamily="49" charset="0"/>
              </a:rPr>
              <a:t>receiveBody</a:t>
            </a:r>
            <a:r>
              <a:rPr lang="en-GB" b="1" dirty="0" smtClean="0">
                <a:latin typeface="Courier New" pitchFamily="49" charset="0"/>
                <a:cs typeface="Courier New" pitchFamily="49" charset="0"/>
              </a:rPr>
              <a:t>(Class&lt;T&gt;  c);</a:t>
            </a:r>
          </a:p>
          <a:p>
            <a:pPr lvl="1"/>
            <a:r>
              <a:rPr lang="en-GB" b="1" dirty="0" smtClean="0">
                <a:latin typeface="Courier New" pitchFamily="49" charset="0"/>
                <a:cs typeface="Courier New" pitchFamily="49" charset="0"/>
              </a:rPr>
              <a:t>&lt;T&gt; T </a:t>
            </a:r>
            <a:r>
              <a:rPr lang="en-GB" b="1" dirty="0" err="1" smtClean="0">
                <a:latin typeface="Courier New" pitchFamily="49" charset="0"/>
                <a:cs typeface="Courier New" pitchFamily="49" charset="0"/>
              </a:rPr>
              <a:t>receiveBody</a:t>
            </a:r>
            <a:r>
              <a:rPr lang="en-GB" b="1" dirty="0" smtClean="0">
                <a:latin typeface="Courier New" pitchFamily="49" charset="0"/>
                <a:cs typeface="Courier New" pitchFamily="49" charset="0"/>
              </a:rPr>
              <a:t>(Class&lt;T&gt; c, long timeout);</a:t>
            </a:r>
          </a:p>
          <a:p>
            <a:pPr lvl="1"/>
            <a:r>
              <a:rPr lang="en-GB" b="1" dirty="0" smtClean="0">
                <a:latin typeface="Courier New" pitchFamily="49" charset="0"/>
                <a:cs typeface="Courier New" pitchFamily="49" charset="0"/>
              </a:rPr>
              <a:t>&lt;T&gt; T </a:t>
            </a:r>
            <a:r>
              <a:rPr lang="en-GB" b="1" dirty="0" err="1" smtClean="0">
                <a:latin typeface="Courier New" pitchFamily="49" charset="0"/>
                <a:cs typeface="Courier New" pitchFamily="49" charset="0"/>
              </a:rPr>
              <a:t>receiveBodyNoWait</a:t>
            </a:r>
            <a:r>
              <a:rPr lang="en-GB" b="1" dirty="0" smtClean="0">
                <a:latin typeface="Courier New" pitchFamily="49" charset="0"/>
                <a:cs typeface="Courier New" pitchFamily="49" charset="0"/>
              </a:rPr>
              <a:t>(Class&lt;T&gt; c);</a:t>
            </a:r>
          </a:p>
          <a:p>
            <a:pPr lvl="1"/>
            <a:endParaRPr lang="en-GB" dirty="0" smtClean="0"/>
          </a:p>
          <a:p>
            <a:pPr lvl="1"/>
            <a:endParaRPr lang="en-GB" dirty="0"/>
          </a:p>
        </p:txBody>
      </p:sp>
      <p:sp>
        <p:nvSpPr>
          <p:cNvPr id="4" name="Text Placeholder 3"/>
          <p:cNvSpPr>
            <a:spLocks noGrp="1"/>
          </p:cNvSpPr>
          <p:nvPr>
            <p:ph type="body" sz="quarter" idx="13"/>
          </p:nvPr>
        </p:nvSpPr>
        <p:spPr/>
        <p:txBody>
          <a:bodyPr/>
          <a:lstStyle/>
          <a:p>
            <a:r>
              <a:rPr lang="en-GB" dirty="0" smtClean="0"/>
              <a:t>When consuming messages synchronously</a:t>
            </a:r>
            <a:endParaRPr lang="en-GB" dirty="0"/>
          </a:p>
        </p:txBody>
      </p:sp>
    </p:spTree>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1792288" algn="l"/>
              </a:tabLst>
            </a:pPr>
            <a:r>
              <a:rPr lang="en-GB" dirty="0" err="1" smtClean="0"/>
              <a:t>JMSConsumer</a:t>
            </a:r>
            <a:r>
              <a:rPr lang="en-GB" dirty="0" smtClean="0"/>
              <a:t/>
            </a:r>
            <a:br>
              <a:rPr lang="en-GB" dirty="0" smtClean="0"/>
            </a:br>
            <a:r>
              <a:rPr lang="en-GB" dirty="0" smtClean="0"/>
              <a:t>Receiving message bodies directly</a:t>
            </a:r>
            <a:endParaRPr lang="en-GB" dirty="0"/>
          </a:p>
        </p:txBody>
      </p:sp>
      <p:sp>
        <p:nvSpPr>
          <p:cNvPr id="3" name="Content Placeholder 2"/>
          <p:cNvSpPr>
            <a:spLocks noGrp="1"/>
          </p:cNvSpPr>
          <p:nvPr>
            <p:ph sz="quarter" idx="12"/>
          </p:nvPr>
        </p:nvSpPr>
        <p:spPr/>
        <p:txBody>
          <a:bodyPr/>
          <a:lstStyle/>
          <a:p>
            <a:endParaRPr lang="en-GB" b="1" dirty="0" smtClean="0">
              <a:latin typeface="Courier New" pitchFamily="49" charset="0"/>
              <a:cs typeface="Courier New" pitchFamily="49" charset="0"/>
            </a:endParaRPr>
          </a:p>
          <a:p>
            <a:pPr lvl="1">
              <a:buNone/>
            </a:pPr>
            <a:endParaRPr lang="en-GB" dirty="0" smtClean="0"/>
          </a:p>
          <a:p>
            <a:pPr lvl="1"/>
            <a:endParaRPr lang="en-GB" dirty="0"/>
          </a:p>
        </p:txBody>
      </p:sp>
      <p:sp>
        <p:nvSpPr>
          <p:cNvPr id="4" name="Text Placeholder 3"/>
          <p:cNvSpPr>
            <a:spLocks noGrp="1"/>
          </p:cNvSpPr>
          <p:nvPr>
            <p:ph type="body" sz="quarter" idx="13"/>
          </p:nvPr>
        </p:nvSpPr>
        <p:spPr/>
        <p:txBody>
          <a:bodyPr/>
          <a:lstStyle/>
          <a:p>
            <a:endParaRPr lang="en-GB"/>
          </a:p>
        </p:txBody>
      </p:sp>
      <p:graphicFrame>
        <p:nvGraphicFramePr>
          <p:cNvPr id="5" name="Table 4"/>
          <p:cNvGraphicFramePr>
            <a:graphicFrameLocks noGrp="1"/>
          </p:cNvGraphicFramePr>
          <p:nvPr/>
        </p:nvGraphicFramePr>
        <p:xfrm>
          <a:off x="811988" y="1528877"/>
          <a:ext cx="8222283" cy="2438400"/>
        </p:xfrm>
        <a:graphic>
          <a:graphicData uri="http://schemas.openxmlformats.org/drawingml/2006/table">
            <a:tbl>
              <a:tblPr>
                <a:effectLst/>
              </a:tblPr>
              <a:tblGrid>
                <a:gridCol w="8222283"/>
              </a:tblGrid>
              <a:tr h="519380">
                <a:tc>
                  <a:txBody>
                    <a:bodyPr/>
                    <a:lstStyle/>
                    <a:p>
                      <a:r>
                        <a:rPr lang="en-GB" sz="1400" b="1" kern="1200" baseline="0" dirty="0" smtClean="0">
                          <a:solidFill>
                            <a:schemeClr val="tx1"/>
                          </a:solidFill>
                          <a:latin typeface="Courier New" pitchFamily="49" charset="0"/>
                          <a:ea typeface="+mn-ea"/>
                          <a:cs typeface="Courier New" pitchFamily="49" charset="0"/>
                        </a:rPr>
                        <a:t>public String </a:t>
                      </a:r>
                      <a:r>
                        <a:rPr lang="en-GB" sz="1400" b="1" kern="1200" baseline="0" dirty="0" err="1" smtClean="0">
                          <a:solidFill>
                            <a:schemeClr val="tx1"/>
                          </a:solidFill>
                          <a:latin typeface="Courier New" pitchFamily="49" charset="0"/>
                          <a:ea typeface="+mn-ea"/>
                          <a:cs typeface="Courier New" pitchFamily="49" charset="0"/>
                        </a:rPr>
                        <a:t>receiveMessage</a:t>
                      </a:r>
                      <a:r>
                        <a:rPr lang="en-GB" sz="1400" b="1" kern="1200" baseline="0" dirty="0" smtClean="0">
                          <a:solidFill>
                            <a:schemeClr val="tx1"/>
                          </a:solidFill>
                          <a:latin typeface="Courier New" pitchFamily="49" charset="0"/>
                          <a:ea typeface="+mn-ea"/>
                          <a:cs typeface="Courier New" pitchFamily="49" charset="0"/>
                        </a:rPr>
                        <a:t>() throws </a:t>
                      </a:r>
                      <a:r>
                        <a:rPr lang="en-GB" sz="1400" b="1" kern="1200" baseline="0" dirty="0" err="1" smtClean="0">
                          <a:solidFill>
                            <a:schemeClr val="tx1"/>
                          </a:solidFill>
                          <a:latin typeface="Courier New" pitchFamily="49" charset="0"/>
                          <a:ea typeface="+mn-ea"/>
                          <a:cs typeface="Courier New" pitchFamily="49" charset="0"/>
                        </a:rPr>
                        <a:t>NamingException</a:t>
                      </a:r>
                      <a:r>
                        <a:rPr lang="en-GB" sz="1400" b="1" kern="1200" baseline="0" dirty="0" smtClean="0">
                          <a:solidFill>
                            <a:schemeClr val="tx1"/>
                          </a:solidFill>
                          <a:latin typeface="Courier New" pitchFamily="49" charset="0"/>
                          <a:ea typeface="+mn-ea"/>
                          <a:cs typeface="Courier New" pitchFamily="49" charset="0"/>
                        </a:rPr>
                        <a:t> { </a:t>
                      </a:r>
                    </a:p>
                    <a:p>
                      <a:r>
                        <a:rPr lang="en-GB" sz="1400" b="1" kern="1200" baseline="0" dirty="0" smtClean="0">
                          <a:solidFill>
                            <a:schemeClr val="tx1"/>
                          </a:solidFill>
                          <a:latin typeface="Courier New" pitchFamily="49" charset="0"/>
                          <a:ea typeface="+mn-ea"/>
                          <a:cs typeface="Courier New" pitchFamily="49" charset="0"/>
                        </a:rPr>
                        <a:t>   </a:t>
                      </a:r>
                      <a:r>
                        <a:rPr lang="en-GB" sz="1400" b="1" kern="1200" baseline="0" dirty="0" err="1" smtClean="0">
                          <a:solidFill>
                            <a:schemeClr val="tx1"/>
                          </a:solidFill>
                          <a:latin typeface="Courier New" pitchFamily="49" charset="0"/>
                          <a:ea typeface="+mn-ea"/>
                          <a:cs typeface="Courier New" pitchFamily="49" charset="0"/>
                        </a:rPr>
                        <a:t>InitialContext</a:t>
                      </a:r>
                      <a:r>
                        <a:rPr lang="en-GB" sz="1400" b="1" kern="1200" baseline="0" dirty="0" smtClean="0">
                          <a:solidFill>
                            <a:schemeClr val="tx1"/>
                          </a:solidFill>
                          <a:latin typeface="Courier New" pitchFamily="49" charset="0"/>
                          <a:ea typeface="+mn-ea"/>
                          <a:cs typeface="Courier New" pitchFamily="49" charset="0"/>
                        </a:rPr>
                        <a:t> </a:t>
                      </a:r>
                      <a:r>
                        <a:rPr lang="en-GB" sz="1400" b="1" kern="1200" baseline="0" dirty="0" err="1" smtClean="0">
                          <a:solidFill>
                            <a:schemeClr val="tx1"/>
                          </a:solidFill>
                          <a:latin typeface="Courier New" pitchFamily="49" charset="0"/>
                          <a:ea typeface="+mn-ea"/>
                          <a:cs typeface="Courier New" pitchFamily="49" charset="0"/>
                        </a:rPr>
                        <a:t>initialContext</a:t>
                      </a:r>
                      <a:r>
                        <a:rPr lang="en-GB" sz="1400" b="1" kern="1200" baseline="0" dirty="0" smtClean="0">
                          <a:solidFill>
                            <a:schemeClr val="tx1"/>
                          </a:solidFill>
                          <a:latin typeface="Courier New" pitchFamily="49" charset="0"/>
                          <a:ea typeface="+mn-ea"/>
                          <a:cs typeface="Courier New" pitchFamily="49" charset="0"/>
                        </a:rPr>
                        <a:t> = </a:t>
                      </a:r>
                      <a:r>
                        <a:rPr lang="en-GB" sz="1400" b="1" kern="1200" baseline="0" dirty="0" err="1" smtClean="0">
                          <a:solidFill>
                            <a:schemeClr val="tx1"/>
                          </a:solidFill>
                          <a:latin typeface="Courier New" pitchFamily="49" charset="0"/>
                          <a:ea typeface="+mn-ea"/>
                          <a:cs typeface="Courier New" pitchFamily="49" charset="0"/>
                        </a:rPr>
                        <a:t>getInitialContext</a:t>
                      </a:r>
                      <a:r>
                        <a:rPr lang="en-GB" sz="1400" b="1" kern="1200" baseline="0" dirty="0" smtClean="0">
                          <a:solidFill>
                            <a:schemeClr val="tx1"/>
                          </a:solidFill>
                          <a:latin typeface="Courier New" pitchFamily="49" charset="0"/>
                          <a:ea typeface="+mn-ea"/>
                          <a:cs typeface="Courier New" pitchFamily="49" charset="0"/>
                        </a:rPr>
                        <a:t>(); </a:t>
                      </a:r>
                    </a:p>
                    <a:p>
                      <a:r>
                        <a:rPr lang="en-GB" sz="1400" b="1" kern="1200" baseline="0" dirty="0" smtClean="0">
                          <a:solidFill>
                            <a:schemeClr val="tx1"/>
                          </a:solidFill>
                          <a:latin typeface="Courier New" pitchFamily="49" charset="0"/>
                          <a:ea typeface="+mn-ea"/>
                          <a:cs typeface="Courier New" pitchFamily="49" charset="0"/>
                        </a:rPr>
                        <a:t>   ConnectionFactory </a:t>
                      </a:r>
                      <a:r>
                        <a:rPr lang="en-GB" sz="1400" b="1" kern="1200" baseline="0" dirty="0" err="1" smtClean="0">
                          <a:solidFill>
                            <a:schemeClr val="tx1"/>
                          </a:solidFill>
                          <a:latin typeface="Courier New" pitchFamily="49" charset="0"/>
                          <a:ea typeface="+mn-ea"/>
                          <a:cs typeface="Courier New" pitchFamily="49" charset="0"/>
                        </a:rPr>
                        <a:t>connectionFactory</a:t>
                      </a:r>
                      <a:r>
                        <a:rPr lang="en-GB" sz="1400" b="1" kern="1200" baseline="0" dirty="0" smtClean="0">
                          <a:solidFill>
                            <a:schemeClr val="tx1"/>
                          </a:solidFill>
                          <a:latin typeface="Courier New" pitchFamily="49" charset="0"/>
                          <a:ea typeface="+mn-ea"/>
                          <a:cs typeface="Courier New" pitchFamily="49" charset="0"/>
                        </a:rPr>
                        <a:t> = </a:t>
                      </a:r>
                    </a:p>
                    <a:p>
                      <a:r>
                        <a:rPr lang="en-GB" sz="1400" b="1" kern="1200" baseline="0" dirty="0" smtClean="0">
                          <a:solidFill>
                            <a:schemeClr val="tx1"/>
                          </a:solidFill>
                          <a:latin typeface="Courier New" pitchFamily="49" charset="0"/>
                          <a:ea typeface="+mn-ea"/>
                          <a:cs typeface="Courier New" pitchFamily="49" charset="0"/>
                        </a:rPr>
                        <a:t>      (ConnectionFactory) </a:t>
                      </a:r>
                      <a:r>
                        <a:rPr lang="en-GB" sz="1400" b="1" kern="1200" baseline="0" dirty="0" err="1" smtClean="0">
                          <a:solidFill>
                            <a:schemeClr val="tx1"/>
                          </a:solidFill>
                          <a:latin typeface="Courier New" pitchFamily="49" charset="0"/>
                          <a:ea typeface="+mn-ea"/>
                          <a:cs typeface="Courier New" pitchFamily="49" charset="0"/>
                        </a:rPr>
                        <a:t>initialContext.lookup</a:t>
                      </a:r>
                      <a:r>
                        <a:rPr lang="en-GB" sz="1400" b="1" kern="1200" baseline="0" dirty="0" smtClean="0">
                          <a:solidFill>
                            <a:schemeClr val="tx1"/>
                          </a:solidFill>
                          <a:latin typeface="Courier New" pitchFamily="49" charset="0"/>
                          <a:ea typeface="+mn-ea"/>
                          <a:cs typeface="Courier New" pitchFamily="49" charset="0"/>
                        </a:rPr>
                        <a:t>("</a:t>
                      </a:r>
                      <a:r>
                        <a:rPr lang="en-GB" sz="1400" b="1" kern="1200" baseline="0" dirty="0" err="1" smtClean="0">
                          <a:solidFill>
                            <a:schemeClr val="tx1"/>
                          </a:solidFill>
                          <a:latin typeface="Courier New" pitchFamily="49" charset="0"/>
                          <a:ea typeface="+mn-ea"/>
                          <a:cs typeface="Courier New" pitchFamily="49" charset="0"/>
                        </a:rPr>
                        <a:t>jms</a:t>
                      </a:r>
                      <a:r>
                        <a:rPr lang="en-GB" sz="1400" b="1" kern="1200" baseline="0" dirty="0" smtClean="0">
                          <a:solidFill>
                            <a:schemeClr val="tx1"/>
                          </a:solidFill>
                          <a:latin typeface="Courier New" pitchFamily="49" charset="0"/>
                          <a:ea typeface="+mn-ea"/>
                          <a:cs typeface="Courier New" pitchFamily="49" charset="0"/>
                        </a:rPr>
                        <a:t>/</a:t>
                      </a:r>
                      <a:r>
                        <a:rPr lang="en-GB" sz="1400" b="1" kern="1200" baseline="0" dirty="0" err="1" smtClean="0">
                          <a:solidFill>
                            <a:schemeClr val="tx1"/>
                          </a:solidFill>
                          <a:latin typeface="Courier New" pitchFamily="49" charset="0"/>
                          <a:ea typeface="+mn-ea"/>
                          <a:cs typeface="Courier New" pitchFamily="49" charset="0"/>
                        </a:rPr>
                        <a:t>connectionFactory</a:t>
                      </a:r>
                      <a:r>
                        <a:rPr lang="en-GB" sz="1400" b="1" kern="1200" baseline="0" dirty="0" smtClean="0">
                          <a:solidFill>
                            <a:schemeClr val="tx1"/>
                          </a:solidFill>
                          <a:latin typeface="Courier New" pitchFamily="49" charset="0"/>
                          <a:ea typeface="+mn-ea"/>
                          <a:cs typeface="Courier New" pitchFamily="49" charset="0"/>
                        </a:rPr>
                        <a:t>"); </a:t>
                      </a:r>
                    </a:p>
                    <a:p>
                      <a:r>
                        <a:rPr lang="en-GB" sz="1400" b="1" kern="1200" baseline="0" dirty="0" smtClean="0">
                          <a:solidFill>
                            <a:schemeClr val="tx1"/>
                          </a:solidFill>
                          <a:latin typeface="Courier New" pitchFamily="49" charset="0"/>
                          <a:ea typeface="+mn-ea"/>
                          <a:cs typeface="Courier New" pitchFamily="49" charset="0"/>
                        </a:rPr>
                        <a:t>   Queue </a:t>
                      </a:r>
                      <a:r>
                        <a:rPr lang="en-GB" sz="1400" b="1" kern="1200" baseline="0" dirty="0" err="1" smtClean="0">
                          <a:solidFill>
                            <a:schemeClr val="tx1"/>
                          </a:solidFill>
                          <a:latin typeface="Courier New" pitchFamily="49" charset="0"/>
                          <a:ea typeface="+mn-ea"/>
                          <a:cs typeface="Courier New" pitchFamily="49" charset="0"/>
                        </a:rPr>
                        <a:t>inboundQueue</a:t>
                      </a:r>
                      <a:r>
                        <a:rPr lang="en-GB" sz="1400" b="1" kern="1200" baseline="0" dirty="0" smtClean="0">
                          <a:solidFill>
                            <a:schemeClr val="tx1"/>
                          </a:solidFill>
                          <a:latin typeface="Courier New" pitchFamily="49" charset="0"/>
                          <a:ea typeface="+mn-ea"/>
                          <a:cs typeface="Courier New" pitchFamily="49" charset="0"/>
                        </a:rPr>
                        <a:t> = (Queue)</a:t>
                      </a:r>
                      <a:r>
                        <a:rPr lang="en-GB" sz="1400" b="1" kern="1200" baseline="0" dirty="0" err="1" smtClean="0">
                          <a:solidFill>
                            <a:schemeClr val="tx1"/>
                          </a:solidFill>
                          <a:latin typeface="Courier New" pitchFamily="49" charset="0"/>
                          <a:ea typeface="+mn-ea"/>
                          <a:cs typeface="Courier New" pitchFamily="49" charset="0"/>
                        </a:rPr>
                        <a:t>initialContext.lookup</a:t>
                      </a:r>
                      <a:r>
                        <a:rPr lang="en-GB" sz="1400" b="1" kern="1200" baseline="0" dirty="0" smtClean="0">
                          <a:solidFill>
                            <a:schemeClr val="tx1"/>
                          </a:solidFill>
                          <a:latin typeface="Courier New" pitchFamily="49" charset="0"/>
                          <a:ea typeface="+mn-ea"/>
                          <a:cs typeface="Courier New" pitchFamily="49" charset="0"/>
                        </a:rPr>
                        <a:t>("</a:t>
                      </a:r>
                      <a:r>
                        <a:rPr lang="en-GB" sz="1400" b="1" kern="1200" baseline="0" dirty="0" err="1" smtClean="0">
                          <a:solidFill>
                            <a:schemeClr val="tx1"/>
                          </a:solidFill>
                          <a:latin typeface="Courier New" pitchFamily="49" charset="0"/>
                          <a:ea typeface="+mn-ea"/>
                          <a:cs typeface="Courier New" pitchFamily="49" charset="0"/>
                        </a:rPr>
                        <a:t>jms</a:t>
                      </a:r>
                      <a:r>
                        <a:rPr lang="en-GB" sz="1400" b="1" kern="1200" baseline="0" dirty="0" smtClean="0">
                          <a:solidFill>
                            <a:schemeClr val="tx1"/>
                          </a:solidFill>
                          <a:latin typeface="Courier New" pitchFamily="49" charset="0"/>
                          <a:ea typeface="+mn-ea"/>
                          <a:cs typeface="Courier New" pitchFamily="49" charset="0"/>
                        </a:rPr>
                        <a:t>/</a:t>
                      </a:r>
                      <a:r>
                        <a:rPr lang="en-GB" sz="1400" b="1" kern="1200" baseline="0" dirty="0" err="1" smtClean="0">
                          <a:solidFill>
                            <a:schemeClr val="tx1"/>
                          </a:solidFill>
                          <a:latin typeface="Courier New" pitchFamily="49" charset="0"/>
                          <a:ea typeface="+mn-ea"/>
                          <a:cs typeface="Courier New" pitchFamily="49" charset="0"/>
                        </a:rPr>
                        <a:t>inboundQueue</a:t>
                      </a:r>
                      <a:r>
                        <a:rPr lang="en-GB" sz="1400" b="1" kern="1200" baseline="0" dirty="0" smtClean="0">
                          <a:solidFill>
                            <a:schemeClr val="tx1"/>
                          </a:solidFill>
                          <a:latin typeface="Courier New" pitchFamily="49" charset="0"/>
                          <a:ea typeface="+mn-ea"/>
                          <a:cs typeface="Courier New" pitchFamily="49" charset="0"/>
                        </a:rPr>
                        <a:t>");</a:t>
                      </a:r>
                    </a:p>
                    <a:p>
                      <a:r>
                        <a:rPr lang="en-GB" sz="1400" b="1" kern="1200" baseline="0" dirty="0" smtClean="0">
                          <a:solidFill>
                            <a:schemeClr val="tx1"/>
                          </a:solidFill>
                          <a:latin typeface="Courier New" pitchFamily="49" charset="0"/>
                          <a:ea typeface="+mn-ea"/>
                          <a:cs typeface="Courier New" pitchFamily="49" charset="0"/>
                        </a:rPr>
                        <a:t> </a:t>
                      </a:r>
                    </a:p>
                    <a:p>
                      <a:r>
                        <a:rPr lang="en-GB" sz="1400" b="1" kern="1200" baseline="0" dirty="0" smtClean="0">
                          <a:solidFill>
                            <a:schemeClr val="tx1"/>
                          </a:solidFill>
                          <a:latin typeface="Courier New" pitchFamily="49" charset="0"/>
                          <a:ea typeface="+mn-ea"/>
                          <a:cs typeface="Courier New" pitchFamily="49" charset="0"/>
                        </a:rPr>
                        <a:t>   try (JMSContext context = </a:t>
                      </a:r>
                      <a:r>
                        <a:rPr lang="en-GB" sz="1400" b="1" kern="1200" baseline="0" dirty="0" err="1" smtClean="0">
                          <a:solidFill>
                            <a:schemeClr val="tx1"/>
                          </a:solidFill>
                          <a:latin typeface="Courier New" pitchFamily="49" charset="0"/>
                          <a:ea typeface="+mn-ea"/>
                          <a:cs typeface="Courier New" pitchFamily="49" charset="0"/>
                        </a:rPr>
                        <a:t>connectionFactory.createContext</a:t>
                      </a:r>
                      <a:r>
                        <a:rPr lang="en-GB" sz="1400" b="1" kern="1200" baseline="0" dirty="0" smtClean="0">
                          <a:solidFill>
                            <a:schemeClr val="tx1"/>
                          </a:solidFill>
                          <a:latin typeface="Courier New" pitchFamily="49" charset="0"/>
                          <a:ea typeface="+mn-ea"/>
                          <a:cs typeface="Courier New" pitchFamily="49" charset="0"/>
                        </a:rPr>
                        <a:t>();) { </a:t>
                      </a:r>
                    </a:p>
                    <a:p>
                      <a:r>
                        <a:rPr lang="en-GB" sz="1400" b="1" kern="1200" baseline="0" dirty="0" smtClean="0">
                          <a:solidFill>
                            <a:schemeClr val="tx1"/>
                          </a:solidFill>
                          <a:latin typeface="Courier New" pitchFamily="49" charset="0"/>
                          <a:ea typeface="+mn-ea"/>
                          <a:cs typeface="Courier New" pitchFamily="49" charset="0"/>
                        </a:rPr>
                        <a:t>      </a:t>
                      </a:r>
                      <a:r>
                        <a:rPr lang="en-GB" sz="1400" b="1" kern="1200" baseline="0" dirty="0" err="1" smtClean="0">
                          <a:solidFill>
                            <a:schemeClr val="tx1"/>
                          </a:solidFill>
                          <a:latin typeface="Courier New" pitchFamily="49" charset="0"/>
                          <a:ea typeface="+mn-ea"/>
                          <a:cs typeface="Courier New" pitchFamily="49" charset="0"/>
                        </a:rPr>
                        <a:t>JMSConsumer</a:t>
                      </a:r>
                      <a:r>
                        <a:rPr lang="en-GB" sz="1400" b="1" kern="1200" baseline="0" dirty="0" smtClean="0">
                          <a:solidFill>
                            <a:schemeClr val="tx1"/>
                          </a:solidFill>
                          <a:latin typeface="Courier New" pitchFamily="49" charset="0"/>
                          <a:ea typeface="+mn-ea"/>
                          <a:cs typeface="Courier New" pitchFamily="49" charset="0"/>
                        </a:rPr>
                        <a:t> consumer = </a:t>
                      </a:r>
                      <a:r>
                        <a:rPr lang="en-GB" sz="1400" b="1" kern="1200" baseline="0" dirty="0" err="1" smtClean="0">
                          <a:solidFill>
                            <a:schemeClr val="tx1"/>
                          </a:solidFill>
                          <a:latin typeface="Courier New" pitchFamily="49" charset="0"/>
                          <a:ea typeface="+mn-ea"/>
                          <a:cs typeface="Courier New" pitchFamily="49" charset="0"/>
                        </a:rPr>
                        <a:t>context.createConsumer</a:t>
                      </a:r>
                      <a:r>
                        <a:rPr lang="en-GB" sz="1400" b="1" kern="1200" baseline="0" dirty="0" smtClean="0">
                          <a:solidFill>
                            <a:schemeClr val="tx1"/>
                          </a:solidFill>
                          <a:latin typeface="Courier New" pitchFamily="49" charset="0"/>
                          <a:ea typeface="+mn-ea"/>
                          <a:cs typeface="Courier New" pitchFamily="49" charset="0"/>
                        </a:rPr>
                        <a:t>(</a:t>
                      </a:r>
                      <a:r>
                        <a:rPr lang="en-GB" sz="1400" b="1" kern="1200" baseline="0" dirty="0" err="1" smtClean="0">
                          <a:solidFill>
                            <a:schemeClr val="tx1"/>
                          </a:solidFill>
                          <a:latin typeface="Courier New" pitchFamily="49" charset="0"/>
                          <a:ea typeface="+mn-ea"/>
                          <a:cs typeface="Courier New" pitchFamily="49" charset="0"/>
                        </a:rPr>
                        <a:t>inboundQueue</a:t>
                      </a:r>
                      <a:r>
                        <a:rPr lang="en-GB" sz="1400" b="1" kern="1200" baseline="0" dirty="0" smtClean="0">
                          <a:solidFill>
                            <a:schemeClr val="tx1"/>
                          </a:solidFill>
                          <a:latin typeface="Courier New" pitchFamily="49" charset="0"/>
                          <a:ea typeface="+mn-ea"/>
                          <a:cs typeface="Courier New" pitchFamily="49" charset="0"/>
                        </a:rPr>
                        <a:t>); </a:t>
                      </a:r>
                    </a:p>
                    <a:p>
                      <a:r>
                        <a:rPr lang="en-GB" sz="1400" b="1" kern="1200" baseline="0" dirty="0" smtClean="0">
                          <a:solidFill>
                            <a:schemeClr val="tx1"/>
                          </a:solidFill>
                          <a:latin typeface="Courier New" pitchFamily="49" charset="0"/>
                          <a:ea typeface="+mn-ea"/>
                          <a:cs typeface="Courier New" pitchFamily="49" charset="0"/>
                        </a:rPr>
                        <a:t>      </a:t>
                      </a:r>
                      <a:r>
                        <a:rPr lang="en-GB" sz="1400" b="1" kern="1200" baseline="0" dirty="0" smtClean="0">
                          <a:solidFill>
                            <a:srgbClr val="FF0000"/>
                          </a:solidFill>
                          <a:latin typeface="Courier New" pitchFamily="49" charset="0"/>
                          <a:ea typeface="+mn-ea"/>
                          <a:cs typeface="Courier New" pitchFamily="49" charset="0"/>
                        </a:rPr>
                        <a:t>return </a:t>
                      </a:r>
                      <a:r>
                        <a:rPr lang="en-GB" sz="1400" b="1" kern="1200" baseline="0" dirty="0" err="1" smtClean="0">
                          <a:solidFill>
                            <a:srgbClr val="FF0000"/>
                          </a:solidFill>
                          <a:latin typeface="Courier New" pitchFamily="49" charset="0"/>
                          <a:ea typeface="+mn-ea"/>
                          <a:cs typeface="Courier New" pitchFamily="49" charset="0"/>
                        </a:rPr>
                        <a:t>consumer.receiveBody</a:t>
                      </a:r>
                      <a:r>
                        <a:rPr lang="en-GB" sz="1400" b="1" kern="1200" baseline="0" dirty="0" smtClean="0">
                          <a:solidFill>
                            <a:srgbClr val="FF0000"/>
                          </a:solidFill>
                          <a:latin typeface="Courier New" pitchFamily="49" charset="0"/>
                          <a:ea typeface="+mn-ea"/>
                          <a:cs typeface="Courier New" pitchFamily="49" charset="0"/>
                        </a:rPr>
                        <a:t>(</a:t>
                      </a:r>
                      <a:r>
                        <a:rPr lang="en-GB" sz="1400" b="1" kern="1200" baseline="0" dirty="0" err="1" smtClean="0">
                          <a:solidFill>
                            <a:srgbClr val="FF0000"/>
                          </a:solidFill>
                          <a:latin typeface="Courier New" pitchFamily="49" charset="0"/>
                          <a:ea typeface="+mn-ea"/>
                          <a:cs typeface="Courier New" pitchFamily="49" charset="0"/>
                        </a:rPr>
                        <a:t>String.class</a:t>
                      </a:r>
                      <a:r>
                        <a:rPr lang="en-GB" sz="1400" b="1" kern="1200" baseline="0" dirty="0" smtClean="0">
                          <a:solidFill>
                            <a:srgbClr val="FF0000"/>
                          </a:solidFill>
                          <a:latin typeface="Courier New" pitchFamily="49" charset="0"/>
                          <a:ea typeface="+mn-ea"/>
                          <a:cs typeface="Courier New" pitchFamily="49" charset="0"/>
                        </a:rPr>
                        <a:t>);</a:t>
                      </a:r>
                      <a:r>
                        <a:rPr lang="en-GB" sz="1400" b="1" kern="1200" baseline="0" dirty="0" smtClean="0">
                          <a:solidFill>
                            <a:schemeClr val="tx1"/>
                          </a:solidFill>
                          <a:latin typeface="Courier New" pitchFamily="49" charset="0"/>
                          <a:ea typeface="+mn-ea"/>
                          <a:cs typeface="Courier New" pitchFamily="49" charset="0"/>
                        </a:rPr>
                        <a:t> </a:t>
                      </a:r>
                    </a:p>
                    <a:p>
                      <a:r>
                        <a:rPr lang="en-GB" sz="1400" b="1" kern="1200" baseline="0" dirty="0" smtClean="0">
                          <a:solidFill>
                            <a:schemeClr val="tx1"/>
                          </a:solidFill>
                          <a:latin typeface="Courier New" pitchFamily="49" charset="0"/>
                          <a:ea typeface="+mn-ea"/>
                          <a:cs typeface="Courier New" pitchFamily="49" charset="0"/>
                        </a:rPr>
                        <a:t>   } </a:t>
                      </a:r>
                    </a:p>
                    <a:p>
                      <a:r>
                        <a:rPr lang="en-GB" sz="1400" b="1" kern="1200" baseline="0" dirty="0" smtClean="0">
                          <a:solidFill>
                            <a:schemeClr val="tx1"/>
                          </a:solidFill>
                          <a:latin typeface="Courier New" pitchFamily="49" charset="0"/>
                          <a:ea typeface="+mn-ea"/>
                          <a:cs typeface="Courier New" pitchFamily="49" charset="0"/>
                        </a:rPr>
                        <a:t>} </a:t>
                      </a:r>
                      <a:endPar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Extracting the body from a message</a:t>
            </a:r>
            <a:br>
              <a:rPr lang="en-GB" dirty="0" smtClean="0"/>
            </a:br>
            <a:endParaRPr lang="en-GB" dirty="0"/>
          </a:p>
        </p:txBody>
      </p:sp>
      <p:sp>
        <p:nvSpPr>
          <p:cNvPr id="3" name="Content Placeholder 2"/>
          <p:cNvSpPr>
            <a:spLocks noGrp="1"/>
          </p:cNvSpPr>
          <p:nvPr>
            <p:ph sz="quarter" idx="12"/>
          </p:nvPr>
        </p:nvSpPr>
        <p:spPr/>
        <p:txBody>
          <a:bodyPr/>
          <a:lstStyle/>
          <a:p>
            <a:r>
              <a:rPr lang="en-GB" dirty="0" smtClean="0"/>
              <a:t>Old way</a:t>
            </a:r>
          </a:p>
          <a:p>
            <a:endParaRPr lang="en-GB" dirty="0" smtClean="0"/>
          </a:p>
          <a:p>
            <a:endParaRPr lang="en-GB" dirty="0" smtClean="0"/>
          </a:p>
          <a:p>
            <a:endParaRPr lang="en-GB" dirty="0" smtClean="0"/>
          </a:p>
          <a:p>
            <a:r>
              <a:rPr lang="en-GB" dirty="0" smtClean="0"/>
              <a:t>New way</a:t>
            </a:r>
          </a:p>
          <a:p>
            <a:endParaRPr lang="en-GB" dirty="0"/>
          </a:p>
        </p:txBody>
      </p:sp>
      <p:sp>
        <p:nvSpPr>
          <p:cNvPr id="4" name="Text Placeholder 3"/>
          <p:cNvSpPr>
            <a:spLocks noGrp="1"/>
          </p:cNvSpPr>
          <p:nvPr>
            <p:ph type="body" sz="quarter" idx="13"/>
          </p:nvPr>
        </p:nvSpPr>
        <p:spPr/>
        <p:txBody>
          <a:bodyPr/>
          <a:lstStyle/>
          <a:p>
            <a:r>
              <a:rPr lang="en-GB" dirty="0" smtClean="0"/>
              <a:t>In both the standard and simplified APIs</a:t>
            </a:r>
            <a:endParaRPr lang="en-GB" dirty="0"/>
          </a:p>
        </p:txBody>
      </p:sp>
      <p:graphicFrame>
        <p:nvGraphicFramePr>
          <p:cNvPr id="5" name="Table 4"/>
          <p:cNvGraphicFramePr>
            <a:graphicFrameLocks noGrp="1"/>
          </p:cNvGraphicFramePr>
          <p:nvPr/>
        </p:nvGraphicFramePr>
        <p:xfrm>
          <a:off x="804673" y="2034540"/>
          <a:ext cx="8222283" cy="807720"/>
        </p:xfrm>
        <a:graphic>
          <a:graphicData uri="http://schemas.openxmlformats.org/drawingml/2006/table">
            <a:tbl>
              <a:tblPr>
                <a:effectLst/>
              </a:tblPr>
              <a:tblGrid>
                <a:gridCol w="8222283"/>
              </a:tblGrid>
              <a:tr h="80772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Message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message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consumer.receive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(1000);</a:t>
                      </a:r>
                    </a:p>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TextMessage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textMessage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(TextMessage) message;</a:t>
                      </a:r>
                    </a:p>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String body =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textMessage.getText</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graphicFrame>
        <p:nvGraphicFramePr>
          <p:cNvPr id="6" name="Table 5"/>
          <p:cNvGraphicFramePr>
            <a:graphicFrameLocks noGrp="1"/>
          </p:cNvGraphicFramePr>
          <p:nvPr/>
        </p:nvGraphicFramePr>
        <p:xfrm>
          <a:off x="797053" y="3528060"/>
          <a:ext cx="8222283" cy="548640"/>
        </p:xfrm>
        <a:graphic>
          <a:graphicData uri="http://schemas.openxmlformats.org/drawingml/2006/table">
            <a:tbl>
              <a:tblPr>
                <a:effectLst/>
              </a:tblPr>
              <a:tblGrid>
                <a:gridCol w="8222283"/>
              </a:tblGrid>
              <a:tr h="54864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Message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message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consumer.receive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(1000);</a:t>
                      </a:r>
                    </a:p>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String body =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message.getBody</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String.class</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Injection of JMSContext objects</a:t>
            </a:r>
            <a:br>
              <a:rPr lang="en-GB" dirty="0" smtClean="0"/>
            </a:br>
            <a:endParaRPr lang="en-GB" dirty="0"/>
          </a:p>
        </p:txBody>
      </p:sp>
      <p:sp>
        <p:nvSpPr>
          <p:cNvPr id="6" name="Content Placeholder 5"/>
          <p:cNvSpPr>
            <a:spLocks noGrp="1"/>
          </p:cNvSpPr>
          <p:nvPr>
            <p:ph sz="quarter" idx="12"/>
          </p:nvPr>
        </p:nvSpPr>
        <p:spPr/>
        <p:txBody>
          <a:bodyPr/>
          <a:lstStyle/>
          <a:p>
            <a:endParaRPr lang="en-GB" dirty="0"/>
          </a:p>
        </p:txBody>
      </p:sp>
      <p:sp>
        <p:nvSpPr>
          <p:cNvPr id="4" name="Text Placeholder 3"/>
          <p:cNvSpPr>
            <a:spLocks noGrp="1"/>
          </p:cNvSpPr>
          <p:nvPr>
            <p:ph type="body" sz="quarter" idx="13"/>
          </p:nvPr>
        </p:nvSpPr>
        <p:spPr/>
        <p:txBody>
          <a:bodyPr/>
          <a:lstStyle/>
          <a:p>
            <a:r>
              <a:rPr lang="en-GB" dirty="0" smtClean="0"/>
              <a:t>into a Java EE web or EJB container</a:t>
            </a:r>
            <a:endParaRPr lang="en-GB" dirty="0"/>
          </a:p>
        </p:txBody>
      </p:sp>
      <p:graphicFrame>
        <p:nvGraphicFramePr>
          <p:cNvPr id="5" name="Table 4"/>
          <p:cNvGraphicFramePr>
            <a:graphicFrameLocks noGrp="1"/>
          </p:cNvGraphicFramePr>
          <p:nvPr/>
        </p:nvGraphicFramePr>
        <p:xfrm>
          <a:off x="797359" y="1536193"/>
          <a:ext cx="8185709" cy="2275027"/>
        </p:xfrm>
        <a:graphic>
          <a:graphicData uri="http://schemas.openxmlformats.org/drawingml/2006/table">
            <a:tbl>
              <a:tblPr>
                <a:effectLst/>
              </a:tblPr>
              <a:tblGrid>
                <a:gridCol w="8185709"/>
              </a:tblGrid>
              <a:tr h="2275027">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@Inject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JMSConnectionFactory</a:t>
                      </a:r>
                      <a:r>
                        <a:rPr kumimoji="0" lang="en-GB" sz="14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jms</a:t>
                      </a:r>
                      <a:r>
                        <a:rPr kumimoji="0" lang="en-GB" sz="14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connectionFactory</a:t>
                      </a:r>
                      <a:r>
                        <a:rPr kumimoji="0" lang="en-GB" sz="14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private JMSContext context;</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endPar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mappedName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inboundQueue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private Queue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inboundQueue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endPar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public void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sendMessage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(String payload) {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context.createProducer</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().send(</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inboundQueue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payload);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endParaRPr kumimoji="0" lang="en-GB" sz="18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Injection of JMSContext objects</a:t>
            </a:r>
            <a:br>
              <a:rPr lang="en-GB" dirty="0" smtClean="0"/>
            </a:br>
            <a:endParaRPr lang="en-GB" dirty="0"/>
          </a:p>
        </p:txBody>
      </p:sp>
      <p:sp>
        <p:nvSpPr>
          <p:cNvPr id="3" name="Content Placeholder 2"/>
          <p:cNvSpPr>
            <a:spLocks noGrp="1"/>
          </p:cNvSpPr>
          <p:nvPr>
            <p:ph sz="quarter" idx="12"/>
          </p:nvPr>
        </p:nvSpPr>
        <p:spPr>
          <a:xfrm>
            <a:off x="804347" y="1267485"/>
            <a:ext cx="8229600" cy="3317222"/>
          </a:xfrm>
        </p:spPr>
        <p:txBody>
          <a:bodyPr/>
          <a:lstStyle/>
          <a:p>
            <a:r>
              <a:rPr lang="en-GB" dirty="0" smtClean="0"/>
              <a:t>Connection factory will default to platform default JMS</a:t>
            </a:r>
          </a:p>
          <a:p>
            <a:endParaRPr lang="en-GB" dirty="0" smtClean="0"/>
          </a:p>
          <a:p>
            <a:r>
              <a:rPr lang="en-GB" dirty="0" smtClean="0"/>
              <a:t>Specifying session mode</a:t>
            </a:r>
          </a:p>
          <a:p>
            <a:endParaRPr lang="en-GB" dirty="0" smtClean="0"/>
          </a:p>
          <a:p>
            <a:endParaRPr lang="en-GB" dirty="0" smtClean="0"/>
          </a:p>
          <a:p>
            <a:endParaRPr lang="en-GB" dirty="0" smtClean="0"/>
          </a:p>
          <a:p>
            <a:r>
              <a:rPr lang="en-GB" dirty="0" smtClean="0"/>
              <a:t>Specifying user and password (not for production use)</a:t>
            </a:r>
            <a:endParaRPr lang="en-GB" dirty="0"/>
          </a:p>
        </p:txBody>
      </p:sp>
      <p:sp>
        <p:nvSpPr>
          <p:cNvPr id="4" name="Text Placeholder 3"/>
          <p:cNvSpPr>
            <a:spLocks noGrp="1"/>
          </p:cNvSpPr>
          <p:nvPr>
            <p:ph type="body" sz="quarter" idx="13"/>
          </p:nvPr>
        </p:nvSpPr>
        <p:spPr/>
        <p:txBody>
          <a:bodyPr/>
          <a:lstStyle/>
          <a:p>
            <a:r>
              <a:rPr lang="en-GB" dirty="0" smtClean="0"/>
              <a:t>into a Java EE web or EJB container</a:t>
            </a:r>
            <a:endParaRPr lang="en-GB" dirty="0"/>
          </a:p>
        </p:txBody>
      </p:sp>
      <p:graphicFrame>
        <p:nvGraphicFramePr>
          <p:cNvPr id="5" name="Table 4"/>
          <p:cNvGraphicFramePr>
            <a:graphicFrameLocks noGrp="1"/>
          </p:cNvGraphicFramePr>
          <p:nvPr/>
        </p:nvGraphicFramePr>
        <p:xfrm>
          <a:off x="819305" y="1623333"/>
          <a:ext cx="8119870" cy="373072"/>
        </p:xfrm>
        <a:graphic>
          <a:graphicData uri="http://schemas.openxmlformats.org/drawingml/2006/table">
            <a:tbl>
              <a:tblPr>
                <a:effectLst/>
              </a:tblPr>
              <a:tblGrid>
                <a:gridCol w="8119870"/>
              </a:tblGrid>
              <a:tr h="373072">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@Inject private JMSContext context;</a:t>
                      </a:r>
                      <a:endParaRPr kumimoji="0" lang="en-GB" sz="18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graphicFrame>
        <p:nvGraphicFramePr>
          <p:cNvPr id="9" name="Table 8"/>
          <p:cNvGraphicFramePr>
            <a:graphicFrameLocks noGrp="1"/>
          </p:cNvGraphicFramePr>
          <p:nvPr/>
        </p:nvGraphicFramePr>
        <p:xfrm>
          <a:off x="810771" y="2449741"/>
          <a:ext cx="8119870" cy="1091180"/>
        </p:xfrm>
        <a:graphic>
          <a:graphicData uri="http://schemas.openxmlformats.org/drawingml/2006/table">
            <a:tbl>
              <a:tblPr>
                <a:effectLst/>
              </a:tblPr>
              <a:tblGrid>
                <a:gridCol w="8119870"/>
              </a:tblGrid>
              <a:tr h="1091180">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@Inject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JMSConnectionFactory</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JMSSessionMode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JMSContext.AUTO_ACKNOWLEDGE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private JMSContext context;</a:t>
                      </a:r>
                      <a:endParaRPr kumimoji="0" lang="en-GB" sz="18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graphicFrame>
        <p:nvGraphicFramePr>
          <p:cNvPr id="10" name="Table 9"/>
          <p:cNvGraphicFramePr>
            <a:graphicFrameLocks noGrp="1"/>
          </p:cNvGraphicFramePr>
          <p:nvPr/>
        </p:nvGraphicFramePr>
        <p:xfrm>
          <a:off x="780290" y="3979865"/>
          <a:ext cx="8119870" cy="944880"/>
        </p:xfrm>
        <a:graphic>
          <a:graphicData uri="http://schemas.openxmlformats.org/drawingml/2006/table">
            <a:tbl>
              <a:tblPr>
                <a:effectLst/>
              </a:tblPr>
              <a:tblGrid>
                <a:gridCol w="8119870"/>
              </a:tblGrid>
              <a:tr h="373072">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@Inject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JMSConnectionFactory</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JMSPasswordCredential</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userName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admin",password</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mypassword</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private JMSContext context;</a:t>
                      </a:r>
                      <a:endParaRPr kumimoji="0" lang="en-GB" sz="18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Injection of JMSContext objects</a:t>
            </a:r>
            <a:br>
              <a:rPr lang="en-GB" dirty="0" smtClean="0"/>
            </a:br>
            <a:endParaRPr lang="en-GB" dirty="0"/>
          </a:p>
        </p:txBody>
      </p:sp>
      <p:sp>
        <p:nvSpPr>
          <p:cNvPr id="3" name="Content Placeholder 2"/>
          <p:cNvSpPr>
            <a:spLocks noGrp="1"/>
          </p:cNvSpPr>
          <p:nvPr>
            <p:ph sz="quarter" idx="12"/>
          </p:nvPr>
        </p:nvSpPr>
        <p:spPr/>
        <p:txBody>
          <a:bodyPr/>
          <a:lstStyle/>
          <a:p>
            <a:r>
              <a:rPr lang="en-GB" dirty="0" smtClean="0"/>
              <a:t>Injected JMSContext objects have a scope</a:t>
            </a:r>
          </a:p>
          <a:p>
            <a:pPr lvl="1"/>
            <a:r>
              <a:rPr lang="en-GB" dirty="0" smtClean="0"/>
              <a:t>In a JTA transaction, scope is the transaction</a:t>
            </a:r>
          </a:p>
          <a:p>
            <a:pPr lvl="1"/>
            <a:r>
              <a:rPr lang="en-GB" dirty="0" smtClean="0"/>
              <a:t>If no JTA transaction, scope is the request</a:t>
            </a:r>
          </a:p>
          <a:p>
            <a:r>
              <a:rPr lang="en-GB" dirty="0" smtClean="0"/>
              <a:t>JMSContext is automatically closed when scope ends</a:t>
            </a:r>
          </a:p>
          <a:p>
            <a:r>
              <a:rPr lang="en-GB" dirty="0" smtClean="0"/>
              <a:t>Inject two JMSContext objects within the same scope</a:t>
            </a:r>
            <a:r>
              <a:rPr lang="en-GB" dirty="0"/>
              <a:t> </a:t>
            </a:r>
            <a:r>
              <a:rPr lang="en-GB" dirty="0" smtClean="0"/>
              <a:t>and you get the same object</a:t>
            </a:r>
          </a:p>
          <a:p>
            <a:pPr lvl="1"/>
            <a:r>
              <a:rPr lang="en-GB" dirty="0" smtClean="0"/>
              <a:t>if @</a:t>
            </a:r>
            <a:r>
              <a:rPr lang="en-GB" dirty="0" err="1" smtClean="0"/>
              <a:t>JMSConnectionFactory</a:t>
            </a:r>
            <a:r>
              <a:rPr lang="en-GB" dirty="0" smtClean="0"/>
              <a:t>, @</a:t>
            </a:r>
            <a:r>
              <a:rPr lang="en-GB" dirty="0" err="1" smtClean="0"/>
              <a:t>JMSPasswordCredential</a:t>
            </a:r>
            <a:r>
              <a:rPr lang="en-GB" dirty="0" smtClean="0"/>
              <a:t> and @</a:t>
            </a:r>
            <a:r>
              <a:rPr lang="en-GB" dirty="0" err="1" smtClean="0"/>
              <a:t>JMSSessionMode</a:t>
            </a:r>
            <a:r>
              <a:rPr lang="en-GB" dirty="0" smtClean="0"/>
              <a:t> annotations match  </a:t>
            </a:r>
          </a:p>
          <a:p>
            <a:pPr lvl="1"/>
            <a:r>
              <a:rPr lang="en-GB" dirty="0" smtClean="0"/>
              <a:t>Makes it easier to use same session within a transaction</a:t>
            </a:r>
          </a:p>
        </p:txBody>
      </p:sp>
      <p:sp>
        <p:nvSpPr>
          <p:cNvPr id="4" name="Text Placeholder 3"/>
          <p:cNvSpPr>
            <a:spLocks noGrp="1"/>
          </p:cNvSpPr>
          <p:nvPr>
            <p:ph type="body" sz="quarter" idx="13"/>
          </p:nvPr>
        </p:nvSpPr>
        <p:spPr/>
        <p:txBody>
          <a:bodyPr/>
          <a:lstStyle/>
          <a:p>
            <a:r>
              <a:rPr lang="en-GB" dirty="0" smtClean="0"/>
              <a:t>into a Java EE web or EJB container</a:t>
            </a:r>
            <a:endParaRPr lang="en-GB" dirty="0"/>
          </a:p>
        </p:txBody>
      </p:sp>
    </p:spTree>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four JMS APIs</a:t>
            </a:r>
            <a:endParaRPr lang="en-GB" dirty="0"/>
          </a:p>
        </p:txBody>
      </p:sp>
      <p:sp>
        <p:nvSpPr>
          <p:cNvPr id="7" name="Content Placeholder 6"/>
          <p:cNvSpPr>
            <a:spLocks noGrp="1"/>
          </p:cNvSpPr>
          <p:nvPr>
            <p:ph sz="quarter" idx="12"/>
          </p:nvPr>
        </p:nvSpPr>
        <p:spPr/>
        <p:txBody>
          <a:bodyPr/>
          <a:lstStyle/>
          <a:p>
            <a:endParaRPr lang="en-GB"/>
          </a:p>
        </p:txBody>
      </p:sp>
      <p:sp>
        <p:nvSpPr>
          <p:cNvPr id="8" name="Text Placeholder 7"/>
          <p:cNvSpPr>
            <a:spLocks noGrp="1"/>
          </p:cNvSpPr>
          <p:nvPr>
            <p:ph type="body" sz="quarter" idx="13"/>
          </p:nvPr>
        </p:nvSpPr>
        <p:spPr/>
        <p:txBody>
          <a:bodyPr/>
          <a:lstStyle/>
          <a:p>
            <a:endParaRPr lang="en-GB" dirty="0"/>
          </a:p>
        </p:txBody>
      </p:sp>
      <p:graphicFrame>
        <p:nvGraphicFramePr>
          <p:cNvPr id="6" name="Table 5"/>
          <p:cNvGraphicFramePr>
            <a:graphicFrameLocks noGrp="1"/>
          </p:cNvGraphicFramePr>
          <p:nvPr/>
        </p:nvGraphicFramePr>
        <p:xfrm>
          <a:off x="257175" y="1000127"/>
          <a:ext cx="8667750" cy="3566584"/>
        </p:xfrm>
        <a:graphic>
          <a:graphicData uri="http://schemas.openxmlformats.org/drawingml/2006/table">
            <a:tbl>
              <a:tblPr firstRow="1" bandRow="1">
                <a:tableStyleId>{5C22544A-7EE6-4342-B048-85BDC9FD1C3A}</a:tableStyleId>
              </a:tblPr>
              <a:tblGrid>
                <a:gridCol w="1211214"/>
                <a:gridCol w="1674882"/>
                <a:gridCol w="2157475"/>
                <a:gridCol w="1890629"/>
                <a:gridCol w="1733550"/>
              </a:tblGrid>
              <a:tr h="1047748">
                <a:tc>
                  <a:txBody>
                    <a:bodyPr/>
                    <a:lstStyle/>
                    <a:p>
                      <a:endParaRPr lang="en-GB" dirty="0"/>
                    </a:p>
                  </a:txBody>
                  <a:tcPr/>
                </a:tc>
                <a:tc>
                  <a:txBody>
                    <a:bodyPr/>
                    <a:lstStyle/>
                    <a:p>
                      <a:r>
                        <a:rPr lang="en-GB" dirty="0" smtClean="0"/>
                        <a:t>Simplified</a:t>
                      </a:r>
                      <a:r>
                        <a:rPr lang="en-GB" baseline="0" dirty="0" smtClean="0"/>
                        <a:t> API</a:t>
                      </a:r>
                      <a:endParaRPr lang="en-GB" dirty="0"/>
                    </a:p>
                  </a:txBody>
                  <a:tcPr/>
                </a:tc>
                <a:tc>
                  <a:txBody>
                    <a:bodyPr/>
                    <a:lstStyle/>
                    <a:p>
                      <a:r>
                        <a:rPr lang="en-GB" dirty="0" smtClean="0"/>
                        <a:t>Standard</a:t>
                      </a:r>
                      <a:r>
                        <a:rPr lang="en-GB" baseline="0" dirty="0" smtClean="0"/>
                        <a:t> API</a:t>
                      </a:r>
                      <a:endParaRPr lang="en-GB" dirty="0"/>
                    </a:p>
                  </a:txBody>
                  <a:tcPr/>
                </a:tc>
                <a:tc>
                  <a:txBody>
                    <a:bodyPr/>
                    <a:lstStyle/>
                    <a:p>
                      <a:r>
                        <a:rPr lang="en-GB" dirty="0" smtClean="0"/>
                        <a:t>Legacy </a:t>
                      </a:r>
                    </a:p>
                    <a:p>
                      <a:r>
                        <a:rPr lang="en-GB" dirty="0" smtClean="0"/>
                        <a:t>queue-specific API</a:t>
                      </a:r>
                      <a:endParaRPr lang="en-GB" dirty="0"/>
                    </a:p>
                  </a:txBody>
                  <a:tcPr/>
                </a:tc>
                <a:tc>
                  <a:txBody>
                    <a:bodyPr/>
                    <a:lstStyle/>
                    <a:p>
                      <a:r>
                        <a:rPr lang="en-GB" dirty="0" smtClean="0"/>
                        <a:t>Legacy</a:t>
                      </a:r>
                    </a:p>
                    <a:p>
                      <a:r>
                        <a:rPr lang="en-GB" dirty="0" smtClean="0"/>
                        <a:t>topic-specific</a:t>
                      </a:r>
                      <a:r>
                        <a:rPr lang="en-GB" baseline="0" dirty="0" smtClean="0"/>
                        <a:t> API</a:t>
                      </a:r>
                      <a:endParaRPr lang="en-GB" dirty="0"/>
                    </a:p>
                  </a:txBody>
                  <a:tcPr/>
                </a:tc>
              </a:tr>
              <a:tr h="683684">
                <a:tc>
                  <a:txBody>
                    <a:bodyPr/>
                    <a:lstStyle/>
                    <a:p>
                      <a:r>
                        <a:rPr lang="en-GB" sz="1600" i="1" dirty="0" smtClean="0"/>
                        <a:t>Introduced</a:t>
                      </a:r>
                      <a:r>
                        <a:rPr lang="en-GB" sz="1600" i="1" baseline="0" dirty="0" smtClean="0"/>
                        <a:t> in</a:t>
                      </a:r>
                      <a:endParaRPr lang="en-GB" sz="1600" i="1" dirty="0"/>
                    </a:p>
                  </a:txBody>
                  <a:tcPr/>
                </a:tc>
                <a:tc>
                  <a:txBody>
                    <a:bodyPr/>
                    <a:lstStyle/>
                    <a:p>
                      <a:r>
                        <a:rPr lang="en-GB" dirty="0" smtClean="0"/>
                        <a:t>JMS 2.0</a:t>
                      </a:r>
                      <a:endParaRPr lang="en-GB" dirty="0"/>
                    </a:p>
                  </a:txBody>
                  <a:tcPr/>
                </a:tc>
                <a:tc>
                  <a:txBody>
                    <a:bodyPr/>
                    <a:lstStyle/>
                    <a:p>
                      <a:r>
                        <a:rPr lang="en-GB" dirty="0" smtClean="0"/>
                        <a:t>JMS 1.1</a:t>
                      </a:r>
                      <a:endParaRPr lang="en-GB" dirty="0"/>
                    </a:p>
                  </a:txBody>
                  <a:tcPr/>
                </a:tc>
                <a:tc>
                  <a:txBody>
                    <a:bodyPr/>
                    <a:lstStyle/>
                    <a:p>
                      <a:r>
                        <a:rPr lang="en-GB" dirty="0" smtClean="0"/>
                        <a:t>JMS 1.0</a:t>
                      </a:r>
                      <a:endParaRPr lang="en-GB" dirty="0"/>
                    </a:p>
                  </a:txBody>
                  <a:tcPr/>
                </a:tc>
                <a:tc>
                  <a:txBody>
                    <a:bodyPr/>
                    <a:lstStyle/>
                    <a:p>
                      <a:r>
                        <a:rPr lang="en-GB" dirty="0" smtClean="0"/>
                        <a:t>JMS 1.0</a:t>
                      </a:r>
                      <a:endParaRPr lang="en-GB" dirty="0"/>
                    </a:p>
                  </a:txBody>
                  <a:tcPr/>
                </a:tc>
              </a:tr>
              <a:tr h="1835152">
                <a:tc>
                  <a:txBody>
                    <a:bodyPr/>
                    <a:lstStyle/>
                    <a:p>
                      <a:r>
                        <a:rPr lang="en-GB" sz="1600" i="1" dirty="0" smtClean="0"/>
                        <a:t>Main interfaces</a:t>
                      </a:r>
                      <a:endParaRPr lang="en-GB" sz="1600" i="1" dirty="0"/>
                    </a:p>
                  </a:txBody>
                  <a:tcPr/>
                </a:tc>
                <a:tc>
                  <a:txBody>
                    <a:bodyPr/>
                    <a:lstStyle/>
                    <a:p>
                      <a:r>
                        <a:rPr lang="en-GB" sz="1600" dirty="0" smtClean="0"/>
                        <a:t>Connection</a:t>
                      </a:r>
                    </a:p>
                    <a:p>
                      <a:r>
                        <a:rPr lang="en-GB" sz="1600" dirty="0" smtClean="0"/>
                        <a:t>Factory</a:t>
                      </a:r>
                    </a:p>
                    <a:p>
                      <a:r>
                        <a:rPr lang="en-GB" sz="1600" dirty="0" smtClean="0"/>
                        <a:t>JMSContext JMSProducer</a:t>
                      </a:r>
                      <a:r>
                        <a:rPr lang="en-GB" sz="1600" baseline="0" dirty="0" smtClean="0"/>
                        <a:t> JMSConsumer</a:t>
                      </a:r>
                      <a:endParaRPr lang="en-GB" sz="1600" dirty="0"/>
                    </a:p>
                  </a:txBody>
                  <a:tcPr/>
                </a:tc>
                <a:tc>
                  <a:txBody>
                    <a:bodyPr/>
                    <a:lstStyle/>
                    <a:p>
                      <a:r>
                        <a:rPr lang="en-GB" sz="1600" dirty="0" smtClean="0"/>
                        <a:t>ConnectionFactory</a:t>
                      </a:r>
                    </a:p>
                    <a:p>
                      <a:r>
                        <a:rPr lang="en-GB" sz="1600" dirty="0" smtClean="0"/>
                        <a:t>Connection</a:t>
                      </a:r>
                    </a:p>
                    <a:p>
                      <a:r>
                        <a:rPr lang="en-GB" sz="1600" dirty="0" smtClean="0"/>
                        <a:t>Session</a:t>
                      </a:r>
                    </a:p>
                    <a:p>
                      <a:r>
                        <a:rPr lang="en-GB" sz="1600" dirty="0" smtClean="0"/>
                        <a:t>MessageProducer</a:t>
                      </a:r>
                    </a:p>
                    <a:p>
                      <a:r>
                        <a:rPr lang="en-GB" sz="1600" dirty="0" smtClean="0"/>
                        <a:t>MessageConsumer</a:t>
                      </a:r>
                      <a:endParaRPr lang="en-GB" sz="1600" dirty="0"/>
                    </a:p>
                  </a:txBody>
                  <a:tcPr/>
                </a:tc>
                <a:tc>
                  <a:txBody>
                    <a:bodyPr/>
                    <a:lstStyle/>
                    <a:p>
                      <a:r>
                        <a:rPr lang="en-GB" sz="1600" dirty="0" smtClean="0">
                          <a:solidFill>
                            <a:schemeClr val="tx1"/>
                          </a:solidFill>
                        </a:rPr>
                        <a:t>QueueConnectionFactory</a:t>
                      </a:r>
                    </a:p>
                    <a:p>
                      <a:r>
                        <a:rPr lang="en-GB" sz="1600" dirty="0" smtClean="0">
                          <a:solidFill>
                            <a:schemeClr val="tx1"/>
                          </a:solidFill>
                        </a:rPr>
                        <a:t>QueueConnection</a:t>
                      </a:r>
                    </a:p>
                    <a:p>
                      <a:r>
                        <a:rPr lang="en-GB" sz="1600" dirty="0" smtClean="0">
                          <a:solidFill>
                            <a:schemeClr val="tx1"/>
                          </a:solidFill>
                        </a:rPr>
                        <a:t>QueueSession,</a:t>
                      </a:r>
                    </a:p>
                    <a:p>
                      <a:r>
                        <a:rPr lang="en-GB" sz="1600" dirty="0" smtClean="0">
                          <a:solidFill>
                            <a:schemeClr val="tx1"/>
                          </a:solidFill>
                        </a:rPr>
                        <a:t>QueueSender,</a:t>
                      </a:r>
                    </a:p>
                    <a:p>
                      <a:r>
                        <a:rPr lang="en-GB" sz="1600" dirty="0" smtClean="0"/>
                        <a:t>QueueReceiver</a:t>
                      </a:r>
                      <a:endParaRPr lang="en-GB" sz="1600" dirty="0"/>
                    </a:p>
                  </a:txBody>
                  <a:tcPr/>
                </a:tc>
                <a:tc>
                  <a:txBody>
                    <a:bodyPr/>
                    <a:lstStyle/>
                    <a:p>
                      <a:r>
                        <a:rPr lang="en-GB" sz="1600" dirty="0" smtClean="0"/>
                        <a:t>TopicConnectionFactory</a:t>
                      </a:r>
                      <a:br>
                        <a:rPr lang="en-GB" sz="1600" dirty="0" smtClean="0"/>
                      </a:br>
                      <a:r>
                        <a:rPr lang="en-GB" sz="1600" dirty="0" smtClean="0"/>
                        <a:t>TopicConnection</a:t>
                      </a:r>
                    </a:p>
                    <a:p>
                      <a:r>
                        <a:rPr lang="en-GB" sz="1600" dirty="0" smtClean="0"/>
                        <a:t>TopicSession</a:t>
                      </a:r>
                    </a:p>
                    <a:p>
                      <a:r>
                        <a:rPr lang="en-GB" sz="1600" dirty="0" smtClean="0"/>
                        <a:t>TopicProducer</a:t>
                      </a:r>
                    </a:p>
                    <a:p>
                      <a:r>
                        <a:rPr lang="en-GB" sz="1600" dirty="0" smtClean="0"/>
                        <a:t>TopicSubscriber</a:t>
                      </a:r>
                    </a:p>
                  </a:txBody>
                  <a:tcPr/>
                </a:tc>
              </a:tr>
            </a:tbl>
          </a:graphicData>
        </a:graphic>
      </p:graphicFrame>
      <p:sp>
        <p:nvSpPr>
          <p:cNvPr id="11" name="TextBox 10"/>
          <p:cNvSpPr txBox="1"/>
          <p:nvPr/>
        </p:nvSpPr>
        <p:spPr>
          <a:xfrm rot="21208986">
            <a:off x="1484957" y="4117261"/>
            <a:ext cx="1564032" cy="646331"/>
          </a:xfrm>
          <a:prstGeom prst="rect">
            <a:avLst/>
          </a:prstGeom>
          <a:noFill/>
          <a:ln w="25400">
            <a:solidFill>
              <a:srgbClr val="FF1414"/>
            </a:solidFill>
            <a:prstDash val="dash"/>
          </a:ln>
        </p:spPr>
        <p:txBody>
          <a:bodyPr wrap="square" rtlCol="0">
            <a:spAutoFit/>
          </a:bodyPr>
          <a:lstStyle/>
          <a:p>
            <a:r>
              <a:rPr lang="en-GB" b="1" dirty="0" smtClean="0">
                <a:solidFill>
                  <a:srgbClr val="FF0000"/>
                </a:solidFill>
                <a:latin typeface="Courier New" pitchFamily="49" charset="0"/>
                <a:cs typeface="Courier New" pitchFamily="49" charset="0"/>
              </a:rPr>
              <a:t>new and simplified</a:t>
            </a:r>
          </a:p>
        </p:txBody>
      </p:sp>
      <p:sp>
        <p:nvSpPr>
          <p:cNvPr id="12" name="TextBox 11"/>
          <p:cNvSpPr txBox="1"/>
          <p:nvPr/>
        </p:nvSpPr>
        <p:spPr>
          <a:xfrm rot="21175815">
            <a:off x="3397344" y="4131947"/>
            <a:ext cx="1591074" cy="646331"/>
          </a:xfrm>
          <a:prstGeom prst="rect">
            <a:avLst/>
          </a:prstGeom>
          <a:noFill/>
          <a:ln w="25400">
            <a:solidFill>
              <a:srgbClr val="FF1414"/>
            </a:solidFill>
            <a:prstDash val="dash"/>
          </a:ln>
        </p:spPr>
        <p:txBody>
          <a:bodyPr wrap="square" rtlCol="0">
            <a:spAutoFit/>
          </a:bodyPr>
          <a:lstStyle/>
          <a:p>
            <a:r>
              <a:rPr lang="en-GB" b="1" dirty="0" smtClean="0">
                <a:solidFill>
                  <a:srgbClr val="FF0000"/>
                </a:solidFill>
                <a:latin typeface="Courier New" pitchFamily="49" charset="0"/>
                <a:cs typeface="Courier New" pitchFamily="49" charset="0"/>
              </a:rPr>
              <a:t>slightly simplified</a:t>
            </a:r>
          </a:p>
        </p:txBody>
      </p:sp>
      <p:sp>
        <p:nvSpPr>
          <p:cNvPr id="13" name="TextBox 12"/>
          <p:cNvSpPr txBox="1"/>
          <p:nvPr/>
        </p:nvSpPr>
        <p:spPr>
          <a:xfrm rot="21136185">
            <a:off x="6220058" y="4312121"/>
            <a:ext cx="1789198" cy="369332"/>
          </a:xfrm>
          <a:prstGeom prst="rect">
            <a:avLst/>
          </a:prstGeom>
          <a:noFill/>
          <a:ln w="25400">
            <a:solidFill>
              <a:srgbClr val="FF1414"/>
            </a:solidFill>
            <a:prstDash val="dash"/>
          </a:ln>
        </p:spPr>
        <p:txBody>
          <a:bodyPr wrap="square" rtlCol="0">
            <a:spAutoFit/>
          </a:bodyPr>
          <a:lstStyle/>
          <a:p>
            <a:r>
              <a:rPr lang="en-GB" b="1" dirty="0" smtClean="0">
                <a:solidFill>
                  <a:srgbClr val="FF0000"/>
                </a:solidFill>
                <a:latin typeface="Courier New" pitchFamily="49" charset="0"/>
                <a:cs typeface="Courier New" pitchFamily="49" charset="0"/>
              </a:rPr>
              <a:t>deprecated</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messaging features</a:t>
            </a:r>
            <a:endParaRPr lang="en-US" dirty="0"/>
          </a:p>
        </p:txBody>
      </p:sp>
      <p:cxnSp>
        <p:nvCxnSpPr>
          <p:cNvPr id="6" name="Straight Connector 5"/>
          <p:cNvCxnSpPr/>
          <p:nvPr/>
        </p:nvCxnSpPr>
        <p:spPr>
          <a:xfrm flipH="1">
            <a:off x="8972550" y="2567355"/>
            <a:ext cx="273054" cy="0"/>
          </a:xfrm>
          <a:prstGeom prst="line">
            <a:avLst/>
          </a:prstGeom>
          <a:grpFill/>
          <a:ln w="19050">
            <a:solidFill>
              <a:srgbClr val="00B050"/>
            </a:solidFill>
            <a:round/>
            <a:headEnd/>
            <a:tailEnd type="triangle" w="med" len="med"/>
          </a:ln>
        </p:spPr>
      </p:cxnSp>
      <p:pic>
        <p:nvPicPr>
          <p:cNvPr id="8" name="Picture Placeholder 7" descr="ph-hitech-dev-ISP2039208-v1.bmp"/>
          <p:cNvPicPr>
            <a:picLocks noGrp="1" noChangeAspect="1"/>
          </p:cNvPicPr>
          <p:nvPr>
            <p:ph type="pic" sz="quarter" idx="12"/>
          </p:nvPr>
        </p:nvPicPr>
        <p:blipFill>
          <a:blip r:embed="rId3" cstate="print">
            <a:extLst>
              <a:ext uri="{28A0092B-C50C-407E-A947-70E740481C1C}">
                <a14:useLocalDpi xmlns="" xmlns:a14="http://schemas.microsoft.com/office/drawing/2010/main" val="0"/>
              </a:ext>
            </a:extLst>
          </a:blip>
          <a:srcRect t="5000" b="5000"/>
          <a:stretch>
            <a:fillRect/>
          </a:stretch>
        </p:blipFill>
        <p:spPr/>
      </p:pic>
    </p:spTree>
    <p:extLst>
      <p:ext uri="{BB962C8B-B14F-4D97-AF65-F5344CB8AC3E}">
        <p14:creationId xmlns="" xmlns:p14="http://schemas.microsoft.com/office/powerpoint/2010/main" val="169607036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Delivery delay</a:t>
            </a:r>
            <a:endParaRPr lang="en-GB" dirty="0"/>
          </a:p>
        </p:txBody>
      </p:sp>
      <p:sp>
        <p:nvSpPr>
          <p:cNvPr id="3" name="Content Placeholder 2"/>
          <p:cNvSpPr>
            <a:spLocks noGrp="1"/>
          </p:cNvSpPr>
          <p:nvPr>
            <p:ph sz="quarter" idx="12"/>
          </p:nvPr>
        </p:nvSpPr>
        <p:spPr>
          <a:xfrm>
            <a:off x="804347" y="1097279"/>
            <a:ext cx="8229600" cy="3406960"/>
          </a:xfrm>
        </p:spPr>
        <p:txBody>
          <a:bodyPr/>
          <a:lstStyle/>
          <a:p>
            <a:r>
              <a:rPr lang="en-GB" dirty="0" smtClean="0"/>
              <a:t>Allows a JMS client to schedule the future delivery of a message</a:t>
            </a:r>
          </a:p>
          <a:p>
            <a:r>
              <a:rPr lang="en-GB" dirty="0" smtClean="0"/>
              <a:t>New method on MessageProducer </a:t>
            </a:r>
            <a:br>
              <a:rPr lang="en-GB" dirty="0" smtClean="0"/>
            </a:br>
            <a:r>
              <a:rPr lang="en-GB" dirty="0" smtClean="0"/>
              <a:t/>
            </a:r>
            <a:br>
              <a:rPr lang="en-GB" dirty="0" smtClean="0"/>
            </a:br>
            <a:endParaRPr lang="en-GB" dirty="0" smtClean="0"/>
          </a:p>
          <a:p>
            <a:r>
              <a:rPr lang="en-GB" dirty="0" smtClean="0"/>
              <a:t>New method on </a:t>
            </a:r>
            <a:r>
              <a:rPr lang="en-GB" dirty="0" err="1" smtClean="0"/>
              <a:t>JMSProducer</a:t>
            </a:r>
            <a:endParaRPr lang="en-GB" dirty="0" smtClean="0"/>
          </a:p>
          <a:p>
            <a:endParaRPr lang="en-GB" dirty="0" smtClean="0"/>
          </a:p>
          <a:p>
            <a:endParaRPr lang="en-GB" dirty="0" smtClean="0"/>
          </a:p>
          <a:p>
            <a:r>
              <a:rPr lang="en-GB" dirty="0" smtClean="0"/>
              <a:t>Sets minimum time in ms from that a message should be retained by the messaging system before delivery to a consumer</a:t>
            </a:r>
          </a:p>
          <a:p>
            <a:r>
              <a:rPr lang="en-GB" i="1" dirty="0" smtClean="0"/>
              <a:t>Why? </a:t>
            </a:r>
            <a:r>
              <a:rPr lang="en-GB" dirty="0" smtClean="0"/>
              <a:t>If the business requires deferred processing, e.g. end of day</a:t>
            </a:r>
            <a:endParaRPr lang="en-GB" dirty="0"/>
          </a:p>
        </p:txBody>
      </p:sp>
      <p:sp>
        <p:nvSpPr>
          <p:cNvPr id="4" name="Text Placeholder 3"/>
          <p:cNvSpPr>
            <a:spLocks noGrp="1"/>
          </p:cNvSpPr>
          <p:nvPr>
            <p:ph type="body" sz="quarter" idx="13"/>
          </p:nvPr>
        </p:nvSpPr>
        <p:spPr/>
        <p:txBody>
          <a:bodyPr/>
          <a:lstStyle/>
          <a:p>
            <a:r>
              <a:rPr lang="en-GB" dirty="0" smtClean="0"/>
              <a:t>In both the standard and simplified APIs</a:t>
            </a:r>
            <a:endParaRPr lang="en-GB" dirty="0"/>
          </a:p>
        </p:txBody>
      </p:sp>
      <p:graphicFrame>
        <p:nvGraphicFramePr>
          <p:cNvPr id="5" name="Table 4"/>
          <p:cNvGraphicFramePr>
            <a:graphicFrameLocks noGrp="1"/>
          </p:cNvGraphicFramePr>
          <p:nvPr/>
        </p:nvGraphicFramePr>
        <p:xfrm>
          <a:off x="841250" y="2918769"/>
          <a:ext cx="8119870" cy="512060"/>
        </p:xfrm>
        <a:graphic>
          <a:graphicData uri="http://schemas.openxmlformats.org/drawingml/2006/table">
            <a:tbl>
              <a:tblPr>
                <a:effectLst/>
              </a:tblPr>
              <a:tblGrid>
                <a:gridCol w="8119870"/>
              </a:tblGrid>
              <a:tr h="512060">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800" b="1" i="0" u="none" strike="noStrike" kern="1200" cap="none" spc="0" normalizeH="0" baseline="0" noProof="0" dirty="0" smtClean="0">
                          <a:ln>
                            <a:noFill/>
                          </a:ln>
                          <a:solidFill>
                            <a:srgbClr val="000000"/>
                          </a:solidFill>
                          <a:effectLst/>
                          <a:uLnTx/>
                          <a:uFillTx/>
                          <a:latin typeface="Courier New" pitchFamily="49" charset="0"/>
                          <a:ea typeface="+mn-ea"/>
                          <a:cs typeface="Courier New" pitchFamily="49" charset="0"/>
                        </a:rPr>
                        <a:t>public </a:t>
                      </a:r>
                      <a:r>
                        <a:rPr kumimoji="0" lang="en-GB" sz="1800" b="1" i="0" u="none" strike="noStrike" kern="1200" cap="none" spc="0" normalizeH="0" baseline="0" noProof="0" dirty="0" err="1" smtClean="0">
                          <a:ln>
                            <a:noFill/>
                          </a:ln>
                          <a:solidFill>
                            <a:srgbClr val="000000"/>
                          </a:solidFill>
                          <a:effectLst/>
                          <a:uLnTx/>
                          <a:uFillTx/>
                          <a:latin typeface="Courier New" pitchFamily="49" charset="0"/>
                          <a:ea typeface="+mn-ea"/>
                          <a:cs typeface="Courier New" pitchFamily="49" charset="0"/>
                        </a:rPr>
                        <a:t>JMSProducer</a:t>
                      </a:r>
                      <a:r>
                        <a:rPr kumimoji="0" lang="en-GB" sz="1800" b="1" i="0" u="none" strike="noStrike" kern="1200" cap="none" spc="0" normalizeH="0" baseline="0" noProof="0" dirty="0" smtClean="0">
                          <a:ln>
                            <a:noFill/>
                          </a:ln>
                          <a:solidFill>
                            <a:srgbClr val="000000"/>
                          </a:solidFill>
                          <a:effectLst/>
                          <a:uLnTx/>
                          <a:uFillTx/>
                          <a:latin typeface="Courier New" pitchFamily="49" charset="0"/>
                          <a:ea typeface="+mn-ea"/>
                          <a:cs typeface="Courier New" pitchFamily="49" charset="0"/>
                        </a:rPr>
                        <a:t> </a:t>
                      </a:r>
                      <a:r>
                        <a:rPr kumimoji="0" lang="en-GB" sz="1800" b="1" i="0" u="none" strike="noStrike" kern="1200" cap="none" spc="0" normalizeH="0" baseline="0" noProof="0" dirty="0" err="1" smtClean="0">
                          <a:ln>
                            <a:noFill/>
                          </a:ln>
                          <a:solidFill>
                            <a:srgbClr val="000000"/>
                          </a:solidFill>
                          <a:effectLst/>
                          <a:uLnTx/>
                          <a:uFillTx/>
                          <a:latin typeface="Courier New" pitchFamily="49" charset="0"/>
                          <a:ea typeface="+mn-ea"/>
                          <a:cs typeface="Courier New" pitchFamily="49" charset="0"/>
                        </a:rPr>
                        <a:t>setDeliveryDelay</a:t>
                      </a:r>
                      <a:r>
                        <a:rPr kumimoji="0" lang="en-GB" sz="1800" b="1" i="0" u="none" strike="noStrike" kern="1200" cap="none" spc="0" normalizeH="0" baseline="0" noProof="0" dirty="0" smtClean="0">
                          <a:ln>
                            <a:noFill/>
                          </a:ln>
                          <a:solidFill>
                            <a:srgbClr val="000000"/>
                          </a:solidFill>
                          <a:effectLst/>
                          <a:uLnTx/>
                          <a:uFillTx/>
                          <a:latin typeface="Courier New" pitchFamily="49" charset="0"/>
                          <a:ea typeface="+mn-ea"/>
                          <a:cs typeface="Courier New" pitchFamily="49" charset="0"/>
                        </a:rPr>
                        <a:t>(long </a:t>
                      </a:r>
                      <a:r>
                        <a:rPr kumimoji="0" lang="en-GB" sz="1800" b="1" i="0" u="none" strike="noStrike" kern="1200" cap="none" spc="0" normalizeH="0" baseline="0" noProof="0" dirty="0" err="1" smtClean="0">
                          <a:ln>
                            <a:noFill/>
                          </a:ln>
                          <a:solidFill>
                            <a:srgbClr val="000000"/>
                          </a:solidFill>
                          <a:effectLst/>
                          <a:uLnTx/>
                          <a:uFillTx/>
                          <a:latin typeface="Courier New" pitchFamily="49" charset="0"/>
                          <a:ea typeface="+mn-ea"/>
                          <a:cs typeface="Courier New" pitchFamily="49" charset="0"/>
                        </a:rPr>
                        <a:t>deliveryDelay</a:t>
                      </a:r>
                      <a:r>
                        <a:rPr kumimoji="0" lang="en-GB" sz="1800" b="1" i="0" u="none" strike="noStrike" kern="1200" cap="none" spc="0" normalizeH="0" baseline="0" noProof="0" dirty="0" smtClean="0">
                          <a:ln>
                            <a:noFill/>
                          </a:ln>
                          <a:solidFill>
                            <a:srgbClr val="000000"/>
                          </a:solidFill>
                          <a:effectLst/>
                          <a:uLnTx/>
                          <a:uFillTx/>
                          <a:latin typeface="Courier New" pitchFamily="49" charset="0"/>
                          <a:ea typeface="+mn-ea"/>
                          <a:cs typeface="Courier New" pitchFamily="49" charset="0"/>
                        </a:rPr>
                        <a:t>)</a:t>
                      </a:r>
                      <a:endParaRPr kumimoji="0" lang="en-GB" sz="18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graphicFrame>
        <p:nvGraphicFramePr>
          <p:cNvPr id="6" name="Table 5"/>
          <p:cNvGraphicFramePr>
            <a:graphicFrameLocks noGrp="1"/>
          </p:cNvGraphicFramePr>
          <p:nvPr/>
        </p:nvGraphicFramePr>
        <p:xfrm>
          <a:off x="832717" y="1864166"/>
          <a:ext cx="8119870" cy="512060"/>
        </p:xfrm>
        <a:graphic>
          <a:graphicData uri="http://schemas.openxmlformats.org/drawingml/2006/table">
            <a:tbl>
              <a:tblPr>
                <a:effectLst/>
              </a:tblPr>
              <a:tblGrid>
                <a:gridCol w="8119870"/>
              </a:tblGrid>
              <a:tr h="512060">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800" b="1" i="0" u="none" strike="noStrike" kern="1200" cap="none" spc="0" normalizeH="0" baseline="0" noProof="0" dirty="0" smtClean="0">
                          <a:ln>
                            <a:noFill/>
                          </a:ln>
                          <a:solidFill>
                            <a:srgbClr val="000000"/>
                          </a:solidFill>
                          <a:effectLst/>
                          <a:uLnTx/>
                          <a:uFillTx/>
                          <a:latin typeface="Courier New" pitchFamily="49" charset="0"/>
                          <a:ea typeface="+mn-ea"/>
                          <a:cs typeface="Courier New" pitchFamily="49" charset="0"/>
                        </a:rPr>
                        <a:t>public void </a:t>
                      </a:r>
                      <a:r>
                        <a:rPr kumimoji="0" lang="en-GB" sz="1800" b="1" i="0" u="none" strike="noStrike" kern="1200" cap="none" spc="0" normalizeH="0" baseline="0" noProof="0" dirty="0" err="1" smtClean="0">
                          <a:ln>
                            <a:noFill/>
                          </a:ln>
                          <a:solidFill>
                            <a:srgbClr val="000000"/>
                          </a:solidFill>
                          <a:effectLst/>
                          <a:uLnTx/>
                          <a:uFillTx/>
                          <a:latin typeface="Courier New" pitchFamily="49" charset="0"/>
                          <a:ea typeface="+mn-ea"/>
                          <a:cs typeface="Courier New" pitchFamily="49" charset="0"/>
                        </a:rPr>
                        <a:t>setDeliveryDelay</a:t>
                      </a:r>
                      <a:r>
                        <a:rPr kumimoji="0" lang="en-GB" sz="1800" b="1" i="0" u="none" strike="noStrike" kern="1200" cap="none" spc="0" normalizeH="0" baseline="0" noProof="0" dirty="0" smtClean="0">
                          <a:ln>
                            <a:noFill/>
                          </a:ln>
                          <a:solidFill>
                            <a:srgbClr val="000000"/>
                          </a:solidFill>
                          <a:effectLst/>
                          <a:uLnTx/>
                          <a:uFillTx/>
                          <a:latin typeface="Courier New" pitchFamily="49" charset="0"/>
                          <a:ea typeface="+mn-ea"/>
                          <a:cs typeface="Courier New" pitchFamily="49" charset="0"/>
                        </a:rPr>
                        <a:t>(long </a:t>
                      </a:r>
                      <a:r>
                        <a:rPr kumimoji="0" lang="en-GB" sz="1800" b="1" i="0" u="none" strike="noStrike" kern="1200" cap="none" spc="0" normalizeH="0" baseline="0" noProof="0" dirty="0" err="1" smtClean="0">
                          <a:ln>
                            <a:noFill/>
                          </a:ln>
                          <a:solidFill>
                            <a:srgbClr val="000000"/>
                          </a:solidFill>
                          <a:effectLst/>
                          <a:uLnTx/>
                          <a:uFillTx/>
                          <a:latin typeface="Courier New" pitchFamily="49" charset="0"/>
                          <a:ea typeface="+mn-ea"/>
                          <a:cs typeface="Courier New" pitchFamily="49" charset="0"/>
                        </a:rPr>
                        <a:t>deliveryDelay</a:t>
                      </a:r>
                      <a:r>
                        <a:rPr kumimoji="0" lang="en-GB" sz="1800" b="1" i="0" u="none" strike="noStrike" kern="1200" cap="none" spc="0" normalizeH="0" baseline="0" noProof="0" dirty="0" smtClean="0">
                          <a:ln>
                            <a:noFill/>
                          </a:ln>
                          <a:solidFill>
                            <a:srgbClr val="000000"/>
                          </a:solidFill>
                          <a:effectLst/>
                          <a:uLnTx/>
                          <a:uFillTx/>
                          <a:latin typeface="Courier New" pitchFamily="49" charset="0"/>
                          <a:ea typeface="+mn-ea"/>
                          <a:cs typeface="Courier New" pitchFamily="49" charset="0"/>
                        </a:rPr>
                        <a:t>)</a:t>
                      </a:r>
                      <a:endParaRPr kumimoji="0" lang="en-GB" sz="18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sz="3200" dirty="0" err="1" smtClean="0"/>
              <a:t>Bof</a:t>
            </a:r>
            <a:r>
              <a:rPr lang="en-GB" sz="3200" dirty="0" smtClean="0"/>
              <a:t> </a:t>
            </a:r>
            <a:endParaRPr lang="en-GB" sz="2400" dirty="0" smtClean="0"/>
          </a:p>
          <a:p>
            <a:endParaRPr lang="en-GB" sz="2400" dirty="0" smtClean="0"/>
          </a:p>
          <a:p>
            <a:r>
              <a:rPr lang="en-GB" sz="2400" dirty="0" smtClean="0"/>
              <a:t>What’s Next for JMS?</a:t>
            </a:r>
          </a:p>
          <a:p>
            <a:endParaRPr lang="en-GB" sz="2400" cap="none" dirty="0" smtClean="0"/>
          </a:p>
          <a:p>
            <a:r>
              <a:rPr lang="en-GB" sz="2400" cap="none" dirty="0" smtClean="0"/>
              <a:t>Nigel Deakin, John </a:t>
            </a:r>
            <a:r>
              <a:rPr lang="en-GB" sz="2400" cap="none" dirty="0" err="1" smtClean="0"/>
              <a:t>Ament</a:t>
            </a:r>
            <a:endParaRPr lang="en-GB" sz="2400" cap="none" dirty="0" smtClean="0"/>
          </a:p>
          <a:p>
            <a:r>
              <a:rPr lang="en-GB" sz="2400" cap="none" dirty="0" smtClean="0"/>
              <a:t/>
            </a:r>
            <a:br>
              <a:rPr lang="en-GB" sz="2400" cap="none" dirty="0" smtClean="0"/>
            </a:br>
            <a:r>
              <a:rPr lang="en-GB" sz="2400" cap="none" dirty="0" smtClean="0"/>
              <a:t>1730 Tues 24 Sept</a:t>
            </a:r>
            <a:br>
              <a:rPr lang="en-GB" sz="2400" cap="none" dirty="0" smtClean="0"/>
            </a:br>
            <a:r>
              <a:rPr lang="en-GB" sz="2400" cap="none" dirty="0" err="1" smtClean="0"/>
              <a:t>Parc</a:t>
            </a:r>
            <a:r>
              <a:rPr lang="en-GB" sz="2400" cap="none" dirty="0" smtClean="0"/>
              <a:t> 55 </a:t>
            </a:r>
            <a:r>
              <a:rPr lang="en-GB" sz="2400" dirty="0" smtClean="0"/>
              <a:t>– </a:t>
            </a:r>
            <a:r>
              <a:rPr lang="en-GB" sz="2400" cap="none" dirty="0" smtClean="0"/>
              <a:t>Cyril </a:t>
            </a:r>
            <a:r>
              <a:rPr lang="en-GB" sz="2400" cap="none" dirty="0" err="1" smtClean="0"/>
              <a:t>Magnin</a:t>
            </a:r>
            <a:r>
              <a:rPr lang="en-GB" sz="2400" cap="none" dirty="0" smtClean="0"/>
              <a:t> I</a:t>
            </a:r>
            <a:endParaRPr lang="en-GB" sz="2000" cap="none" dirty="0"/>
          </a:p>
        </p:txBody>
      </p:sp>
    </p:spTree>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Async send</a:t>
            </a:r>
            <a:endParaRPr lang="en-GB" dirty="0"/>
          </a:p>
        </p:txBody>
      </p:sp>
      <p:sp>
        <p:nvSpPr>
          <p:cNvPr id="3" name="Content Placeholder 2"/>
          <p:cNvSpPr>
            <a:spLocks noGrp="1"/>
          </p:cNvSpPr>
          <p:nvPr>
            <p:ph sz="quarter" idx="12"/>
          </p:nvPr>
        </p:nvSpPr>
        <p:spPr>
          <a:xfrm>
            <a:off x="804347" y="1266076"/>
            <a:ext cx="8229600" cy="3062606"/>
          </a:xfrm>
        </p:spPr>
        <p:txBody>
          <a:bodyPr/>
          <a:lstStyle/>
          <a:p>
            <a:r>
              <a:rPr lang="en-GB" dirty="0" smtClean="0"/>
              <a:t>Send a message and return immediately without blocking until an acknowledgement has been received from the server. </a:t>
            </a:r>
          </a:p>
          <a:p>
            <a:r>
              <a:rPr lang="en-GB" dirty="0" smtClean="0"/>
              <a:t>Instead, when the acknowledgement is received, an asynchronous </a:t>
            </a:r>
            <a:r>
              <a:rPr lang="en-GB" dirty="0" err="1" smtClean="0"/>
              <a:t>callback</a:t>
            </a:r>
            <a:r>
              <a:rPr lang="en-GB" dirty="0" smtClean="0"/>
              <a:t> will be invoked</a:t>
            </a:r>
          </a:p>
          <a:p>
            <a:r>
              <a:rPr lang="en-GB" dirty="0" smtClean="0"/>
              <a:t>New methods on MessageProducer</a:t>
            </a:r>
          </a:p>
          <a:p>
            <a:endParaRPr lang="en-GB" dirty="0" smtClean="0"/>
          </a:p>
          <a:p>
            <a:endParaRPr lang="en-GB" dirty="0" smtClean="0"/>
          </a:p>
          <a:p>
            <a:r>
              <a:rPr lang="en-GB" dirty="0" smtClean="0"/>
              <a:t>Feature also available on </a:t>
            </a:r>
            <a:r>
              <a:rPr lang="en-GB" dirty="0" err="1" smtClean="0"/>
              <a:t>JMSProducer</a:t>
            </a:r>
            <a:endParaRPr lang="en-GB" dirty="0" smtClean="0"/>
          </a:p>
          <a:p>
            <a:r>
              <a:rPr lang="en-GB" i="1" dirty="0" smtClean="0"/>
              <a:t>Why? </a:t>
            </a:r>
            <a:r>
              <a:rPr lang="en-GB" dirty="0" smtClean="0"/>
              <a:t>Allows thread to do other work whilst waiting for the acknowledgement</a:t>
            </a:r>
            <a:endParaRPr lang="en-GB" dirty="0"/>
          </a:p>
        </p:txBody>
      </p:sp>
      <p:sp>
        <p:nvSpPr>
          <p:cNvPr id="6" name="Text Placeholder 5"/>
          <p:cNvSpPr>
            <a:spLocks noGrp="1"/>
          </p:cNvSpPr>
          <p:nvPr>
            <p:ph type="body" sz="quarter" idx="13"/>
          </p:nvPr>
        </p:nvSpPr>
        <p:spPr/>
        <p:txBody>
          <a:bodyPr/>
          <a:lstStyle/>
          <a:p>
            <a:r>
              <a:rPr lang="en-GB" dirty="0" smtClean="0"/>
              <a:t>In both the standard and simplified APIs</a:t>
            </a:r>
          </a:p>
          <a:p>
            <a:endParaRPr lang="en-GB" dirty="0"/>
          </a:p>
        </p:txBody>
      </p:sp>
      <p:graphicFrame>
        <p:nvGraphicFramePr>
          <p:cNvPr id="5" name="Table 4"/>
          <p:cNvGraphicFramePr>
            <a:graphicFrameLocks noGrp="1"/>
          </p:cNvGraphicFramePr>
          <p:nvPr/>
        </p:nvGraphicFramePr>
        <p:xfrm>
          <a:off x="854662" y="3116275"/>
          <a:ext cx="8119870" cy="453543"/>
        </p:xfrm>
        <a:graphic>
          <a:graphicData uri="http://schemas.openxmlformats.org/drawingml/2006/table">
            <a:tbl>
              <a:tblPr>
                <a:effectLst/>
              </a:tblPr>
              <a:tblGrid>
                <a:gridCol w="8119870"/>
              </a:tblGrid>
              <a:tr h="453543">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8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messageProducer.send</a:t>
                      </a:r>
                      <a:r>
                        <a:rPr kumimoji="0" lang="en-GB" sz="18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8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message,completionListener</a:t>
                      </a:r>
                      <a:r>
                        <a:rPr kumimoji="0" lang="en-GB" sz="18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Async send</a:t>
            </a:r>
            <a:endParaRPr lang="en-GB" dirty="0"/>
          </a:p>
        </p:txBody>
      </p:sp>
      <p:sp>
        <p:nvSpPr>
          <p:cNvPr id="3" name="Content Placeholder 2"/>
          <p:cNvSpPr>
            <a:spLocks noGrp="1"/>
          </p:cNvSpPr>
          <p:nvPr>
            <p:ph sz="quarter" idx="12"/>
          </p:nvPr>
        </p:nvSpPr>
        <p:spPr/>
        <p:txBody>
          <a:bodyPr/>
          <a:lstStyle/>
          <a:p>
            <a:r>
              <a:rPr lang="en-GB" dirty="0" smtClean="0"/>
              <a:t>Application specifies a </a:t>
            </a:r>
            <a:r>
              <a:rPr lang="en-GB" dirty="0" err="1" smtClean="0"/>
              <a:t>CompletionListener</a:t>
            </a:r>
            <a:r>
              <a:rPr lang="en-GB" dirty="0" smtClean="0"/>
              <a:t> instance</a:t>
            </a:r>
          </a:p>
          <a:p>
            <a:endParaRPr lang="en-GB" dirty="0" smtClean="0"/>
          </a:p>
          <a:p>
            <a:endParaRPr lang="en-GB" dirty="0" smtClean="0"/>
          </a:p>
          <a:p>
            <a:endParaRPr lang="en-GB" dirty="0" smtClean="0"/>
          </a:p>
          <a:p>
            <a:endParaRPr lang="en-GB" dirty="0" smtClean="0"/>
          </a:p>
        </p:txBody>
      </p:sp>
      <p:sp>
        <p:nvSpPr>
          <p:cNvPr id="7" name="Text Placeholder 6"/>
          <p:cNvSpPr>
            <a:spLocks noGrp="1"/>
          </p:cNvSpPr>
          <p:nvPr>
            <p:ph type="body" sz="quarter" idx="13"/>
          </p:nvPr>
        </p:nvSpPr>
        <p:spPr/>
        <p:txBody>
          <a:bodyPr/>
          <a:lstStyle/>
          <a:p>
            <a:r>
              <a:rPr lang="en-GB" dirty="0" smtClean="0"/>
              <a:t>In both the standard and simplified APIs</a:t>
            </a:r>
          </a:p>
          <a:p>
            <a:endParaRPr lang="en-GB" dirty="0"/>
          </a:p>
        </p:txBody>
      </p:sp>
      <p:graphicFrame>
        <p:nvGraphicFramePr>
          <p:cNvPr id="6" name="Table 5"/>
          <p:cNvGraphicFramePr>
            <a:graphicFrameLocks noGrp="1"/>
          </p:cNvGraphicFramePr>
          <p:nvPr/>
        </p:nvGraphicFramePr>
        <p:xfrm>
          <a:off x="853443" y="2068982"/>
          <a:ext cx="8119870" cy="1039978"/>
        </p:xfrm>
        <a:graphic>
          <a:graphicData uri="http://schemas.openxmlformats.org/drawingml/2006/table">
            <a:tbl>
              <a:tblPr>
                <a:effectLst/>
              </a:tblPr>
              <a:tblGrid>
                <a:gridCol w="8119870"/>
              </a:tblGrid>
              <a:tr h="1039978">
                <a:tc>
                  <a:txBody>
                    <a:bodyPr/>
                    <a:lstStyle/>
                    <a:p>
                      <a:r>
                        <a:rPr lang="en-GB" sz="1400" b="1" kern="1200" dirty="0" smtClean="0">
                          <a:solidFill>
                            <a:schemeClr val="tx1"/>
                          </a:solidFill>
                          <a:latin typeface="Courier New" pitchFamily="49" charset="0"/>
                          <a:ea typeface="+mn-ea"/>
                          <a:cs typeface="Courier New" pitchFamily="49" charset="0"/>
                        </a:rPr>
                        <a:t>public interface </a:t>
                      </a:r>
                      <a:r>
                        <a:rPr lang="en-GB" sz="1400" b="1" kern="1200" dirty="0" err="1" smtClean="0">
                          <a:solidFill>
                            <a:schemeClr val="tx1"/>
                          </a:solidFill>
                          <a:latin typeface="Courier New" pitchFamily="49" charset="0"/>
                          <a:ea typeface="+mn-ea"/>
                          <a:cs typeface="Courier New" pitchFamily="49" charset="0"/>
                        </a:rPr>
                        <a:t>CompletionListener</a:t>
                      </a:r>
                      <a:r>
                        <a:rPr lang="en-GB" sz="1400" b="1" kern="1200" dirty="0" smtClean="0">
                          <a:solidFill>
                            <a:schemeClr val="tx1"/>
                          </a:solidFill>
                          <a:latin typeface="Courier New" pitchFamily="49" charset="0"/>
                          <a:ea typeface="+mn-ea"/>
                          <a:cs typeface="Courier New" pitchFamily="49" charset="0"/>
                        </a:rPr>
                        <a:t> {</a:t>
                      </a:r>
                    </a:p>
                    <a:p>
                      <a:r>
                        <a:rPr lang="en-GB" sz="1400" b="1" kern="1200" dirty="0" smtClean="0">
                          <a:solidFill>
                            <a:schemeClr val="tx1"/>
                          </a:solidFill>
                          <a:latin typeface="Courier New" pitchFamily="49" charset="0"/>
                          <a:ea typeface="+mn-ea"/>
                          <a:cs typeface="Courier New" pitchFamily="49" charset="0"/>
                        </a:rPr>
                        <a:t>   void </a:t>
                      </a:r>
                      <a:r>
                        <a:rPr lang="en-GB" sz="1400" b="1" kern="1200" dirty="0" err="1" smtClean="0">
                          <a:solidFill>
                            <a:schemeClr val="tx1"/>
                          </a:solidFill>
                          <a:latin typeface="Courier New" pitchFamily="49" charset="0"/>
                          <a:ea typeface="+mn-ea"/>
                          <a:cs typeface="Courier New" pitchFamily="49" charset="0"/>
                        </a:rPr>
                        <a:t>onCompletion</a:t>
                      </a:r>
                      <a:r>
                        <a:rPr lang="en-GB" sz="1400" b="1" kern="1200" dirty="0" smtClean="0">
                          <a:solidFill>
                            <a:schemeClr val="tx1"/>
                          </a:solidFill>
                          <a:latin typeface="Courier New" pitchFamily="49" charset="0"/>
                          <a:ea typeface="+mn-ea"/>
                          <a:cs typeface="Courier New" pitchFamily="49" charset="0"/>
                        </a:rPr>
                        <a:t>(Message </a:t>
                      </a:r>
                      <a:r>
                        <a:rPr lang="en-GB" sz="1400" b="1" kern="1200" dirty="0" err="1" smtClean="0">
                          <a:solidFill>
                            <a:schemeClr val="tx1"/>
                          </a:solidFill>
                          <a:latin typeface="Courier New" pitchFamily="49" charset="0"/>
                          <a:ea typeface="+mn-ea"/>
                          <a:cs typeface="Courier New" pitchFamily="49" charset="0"/>
                        </a:rPr>
                        <a:t>message</a:t>
                      </a:r>
                      <a:r>
                        <a:rPr lang="en-GB" sz="1400" b="1" kern="1200" dirty="0" smtClean="0">
                          <a:solidFill>
                            <a:schemeClr val="tx1"/>
                          </a:solidFill>
                          <a:latin typeface="Courier New" pitchFamily="49" charset="0"/>
                          <a:ea typeface="+mn-ea"/>
                          <a:cs typeface="Courier New" pitchFamily="49" charset="0"/>
                        </a:rPr>
                        <a:t>);</a:t>
                      </a:r>
                    </a:p>
                    <a:p>
                      <a:r>
                        <a:rPr lang="fr-FR" sz="1400" b="1" kern="1200" dirty="0" smtClean="0">
                          <a:solidFill>
                            <a:schemeClr val="tx1"/>
                          </a:solidFill>
                          <a:latin typeface="Courier New" pitchFamily="49" charset="0"/>
                          <a:ea typeface="+mn-ea"/>
                          <a:cs typeface="Courier New" pitchFamily="49" charset="0"/>
                        </a:rPr>
                        <a:t>   </a:t>
                      </a:r>
                      <a:r>
                        <a:rPr lang="fr-FR" sz="1400" b="1" kern="1200" dirty="0" err="1" smtClean="0">
                          <a:solidFill>
                            <a:schemeClr val="tx1"/>
                          </a:solidFill>
                          <a:latin typeface="Courier New" pitchFamily="49" charset="0"/>
                          <a:ea typeface="+mn-ea"/>
                          <a:cs typeface="Courier New" pitchFamily="49" charset="0"/>
                        </a:rPr>
                        <a:t>void</a:t>
                      </a:r>
                      <a:r>
                        <a:rPr lang="fr-FR" sz="1400" b="1" kern="1200" dirty="0" smtClean="0">
                          <a:solidFill>
                            <a:schemeClr val="tx1"/>
                          </a:solidFill>
                          <a:latin typeface="Courier New" pitchFamily="49" charset="0"/>
                          <a:ea typeface="+mn-ea"/>
                          <a:cs typeface="Courier New" pitchFamily="49" charset="0"/>
                        </a:rPr>
                        <a:t> </a:t>
                      </a:r>
                      <a:r>
                        <a:rPr lang="fr-FR" sz="1400" b="1" kern="1200" dirty="0" err="1" smtClean="0">
                          <a:solidFill>
                            <a:schemeClr val="tx1"/>
                          </a:solidFill>
                          <a:latin typeface="Courier New" pitchFamily="49" charset="0"/>
                          <a:ea typeface="+mn-ea"/>
                          <a:cs typeface="Courier New" pitchFamily="49" charset="0"/>
                        </a:rPr>
                        <a:t>onException</a:t>
                      </a:r>
                      <a:r>
                        <a:rPr lang="fr-FR" sz="1400" b="1" kern="1200" dirty="0" smtClean="0">
                          <a:solidFill>
                            <a:schemeClr val="tx1"/>
                          </a:solidFill>
                          <a:latin typeface="Courier New" pitchFamily="49" charset="0"/>
                          <a:ea typeface="+mn-ea"/>
                          <a:cs typeface="Courier New" pitchFamily="49" charset="0"/>
                        </a:rPr>
                        <a:t>(Message </a:t>
                      </a:r>
                      <a:r>
                        <a:rPr lang="fr-FR" sz="1400" b="1" kern="1200" dirty="0" err="1" smtClean="0">
                          <a:solidFill>
                            <a:schemeClr val="tx1"/>
                          </a:solidFill>
                          <a:latin typeface="Courier New" pitchFamily="49" charset="0"/>
                          <a:ea typeface="+mn-ea"/>
                          <a:cs typeface="Courier New" pitchFamily="49" charset="0"/>
                        </a:rPr>
                        <a:t>message</a:t>
                      </a:r>
                      <a:r>
                        <a:rPr lang="fr-FR" sz="1400" b="1" kern="1200" dirty="0" smtClean="0">
                          <a:solidFill>
                            <a:schemeClr val="tx1"/>
                          </a:solidFill>
                          <a:latin typeface="Courier New" pitchFamily="49" charset="0"/>
                          <a:ea typeface="+mn-ea"/>
                          <a:cs typeface="Courier New" pitchFamily="49" charset="0"/>
                        </a:rPr>
                        <a:t>, Exception </a:t>
                      </a:r>
                      <a:r>
                        <a:rPr lang="fr-FR" sz="1400" b="1" kern="1200" dirty="0" err="1" smtClean="0">
                          <a:solidFill>
                            <a:schemeClr val="tx1"/>
                          </a:solidFill>
                          <a:latin typeface="Courier New" pitchFamily="49" charset="0"/>
                          <a:ea typeface="+mn-ea"/>
                          <a:cs typeface="Courier New" pitchFamily="49" charset="0"/>
                        </a:rPr>
                        <a:t>exception</a:t>
                      </a:r>
                      <a:r>
                        <a:rPr lang="fr-FR" sz="1400" b="1" kern="1200" dirty="0" smtClean="0">
                          <a:solidFill>
                            <a:schemeClr val="tx1"/>
                          </a:solidFill>
                          <a:latin typeface="Courier New" pitchFamily="49" charset="0"/>
                          <a:ea typeface="+mn-ea"/>
                          <a:cs typeface="Courier New" pitchFamily="49" charset="0"/>
                        </a:rPr>
                        <a:t>);</a:t>
                      </a:r>
                    </a:p>
                    <a:p>
                      <a:r>
                        <a:rPr lang="en-GB" sz="1400" kern="1200" dirty="0" smtClean="0">
                          <a:solidFill>
                            <a:schemeClr val="tx1"/>
                          </a:solidFill>
                          <a:latin typeface="Courier New" pitchFamily="49" charset="0"/>
                          <a:ea typeface="+mn-ea"/>
                          <a:cs typeface="Courier New" pitchFamily="49" charset="0"/>
                        </a:rPr>
                        <a:t>}</a:t>
                      </a:r>
                      <a:endPar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Better handling of "poison" messages:</a:t>
            </a:r>
            <a:br>
              <a:rPr lang="en-GB" dirty="0" smtClean="0"/>
            </a:br>
            <a:r>
              <a:rPr lang="en-GB" dirty="0" smtClean="0"/>
              <a:t>Make </a:t>
            </a:r>
            <a:r>
              <a:rPr lang="en-GB" dirty="0" err="1" smtClean="0"/>
              <a:t>JMSMXDeliveryCount</a:t>
            </a:r>
            <a:r>
              <a:rPr lang="en-GB" dirty="0" smtClean="0"/>
              <a:t> mandatory</a:t>
            </a:r>
            <a:br>
              <a:rPr lang="en-GB" dirty="0" smtClean="0"/>
            </a:br>
            <a:endParaRPr lang="en-GB" dirty="0"/>
          </a:p>
        </p:txBody>
      </p:sp>
      <p:sp>
        <p:nvSpPr>
          <p:cNvPr id="3" name="Content Placeholder 2"/>
          <p:cNvSpPr>
            <a:spLocks noGrp="1"/>
          </p:cNvSpPr>
          <p:nvPr>
            <p:ph sz="quarter" idx="12"/>
          </p:nvPr>
        </p:nvSpPr>
        <p:spPr/>
        <p:txBody>
          <a:bodyPr/>
          <a:lstStyle/>
          <a:p>
            <a:r>
              <a:rPr lang="en-GB" dirty="0" smtClean="0"/>
              <a:t>JMS 1.1 defines an optional JMS defined message property </a:t>
            </a:r>
            <a:r>
              <a:rPr lang="en-GB" b="1" dirty="0" err="1" smtClean="0">
                <a:latin typeface="Courier New" pitchFamily="49" charset="0"/>
                <a:cs typeface="Courier New" pitchFamily="49" charset="0"/>
              </a:rPr>
              <a:t>JMSXDeliveryCount</a:t>
            </a:r>
            <a:r>
              <a:rPr lang="en-GB" dirty="0" smtClean="0"/>
              <a:t>. </a:t>
            </a:r>
          </a:p>
          <a:p>
            <a:pPr lvl="1"/>
            <a:r>
              <a:rPr lang="en-GB" dirty="0" smtClean="0"/>
              <a:t>When used, this is set by the JMS provider when a message is received, and is set to the number of times this message has been delivered (including the first time). The first time is 1, the second time 2, etc</a:t>
            </a:r>
          </a:p>
          <a:p>
            <a:r>
              <a:rPr lang="en-GB" dirty="0" smtClean="0"/>
              <a:t>JMS 2.0 will make this mandatory</a:t>
            </a:r>
          </a:p>
          <a:p>
            <a:endParaRPr lang="en-GB" dirty="0" smtClean="0"/>
          </a:p>
          <a:p>
            <a:r>
              <a:rPr lang="en-GB" i="1" dirty="0" smtClean="0"/>
              <a:t>Why? </a:t>
            </a:r>
            <a:r>
              <a:rPr lang="en-GB" dirty="0" smtClean="0"/>
              <a:t>Allows app servers and applications to handle "poisonous" messages better</a:t>
            </a:r>
            <a:endParaRPr lang="en-GB" dirty="0"/>
          </a:p>
        </p:txBody>
      </p:sp>
      <p:sp>
        <p:nvSpPr>
          <p:cNvPr id="4" name="Text Placeholder 3"/>
          <p:cNvSpPr>
            <a:spLocks noGrp="1"/>
          </p:cNvSpPr>
          <p:nvPr>
            <p:ph type="body" sz="quarter" idx="13"/>
          </p:nvPr>
        </p:nvSpPr>
        <p:spPr/>
        <p:txBody>
          <a:bodyPr/>
          <a:lstStyle/>
          <a:p>
            <a:r>
              <a:rPr lang="en-GB" dirty="0" smtClean="0"/>
              <a:t>In both the standard and simplified APIs</a:t>
            </a:r>
          </a:p>
          <a:p>
            <a:endParaRPr lang="en-GB" dirty="0"/>
          </a:p>
        </p:txBody>
      </p:sp>
    </p:spTree>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consumers on a topic subscription</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cxnSp>
        <p:nvCxnSpPr>
          <p:cNvPr id="6" name="Straight Connector 5"/>
          <p:cNvCxnSpPr/>
          <p:nvPr/>
        </p:nvCxnSpPr>
        <p:spPr>
          <a:xfrm flipH="1">
            <a:off x="8972550" y="2567355"/>
            <a:ext cx="273054" cy="0"/>
          </a:xfrm>
          <a:prstGeom prst="line">
            <a:avLst/>
          </a:prstGeom>
          <a:grpFill/>
          <a:ln w="19050">
            <a:solidFill>
              <a:srgbClr val="00B050"/>
            </a:solidFill>
            <a:round/>
            <a:headEnd/>
            <a:tailEnd type="triangle" w="med" len="med"/>
          </a:ln>
        </p:spPr>
      </p:cxnSp>
      <p:pic>
        <p:nvPicPr>
          <p:cNvPr id="8" name="Picture Placeholder 7" descr="ph-hitech-dev-ISP2039208-v1.bmp"/>
          <p:cNvPicPr>
            <a:picLocks noGrp="1" noChangeAspect="1"/>
          </p:cNvPicPr>
          <p:nvPr>
            <p:ph type="pic" sz="quarter" idx="12"/>
          </p:nvPr>
        </p:nvPicPr>
        <p:blipFill>
          <a:blip r:embed="rId3" cstate="print">
            <a:extLst>
              <a:ext uri="{28A0092B-C50C-407E-A947-70E740481C1C}">
                <a14:useLocalDpi xmlns="" xmlns:a14="http://schemas.microsoft.com/office/drawing/2010/main" val="0"/>
              </a:ext>
            </a:extLst>
          </a:blip>
          <a:srcRect t="5000" b="5000"/>
          <a:stretch>
            <a:fillRect/>
          </a:stretch>
        </p:blipFill>
        <p:spPr/>
      </p:pic>
    </p:spTree>
    <p:extLst>
      <p:ext uri="{BB962C8B-B14F-4D97-AF65-F5344CB8AC3E}">
        <p14:creationId xmlns="" xmlns:p14="http://schemas.microsoft.com/office/powerpoint/2010/main" val="169607036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How topics work in JMS 1.1</a:t>
            </a:r>
            <a:endParaRPr lang="en-GB" dirty="0"/>
          </a:p>
        </p:txBody>
      </p:sp>
      <p:sp>
        <p:nvSpPr>
          <p:cNvPr id="6" name="Text Placeholder 5"/>
          <p:cNvSpPr>
            <a:spLocks noGrp="1"/>
          </p:cNvSpPr>
          <p:nvPr>
            <p:ph type="body" sz="quarter" idx="13"/>
          </p:nvPr>
        </p:nvSpPr>
        <p:spPr/>
        <p:txBody>
          <a:bodyPr/>
          <a:lstStyle/>
          <a:p>
            <a:endParaRPr lang="en-GB" dirty="0"/>
          </a:p>
        </p:txBody>
      </p:sp>
      <p:sp>
        <p:nvSpPr>
          <p:cNvPr id="12" name="Rectangle 11"/>
          <p:cNvSpPr/>
          <p:nvPr/>
        </p:nvSpPr>
        <p:spPr>
          <a:xfrm>
            <a:off x="2702560" y="892493"/>
            <a:ext cx="3587750" cy="282892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2792959" y="1923723"/>
            <a:ext cx="1097280" cy="7095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Topic</a:t>
            </a:r>
            <a:endParaRPr lang="en-GB" dirty="0"/>
          </a:p>
        </p:txBody>
      </p:sp>
      <p:sp>
        <p:nvSpPr>
          <p:cNvPr id="46" name="Down Arrow 45"/>
          <p:cNvSpPr/>
          <p:nvPr/>
        </p:nvSpPr>
        <p:spPr>
          <a:xfrm rot="18730783">
            <a:off x="3988184" y="2762031"/>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Down Arrow 47"/>
          <p:cNvSpPr/>
          <p:nvPr/>
        </p:nvSpPr>
        <p:spPr>
          <a:xfrm rot="14623920">
            <a:off x="3996024" y="1294506"/>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4" name="Group 43"/>
          <p:cNvGrpSpPr/>
          <p:nvPr/>
        </p:nvGrpSpPr>
        <p:grpSpPr>
          <a:xfrm>
            <a:off x="1818501" y="2165290"/>
            <a:ext cx="384863" cy="225233"/>
            <a:chOff x="6273800" y="1169227"/>
            <a:chExt cx="1495658" cy="827823"/>
          </a:xfrm>
        </p:grpSpPr>
        <p:sp>
          <p:nvSpPr>
            <p:cNvPr id="105" name="Rectangle 104"/>
            <p:cNvSpPr/>
            <p:nvPr/>
          </p:nvSpPr>
          <p:spPr>
            <a:xfrm>
              <a:off x="6273800" y="1170432"/>
              <a:ext cx="1495425" cy="8266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Isosceles Triangle 105"/>
            <p:cNvSpPr/>
            <p:nvPr/>
          </p:nvSpPr>
          <p:spPr>
            <a:xfrm>
              <a:off x="6276441" y="1506932"/>
              <a:ext cx="1492302" cy="490118"/>
            </a:xfrm>
            <a:prstGeom prst="triangle">
              <a:avLst>
                <a:gd name="adj" fmla="val 5000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Isosceles Triangle 106"/>
            <p:cNvSpPr/>
            <p:nvPr/>
          </p:nvSpPr>
          <p:spPr>
            <a:xfrm rot="10800000">
              <a:off x="6277156" y="1169227"/>
              <a:ext cx="1492302" cy="490118"/>
            </a:xfrm>
            <a:prstGeom prst="triangle">
              <a:avLst>
                <a:gd name="adj" fmla="val 50000"/>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8" name="Rectangle 107"/>
          <p:cNvSpPr/>
          <p:nvPr/>
        </p:nvSpPr>
        <p:spPr>
          <a:xfrm>
            <a:off x="206209" y="2063594"/>
            <a:ext cx="1135856" cy="428625"/>
          </a:xfrm>
          <a:prstGeom prst="rect">
            <a:avLst/>
          </a:prstGeom>
          <a:solidFill>
            <a:schemeClr val="accent3"/>
          </a:solidFill>
          <a:ln>
            <a:noFill/>
          </a:ln>
        </p:spPr>
        <p:txBody>
          <a:bodyPr wrap="square" rIns="0" anchor="ctr" anchorCtr="0"/>
          <a:lstStyle/>
          <a:p>
            <a:pPr>
              <a:defRPr/>
            </a:pPr>
            <a:r>
              <a:rPr lang="en-GB" sz="1200" b="1" kern="0" dirty="0" smtClean="0">
                <a:solidFill>
                  <a:schemeClr val="tx1"/>
                </a:solidFill>
                <a:ea typeface="ヒラギノ角ゴ Pro W3"/>
                <a:cs typeface="ヒラギノ角ゴ Pro W3"/>
              </a:rPr>
              <a:t>Producer</a:t>
            </a:r>
            <a:endParaRPr lang="en-GB" sz="1200" b="1" kern="0" dirty="0">
              <a:solidFill>
                <a:schemeClr val="tx1"/>
              </a:solidFill>
              <a:ea typeface="ヒラギノ角ゴ Pro W3"/>
              <a:cs typeface="ヒラギノ角ゴ Pro W3"/>
            </a:endParaRPr>
          </a:p>
        </p:txBody>
      </p:sp>
      <p:sp>
        <p:nvSpPr>
          <p:cNvPr id="109" name="Down Arrow 108"/>
          <p:cNvSpPr/>
          <p:nvPr/>
        </p:nvSpPr>
        <p:spPr>
          <a:xfrm rot="16200000">
            <a:off x="1465639" y="2121696"/>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Down Arrow 110"/>
          <p:cNvSpPr/>
          <p:nvPr/>
        </p:nvSpPr>
        <p:spPr>
          <a:xfrm rot="16200000">
            <a:off x="2325272" y="2121696"/>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Rectangle 72"/>
          <p:cNvSpPr>
            <a:spLocks noChangeArrowheads="1"/>
          </p:cNvSpPr>
          <p:nvPr/>
        </p:nvSpPr>
        <p:spPr bwMode="auto">
          <a:xfrm>
            <a:off x="4328855" y="2922735"/>
            <a:ext cx="1890415" cy="559141"/>
          </a:xfrm>
          <a:prstGeom prst="rect">
            <a:avLst/>
          </a:prstGeom>
          <a:solidFill>
            <a:schemeClr val="accent3"/>
          </a:solidFill>
          <a:ln>
            <a:noFill/>
          </a:ln>
          <a:extLst/>
        </p:spPr>
        <p:txBody>
          <a:bodyPr wrap="square" rIns="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effectLst/>
                <a:uLnTx/>
                <a:uFillTx/>
                <a:ea typeface="ヒラギノ角ゴ Pro W3"/>
                <a:cs typeface="ヒラギノ角ゴ Pro W3"/>
              </a:rPr>
              <a:t>Subscription</a:t>
            </a:r>
            <a:endParaRPr kumimoji="0" lang="en-US" sz="1200" b="1" i="0" u="none" strike="noStrike" kern="0" cap="none" spc="0" normalizeH="0" baseline="0" noProof="0" dirty="0">
              <a:ln>
                <a:noFill/>
              </a:ln>
              <a:effectLst/>
              <a:uLnTx/>
              <a:uFillTx/>
              <a:ea typeface="ヒラギノ角ゴ Pro W3"/>
              <a:cs typeface="ヒラギノ角ゴ Pro W3"/>
            </a:endParaRPr>
          </a:p>
        </p:txBody>
      </p:sp>
      <p:grpSp>
        <p:nvGrpSpPr>
          <p:cNvPr id="88" name="Group 43"/>
          <p:cNvGrpSpPr/>
          <p:nvPr/>
        </p:nvGrpSpPr>
        <p:grpSpPr>
          <a:xfrm>
            <a:off x="4444710" y="2950350"/>
            <a:ext cx="384863" cy="225233"/>
            <a:chOff x="6273800" y="1169227"/>
            <a:chExt cx="1495658" cy="827823"/>
          </a:xfrm>
        </p:grpSpPr>
        <p:sp>
          <p:nvSpPr>
            <p:cNvPr id="101" name="Rectangle 100"/>
            <p:cNvSpPr/>
            <p:nvPr/>
          </p:nvSpPr>
          <p:spPr>
            <a:xfrm>
              <a:off x="6273800" y="1170432"/>
              <a:ext cx="1495425" cy="826618"/>
            </a:xfrm>
            <a:prstGeom prst="rect">
              <a:avLst/>
            </a:prstGeom>
            <a:no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Isosceles Triangle 101"/>
            <p:cNvSpPr/>
            <p:nvPr/>
          </p:nvSpPr>
          <p:spPr>
            <a:xfrm>
              <a:off x="6276441" y="1506932"/>
              <a:ext cx="1492302" cy="490118"/>
            </a:xfrm>
            <a:prstGeom prst="triangle">
              <a:avLst>
                <a:gd name="adj" fmla="val 50000"/>
              </a:avLst>
            </a:prstGeom>
            <a:no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Isosceles Triangle 102"/>
            <p:cNvSpPr/>
            <p:nvPr/>
          </p:nvSpPr>
          <p:spPr>
            <a:xfrm rot="10800000">
              <a:off x="6277156" y="1169227"/>
              <a:ext cx="1492302" cy="490118"/>
            </a:xfrm>
            <a:prstGeom prst="triangle">
              <a:avLst>
                <a:gd name="adj" fmla="val 50000"/>
              </a:avLst>
            </a:prstGeom>
            <a:solidFill>
              <a:schemeClr val="bg1"/>
            </a:solid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9" name="Group 43"/>
          <p:cNvGrpSpPr/>
          <p:nvPr/>
        </p:nvGrpSpPr>
        <p:grpSpPr>
          <a:xfrm>
            <a:off x="4877621" y="2948921"/>
            <a:ext cx="384863" cy="225233"/>
            <a:chOff x="6273800" y="1169227"/>
            <a:chExt cx="1495658" cy="827823"/>
          </a:xfrm>
        </p:grpSpPr>
        <p:sp>
          <p:nvSpPr>
            <p:cNvPr id="98" name="Rectangle 97"/>
            <p:cNvSpPr/>
            <p:nvPr/>
          </p:nvSpPr>
          <p:spPr>
            <a:xfrm>
              <a:off x="6273800" y="1170432"/>
              <a:ext cx="1495425" cy="82661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Isosceles Triangle 98"/>
            <p:cNvSpPr/>
            <p:nvPr/>
          </p:nvSpPr>
          <p:spPr>
            <a:xfrm>
              <a:off x="6276441" y="1506932"/>
              <a:ext cx="1492302" cy="490118"/>
            </a:xfrm>
            <a:prstGeom prst="triangle">
              <a:avLst>
                <a:gd name="adj" fmla="val 50000"/>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Isosceles Triangle 99"/>
            <p:cNvSpPr/>
            <p:nvPr/>
          </p:nvSpPr>
          <p:spPr>
            <a:xfrm rot="10800000">
              <a:off x="6277156" y="1169227"/>
              <a:ext cx="1492302" cy="490118"/>
            </a:xfrm>
            <a:prstGeom prst="triangle">
              <a:avLst>
                <a:gd name="adj" fmla="val 50000"/>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0" name="Group 43"/>
          <p:cNvGrpSpPr/>
          <p:nvPr/>
        </p:nvGrpSpPr>
        <p:grpSpPr>
          <a:xfrm>
            <a:off x="6169846" y="2951303"/>
            <a:ext cx="384863" cy="225233"/>
            <a:chOff x="6273800" y="1169227"/>
            <a:chExt cx="1495658" cy="827823"/>
          </a:xfrm>
        </p:grpSpPr>
        <p:sp>
          <p:nvSpPr>
            <p:cNvPr id="95" name="Rectangle 94"/>
            <p:cNvSpPr/>
            <p:nvPr/>
          </p:nvSpPr>
          <p:spPr>
            <a:xfrm>
              <a:off x="6273800" y="1170432"/>
              <a:ext cx="1495425" cy="826618"/>
            </a:xfrm>
            <a:prstGeom prst="rect">
              <a:avLst/>
            </a:prstGeom>
            <a:no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Isosceles Triangle 95"/>
            <p:cNvSpPr/>
            <p:nvPr/>
          </p:nvSpPr>
          <p:spPr>
            <a:xfrm>
              <a:off x="6276441" y="1506932"/>
              <a:ext cx="1492302" cy="490118"/>
            </a:xfrm>
            <a:prstGeom prst="triangle">
              <a:avLst>
                <a:gd name="adj" fmla="val 50000"/>
              </a:avLst>
            </a:prstGeom>
            <a:no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Isosceles Triangle 96"/>
            <p:cNvSpPr/>
            <p:nvPr/>
          </p:nvSpPr>
          <p:spPr>
            <a:xfrm rot="10800000">
              <a:off x="6277156" y="1169227"/>
              <a:ext cx="1492302" cy="490118"/>
            </a:xfrm>
            <a:prstGeom prst="triangle">
              <a:avLst>
                <a:gd name="adj" fmla="val 50000"/>
              </a:avLst>
            </a:prstGeom>
            <a:solidFill>
              <a:schemeClr val="bg1"/>
            </a:solid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4" name="Rectangle 113"/>
          <p:cNvSpPr/>
          <p:nvPr/>
        </p:nvSpPr>
        <p:spPr>
          <a:xfrm>
            <a:off x="7231301" y="2848282"/>
            <a:ext cx="1283494" cy="428625"/>
          </a:xfrm>
          <a:prstGeom prst="rect">
            <a:avLst/>
          </a:prstGeom>
          <a:solidFill>
            <a:schemeClr val="accent3"/>
          </a:solidFill>
          <a:ln>
            <a:noFill/>
          </a:ln>
        </p:spPr>
        <p:txBody>
          <a:bodyPr wrap="square" rIns="0" anchor="ctr" anchorCtr="0"/>
          <a:lstStyle/>
          <a:p>
            <a:pPr>
              <a:defRPr/>
            </a:pPr>
            <a:r>
              <a:rPr lang="en-GB" sz="1200" b="1" kern="0" dirty="0" smtClean="0">
                <a:solidFill>
                  <a:schemeClr val="tx1"/>
                </a:solidFill>
                <a:ea typeface="ヒラギノ角ゴ Pro W3"/>
                <a:cs typeface="ヒラギノ角ゴ Pro W3"/>
              </a:rPr>
              <a:t>Consumer</a:t>
            </a:r>
            <a:endParaRPr lang="en-GB" sz="1200" b="1" kern="0" dirty="0">
              <a:solidFill>
                <a:schemeClr val="tx1"/>
              </a:solidFill>
              <a:ea typeface="ヒラギノ角ゴ Pro W3"/>
              <a:cs typeface="ヒラギノ角ゴ Pro W3"/>
            </a:endParaRPr>
          </a:p>
        </p:txBody>
      </p:sp>
      <p:sp>
        <p:nvSpPr>
          <p:cNvPr id="117" name="Down Arrow 116"/>
          <p:cNvSpPr/>
          <p:nvPr/>
        </p:nvSpPr>
        <p:spPr>
          <a:xfrm rot="16200000">
            <a:off x="5421319" y="2909801"/>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Down Arrow 117"/>
          <p:cNvSpPr/>
          <p:nvPr/>
        </p:nvSpPr>
        <p:spPr>
          <a:xfrm rot="16200000">
            <a:off x="6666332" y="2909801"/>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Down Arrow 119"/>
          <p:cNvSpPr/>
          <p:nvPr/>
        </p:nvSpPr>
        <p:spPr>
          <a:xfrm rot="16200000">
            <a:off x="5820956" y="2909801"/>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Callout 129"/>
          <p:cNvSpPr>
            <a:spLocks noChangeArrowheads="1"/>
          </p:cNvSpPr>
          <p:nvPr/>
        </p:nvSpPr>
        <p:spPr bwMode="auto">
          <a:xfrm>
            <a:off x="1363066" y="3573780"/>
            <a:ext cx="1762963" cy="1231392"/>
          </a:xfrm>
          <a:prstGeom prst="wedgeEllipseCallout">
            <a:avLst>
              <a:gd name="adj1" fmla="val 43259"/>
              <a:gd name="adj2" fmla="val -121964"/>
            </a:avLst>
          </a:prstGeom>
          <a:solidFill>
            <a:schemeClr val="accent1"/>
          </a:solidFill>
          <a:ln w="25400" algn="ctr">
            <a:solidFill>
              <a:schemeClr val="tx1"/>
            </a:solidFill>
            <a:round/>
            <a:headEnd/>
            <a:tailEnd/>
          </a:ln>
        </p:spPr>
        <p:txBody>
          <a:bodyPr/>
          <a:lstStyle/>
          <a:p>
            <a:r>
              <a:rPr lang="en-GB" sz="1200" b="1" dirty="0" smtClean="0">
                <a:solidFill>
                  <a:schemeClr val="bg1"/>
                </a:solidFill>
                <a:latin typeface="Arial" pitchFamily="34" charset="0"/>
                <a:ea typeface="ヒラギノ角ゴ Pro W3"/>
                <a:cs typeface="ヒラギノ角ゴ Pro W3"/>
              </a:rPr>
              <a:t>Each message is copied to every subscription</a:t>
            </a:r>
            <a:endParaRPr lang="en-GB" sz="1200" b="1" dirty="0">
              <a:solidFill>
                <a:schemeClr val="bg1"/>
              </a:solidFill>
              <a:latin typeface="Arial" pitchFamily="34" charset="0"/>
              <a:ea typeface="ヒラギノ角ゴ Pro W3"/>
              <a:cs typeface="ヒラギノ角ゴ Pro W3"/>
            </a:endParaRPr>
          </a:p>
        </p:txBody>
      </p:sp>
      <p:sp>
        <p:nvSpPr>
          <p:cNvPr id="131" name="Oval Callout 130"/>
          <p:cNvSpPr>
            <a:spLocks noChangeArrowheads="1"/>
          </p:cNvSpPr>
          <p:nvPr/>
        </p:nvSpPr>
        <p:spPr bwMode="auto">
          <a:xfrm>
            <a:off x="6369406" y="3611880"/>
            <a:ext cx="1762963" cy="1231392"/>
          </a:xfrm>
          <a:prstGeom prst="wedgeEllipseCallout">
            <a:avLst>
              <a:gd name="adj1" fmla="val -32813"/>
              <a:gd name="adj2" fmla="val -74934"/>
            </a:avLst>
          </a:prstGeom>
          <a:solidFill>
            <a:schemeClr val="accent1"/>
          </a:solidFill>
          <a:ln w="25400" algn="ctr">
            <a:solidFill>
              <a:schemeClr val="tx1"/>
            </a:solidFill>
            <a:round/>
            <a:headEnd/>
            <a:tailEnd/>
          </a:ln>
        </p:spPr>
        <p:txBody>
          <a:bodyPr/>
          <a:lstStyle/>
          <a:p>
            <a:r>
              <a:rPr lang="en-GB" sz="1200" b="1" dirty="0" smtClean="0">
                <a:solidFill>
                  <a:schemeClr val="bg1"/>
                </a:solidFill>
                <a:latin typeface="Arial" pitchFamily="34" charset="0"/>
                <a:ea typeface="ヒラギノ角ゴ Pro W3"/>
                <a:cs typeface="ヒラギノ角ゴ Pro W3"/>
              </a:rPr>
              <a:t>In JMS 1.1, each subscription has a single consumer</a:t>
            </a:r>
            <a:endParaRPr lang="en-GB" sz="1200" b="1" dirty="0">
              <a:solidFill>
                <a:schemeClr val="bg1"/>
              </a:solidFill>
              <a:latin typeface="Arial" pitchFamily="34" charset="0"/>
              <a:ea typeface="ヒラギノ角ゴ Pro W3"/>
              <a:cs typeface="ヒラギノ角ゴ Pro W3"/>
            </a:endParaRPr>
          </a:p>
        </p:txBody>
      </p:sp>
      <p:sp>
        <p:nvSpPr>
          <p:cNvPr id="132" name="Oval Callout 131"/>
          <p:cNvSpPr>
            <a:spLocks noChangeArrowheads="1"/>
          </p:cNvSpPr>
          <p:nvPr/>
        </p:nvSpPr>
        <p:spPr bwMode="auto">
          <a:xfrm>
            <a:off x="3862426" y="3912108"/>
            <a:ext cx="2104034" cy="1231392"/>
          </a:xfrm>
          <a:prstGeom prst="wedgeEllipseCallout">
            <a:avLst>
              <a:gd name="adj1" fmla="val 7816"/>
              <a:gd name="adj2" fmla="val -73696"/>
            </a:avLst>
          </a:prstGeom>
          <a:solidFill>
            <a:schemeClr val="accent1"/>
          </a:solidFill>
          <a:ln w="25400" algn="ctr">
            <a:solidFill>
              <a:schemeClr val="tx1"/>
            </a:solidFill>
            <a:round/>
            <a:headEnd/>
            <a:tailEnd/>
          </a:ln>
        </p:spPr>
        <p:txBody>
          <a:bodyPr/>
          <a:lstStyle/>
          <a:p>
            <a:r>
              <a:rPr lang="en-GB" sz="1200" b="1" dirty="0" smtClean="0">
                <a:solidFill>
                  <a:schemeClr val="bg1"/>
                </a:solidFill>
                <a:latin typeface="Arial" pitchFamily="34" charset="0"/>
                <a:ea typeface="ヒラギノ角ゴ Pro W3"/>
                <a:cs typeface="ヒラギノ角ゴ Pro W3"/>
              </a:rPr>
              <a:t>Subscription may be persisted (durable) or memory-only (non-durable)</a:t>
            </a:r>
            <a:endParaRPr lang="en-GB" sz="1200" b="1" dirty="0">
              <a:solidFill>
                <a:schemeClr val="bg1"/>
              </a:solidFill>
              <a:latin typeface="Arial" pitchFamily="34" charset="0"/>
              <a:ea typeface="ヒラギノ角ゴ Pro W3"/>
              <a:cs typeface="ヒラギノ角ゴ Pro W3"/>
            </a:endParaRPr>
          </a:p>
        </p:txBody>
      </p:sp>
      <p:sp>
        <p:nvSpPr>
          <p:cNvPr id="136" name="Rectangle 72"/>
          <p:cNvSpPr>
            <a:spLocks noChangeArrowheads="1"/>
          </p:cNvSpPr>
          <p:nvPr/>
        </p:nvSpPr>
        <p:spPr bwMode="auto">
          <a:xfrm>
            <a:off x="4328855" y="2027385"/>
            <a:ext cx="1890415" cy="559141"/>
          </a:xfrm>
          <a:prstGeom prst="rect">
            <a:avLst/>
          </a:prstGeom>
          <a:solidFill>
            <a:schemeClr val="accent3"/>
          </a:solidFill>
          <a:ln>
            <a:noFill/>
          </a:ln>
          <a:extLst/>
        </p:spPr>
        <p:txBody>
          <a:bodyPr wrap="square" rIns="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effectLst/>
                <a:uLnTx/>
                <a:uFillTx/>
                <a:ea typeface="ヒラギノ角ゴ Pro W3"/>
                <a:cs typeface="ヒラギノ角ゴ Pro W3"/>
              </a:rPr>
              <a:t>Subscription</a:t>
            </a:r>
            <a:endParaRPr kumimoji="0" lang="en-US" sz="1200" b="1" i="0" u="none" strike="noStrike" kern="0" cap="none" spc="0" normalizeH="0" baseline="0" noProof="0" dirty="0">
              <a:ln>
                <a:noFill/>
              </a:ln>
              <a:effectLst/>
              <a:uLnTx/>
              <a:uFillTx/>
              <a:ea typeface="ヒラギノ角ゴ Pro W3"/>
              <a:cs typeface="ヒラギノ角ゴ Pro W3"/>
            </a:endParaRPr>
          </a:p>
        </p:txBody>
      </p:sp>
      <p:grpSp>
        <p:nvGrpSpPr>
          <p:cNvPr id="137" name="Group 43"/>
          <p:cNvGrpSpPr/>
          <p:nvPr/>
        </p:nvGrpSpPr>
        <p:grpSpPr>
          <a:xfrm>
            <a:off x="4444710" y="2055000"/>
            <a:ext cx="384863" cy="225233"/>
            <a:chOff x="6273800" y="1169227"/>
            <a:chExt cx="1495658" cy="827823"/>
          </a:xfrm>
        </p:grpSpPr>
        <p:sp>
          <p:nvSpPr>
            <p:cNvPr id="154" name="Rectangle 153"/>
            <p:cNvSpPr/>
            <p:nvPr/>
          </p:nvSpPr>
          <p:spPr>
            <a:xfrm>
              <a:off x="6273800" y="1170432"/>
              <a:ext cx="1495425" cy="826618"/>
            </a:xfrm>
            <a:prstGeom prst="rect">
              <a:avLst/>
            </a:prstGeom>
            <a:no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5" name="Isosceles Triangle 154"/>
            <p:cNvSpPr/>
            <p:nvPr/>
          </p:nvSpPr>
          <p:spPr>
            <a:xfrm>
              <a:off x="6276441" y="1506932"/>
              <a:ext cx="1492302" cy="490118"/>
            </a:xfrm>
            <a:prstGeom prst="triangle">
              <a:avLst>
                <a:gd name="adj" fmla="val 50000"/>
              </a:avLst>
            </a:prstGeom>
            <a:no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6" name="Isosceles Triangle 155"/>
            <p:cNvSpPr/>
            <p:nvPr/>
          </p:nvSpPr>
          <p:spPr>
            <a:xfrm rot="10800000">
              <a:off x="6277156" y="1169227"/>
              <a:ext cx="1492302" cy="490118"/>
            </a:xfrm>
            <a:prstGeom prst="triangle">
              <a:avLst>
                <a:gd name="adj" fmla="val 50000"/>
              </a:avLst>
            </a:prstGeom>
            <a:solidFill>
              <a:schemeClr val="bg1"/>
            </a:solid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8" name="Group 43"/>
          <p:cNvGrpSpPr/>
          <p:nvPr/>
        </p:nvGrpSpPr>
        <p:grpSpPr>
          <a:xfrm>
            <a:off x="4877621" y="2053571"/>
            <a:ext cx="384863" cy="225233"/>
            <a:chOff x="6273800" y="1169227"/>
            <a:chExt cx="1495658" cy="827823"/>
          </a:xfrm>
        </p:grpSpPr>
        <p:sp>
          <p:nvSpPr>
            <p:cNvPr id="151" name="Rectangle 150"/>
            <p:cNvSpPr/>
            <p:nvPr/>
          </p:nvSpPr>
          <p:spPr>
            <a:xfrm>
              <a:off x="6273800" y="1170432"/>
              <a:ext cx="1495425" cy="82661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Isosceles Triangle 151"/>
            <p:cNvSpPr/>
            <p:nvPr/>
          </p:nvSpPr>
          <p:spPr>
            <a:xfrm>
              <a:off x="6276441" y="1506932"/>
              <a:ext cx="1492302" cy="490118"/>
            </a:xfrm>
            <a:prstGeom prst="triangle">
              <a:avLst>
                <a:gd name="adj" fmla="val 50000"/>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3" name="Isosceles Triangle 152"/>
            <p:cNvSpPr/>
            <p:nvPr/>
          </p:nvSpPr>
          <p:spPr>
            <a:xfrm rot="10800000">
              <a:off x="6277156" y="1169227"/>
              <a:ext cx="1492302" cy="490118"/>
            </a:xfrm>
            <a:prstGeom prst="triangle">
              <a:avLst>
                <a:gd name="adj" fmla="val 50000"/>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9" name="Group 43"/>
          <p:cNvGrpSpPr/>
          <p:nvPr/>
        </p:nvGrpSpPr>
        <p:grpSpPr>
          <a:xfrm>
            <a:off x="5306246" y="2055953"/>
            <a:ext cx="384863" cy="225233"/>
            <a:chOff x="6273800" y="1169227"/>
            <a:chExt cx="1495658" cy="827823"/>
          </a:xfrm>
        </p:grpSpPr>
        <p:sp>
          <p:nvSpPr>
            <p:cNvPr id="148" name="Rectangle 147"/>
            <p:cNvSpPr/>
            <p:nvPr/>
          </p:nvSpPr>
          <p:spPr>
            <a:xfrm>
              <a:off x="6273800" y="1170432"/>
              <a:ext cx="1495425" cy="826618"/>
            </a:xfrm>
            <a:prstGeom prst="rect">
              <a:avLst/>
            </a:prstGeom>
            <a:no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Isosceles Triangle 148"/>
            <p:cNvSpPr/>
            <p:nvPr/>
          </p:nvSpPr>
          <p:spPr>
            <a:xfrm>
              <a:off x="6276441" y="1506932"/>
              <a:ext cx="1492302" cy="490118"/>
            </a:xfrm>
            <a:prstGeom prst="triangle">
              <a:avLst>
                <a:gd name="adj" fmla="val 50000"/>
              </a:avLst>
            </a:prstGeom>
            <a:no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Isosceles Triangle 149"/>
            <p:cNvSpPr/>
            <p:nvPr/>
          </p:nvSpPr>
          <p:spPr>
            <a:xfrm rot="10800000">
              <a:off x="6277156" y="1169227"/>
              <a:ext cx="1492302" cy="490118"/>
            </a:xfrm>
            <a:prstGeom prst="triangle">
              <a:avLst>
                <a:gd name="adj" fmla="val 50000"/>
              </a:avLst>
            </a:prstGeom>
            <a:solidFill>
              <a:schemeClr val="bg1"/>
            </a:solid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0" name="Group 43"/>
          <p:cNvGrpSpPr/>
          <p:nvPr/>
        </p:nvGrpSpPr>
        <p:grpSpPr>
          <a:xfrm>
            <a:off x="6954865" y="2055148"/>
            <a:ext cx="384863" cy="225233"/>
            <a:chOff x="6273800" y="1169227"/>
            <a:chExt cx="1495658" cy="827823"/>
          </a:xfrm>
        </p:grpSpPr>
        <p:sp>
          <p:nvSpPr>
            <p:cNvPr id="145" name="Rectangle 144"/>
            <p:cNvSpPr/>
            <p:nvPr/>
          </p:nvSpPr>
          <p:spPr>
            <a:xfrm>
              <a:off x="6273800" y="1170432"/>
              <a:ext cx="1495425" cy="82661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Isosceles Triangle 145"/>
            <p:cNvSpPr/>
            <p:nvPr/>
          </p:nvSpPr>
          <p:spPr>
            <a:xfrm>
              <a:off x="6276441" y="1506932"/>
              <a:ext cx="1492302" cy="490118"/>
            </a:xfrm>
            <a:prstGeom prst="triangle">
              <a:avLst>
                <a:gd name="adj" fmla="val 50000"/>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Isosceles Triangle 146"/>
            <p:cNvSpPr/>
            <p:nvPr/>
          </p:nvSpPr>
          <p:spPr>
            <a:xfrm rot="10800000">
              <a:off x="6277156" y="1169227"/>
              <a:ext cx="1492302" cy="490118"/>
            </a:xfrm>
            <a:prstGeom prst="triangle">
              <a:avLst>
                <a:gd name="adj" fmla="val 50000"/>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41" name="Rectangle 140"/>
          <p:cNvSpPr/>
          <p:nvPr/>
        </p:nvSpPr>
        <p:spPr>
          <a:xfrm>
            <a:off x="7231301" y="1952932"/>
            <a:ext cx="1283494" cy="428625"/>
          </a:xfrm>
          <a:prstGeom prst="rect">
            <a:avLst/>
          </a:prstGeom>
          <a:solidFill>
            <a:schemeClr val="accent3"/>
          </a:solidFill>
          <a:ln>
            <a:noFill/>
          </a:ln>
        </p:spPr>
        <p:txBody>
          <a:bodyPr wrap="square" rIns="0" anchor="ctr" anchorCtr="0"/>
          <a:lstStyle/>
          <a:p>
            <a:pPr>
              <a:defRPr/>
            </a:pPr>
            <a:r>
              <a:rPr lang="en-GB" sz="1200" b="1" kern="0" dirty="0" smtClean="0">
                <a:solidFill>
                  <a:schemeClr val="tx1"/>
                </a:solidFill>
                <a:ea typeface="ヒラギノ角ゴ Pro W3"/>
                <a:cs typeface="ヒラギノ角ゴ Pro W3"/>
              </a:rPr>
              <a:t>Consumer</a:t>
            </a:r>
            <a:endParaRPr lang="en-GB" sz="1200" b="1" kern="0" dirty="0">
              <a:solidFill>
                <a:schemeClr val="tx1"/>
              </a:solidFill>
              <a:ea typeface="ヒラギノ角ゴ Pro W3"/>
              <a:cs typeface="ヒラギノ角ゴ Pro W3"/>
            </a:endParaRPr>
          </a:p>
        </p:txBody>
      </p:sp>
      <p:sp>
        <p:nvSpPr>
          <p:cNvPr id="142" name="Down Arrow 141"/>
          <p:cNvSpPr/>
          <p:nvPr/>
        </p:nvSpPr>
        <p:spPr>
          <a:xfrm rot="16200000">
            <a:off x="6215069" y="2014451"/>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Down Arrow 142"/>
          <p:cNvSpPr/>
          <p:nvPr/>
        </p:nvSpPr>
        <p:spPr>
          <a:xfrm rot="16200000">
            <a:off x="6609182" y="2014451"/>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Down Arrow 143"/>
          <p:cNvSpPr/>
          <p:nvPr/>
        </p:nvSpPr>
        <p:spPr>
          <a:xfrm rot="16200000">
            <a:off x="5820956" y="2014451"/>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8" name="Rectangle 72"/>
          <p:cNvSpPr>
            <a:spLocks noChangeArrowheads="1"/>
          </p:cNvSpPr>
          <p:nvPr/>
        </p:nvSpPr>
        <p:spPr bwMode="auto">
          <a:xfrm>
            <a:off x="4328855" y="1132035"/>
            <a:ext cx="1890415" cy="559141"/>
          </a:xfrm>
          <a:prstGeom prst="rect">
            <a:avLst/>
          </a:prstGeom>
          <a:solidFill>
            <a:schemeClr val="accent3"/>
          </a:solidFill>
          <a:ln>
            <a:noFill/>
          </a:ln>
          <a:extLst/>
        </p:spPr>
        <p:txBody>
          <a:bodyPr wrap="square" rIns="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effectLst/>
                <a:uLnTx/>
                <a:uFillTx/>
                <a:ea typeface="ヒラギノ角ゴ Pro W3"/>
                <a:cs typeface="ヒラギノ角ゴ Pro W3"/>
              </a:rPr>
              <a:t>Subscription</a:t>
            </a:r>
            <a:endParaRPr kumimoji="0" lang="en-US" sz="1200" b="1" i="0" u="none" strike="noStrike" kern="0" cap="none" spc="0" normalizeH="0" baseline="0" noProof="0" dirty="0">
              <a:ln>
                <a:noFill/>
              </a:ln>
              <a:effectLst/>
              <a:uLnTx/>
              <a:uFillTx/>
              <a:ea typeface="ヒラギノ角ゴ Pro W3"/>
              <a:cs typeface="ヒラギノ角ゴ Pro W3"/>
            </a:endParaRPr>
          </a:p>
        </p:txBody>
      </p:sp>
      <p:grpSp>
        <p:nvGrpSpPr>
          <p:cNvPr id="159" name="Group 43"/>
          <p:cNvGrpSpPr/>
          <p:nvPr/>
        </p:nvGrpSpPr>
        <p:grpSpPr>
          <a:xfrm>
            <a:off x="4444710" y="1159650"/>
            <a:ext cx="384863" cy="225233"/>
            <a:chOff x="6273800" y="1169227"/>
            <a:chExt cx="1495658" cy="827823"/>
          </a:xfrm>
        </p:grpSpPr>
        <p:sp>
          <p:nvSpPr>
            <p:cNvPr id="176" name="Rectangle 175"/>
            <p:cNvSpPr/>
            <p:nvPr/>
          </p:nvSpPr>
          <p:spPr>
            <a:xfrm>
              <a:off x="6273800" y="1170432"/>
              <a:ext cx="1495425" cy="826618"/>
            </a:xfrm>
            <a:prstGeom prst="rect">
              <a:avLst/>
            </a:prstGeom>
            <a:no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7" name="Isosceles Triangle 176"/>
            <p:cNvSpPr/>
            <p:nvPr/>
          </p:nvSpPr>
          <p:spPr>
            <a:xfrm>
              <a:off x="6276441" y="1506932"/>
              <a:ext cx="1492302" cy="490118"/>
            </a:xfrm>
            <a:prstGeom prst="triangle">
              <a:avLst>
                <a:gd name="adj" fmla="val 50000"/>
              </a:avLst>
            </a:prstGeom>
            <a:no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8" name="Isosceles Triangle 177"/>
            <p:cNvSpPr/>
            <p:nvPr/>
          </p:nvSpPr>
          <p:spPr>
            <a:xfrm rot="10800000">
              <a:off x="6277156" y="1169227"/>
              <a:ext cx="1492302" cy="490118"/>
            </a:xfrm>
            <a:prstGeom prst="triangle">
              <a:avLst>
                <a:gd name="adj" fmla="val 50000"/>
              </a:avLst>
            </a:prstGeom>
            <a:solidFill>
              <a:schemeClr val="bg1"/>
            </a:solid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60" name="Group 43"/>
          <p:cNvGrpSpPr/>
          <p:nvPr/>
        </p:nvGrpSpPr>
        <p:grpSpPr>
          <a:xfrm>
            <a:off x="4877621" y="1158221"/>
            <a:ext cx="384863" cy="225233"/>
            <a:chOff x="6273800" y="1169227"/>
            <a:chExt cx="1495658" cy="827823"/>
          </a:xfrm>
        </p:grpSpPr>
        <p:sp>
          <p:nvSpPr>
            <p:cNvPr id="173" name="Rectangle 172"/>
            <p:cNvSpPr/>
            <p:nvPr/>
          </p:nvSpPr>
          <p:spPr>
            <a:xfrm>
              <a:off x="6273800" y="1170432"/>
              <a:ext cx="1495425" cy="82661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4" name="Isosceles Triangle 173"/>
            <p:cNvSpPr/>
            <p:nvPr/>
          </p:nvSpPr>
          <p:spPr>
            <a:xfrm>
              <a:off x="6276441" y="1506932"/>
              <a:ext cx="1492302" cy="490118"/>
            </a:xfrm>
            <a:prstGeom prst="triangle">
              <a:avLst>
                <a:gd name="adj" fmla="val 50000"/>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5" name="Isosceles Triangle 174"/>
            <p:cNvSpPr/>
            <p:nvPr/>
          </p:nvSpPr>
          <p:spPr>
            <a:xfrm rot="10800000">
              <a:off x="6277156" y="1169227"/>
              <a:ext cx="1492302" cy="490118"/>
            </a:xfrm>
            <a:prstGeom prst="triangle">
              <a:avLst>
                <a:gd name="adj" fmla="val 50000"/>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61" name="Group 43"/>
          <p:cNvGrpSpPr/>
          <p:nvPr/>
        </p:nvGrpSpPr>
        <p:grpSpPr>
          <a:xfrm>
            <a:off x="5306246" y="1160603"/>
            <a:ext cx="384863" cy="225233"/>
            <a:chOff x="6273800" y="1169227"/>
            <a:chExt cx="1495658" cy="827823"/>
          </a:xfrm>
        </p:grpSpPr>
        <p:sp>
          <p:nvSpPr>
            <p:cNvPr id="170" name="Rectangle 169"/>
            <p:cNvSpPr/>
            <p:nvPr/>
          </p:nvSpPr>
          <p:spPr>
            <a:xfrm>
              <a:off x="6273800" y="1170432"/>
              <a:ext cx="1495425" cy="826618"/>
            </a:xfrm>
            <a:prstGeom prst="rect">
              <a:avLst/>
            </a:prstGeom>
            <a:no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1" name="Isosceles Triangle 170"/>
            <p:cNvSpPr/>
            <p:nvPr/>
          </p:nvSpPr>
          <p:spPr>
            <a:xfrm>
              <a:off x="6276441" y="1506932"/>
              <a:ext cx="1492302" cy="490118"/>
            </a:xfrm>
            <a:prstGeom prst="triangle">
              <a:avLst>
                <a:gd name="adj" fmla="val 50000"/>
              </a:avLst>
            </a:prstGeom>
            <a:no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2" name="Isosceles Triangle 171"/>
            <p:cNvSpPr/>
            <p:nvPr/>
          </p:nvSpPr>
          <p:spPr>
            <a:xfrm rot="10800000">
              <a:off x="6277156" y="1169227"/>
              <a:ext cx="1492302" cy="490118"/>
            </a:xfrm>
            <a:prstGeom prst="triangle">
              <a:avLst>
                <a:gd name="adj" fmla="val 50000"/>
              </a:avLst>
            </a:prstGeom>
            <a:solidFill>
              <a:schemeClr val="bg1"/>
            </a:solid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62" name="Group 43"/>
          <p:cNvGrpSpPr/>
          <p:nvPr/>
        </p:nvGrpSpPr>
        <p:grpSpPr>
          <a:xfrm>
            <a:off x="5740385" y="1159798"/>
            <a:ext cx="384863" cy="225233"/>
            <a:chOff x="6273800" y="1169227"/>
            <a:chExt cx="1495658" cy="827823"/>
          </a:xfrm>
        </p:grpSpPr>
        <p:sp>
          <p:nvSpPr>
            <p:cNvPr id="167" name="Rectangle 166"/>
            <p:cNvSpPr/>
            <p:nvPr/>
          </p:nvSpPr>
          <p:spPr>
            <a:xfrm>
              <a:off x="6273800" y="1170432"/>
              <a:ext cx="1495425" cy="82661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8" name="Isosceles Triangle 167"/>
            <p:cNvSpPr/>
            <p:nvPr/>
          </p:nvSpPr>
          <p:spPr>
            <a:xfrm>
              <a:off x="6276441" y="1506932"/>
              <a:ext cx="1492302" cy="490118"/>
            </a:xfrm>
            <a:prstGeom prst="triangle">
              <a:avLst>
                <a:gd name="adj" fmla="val 50000"/>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9" name="Isosceles Triangle 168"/>
            <p:cNvSpPr/>
            <p:nvPr/>
          </p:nvSpPr>
          <p:spPr>
            <a:xfrm rot="10800000">
              <a:off x="6277156" y="1169227"/>
              <a:ext cx="1492302" cy="490118"/>
            </a:xfrm>
            <a:prstGeom prst="triangle">
              <a:avLst>
                <a:gd name="adj" fmla="val 50000"/>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3" name="Rectangle 162"/>
          <p:cNvSpPr/>
          <p:nvPr/>
        </p:nvSpPr>
        <p:spPr>
          <a:xfrm>
            <a:off x="7231301" y="1057582"/>
            <a:ext cx="1283494" cy="428625"/>
          </a:xfrm>
          <a:prstGeom prst="rect">
            <a:avLst/>
          </a:prstGeom>
          <a:solidFill>
            <a:schemeClr val="accent3"/>
          </a:solidFill>
          <a:ln>
            <a:noFill/>
          </a:ln>
        </p:spPr>
        <p:txBody>
          <a:bodyPr wrap="square" rIns="0" anchor="ctr" anchorCtr="0"/>
          <a:lstStyle/>
          <a:p>
            <a:pPr>
              <a:defRPr/>
            </a:pPr>
            <a:r>
              <a:rPr lang="en-GB" sz="1200" b="1" kern="0" dirty="0" smtClean="0">
                <a:solidFill>
                  <a:schemeClr val="tx1"/>
                </a:solidFill>
                <a:ea typeface="ヒラギノ角ゴ Pro W3"/>
                <a:cs typeface="ヒラギノ角ゴ Pro W3"/>
              </a:rPr>
              <a:t>Consumer</a:t>
            </a:r>
            <a:endParaRPr lang="en-GB" sz="1200" b="1" kern="0" dirty="0">
              <a:solidFill>
                <a:schemeClr val="tx1"/>
              </a:solidFill>
              <a:ea typeface="ヒラギノ角ゴ Pro W3"/>
              <a:cs typeface="ヒラギノ角ゴ Pro W3"/>
            </a:endParaRPr>
          </a:p>
        </p:txBody>
      </p:sp>
      <p:sp>
        <p:nvSpPr>
          <p:cNvPr id="164" name="Down Arrow 163"/>
          <p:cNvSpPr/>
          <p:nvPr/>
        </p:nvSpPr>
        <p:spPr>
          <a:xfrm rot="16200000">
            <a:off x="6392869" y="1119101"/>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 name="Down Arrow 164"/>
          <p:cNvSpPr/>
          <p:nvPr/>
        </p:nvSpPr>
        <p:spPr>
          <a:xfrm rot="16200000">
            <a:off x="6786982" y="1119101"/>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Down Arrow 44"/>
          <p:cNvSpPr/>
          <p:nvPr/>
        </p:nvSpPr>
        <p:spPr>
          <a:xfrm rot="16200000">
            <a:off x="3992152" y="2132327"/>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Making topic subscriptions more scalable</a:t>
            </a:r>
            <a:endParaRPr lang="en-GB" dirty="0"/>
          </a:p>
        </p:txBody>
      </p:sp>
      <p:sp>
        <p:nvSpPr>
          <p:cNvPr id="3" name="Content Placeholder 2"/>
          <p:cNvSpPr>
            <a:spLocks noGrp="1"/>
          </p:cNvSpPr>
          <p:nvPr>
            <p:ph sz="quarter" idx="12"/>
          </p:nvPr>
        </p:nvSpPr>
        <p:spPr>
          <a:xfrm>
            <a:off x="804347" y="1053389"/>
            <a:ext cx="8229600" cy="3531318"/>
          </a:xfrm>
        </p:spPr>
        <p:txBody>
          <a:bodyPr/>
          <a:lstStyle/>
          <a:p>
            <a:r>
              <a:rPr lang="en-GB" dirty="0" smtClean="0"/>
              <a:t>In JMS 1.1 a topic subscription can have only one consumer</a:t>
            </a:r>
          </a:p>
          <a:p>
            <a:pPr lvl="1"/>
            <a:r>
              <a:rPr lang="en-GB" dirty="0" smtClean="0"/>
              <a:t>only one thread can process messages</a:t>
            </a:r>
          </a:p>
          <a:p>
            <a:pPr lvl="1"/>
            <a:r>
              <a:rPr lang="en-GB" dirty="0" smtClean="0"/>
              <a:t>limits scalability</a:t>
            </a:r>
          </a:p>
          <a:p>
            <a:r>
              <a:rPr lang="en-GB" dirty="0" smtClean="0"/>
              <a:t>JMS 2.0 introduces shared subscriptions</a:t>
            </a:r>
          </a:p>
          <a:p>
            <a:pPr lvl="1"/>
            <a:r>
              <a:rPr lang="en-GB" dirty="0" smtClean="0"/>
              <a:t>a new type of topic subscription which may have multiple consumers</a:t>
            </a:r>
          </a:p>
          <a:p>
            <a:pPr lvl="1"/>
            <a:r>
              <a:rPr lang="en-GB" dirty="0" smtClean="0"/>
              <a:t>allows the work of processing messages from a topic subscription to be shared amongst multiple threads, and multiple JVMs</a:t>
            </a:r>
          </a:p>
          <a:p>
            <a:endParaRPr lang="en-GB" dirty="0" smtClean="0"/>
          </a:p>
          <a:p>
            <a:endParaRPr lang="en-GB" dirty="0" smtClean="0"/>
          </a:p>
          <a:p>
            <a:endParaRPr lang="en-GB" dirty="0" smtClean="0"/>
          </a:p>
          <a:p>
            <a:endParaRPr lang="en-GB" dirty="0" smtClean="0"/>
          </a:p>
        </p:txBody>
      </p:sp>
      <p:sp>
        <p:nvSpPr>
          <p:cNvPr id="4" name="Text Placeholder 3"/>
          <p:cNvSpPr>
            <a:spLocks noGrp="1"/>
          </p:cNvSpPr>
          <p:nvPr>
            <p:ph type="body" sz="quarter" idx="13"/>
          </p:nvPr>
        </p:nvSpPr>
        <p:spPr/>
        <p:txBody>
          <a:bodyPr/>
          <a:lstStyle/>
          <a:p>
            <a:endParaRPr lang="en-GB"/>
          </a:p>
        </p:txBody>
      </p:sp>
    </p:spTree>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Shared subscriptions in JMS 2.0</a:t>
            </a:r>
            <a:endParaRPr lang="en-GB" dirty="0"/>
          </a:p>
        </p:txBody>
      </p:sp>
      <p:sp>
        <p:nvSpPr>
          <p:cNvPr id="6" name="Text Placeholder 5"/>
          <p:cNvSpPr>
            <a:spLocks noGrp="1"/>
          </p:cNvSpPr>
          <p:nvPr>
            <p:ph type="body" sz="quarter" idx="13"/>
          </p:nvPr>
        </p:nvSpPr>
        <p:spPr/>
        <p:txBody>
          <a:bodyPr/>
          <a:lstStyle/>
          <a:p>
            <a:endParaRPr lang="en-GB" dirty="0"/>
          </a:p>
        </p:txBody>
      </p:sp>
      <p:sp>
        <p:nvSpPr>
          <p:cNvPr id="12" name="Rectangle 11"/>
          <p:cNvSpPr/>
          <p:nvPr/>
        </p:nvSpPr>
        <p:spPr>
          <a:xfrm>
            <a:off x="2702560" y="892493"/>
            <a:ext cx="3587750" cy="282892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2792959" y="1923723"/>
            <a:ext cx="1097280" cy="7095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Topic</a:t>
            </a:r>
            <a:endParaRPr lang="en-GB" dirty="0"/>
          </a:p>
        </p:txBody>
      </p:sp>
      <p:sp>
        <p:nvSpPr>
          <p:cNvPr id="46" name="Down Arrow 45"/>
          <p:cNvSpPr/>
          <p:nvPr/>
        </p:nvSpPr>
        <p:spPr>
          <a:xfrm rot="18730783">
            <a:off x="3921509" y="2419131"/>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Down Arrow 47"/>
          <p:cNvSpPr/>
          <p:nvPr/>
        </p:nvSpPr>
        <p:spPr>
          <a:xfrm rot="14623920">
            <a:off x="3996024" y="1294506"/>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Group 43"/>
          <p:cNvGrpSpPr/>
          <p:nvPr/>
        </p:nvGrpSpPr>
        <p:grpSpPr>
          <a:xfrm>
            <a:off x="1818501" y="2165290"/>
            <a:ext cx="384863" cy="225233"/>
            <a:chOff x="6273800" y="1169227"/>
            <a:chExt cx="1495658" cy="827823"/>
          </a:xfrm>
        </p:grpSpPr>
        <p:sp>
          <p:nvSpPr>
            <p:cNvPr id="105" name="Rectangle 104"/>
            <p:cNvSpPr/>
            <p:nvPr/>
          </p:nvSpPr>
          <p:spPr>
            <a:xfrm>
              <a:off x="6273800" y="1170432"/>
              <a:ext cx="1495425" cy="8266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Isosceles Triangle 105"/>
            <p:cNvSpPr/>
            <p:nvPr/>
          </p:nvSpPr>
          <p:spPr>
            <a:xfrm>
              <a:off x="6276441" y="1506932"/>
              <a:ext cx="1492302" cy="490118"/>
            </a:xfrm>
            <a:prstGeom prst="triangle">
              <a:avLst>
                <a:gd name="adj" fmla="val 5000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Isosceles Triangle 106"/>
            <p:cNvSpPr/>
            <p:nvPr/>
          </p:nvSpPr>
          <p:spPr>
            <a:xfrm rot="10800000">
              <a:off x="6277156" y="1169227"/>
              <a:ext cx="1492302" cy="490118"/>
            </a:xfrm>
            <a:prstGeom prst="triangle">
              <a:avLst>
                <a:gd name="adj" fmla="val 50000"/>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8" name="Rectangle 107"/>
          <p:cNvSpPr/>
          <p:nvPr/>
        </p:nvSpPr>
        <p:spPr>
          <a:xfrm>
            <a:off x="206209" y="2063594"/>
            <a:ext cx="1135856" cy="428625"/>
          </a:xfrm>
          <a:prstGeom prst="rect">
            <a:avLst/>
          </a:prstGeom>
          <a:solidFill>
            <a:schemeClr val="accent3"/>
          </a:solidFill>
          <a:ln>
            <a:noFill/>
          </a:ln>
        </p:spPr>
        <p:txBody>
          <a:bodyPr wrap="square" rIns="0" anchor="ctr" anchorCtr="0"/>
          <a:lstStyle/>
          <a:p>
            <a:pPr>
              <a:defRPr/>
            </a:pPr>
            <a:r>
              <a:rPr lang="en-GB" sz="1200" b="1" kern="0" dirty="0" smtClean="0">
                <a:solidFill>
                  <a:schemeClr val="tx1"/>
                </a:solidFill>
                <a:ea typeface="ヒラギノ角ゴ Pro W3"/>
                <a:cs typeface="ヒラギノ角ゴ Pro W3"/>
              </a:rPr>
              <a:t>Producer</a:t>
            </a:r>
            <a:endParaRPr lang="en-GB" sz="1200" b="1" kern="0" dirty="0">
              <a:solidFill>
                <a:schemeClr val="tx1"/>
              </a:solidFill>
              <a:ea typeface="ヒラギノ角ゴ Pro W3"/>
              <a:cs typeface="ヒラギノ角ゴ Pro W3"/>
            </a:endParaRPr>
          </a:p>
        </p:txBody>
      </p:sp>
      <p:sp>
        <p:nvSpPr>
          <p:cNvPr id="109" name="Down Arrow 108"/>
          <p:cNvSpPr/>
          <p:nvPr/>
        </p:nvSpPr>
        <p:spPr>
          <a:xfrm rot="16200000">
            <a:off x="1465639" y="2121696"/>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Down Arrow 110"/>
          <p:cNvSpPr/>
          <p:nvPr/>
        </p:nvSpPr>
        <p:spPr>
          <a:xfrm rot="16200000">
            <a:off x="2325272" y="2121696"/>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Rectangle 113"/>
          <p:cNvSpPr/>
          <p:nvPr/>
        </p:nvSpPr>
        <p:spPr>
          <a:xfrm>
            <a:off x="7231301" y="1943407"/>
            <a:ext cx="1283494" cy="428625"/>
          </a:xfrm>
          <a:prstGeom prst="rect">
            <a:avLst/>
          </a:prstGeom>
          <a:solidFill>
            <a:schemeClr val="accent3"/>
          </a:solidFill>
          <a:ln>
            <a:noFill/>
          </a:ln>
        </p:spPr>
        <p:txBody>
          <a:bodyPr wrap="square" rIns="0" anchor="ctr" anchorCtr="0"/>
          <a:lstStyle/>
          <a:p>
            <a:pPr>
              <a:defRPr/>
            </a:pPr>
            <a:r>
              <a:rPr lang="en-GB" sz="1200" b="1" kern="0" dirty="0" smtClean="0">
                <a:solidFill>
                  <a:schemeClr val="tx1"/>
                </a:solidFill>
                <a:ea typeface="ヒラギノ角ゴ Pro W3"/>
                <a:cs typeface="ヒラギノ角ゴ Pro W3"/>
              </a:rPr>
              <a:t>Consumer</a:t>
            </a:r>
            <a:endParaRPr lang="en-GB" sz="1200" b="1" kern="0" dirty="0">
              <a:solidFill>
                <a:schemeClr val="tx1"/>
              </a:solidFill>
              <a:ea typeface="ヒラギノ角ゴ Pro W3"/>
              <a:cs typeface="ヒラギノ角ゴ Pro W3"/>
            </a:endParaRPr>
          </a:p>
        </p:txBody>
      </p:sp>
      <p:sp>
        <p:nvSpPr>
          <p:cNvPr id="87" name="Rectangle 72"/>
          <p:cNvSpPr>
            <a:spLocks noChangeArrowheads="1"/>
          </p:cNvSpPr>
          <p:nvPr/>
        </p:nvSpPr>
        <p:spPr bwMode="auto">
          <a:xfrm>
            <a:off x="4328855" y="2465535"/>
            <a:ext cx="1890415" cy="559141"/>
          </a:xfrm>
          <a:prstGeom prst="rect">
            <a:avLst/>
          </a:prstGeom>
          <a:solidFill>
            <a:schemeClr val="accent3"/>
          </a:solidFill>
          <a:ln>
            <a:noFill/>
          </a:ln>
          <a:extLst/>
        </p:spPr>
        <p:txBody>
          <a:bodyPr wrap="square" rIns="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effectLst/>
                <a:uLnTx/>
                <a:uFillTx/>
                <a:ea typeface="ヒラギノ角ゴ Pro W3"/>
                <a:cs typeface="ヒラギノ角ゴ Pro W3"/>
              </a:rPr>
              <a:t>Shared Subscription</a:t>
            </a:r>
            <a:endParaRPr kumimoji="0" lang="en-US" sz="1200" b="1" i="0" u="none" strike="noStrike" kern="0" cap="none" spc="0" normalizeH="0" baseline="0" noProof="0" dirty="0">
              <a:ln>
                <a:noFill/>
              </a:ln>
              <a:effectLst/>
              <a:uLnTx/>
              <a:uFillTx/>
              <a:ea typeface="ヒラギノ角ゴ Pro W3"/>
              <a:cs typeface="ヒラギノ角ゴ Pro W3"/>
            </a:endParaRPr>
          </a:p>
        </p:txBody>
      </p:sp>
      <p:grpSp>
        <p:nvGrpSpPr>
          <p:cNvPr id="3" name="Group 43"/>
          <p:cNvGrpSpPr/>
          <p:nvPr/>
        </p:nvGrpSpPr>
        <p:grpSpPr>
          <a:xfrm>
            <a:off x="4444710" y="2493150"/>
            <a:ext cx="384863" cy="225233"/>
            <a:chOff x="6273800" y="1169227"/>
            <a:chExt cx="1495658" cy="827823"/>
          </a:xfrm>
        </p:grpSpPr>
        <p:sp>
          <p:nvSpPr>
            <p:cNvPr id="101" name="Rectangle 100"/>
            <p:cNvSpPr/>
            <p:nvPr/>
          </p:nvSpPr>
          <p:spPr>
            <a:xfrm>
              <a:off x="6273800" y="1170432"/>
              <a:ext cx="1495425" cy="826618"/>
            </a:xfrm>
            <a:prstGeom prst="rect">
              <a:avLst/>
            </a:prstGeom>
            <a:no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Isosceles Triangle 101"/>
            <p:cNvSpPr/>
            <p:nvPr/>
          </p:nvSpPr>
          <p:spPr>
            <a:xfrm>
              <a:off x="6276441" y="1506932"/>
              <a:ext cx="1492302" cy="490118"/>
            </a:xfrm>
            <a:prstGeom prst="triangle">
              <a:avLst>
                <a:gd name="adj" fmla="val 50000"/>
              </a:avLst>
            </a:prstGeom>
            <a:no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Isosceles Triangle 102"/>
            <p:cNvSpPr/>
            <p:nvPr/>
          </p:nvSpPr>
          <p:spPr>
            <a:xfrm rot="10800000">
              <a:off x="6277156" y="1169227"/>
              <a:ext cx="1492302" cy="490118"/>
            </a:xfrm>
            <a:prstGeom prst="triangle">
              <a:avLst>
                <a:gd name="adj" fmla="val 50000"/>
              </a:avLst>
            </a:prstGeom>
            <a:solidFill>
              <a:schemeClr val="bg1"/>
            </a:solid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 name="Group 43"/>
          <p:cNvGrpSpPr/>
          <p:nvPr/>
        </p:nvGrpSpPr>
        <p:grpSpPr>
          <a:xfrm>
            <a:off x="4877621" y="2491721"/>
            <a:ext cx="384863" cy="225233"/>
            <a:chOff x="6273800" y="1169227"/>
            <a:chExt cx="1495658" cy="827823"/>
          </a:xfrm>
        </p:grpSpPr>
        <p:sp>
          <p:nvSpPr>
            <p:cNvPr id="98" name="Rectangle 97"/>
            <p:cNvSpPr/>
            <p:nvPr/>
          </p:nvSpPr>
          <p:spPr>
            <a:xfrm>
              <a:off x="6273800" y="1170432"/>
              <a:ext cx="1495425" cy="82661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Isosceles Triangle 98"/>
            <p:cNvSpPr/>
            <p:nvPr/>
          </p:nvSpPr>
          <p:spPr>
            <a:xfrm>
              <a:off x="6276441" y="1506932"/>
              <a:ext cx="1492302" cy="490118"/>
            </a:xfrm>
            <a:prstGeom prst="triangle">
              <a:avLst>
                <a:gd name="adj" fmla="val 50000"/>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Isosceles Triangle 99"/>
            <p:cNvSpPr/>
            <p:nvPr/>
          </p:nvSpPr>
          <p:spPr>
            <a:xfrm rot="10800000">
              <a:off x="6277156" y="1169227"/>
              <a:ext cx="1492302" cy="490118"/>
            </a:xfrm>
            <a:prstGeom prst="triangle">
              <a:avLst>
                <a:gd name="adj" fmla="val 50000"/>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 name="Group 43"/>
          <p:cNvGrpSpPr/>
          <p:nvPr/>
        </p:nvGrpSpPr>
        <p:grpSpPr>
          <a:xfrm>
            <a:off x="6169846" y="2494103"/>
            <a:ext cx="384863" cy="225233"/>
            <a:chOff x="6273800" y="1169227"/>
            <a:chExt cx="1495658" cy="827823"/>
          </a:xfrm>
        </p:grpSpPr>
        <p:sp>
          <p:nvSpPr>
            <p:cNvPr id="95" name="Rectangle 94"/>
            <p:cNvSpPr/>
            <p:nvPr/>
          </p:nvSpPr>
          <p:spPr>
            <a:xfrm>
              <a:off x="6273800" y="1170432"/>
              <a:ext cx="1495425" cy="826618"/>
            </a:xfrm>
            <a:prstGeom prst="rect">
              <a:avLst/>
            </a:prstGeom>
            <a:no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Isosceles Triangle 95"/>
            <p:cNvSpPr/>
            <p:nvPr/>
          </p:nvSpPr>
          <p:spPr>
            <a:xfrm>
              <a:off x="6276441" y="1506932"/>
              <a:ext cx="1492302" cy="490118"/>
            </a:xfrm>
            <a:prstGeom prst="triangle">
              <a:avLst>
                <a:gd name="adj" fmla="val 50000"/>
              </a:avLst>
            </a:prstGeom>
            <a:no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Isosceles Triangle 96"/>
            <p:cNvSpPr/>
            <p:nvPr/>
          </p:nvSpPr>
          <p:spPr>
            <a:xfrm rot="10800000">
              <a:off x="6277156" y="1169227"/>
              <a:ext cx="1492302" cy="490118"/>
            </a:xfrm>
            <a:prstGeom prst="triangle">
              <a:avLst>
                <a:gd name="adj" fmla="val 50000"/>
              </a:avLst>
            </a:prstGeom>
            <a:solidFill>
              <a:schemeClr val="bg1"/>
            </a:solid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7" name="Down Arrow 116"/>
          <p:cNvSpPr/>
          <p:nvPr/>
        </p:nvSpPr>
        <p:spPr>
          <a:xfrm rot="16200000">
            <a:off x="5421319" y="2452601"/>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Down Arrow 117"/>
          <p:cNvSpPr/>
          <p:nvPr/>
        </p:nvSpPr>
        <p:spPr>
          <a:xfrm rot="16200000">
            <a:off x="6733007" y="2452601"/>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Down Arrow 119"/>
          <p:cNvSpPr/>
          <p:nvPr/>
        </p:nvSpPr>
        <p:spPr>
          <a:xfrm rot="16200000">
            <a:off x="5820956" y="2452601"/>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Callout 129"/>
          <p:cNvSpPr>
            <a:spLocks noChangeArrowheads="1"/>
          </p:cNvSpPr>
          <p:nvPr/>
        </p:nvSpPr>
        <p:spPr bwMode="auto">
          <a:xfrm>
            <a:off x="420091" y="3135630"/>
            <a:ext cx="1762963" cy="1231392"/>
          </a:xfrm>
          <a:prstGeom prst="wedgeEllipseCallout">
            <a:avLst>
              <a:gd name="adj1" fmla="val 97287"/>
              <a:gd name="adj2" fmla="val -89476"/>
            </a:avLst>
          </a:prstGeom>
          <a:solidFill>
            <a:schemeClr val="accent1"/>
          </a:solidFill>
          <a:ln w="25400" algn="ctr">
            <a:solidFill>
              <a:schemeClr val="tx1"/>
            </a:solidFill>
            <a:round/>
            <a:headEnd/>
            <a:tailEnd/>
          </a:ln>
        </p:spPr>
        <p:txBody>
          <a:bodyPr/>
          <a:lstStyle/>
          <a:p>
            <a:r>
              <a:rPr lang="en-GB" sz="1200" b="1" dirty="0" smtClean="0">
                <a:solidFill>
                  <a:schemeClr val="bg1"/>
                </a:solidFill>
                <a:latin typeface="Arial" pitchFamily="34" charset="0"/>
                <a:ea typeface="ヒラギノ角ゴ Pro W3"/>
                <a:cs typeface="ヒラギノ角ゴ Pro W3"/>
              </a:rPr>
              <a:t>Each message is copied to every subscription</a:t>
            </a:r>
            <a:endParaRPr lang="en-GB" sz="1200" b="1" dirty="0">
              <a:solidFill>
                <a:schemeClr val="bg1"/>
              </a:solidFill>
              <a:latin typeface="Arial" pitchFamily="34" charset="0"/>
              <a:ea typeface="ヒラギノ角ゴ Pro W3"/>
              <a:cs typeface="ヒラギノ角ゴ Pro W3"/>
            </a:endParaRPr>
          </a:p>
        </p:txBody>
      </p:sp>
      <p:sp>
        <p:nvSpPr>
          <p:cNvPr id="131" name="Oval Callout 130"/>
          <p:cNvSpPr>
            <a:spLocks noChangeArrowheads="1"/>
          </p:cNvSpPr>
          <p:nvPr/>
        </p:nvSpPr>
        <p:spPr bwMode="auto">
          <a:xfrm>
            <a:off x="4873981" y="3645408"/>
            <a:ext cx="1762963" cy="1231392"/>
          </a:xfrm>
          <a:prstGeom prst="wedgeEllipseCallout">
            <a:avLst>
              <a:gd name="adj1" fmla="val 18514"/>
              <a:gd name="adj2" fmla="val -94272"/>
            </a:avLst>
          </a:prstGeom>
          <a:solidFill>
            <a:schemeClr val="accent1"/>
          </a:solidFill>
          <a:ln w="25400" algn="ctr">
            <a:solidFill>
              <a:schemeClr val="tx1"/>
            </a:solidFill>
            <a:round/>
            <a:headEnd/>
            <a:tailEnd/>
          </a:ln>
        </p:spPr>
        <p:txBody>
          <a:bodyPr/>
          <a:lstStyle/>
          <a:p>
            <a:r>
              <a:rPr lang="en-GB" sz="1200" b="1" dirty="0" smtClean="0">
                <a:solidFill>
                  <a:schemeClr val="bg1"/>
                </a:solidFill>
                <a:latin typeface="Arial" pitchFamily="34" charset="0"/>
                <a:ea typeface="ヒラギノ角ゴ Pro W3"/>
                <a:cs typeface="ヒラギノ角ゴ Pro W3"/>
              </a:rPr>
              <a:t>A shared subscription may have multiple consumers</a:t>
            </a:r>
            <a:endParaRPr lang="en-GB" sz="1200" b="1" dirty="0">
              <a:solidFill>
                <a:schemeClr val="bg1"/>
              </a:solidFill>
              <a:latin typeface="Arial" pitchFamily="34" charset="0"/>
              <a:ea typeface="ヒラギノ角ゴ Pro W3"/>
              <a:cs typeface="ヒラギノ角ゴ Pro W3"/>
            </a:endParaRPr>
          </a:p>
        </p:txBody>
      </p:sp>
      <p:sp>
        <p:nvSpPr>
          <p:cNvPr id="132" name="Oval Callout 131"/>
          <p:cNvSpPr>
            <a:spLocks noChangeArrowheads="1"/>
          </p:cNvSpPr>
          <p:nvPr/>
        </p:nvSpPr>
        <p:spPr bwMode="auto">
          <a:xfrm>
            <a:off x="2462251" y="3569208"/>
            <a:ext cx="2104034" cy="1231392"/>
          </a:xfrm>
          <a:prstGeom prst="wedgeEllipseCallout">
            <a:avLst>
              <a:gd name="adj1" fmla="val 22755"/>
              <a:gd name="adj2" fmla="val -66734"/>
            </a:avLst>
          </a:prstGeom>
          <a:solidFill>
            <a:schemeClr val="accent1"/>
          </a:solidFill>
          <a:ln w="25400" algn="ctr">
            <a:solidFill>
              <a:schemeClr val="tx1"/>
            </a:solidFill>
            <a:round/>
            <a:headEnd/>
            <a:tailEnd/>
          </a:ln>
        </p:spPr>
        <p:txBody>
          <a:bodyPr/>
          <a:lstStyle/>
          <a:p>
            <a:r>
              <a:rPr lang="en-GB" sz="1200" b="1" dirty="0" smtClean="0">
                <a:solidFill>
                  <a:schemeClr val="bg1"/>
                </a:solidFill>
                <a:latin typeface="Arial" pitchFamily="34" charset="0"/>
                <a:ea typeface="ヒラギノ角ゴ Pro W3"/>
                <a:cs typeface="ヒラギノ角ゴ Pro W3"/>
              </a:rPr>
              <a:t>Subscription may be persisted (durable) or memory-only (non-durable)</a:t>
            </a:r>
            <a:endParaRPr lang="en-GB" sz="1200" b="1" dirty="0">
              <a:solidFill>
                <a:schemeClr val="bg1"/>
              </a:solidFill>
              <a:latin typeface="Arial" pitchFamily="34" charset="0"/>
              <a:ea typeface="ヒラギノ角ゴ Pro W3"/>
              <a:cs typeface="ヒラギノ角ゴ Pro W3"/>
            </a:endParaRPr>
          </a:p>
        </p:txBody>
      </p:sp>
      <p:sp>
        <p:nvSpPr>
          <p:cNvPr id="158" name="Rectangle 72"/>
          <p:cNvSpPr>
            <a:spLocks noChangeArrowheads="1"/>
          </p:cNvSpPr>
          <p:nvPr/>
        </p:nvSpPr>
        <p:spPr bwMode="auto">
          <a:xfrm>
            <a:off x="4328855" y="1132035"/>
            <a:ext cx="1890415" cy="559141"/>
          </a:xfrm>
          <a:prstGeom prst="rect">
            <a:avLst/>
          </a:prstGeom>
          <a:solidFill>
            <a:schemeClr val="accent3"/>
          </a:solidFill>
          <a:ln>
            <a:noFill/>
          </a:ln>
          <a:extLst/>
        </p:spPr>
        <p:txBody>
          <a:bodyPr wrap="square" rIns="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effectLst/>
                <a:uLnTx/>
                <a:uFillTx/>
                <a:ea typeface="ヒラギノ角ゴ Pro W3"/>
                <a:cs typeface="ヒラギノ角ゴ Pro W3"/>
              </a:rPr>
              <a:t>Unshared subscription</a:t>
            </a:r>
            <a:endParaRPr kumimoji="0" lang="en-US" sz="1200" b="1" i="0" u="none" strike="noStrike" kern="0" cap="none" spc="0" normalizeH="0" baseline="0" noProof="0" dirty="0">
              <a:ln>
                <a:noFill/>
              </a:ln>
              <a:effectLst/>
              <a:uLnTx/>
              <a:uFillTx/>
              <a:ea typeface="ヒラギノ角ゴ Pro W3"/>
              <a:cs typeface="ヒラギノ角ゴ Pro W3"/>
            </a:endParaRPr>
          </a:p>
        </p:txBody>
      </p:sp>
      <p:grpSp>
        <p:nvGrpSpPr>
          <p:cNvPr id="14" name="Group 43"/>
          <p:cNvGrpSpPr/>
          <p:nvPr/>
        </p:nvGrpSpPr>
        <p:grpSpPr>
          <a:xfrm>
            <a:off x="4444710" y="1159650"/>
            <a:ext cx="384863" cy="225233"/>
            <a:chOff x="6273800" y="1169227"/>
            <a:chExt cx="1495658" cy="827823"/>
          </a:xfrm>
        </p:grpSpPr>
        <p:sp>
          <p:nvSpPr>
            <p:cNvPr id="176" name="Rectangle 175"/>
            <p:cNvSpPr/>
            <p:nvPr/>
          </p:nvSpPr>
          <p:spPr>
            <a:xfrm>
              <a:off x="6273800" y="1170432"/>
              <a:ext cx="1495425" cy="826618"/>
            </a:xfrm>
            <a:prstGeom prst="rect">
              <a:avLst/>
            </a:prstGeom>
            <a:no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7" name="Isosceles Triangle 176"/>
            <p:cNvSpPr/>
            <p:nvPr/>
          </p:nvSpPr>
          <p:spPr>
            <a:xfrm>
              <a:off x="6276441" y="1506932"/>
              <a:ext cx="1492302" cy="490118"/>
            </a:xfrm>
            <a:prstGeom prst="triangle">
              <a:avLst>
                <a:gd name="adj" fmla="val 50000"/>
              </a:avLst>
            </a:prstGeom>
            <a:no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8" name="Isosceles Triangle 177"/>
            <p:cNvSpPr/>
            <p:nvPr/>
          </p:nvSpPr>
          <p:spPr>
            <a:xfrm rot="10800000">
              <a:off x="6277156" y="1169227"/>
              <a:ext cx="1492302" cy="490118"/>
            </a:xfrm>
            <a:prstGeom prst="triangle">
              <a:avLst>
                <a:gd name="adj" fmla="val 50000"/>
              </a:avLst>
            </a:prstGeom>
            <a:solidFill>
              <a:schemeClr val="bg1"/>
            </a:solid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5" name="Group 43"/>
          <p:cNvGrpSpPr/>
          <p:nvPr/>
        </p:nvGrpSpPr>
        <p:grpSpPr>
          <a:xfrm>
            <a:off x="4877621" y="1158221"/>
            <a:ext cx="384863" cy="225233"/>
            <a:chOff x="6273800" y="1169227"/>
            <a:chExt cx="1495658" cy="827823"/>
          </a:xfrm>
        </p:grpSpPr>
        <p:sp>
          <p:nvSpPr>
            <p:cNvPr id="173" name="Rectangle 172"/>
            <p:cNvSpPr/>
            <p:nvPr/>
          </p:nvSpPr>
          <p:spPr>
            <a:xfrm>
              <a:off x="6273800" y="1170432"/>
              <a:ext cx="1495425" cy="82661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4" name="Isosceles Triangle 173"/>
            <p:cNvSpPr/>
            <p:nvPr/>
          </p:nvSpPr>
          <p:spPr>
            <a:xfrm>
              <a:off x="6276441" y="1506932"/>
              <a:ext cx="1492302" cy="490118"/>
            </a:xfrm>
            <a:prstGeom prst="triangle">
              <a:avLst>
                <a:gd name="adj" fmla="val 50000"/>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5" name="Isosceles Triangle 174"/>
            <p:cNvSpPr/>
            <p:nvPr/>
          </p:nvSpPr>
          <p:spPr>
            <a:xfrm rot="10800000">
              <a:off x="6277156" y="1169227"/>
              <a:ext cx="1492302" cy="490118"/>
            </a:xfrm>
            <a:prstGeom prst="triangle">
              <a:avLst>
                <a:gd name="adj" fmla="val 50000"/>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6" name="Group 43"/>
          <p:cNvGrpSpPr/>
          <p:nvPr/>
        </p:nvGrpSpPr>
        <p:grpSpPr>
          <a:xfrm>
            <a:off x="5306246" y="1160603"/>
            <a:ext cx="384863" cy="225233"/>
            <a:chOff x="6273800" y="1169227"/>
            <a:chExt cx="1495658" cy="827823"/>
          </a:xfrm>
        </p:grpSpPr>
        <p:sp>
          <p:nvSpPr>
            <p:cNvPr id="170" name="Rectangle 169"/>
            <p:cNvSpPr/>
            <p:nvPr/>
          </p:nvSpPr>
          <p:spPr>
            <a:xfrm>
              <a:off x="6273800" y="1170432"/>
              <a:ext cx="1495425" cy="826618"/>
            </a:xfrm>
            <a:prstGeom prst="rect">
              <a:avLst/>
            </a:prstGeom>
            <a:no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1" name="Isosceles Triangle 170"/>
            <p:cNvSpPr/>
            <p:nvPr/>
          </p:nvSpPr>
          <p:spPr>
            <a:xfrm>
              <a:off x="6276441" y="1506932"/>
              <a:ext cx="1492302" cy="490118"/>
            </a:xfrm>
            <a:prstGeom prst="triangle">
              <a:avLst>
                <a:gd name="adj" fmla="val 50000"/>
              </a:avLst>
            </a:prstGeom>
            <a:no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2" name="Isosceles Triangle 171"/>
            <p:cNvSpPr/>
            <p:nvPr/>
          </p:nvSpPr>
          <p:spPr>
            <a:xfrm rot="10800000">
              <a:off x="6277156" y="1169227"/>
              <a:ext cx="1492302" cy="490118"/>
            </a:xfrm>
            <a:prstGeom prst="triangle">
              <a:avLst>
                <a:gd name="adj" fmla="val 50000"/>
              </a:avLst>
            </a:prstGeom>
            <a:solidFill>
              <a:schemeClr val="bg1"/>
            </a:solid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7" name="Group 43"/>
          <p:cNvGrpSpPr/>
          <p:nvPr/>
        </p:nvGrpSpPr>
        <p:grpSpPr>
          <a:xfrm>
            <a:off x="5740385" y="1159798"/>
            <a:ext cx="384863" cy="225233"/>
            <a:chOff x="6273800" y="1169227"/>
            <a:chExt cx="1495658" cy="827823"/>
          </a:xfrm>
        </p:grpSpPr>
        <p:sp>
          <p:nvSpPr>
            <p:cNvPr id="167" name="Rectangle 166"/>
            <p:cNvSpPr/>
            <p:nvPr/>
          </p:nvSpPr>
          <p:spPr>
            <a:xfrm>
              <a:off x="6273800" y="1170432"/>
              <a:ext cx="1495425" cy="82661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8" name="Isosceles Triangle 167"/>
            <p:cNvSpPr/>
            <p:nvPr/>
          </p:nvSpPr>
          <p:spPr>
            <a:xfrm>
              <a:off x="6276441" y="1506932"/>
              <a:ext cx="1492302" cy="490118"/>
            </a:xfrm>
            <a:prstGeom prst="triangle">
              <a:avLst>
                <a:gd name="adj" fmla="val 50000"/>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9" name="Isosceles Triangle 168"/>
            <p:cNvSpPr/>
            <p:nvPr/>
          </p:nvSpPr>
          <p:spPr>
            <a:xfrm rot="10800000">
              <a:off x="6277156" y="1169227"/>
              <a:ext cx="1492302" cy="490118"/>
            </a:xfrm>
            <a:prstGeom prst="triangle">
              <a:avLst>
                <a:gd name="adj" fmla="val 50000"/>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3" name="Rectangle 162"/>
          <p:cNvSpPr/>
          <p:nvPr/>
        </p:nvSpPr>
        <p:spPr>
          <a:xfrm>
            <a:off x="7231301" y="1057582"/>
            <a:ext cx="1283494" cy="428625"/>
          </a:xfrm>
          <a:prstGeom prst="rect">
            <a:avLst/>
          </a:prstGeom>
          <a:solidFill>
            <a:schemeClr val="accent3"/>
          </a:solidFill>
          <a:ln>
            <a:noFill/>
          </a:ln>
        </p:spPr>
        <p:txBody>
          <a:bodyPr wrap="square" rIns="0" anchor="ctr" anchorCtr="0"/>
          <a:lstStyle/>
          <a:p>
            <a:pPr>
              <a:defRPr/>
            </a:pPr>
            <a:r>
              <a:rPr lang="en-GB" sz="1200" b="1" kern="0" dirty="0" smtClean="0">
                <a:solidFill>
                  <a:schemeClr val="tx1"/>
                </a:solidFill>
                <a:ea typeface="ヒラギノ角ゴ Pro W3"/>
                <a:cs typeface="ヒラギノ角ゴ Pro W3"/>
              </a:rPr>
              <a:t>Consumer</a:t>
            </a:r>
            <a:endParaRPr lang="en-GB" sz="1200" b="1" kern="0" dirty="0">
              <a:solidFill>
                <a:schemeClr val="tx1"/>
              </a:solidFill>
              <a:ea typeface="ヒラギノ角ゴ Pro W3"/>
              <a:cs typeface="ヒラギノ角ゴ Pro W3"/>
            </a:endParaRPr>
          </a:p>
        </p:txBody>
      </p:sp>
      <p:sp>
        <p:nvSpPr>
          <p:cNvPr id="164" name="Down Arrow 163"/>
          <p:cNvSpPr/>
          <p:nvPr/>
        </p:nvSpPr>
        <p:spPr>
          <a:xfrm rot="16200000">
            <a:off x="6392869" y="1119101"/>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 name="Down Arrow 164"/>
          <p:cNvSpPr/>
          <p:nvPr/>
        </p:nvSpPr>
        <p:spPr>
          <a:xfrm rot="16200000">
            <a:off x="6786982" y="1119101"/>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ectangle 76"/>
          <p:cNvSpPr/>
          <p:nvPr/>
        </p:nvSpPr>
        <p:spPr>
          <a:xfrm>
            <a:off x="7221776" y="2476807"/>
            <a:ext cx="1283494" cy="428625"/>
          </a:xfrm>
          <a:prstGeom prst="rect">
            <a:avLst/>
          </a:prstGeom>
          <a:solidFill>
            <a:schemeClr val="accent3"/>
          </a:solidFill>
          <a:ln>
            <a:noFill/>
          </a:ln>
        </p:spPr>
        <p:txBody>
          <a:bodyPr wrap="square" rIns="0" anchor="ctr" anchorCtr="0"/>
          <a:lstStyle/>
          <a:p>
            <a:pPr>
              <a:defRPr/>
            </a:pPr>
            <a:r>
              <a:rPr lang="en-GB" sz="1200" b="1" kern="0" dirty="0" smtClean="0">
                <a:solidFill>
                  <a:schemeClr val="tx1"/>
                </a:solidFill>
                <a:ea typeface="ヒラギノ角ゴ Pro W3"/>
                <a:cs typeface="ヒラギノ角ゴ Pro W3"/>
              </a:rPr>
              <a:t>Consumer</a:t>
            </a:r>
            <a:endParaRPr lang="en-GB" sz="1200" b="1" kern="0" dirty="0">
              <a:solidFill>
                <a:schemeClr val="tx1"/>
              </a:solidFill>
              <a:ea typeface="ヒラギノ角ゴ Pro W3"/>
              <a:cs typeface="ヒラギノ角ゴ Pro W3"/>
            </a:endParaRPr>
          </a:p>
        </p:txBody>
      </p:sp>
      <p:sp>
        <p:nvSpPr>
          <p:cNvPr id="78" name="Rectangle 77"/>
          <p:cNvSpPr/>
          <p:nvPr/>
        </p:nvSpPr>
        <p:spPr>
          <a:xfrm>
            <a:off x="7231301" y="2981632"/>
            <a:ext cx="1283494" cy="428625"/>
          </a:xfrm>
          <a:prstGeom prst="rect">
            <a:avLst/>
          </a:prstGeom>
          <a:solidFill>
            <a:schemeClr val="accent3"/>
          </a:solidFill>
          <a:ln>
            <a:noFill/>
          </a:ln>
        </p:spPr>
        <p:txBody>
          <a:bodyPr wrap="square" rIns="0" anchor="ctr" anchorCtr="0"/>
          <a:lstStyle/>
          <a:p>
            <a:pPr>
              <a:defRPr/>
            </a:pPr>
            <a:r>
              <a:rPr lang="en-GB" sz="1200" b="1" kern="0" dirty="0" smtClean="0">
                <a:solidFill>
                  <a:schemeClr val="tx1"/>
                </a:solidFill>
                <a:ea typeface="ヒラギノ角ゴ Pro W3"/>
                <a:cs typeface="ヒラギノ角ゴ Pro W3"/>
              </a:rPr>
              <a:t>Consumer</a:t>
            </a:r>
            <a:endParaRPr lang="en-GB" sz="1200" b="1" kern="0" dirty="0">
              <a:solidFill>
                <a:schemeClr val="tx1"/>
              </a:solidFill>
              <a:ea typeface="ヒラギノ角ゴ Pro W3"/>
              <a:cs typeface="ヒラギノ角ゴ Pro W3"/>
            </a:endParaRPr>
          </a:p>
        </p:txBody>
      </p:sp>
      <p:sp>
        <p:nvSpPr>
          <p:cNvPr id="80" name="Down Arrow 79"/>
          <p:cNvSpPr/>
          <p:nvPr/>
        </p:nvSpPr>
        <p:spPr>
          <a:xfrm rot="14655296">
            <a:off x="6685382" y="2071601"/>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Down Arrow 80"/>
          <p:cNvSpPr/>
          <p:nvPr/>
        </p:nvSpPr>
        <p:spPr>
          <a:xfrm rot="17580691">
            <a:off x="6761583" y="2890751"/>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Callout 81"/>
          <p:cNvSpPr>
            <a:spLocks noChangeArrowheads="1"/>
          </p:cNvSpPr>
          <p:nvPr/>
        </p:nvSpPr>
        <p:spPr bwMode="auto">
          <a:xfrm>
            <a:off x="6798031" y="3611880"/>
            <a:ext cx="2098319" cy="1231392"/>
          </a:xfrm>
          <a:prstGeom prst="wedgeEllipseCallout">
            <a:avLst>
              <a:gd name="adj1" fmla="val -39622"/>
              <a:gd name="adj2" fmla="val -83443"/>
            </a:avLst>
          </a:prstGeom>
          <a:solidFill>
            <a:schemeClr val="accent1"/>
          </a:solidFill>
          <a:ln w="25400" algn="ctr">
            <a:solidFill>
              <a:schemeClr val="tx1"/>
            </a:solidFill>
            <a:round/>
            <a:headEnd/>
            <a:tailEnd/>
          </a:ln>
        </p:spPr>
        <p:txBody>
          <a:bodyPr/>
          <a:lstStyle/>
          <a:p>
            <a:r>
              <a:rPr lang="en-GB" sz="1200" b="1" dirty="0" smtClean="0">
                <a:solidFill>
                  <a:schemeClr val="bg1"/>
                </a:solidFill>
                <a:latin typeface="Arial" pitchFamily="34" charset="0"/>
                <a:ea typeface="ヒラギノ角ゴ Pro W3"/>
                <a:cs typeface="ヒラギノ角ゴ Pro W3"/>
              </a:rPr>
              <a:t>Each message on the shared subscription is delivered to only one consumer</a:t>
            </a:r>
            <a:endParaRPr lang="en-GB" sz="1200" b="1" dirty="0">
              <a:solidFill>
                <a:schemeClr val="bg1"/>
              </a:solidFill>
              <a:latin typeface="Arial" pitchFamily="34" charset="0"/>
              <a:ea typeface="ヒラギノ角ゴ Pro W3"/>
              <a:cs typeface="ヒラギノ角ゴ Pro W3"/>
            </a:endParaRPr>
          </a:p>
        </p:txBody>
      </p:sp>
    </p:spTree>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JMS 1.1 API for topic subscriptions</a:t>
            </a:r>
            <a:endParaRPr lang="en-GB" dirty="0"/>
          </a:p>
        </p:txBody>
      </p:sp>
      <p:sp>
        <p:nvSpPr>
          <p:cNvPr id="4" name="Text Placeholder 3"/>
          <p:cNvSpPr>
            <a:spLocks noGrp="1"/>
          </p:cNvSpPr>
          <p:nvPr>
            <p:ph type="body" sz="quarter" idx="13"/>
          </p:nvPr>
        </p:nvSpPr>
        <p:spPr/>
        <p:txBody>
          <a:bodyPr/>
          <a:lstStyle/>
          <a:p>
            <a:r>
              <a:rPr lang="en-GB" dirty="0" smtClean="0"/>
              <a:t>In the </a:t>
            </a:r>
            <a:r>
              <a:rPr lang="en-GB" smtClean="0"/>
              <a:t>standard API (Session)</a:t>
            </a:r>
            <a:endParaRPr lang="en-GB" dirty="0"/>
          </a:p>
        </p:txBody>
      </p:sp>
      <p:graphicFrame>
        <p:nvGraphicFramePr>
          <p:cNvPr id="5" name="Table 4"/>
          <p:cNvGraphicFramePr>
            <a:graphicFrameLocks noGrp="1"/>
          </p:cNvGraphicFramePr>
          <p:nvPr/>
        </p:nvGraphicFramePr>
        <p:xfrm>
          <a:off x="363854" y="1212216"/>
          <a:ext cx="8536307" cy="3425613"/>
        </p:xfrm>
        <a:graphic>
          <a:graphicData uri="http://schemas.openxmlformats.org/drawingml/2006/table">
            <a:tbl>
              <a:tblPr firstRow="1" bandRow="1">
                <a:tableStyleId>{5C22544A-7EE6-4342-B048-85BDC9FD1C3A}</a:tableStyleId>
              </a:tblPr>
              <a:tblGrid>
                <a:gridCol w="1739266"/>
                <a:gridCol w="2857500"/>
                <a:gridCol w="3939541"/>
              </a:tblGrid>
              <a:tr h="804333">
                <a:tc>
                  <a:txBody>
                    <a:bodyPr/>
                    <a:lstStyle/>
                    <a:p>
                      <a:endParaRPr lang="en-GB" dirty="0"/>
                    </a:p>
                  </a:txBody>
                  <a:tcPr/>
                </a:tc>
                <a:tc>
                  <a:txBody>
                    <a:bodyPr/>
                    <a:lstStyle/>
                    <a:p>
                      <a:endParaRPr lang="en-GB"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600" b="0" dirty="0"/>
                    </a:p>
                  </a:txBody>
                  <a:tcPr/>
                </a:tc>
              </a:tr>
              <a:tr h="804333">
                <a:tc>
                  <a:txBody>
                    <a:bodyPr/>
                    <a:lstStyle/>
                    <a:p>
                      <a:r>
                        <a:rPr lang="en-GB" dirty="0" smtClean="0"/>
                        <a:t>Non-durable subscriptions</a:t>
                      </a:r>
                      <a:endParaRPr lang="en-GB" dirty="0"/>
                    </a:p>
                  </a:txBody>
                  <a:tcPr/>
                </a:tc>
                <a:tc>
                  <a:txBody>
                    <a:bodyPr/>
                    <a:lstStyle/>
                    <a:p>
                      <a:r>
                        <a:rPr lang="en-GB" b="0" dirty="0" err="1" smtClean="0"/>
                        <a:t>createConsumer</a:t>
                      </a:r>
                      <a:r>
                        <a:rPr lang="en-GB" b="0" dirty="0" smtClean="0"/>
                        <a:t>(</a:t>
                      </a:r>
                    </a:p>
                    <a:p>
                      <a:r>
                        <a:rPr lang="en-GB" b="0" dirty="0" smtClean="0"/>
                        <a:t>   Destination </a:t>
                      </a:r>
                      <a:r>
                        <a:rPr lang="en-GB" b="0" dirty="0" err="1" smtClean="0"/>
                        <a:t>destination</a:t>
                      </a:r>
                      <a:r>
                        <a:rPr lang="en-GB" b="0" dirty="0" smtClean="0"/>
                        <a:t>)</a:t>
                      </a:r>
                      <a:endParaRPr lang="en-GB"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0" dirty="0" smtClean="0"/>
                        <a:t>Creates a new non-durable subscription </a:t>
                      </a:r>
                    </a:p>
                    <a:p>
                      <a:pPr marL="0" marR="0" indent="0" algn="l" defTabSz="914400" rtl="0" eaLnBrk="1" fontAlgn="auto" latinLnBrk="0" hangingPunct="1">
                        <a:lnSpc>
                          <a:spcPct val="100000"/>
                        </a:lnSpc>
                        <a:spcBef>
                          <a:spcPts val="0"/>
                        </a:spcBef>
                        <a:spcAft>
                          <a:spcPts val="0"/>
                        </a:spcAft>
                        <a:buClrTx/>
                        <a:buSzTx/>
                        <a:buFontTx/>
                        <a:buNone/>
                        <a:tabLst/>
                        <a:defRPr/>
                      </a:pPr>
                      <a:r>
                        <a:rPr lang="en-GB" sz="1600" b="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600" b="0" dirty="0" smtClean="0"/>
                        <a:t>Creates a consumer on that subscription</a:t>
                      </a:r>
                      <a:endParaRPr lang="en-GB" sz="1600" b="0" dirty="0"/>
                    </a:p>
                  </a:txBody>
                  <a:tcPr/>
                </a:tc>
              </a:tr>
              <a:tr h="804333">
                <a:tc>
                  <a:txBody>
                    <a:bodyPr/>
                    <a:lstStyle/>
                    <a:p>
                      <a:r>
                        <a:rPr lang="en-GB" dirty="0" smtClean="0"/>
                        <a:t>Durable subscriptions</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err="1" smtClean="0"/>
                        <a:t>createDurableConsumer</a:t>
                      </a:r>
                      <a:r>
                        <a:rPr lang="en-GB" b="0" dirty="0" smtClean="0"/>
                        <a:t>(</a:t>
                      </a:r>
                      <a:br>
                        <a:rPr lang="en-GB" b="0" dirty="0" smtClean="0"/>
                      </a:br>
                      <a:r>
                        <a:rPr lang="en-GB" b="0" dirty="0" smtClean="0"/>
                        <a:t>   Topic </a:t>
                      </a:r>
                      <a:r>
                        <a:rPr lang="en-GB" b="0" dirty="0" err="1" smtClean="0"/>
                        <a:t>topic</a:t>
                      </a:r>
                      <a:r>
                        <a:rPr lang="en-GB" b="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   String name)</a:t>
                      </a:r>
                      <a:endParaRPr lang="en-GB" b="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600" b="0" dirty="0" smtClean="0"/>
                        <a:t>Looks for an existing durable subscription for the specified name/ </a:t>
                      </a:r>
                      <a:r>
                        <a:rPr lang="en-GB" sz="1600" b="0" dirty="0" err="1" smtClean="0"/>
                        <a:t>clientId</a:t>
                      </a:r>
                      <a:endParaRPr lang="en-GB" sz="1600" b="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GB" sz="1600" b="0" dirty="0" smtClean="0"/>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600" b="0" dirty="0" smtClean="0"/>
                        <a:t>If no such subscription exists, creates one</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sz="1600" b="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GB" sz="1600" b="0" dirty="0" smtClean="0"/>
                        <a:t>Creates a consumer on that subscription</a:t>
                      </a:r>
                      <a:endParaRPr lang="en-GB" b="0" dirty="0"/>
                    </a:p>
                  </a:txBody>
                  <a:tcPr/>
                </a:tc>
              </a:tr>
            </a:tbl>
          </a:graphicData>
        </a:graphic>
      </p:graphicFrame>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JMS 2.0 API for topic subscriptions</a:t>
            </a:r>
            <a:endParaRPr lang="en-GB" dirty="0"/>
          </a:p>
        </p:txBody>
      </p:sp>
      <p:sp>
        <p:nvSpPr>
          <p:cNvPr id="4" name="Text Placeholder 3"/>
          <p:cNvSpPr>
            <a:spLocks noGrp="1"/>
          </p:cNvSpPr>
          <p:nvPr>
            <p:ph type="body" sz="quarter" idx="13"/>
          </p:nvPr>
        </p:nvSpPr>
        <p:spPr/>
        <p:txBody>
          <a:bodyPr/>
          <a:lstStyle/>
          <a:p>
            <a:r>
              <a:rPr lang="en-GB" dirty="0" smtClean="0"/>
              <a:t>In both the standard and simplified APIs (Session and JMSContext)</a:t>
            </a:r>
          </a:p>
          <a:p>
            <a:endParaRPr lang="en-GB" dirty="0"/>
          </a:p>
        </p:txBody>
      </p:sp>
      <p:graphicFrame>
        <p:nvGraphicFramePr>
          <p:cNvPr id="5" name="Table 4"/>
          <p:cNvGraphicFramePr>
            <a:graphicFrameLocks noGrp="1"/>
          </p:cNvGraphicFramePr>
          <p:nvPr/>
        </p:nvGraphicFramePr>
        <p:xfrm>
          <a:off x="447674" y="1158876"/>
          <a:ext cx="8058151" cy="2412999"/>
        </p:xfrm>
        <a:graphic>
          <a:graphicData uri="http://schemas.openxmlformats.org/drawingml/2006/table">
            <a:tbl>
              <a:tblPr firstRow="1" bandRow="1">
                <a:tableStyleId>{5C22544A-7EE6-4342-B048-85BDC9FD1C3A}</a:tableStyleId>
              </a:tblPr>
              <a:tblGrid>
                <a:gridCol w="1552576"/>
                <a:gridCol w="3009900"/>
                <a:gridCol w="3495675"/>
              </a:tblGrid>
              <a:tr h="804333">
                <a:tc>
                  <a:txBody>
                    <a:bodyPr/>
                    <a:lstStyle/>
                    <a:p>
                      <a:endParaRPr lang="en-GB" dirty="0"/>
                    </a:p>
                  </a:txBody>
                  <a:tcPr/>
                </a:tc>
                <a:tc>
                  <a:txBody>
                    <a:bodyPr/>
                    <a:lstStyle/>
                    <a:p>
                      <a:r>
                        <a:rPr lang="en-GB" dirty="0" smtClean="0"/>
                        <a:t>Unshared subscriptions</a:t>
                      </a:r>
                      <a:endParaRPr lang="en-GB" dirty="0"/>
                    </a:p>
                  </a:txBody>
                  <a:tcPr/>
                </a:tc>
                <a:tc>
                  <a:txBody>
                    <a:bodyPr/>
                    <a:lstStyle/>
                    <a:p>
                      <a:r>
                        <a:rPr lang="en-GB" dirty="0" smtClean="0"/>
                        <a:t>Shared subscriptions</a:t>
                      </a:r>
                      <a:endParaRPr lang="en-GB" dirty="0"/>
                    </a:p>
                  </a:txBody>
                  <a:tcPr/>
                </a:tc>
              </a:tr>
              <a:tr h="804333">
                <a:tc>
                  <a:txBody>
                    <a:bodyPr/>
                    <a:lstStyle/>
                    <a:p>
                      <a:r>
                        <a:rPr lang="en-GB" dirty="0" smtClean="0"/>
                        <a:t>Non-durable subscriptions</a:t>
                      </a:r>
                      <a:endParaRPr lang="en-GB" dirty="0"/>
                    </a:p>
                  </a:txBody>
                  <a:tcPr/>
                </a:tc>
                <a:tc>
                  <a:txBody>
                    <a:bodyPr/>
                    <a:lstStyle/>
                    <a:p>
                      <a:r>
                        <a:rPr lang="en-GB" b="0" dirty="0" err="1" smtClean="0"/>
                        <a:t>createConsumer</a:t>
                      </a:r>
                      <a:r>
                        <a:rPr lang="en-GB" b="0" dirty="0" smtClean="0"/>
                        <a:t>(</a:t>
                      </a:r>
                    </a:p>
                    <a:p>
                      <a:r>
                        <a:rPr lang="en-GB" b="0" dirty="0" smtClean="0"/>
                        <a:t>   Destination </a:t>
                      </a:r>
                      <a:r>
                        <a:rPr lang="en-GB" b="0" dirty="0" err="1" smtClean="0"/>
                        <a:t>destination</a:t>
                      </a:r>
                      <a:r>
                        <a:rPr lang="en-GB" b="0" dirty="0" smtClean="0"/>
                        <a:t>)</a:t>
                      </a:r>
                      <a:endParaRPr lang="en-GB"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err="1" smtClean="0"/>
                        <a:t>createSharedConsumer</a:t>
                      </a:r>
                      <a:r>
                        <a:rPr lang="en-GB" b="0" dirty="0" smtClean="0"/>
                        <a:t>(</a:t>
                      </a:r>
                      <a:br>
                        <a:rPr lang="en-GB" b="0" dirty="0" smtClean="0"/>
                      </a:br>
                      <a:r>
                        <a:rPr lang="en-GB" b="0" dirty="0" smtClean="0"/>
                        <a:t>   Topic </a:t>
                      </a:r>
                      <a:r>
                        <a:rPr lang="en-GB" b="0" dirty="0" err="1" smtClean="0"/>
                        <a:t>topic</a:t>
                      </a:r>
                      <a:r>
                        <a:rPr lang="en-GB" b="0" dirty="0" smtClean="0"/>
                        <a:t>, String name)</a:t>
                      </a:r>
                      <a:endParaRPr lang="en-GB" b="0" dirty="0"/>
                    </a:p>
                  </a:txBody>
                  <a:tcPr/>
                </a:tc>
              </a:tr>
              <a:tr h="804333">
                <a:tc>
                  <a:txBody>
                    <a:bodyPr/>
                    <a:lstStyle/>
                    <a:p>
                      <a:r>
                        <a:rPr lang="en-GB" dirty="0" smtClean="0"/>
                        <a:t>Durable subscriptions</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err="1" smtClean="0"/>
                        <a:t>createDurableConsumer</a:t>
                      </a:r>
                      <a:r>
                        <a:rPr lang="en-GB" b="0" dirty="0" smtClean="0"/>
                        <a:t>(</a:t>
                      </a:r>
                      <a:br>
                        <a:rPr lang="en-GB" b="0" dirty="0" smtClean="0"/>
                      </a:br>
                      <a:r>
                        <a:rPr lang="en-GB" b="0" dirty="0" smtClean="0"/>
                        <a:t>   Topic </a:t>
                      </a:r>
                      <a:r>
                        <a:rPr lang="en-GB" b="0" dirty="0" err="1" smtClean="0"/>
                        <a:t>topic</a:t>
                      </a:r>
                      <a:r>
                        <a:rPr lang="en-GB" b="0" dirty="0" smtClean="0"/>
                        <a:t>, String name)</a:t>
                      </a:r>
                      <a:endParaRPr lang="en-GB" b="0" dirty="0"/>
                    </a:p>
                  </a:txBody>
                  <a:tcPr/>
                </a:tc>
                <a:tc>
                  <a:txBody>
                    <a:bodyPr/>
                    <a:lstStyle/>
                    <a:p>
                      <a:r>
                        <a:rPr lang="en-GB" b="0" dirty="0" err="1" smtClean="0"/>
                        <a:t>createSharedDurableConsumer</a:t>
                      </a:r>
                      <a:r>
                        <a:rPr lang="en-GB" b="0" dirty="0" smtClean="0"/>
                        <a:t>(</a:t>
                      </a:r>
                    </a:p>
                    <a:p>
                      <a:r>
                        <a:rPr lang="en-GB" b="0" dirty="0" smtClean="0"/>
                        <a:t>   Topic </a:t>
                      </a:r>
                      <a:r>
                        <a:rPr lang="en-GB" b="0" dirty="0" err="1" smtClean="0"/>
                        <a:t>topic</a:t>
                      </a:r>
                      <a:r>
                        <a:rPr lang="en-GB" b="0" dirty="0" smtClean="0"/>
                        <a:t>, String name)</a:t>
                      </a:r>
                      <a:endParaRPr lang="en-GB" b="0" dirty="0"/>
                    </a:p>
                  </a:txBody>
                  <a:tcPr/>
                </a:tc>
              </a:tr>
            </a:tbl>
          </a:graphicData>
        </a:graphic>
      </p:graphicFrame>
      <p:sp>
        <p:nvSpPr>
          <p:cNvPr id="6" name="Content Placeholder 2"/>
          <p:cNvSpPr>
            <a:spLocks noGrp="1"/>
          </p:cNvSpPr>
          <p:nvPr>
            <p:ph sz="quarter" idx="12"/>
          </p:nvPr>
        </p:nvSpPr>
        <p:spPr>
          <a:xfrm>
            <a:off x="804347" y="3752850"/>
            <a:ext cx="8229600" cy="847725"/>
          </a:xfrm>
        </p:spPr>
        <p:txBody>
          <a:bodyPr/>
          <a:lstStyle/>
          <a:p>
            <a:pPr lvl="1"/>
            <a:r>
              <a:rPr lang="en-GB" dirty="0" smtClean="0"/>
              <a:t>For unshared durable subscriptions,  </a:t>
            </a:r>
            <a:r>
              <a:rPr lang="en-GB" dirty="0" err="1" smtClean="0"/>
              <a:t>clientId</a:t>
            </a:r>
            <a:r>
              <a:rPr lang="en-GB" dirty="0" smtClean="0"/>
              <a:t> must be set and is used to identify subscription</a:t>
            </a:r>
          </a:p>
          <a:p>
            <a:pPr lvl="1"/>
            <a:r>
              <a:rPr lang="en-GB" dirty="0" smtClean="0"/>
              <a:t>For shared subscriptions, </a:t>
            </a:r>
            <a:r>
              <a:rPr lang="en-GB" dirty="0" err="1" smtClean="0"/>
              <a:t>clientId</a:t>
            </a:r>
            <a:r>
              <a:rPr lang="en-GB" dirty="0" smtClean="0"/>
              <a:t> is optional. If set, it is used to identify subscription.</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Easier definition of JMS resources in Java EE</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2000" dirty="0" smtClean="0"/>
              <a:t>(This is actually part of  </a:t>
            </a:r>
            <a:br>
              <a:rPr lang="en-US" sz="2000" dirty="0" smtClean="0"/>
            </a:br>
            <a:r>
              <a:rPr lang="en-US" sz="2000" dirty="0" smtClean="0"/>
              <a:t>Java EE 7)</a:t>
            </a:r>
            <a:endParaRPr lang="en-US" dirty="0"/>
          </a:p>
        </p:txBody>
      </p:sp>
      <p:cxnSp>
        <p:nvCxnSpPr>
          <p:cNvPr id="6" name="Straight Connector 5"/>
          <p:cNvCxnSpPr/>
          <p:nvPr/>
        </p:nvCxnSpPr>
        <p:spPr>
          <a:xfrm flipH="1">
            <a:off x="8972550" y="2567355"/>
            <a:ext cx="273054" cy="0"/>
          </a:xfrm>
          <a:prstGeom prst="line">
            <a:avLst/>
          </a:prstGeom>
          <a:grpFill/>
          <a:ln w="19050">
            <a:solidFill>
              <a:srgbClr val="00B050"/>
            </a:solidFill>
            <a:round/>
            <a:headEnd/>
            <a:tailEnd type="triangle" w="med" len="med"/>
          </a:ln>
        </p:spPr>
      </p:cxnSp>
      <p:pic>
        <p:nvPicPr>
          <p:cNvPr id="8" name="Picture Placeholder 7" descr="ph-hitech-dev-ISP2039208-v1.bmp"/>
          <p:cNvPicPr>
            <a:picLocks noGrp="1" noChangeAspect="1"/>
          </p:cNvPicPr>
          <p:nvPr>
            <p:ph type="pic" sz="quarter" idx="12"/>
          </p:nvPr>
        </p:nvPicPr>
        <p:blipFill>
          <a:blip r:embed="rId3" cstate="print">
            <a:extLst>
              <a:ext uri="{28A0092B-C50C-407E-A947-70E740481C1C}">
                <a14:useLocalDpi xmlns="" xmlns:a14="http://schemas.microsoft.com/office/drawing/2010/main" val="0"/>
              </a:ext>
            </a:extLst>
          </a:blip>
          <a:srcRect t="5000" b="5000"/>
          <a:stretch>
            <a:fillRect/>
          </a:stretch>
        </p:blipFill>
        <p:spPr/>
      </p:pic>
    </p:spTree>
    <p:extLst>
      <p:ext uri="{BB962C8B-B14F-4D97-AF65-F5344CB8AC3E}">
        <p14:creationId xmlns="" xmlns:p14="http://schemas.microsoft.com/office/powerpoint/2010/main" val="169607036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Java Message Service (JMS)</a:t>
            </a:r>
            <a:endParaRPr lang="en-GB" dirty="0"/>
          </a:p>
        </p:txBody>
      </p:sp>
      <p:sp>
        <p:nvSpPr>
          <p:cNvPr id="3" name="Content Placeholder 2"/>
          <p:cNvSpPr>
            <a:spLocks noGrp="1"/>
          </p:cNvSpPr>
          <p:nvPr>
            <p:ph sz="quarter" idx="12"/>
          </p:nvPr>
        </p:nvSpPr>
        <p:spPr/>
        <p:txBody>
          <a:bodyPr/>
          <a:lstStyle/>
          <a:p>
            <a:r>
              <a:rPr lang="en-GB" dirty="0" smtClean="0"/>
              <a:t>A Java API for sending and receiving messages</a:t>
            </a:r>
          </a:p>
          <a:p>
            <a:r>
              <a:rPr lang="en-GB" dirty="0" smtClean="0"/>
              <a:t>Many competing implementations</a:t>
            </a:r>
          </a:p>
          <a:p>
            <a:r>
              <a:rPr lang="en-GB" dirty="0" smtClean="0"/>
              <a:t>Two distinct API variants</a:t>
            </a:r>
          </a:p>
          <a:p>
            <a:pPr lvl="1"/>
            <a:r>
              <a:rPr lang="en-GB" dirty="0" smtClean="0"/>
              <a:t>Java SE applications</a:t>
            </a:r>
          </a:p>
          <a:p>
            <a:pPr lvl="1"/>
            <a:r>
              <a:rPr lang="en-GB" dirty="0" smtClean="0"/>
              <a:t>Java EE applications – adds additional features</a:t>
            </a:r>
          </a:p>
          <a:p>
            <a:pPr lvl="2"/>
            <a:r>
              <a:rPr lang="en-GB" dirty="0" smtClean="0"/>
              <a:t>JTA (XA) transactions</a:t>
            </a:r>
          </a:p>
          <a:p>
            <a:pPr lvl="2"/>
            <a:r>
              <a:rPr lang="en-GB" dirty="0" smtClean="0"/>
              <a:t>replaces </a:t>
            </a:r>
            <a:r>
              <a:rPr lang="en-GB" dirty="0" err="1" smtClean="0"/>
              <a:t>async</a:t>
            </a:r>
            <a:r>
              <a:rPr lang="en-GB" dirty="0" smtClean="0"/>
              <a:t> </a:t>
            </a:r>
            <a:r>
              <a:rPr lang="en-GB" dirty="0" err="1" smtClean="0"/>
              <a:t>MessageListener</a:t>
            </a:r>
            <a:r>
              <a:rPr lang="en-GB" dirty="0" smtClean="0"/>
              <a:t> with MDBs, </a:t>
            </a:r>
          </a:p>
          <a:p>
            <a:pPr lvl="2"/>
            <a:r>
              <a:rPr lang="en-GB" dirty="0" smtClean="0"/>
              <a:t>injection of connection factories and destinations using @Resource </a:t>
            </a:r>
          </a:p>
          <a:p>
            <a:pPr lvl="2"/>
            <a:r>
              <a:rPr lang="en-GB" dirty="0" smtClean="0"/>
              <a:t>(new!) injection and management of JMSContext objects</a:t>
            </a:r>
          </a:p>
          <a:p>
            <a:endParaRPr lang="en-GB" dirty="0"/>
          </a:p>
        </p:txBody>
      </p:sp>
      <p:sp>
        <p:nvSpPr>
          <p:cNvPr id="5" name="Text Placeholder 4"/>
          <p:cNvSpPr>
            <a:spLocks noGrp="1"/>
          </p:cNvSpPr>
          <p:nvPr>
            <p:ph type="body" sz="quarter" idx="13"/>
          </p:nvPr>
        </p:nvSpPr>
        <p:spPr/>
        <p:txBody>
          <a:bodyPr/>
          <a:lstStyle/>
          <a:p>
            <a:endParaRPr lang="en-GB"/>
          </a:p>
        </p:txBody>
      </p:sp>
    </p:spTree>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Easier definition of JMS resources in Java EE</a:t>
            </a:r>
            <a:endParaRPr lang="en-GB" dirty="0"/>
          </a:p>
        </p:txBody>
      </p:sp>
      <p:sp>
        <p:nvSpPr>
          <p:cNvPr id="3" name="Content Placeholder 2"/>
          <p:cNvSpPr>
            <a:spLocks noGrp="1"/>
          </p:cNvSpPr>
          <p:nvPr>
            <p:ph sz="quarter" idx="12"/>
          </p:nvPr>
        </p:nvSpPr>
        <p:spPr/>
        <p:txBody>
          <a:bodyPr/>
          <a:lstStyle/>
          <a:p>
            <a:r>
              <a:rPr lang="en-GB" dirty="0" smtClean="0"/>
              <a:t>Java EE and JMS recommend applications should obtain JMS ConnectionFactory and Destination resources by lookup from JNDI</a:t>
            </a:r>
          </a:p>
          <a:p>
            <a:endParaRPr lang="en-GB" dirty="0" smtClean="0"/>
          </a:p>
          <a:p>
            <a:endParaRPr lang="en-GB" dirty="0"/>
          </a:p>
          <a:p>
            <a:r>
              <a:rPr lang="en-GB" dirty="0" smtClean="0"/>
              <a:t>Keeps application code portable</a:t>
            </a:r>
          </a:p>
          <a:p>
            <a:r>
              <a:rPr lang="en-GB" dirty="0" smtClean="0"/>
              <a:t>Creating these resources is a burden on the deployer, and is non-standard</a:t>
            </a:r>
          </a:p>
          <a:p>
            <a:endParaRPr lang="en-GB" dirty="0" smtClean="0"/>
          </a:p>
        </p:txBody>
      </p:sp>
      <p:sp>
        <p:nvSpPr>
          <p:cNvPr id="7" name="Text Placeholder 6"/>
          <p:cNvSpPr>
            <a:spLocks noGrp="1"/>
          </p:cNvSpPr>
          <p:nvPr>
            <p:ph type="body" sz="quarter" idx="13"/>
          </p:nvPr>
        </p:nvSpPr>
        <p:spPr/>
        <p:txBody>
          <a:bodyPr/>
          <a:lstStyle/>
          <a:p>
            <a:r>
              <a:rPr lang="en-GB" dirty="0" smtClean="0"/>
              <a:t>The problem</a:t>
            </a:r>
            <a:endParaRPr lang="en-GB" dirty="0"/>
          </a:p>
        </p:txBody>
      </p:sp>
      <p:graphicFrame>
        <p:nvGraphicFramePr>
          <p:cNvPr id="8" name="Table 7"/>
          <p:cNvGraphicFramePr>
            <a:graphicFrameLocks noGrp="1"/>
          </p:cNvGraphicFramePr>
          <p:nvPr/>
        </p:nvGraphicFramePr>
        <p:xfrm>
          <a:off x="790041" y="2253093"/>
          <a:ext cx="8185709" cy="585214"/>
        </p:xfrm>
        <a:graphic>
          <a:graphicData uri="http://schemas.openxmlformats.org/drawingml/2006/table">
            <a:tbl>
              <a:tblPr>
                <a:effectLst/>
              </a:tblPr>
              <a:tblGrid>
                <a:gridCol w="8185709"/>
              </a:tblGrid>
              <a:tr h="585214">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a:t>
                      </a:r>
                      <a:r>
                        <a:rPr kumimoji="0" lang="en-GB"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lookupName</a:t>
                      </a:r>
                      <a:r>
                        <a:rPr kumimoji="0" lang="en-GB"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GB"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inboundQueue</a:t>
                      </a:r>
                      <a:r>
                        <a:rPr kumimoji="0" lang="en-GB"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private Queue </a:t>
                      </a:r>
                      <a:r>
                        <a:rPr kumimoji="0" lang="en-GB"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inboundQueue</a:t>
                      </a:r>
                      <a:r>
                        <a:rPr kumimoji="0" lang="en-GB"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endPar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Platform default connection factory</a:t>
            </a:r>
            <a:endParaRPr lang="en-GB" dirty="0"/>
          </a:p>
        </p:txBody>
      </p:sp>
      <p:sp>
        <p:nvSpPr>
          <p:cNvPr id="3" name="Content Placeholder 2"/>
          <p:cNvSpPr>
            <a:spLocks noGrp="1"/>
          </p:cNvSpPr>
          <p:nvPr>
            <p:ph sz="quarter" idx="12"/>
          </p:nvPr>
        </p:nvSpPr>
        <p:spPr/>
        <p:txBody>
          <a:bodyPr/>
          <a:lstStyle/>
          <a:p>
            <a:r>
              <a:rPr lang="en-GB" dirty="0" smtClean="0"/>
              <a:t>if you simply want to use the application server's built-in JMS provider, with no special settings:</a:t>
            </a:r>
          </a:p>
          <a:p>
            <a:endParaRPr lang="en-GB" dirty="0"/>
          </a:p>
        </p:txBody>
      </p:sp>
      <p:sp>
        <p:nvSpPr>
          <p:cNvPr id="4" name="Text Placeholder 3"/>
          <p:cNvSpPr>
            <a:spLocks noGrp="1"/>
          </p:cNvSpPr>
          <p:nvPr>
            <p:ph type="body" sz="quarter" idx="13"/>
          </p:nvPr>
        </p:nvSpPr>
        <p:spPr/>
        <p:txBody>
          <a:bodyPr/>
          <a:lstStyle/>
          <a:p>
            <a:r>
              <a:rPr lang="en-GB" dirty="0" smtClean="0"/>
              <a:t>Making the simple case simple</a:t>
            </a:r>
            <a:endParaRPr lang="en-GB" dirty="0"/>
          </a:p>
        </p:txBody>
      </p:sp>
      <p:graphicFrame>
        <p:nvGraphicFramePr>
          <p:cNvPr id="5" name="Table 4"/>
          <p:cNvGraphicFramePr>
            <a:graphicFrameLocks noGrp="1"/>
          </p:cNvGraphicFramePr>
          <p:nvPr/>
        </p:nvGraphicFramePr>
        <p:xfrm>
          <a:off x="790041" y="2253093"/>
          <a:ext cx="8185709" cy="640080"/>
        </p:xfrm>
        <a:graphic>
          <a:graphicData uri="http://schemas.openxmlformats.org/drawingml/2006/table">
            <a:tbl>
              <a:tblPr>
                <a:effectLst/>
              </a:tblPr>
              <a:tblGrid>
                <a:gridCol w="8185709"/>
              </a:tblGrid>
              <a:tr h="585214">
                <a:tc>
                  <a:txBody>
                    <a:bodyPr/>
                    <a:lstStyle/>
                    <a:p>
                      <a:r>
                        <a:rPr lang="en-GB" sz="1800" b="1" kern="1200" baseline="0" dirty="0" smtClean="0">
                          <a:solidFill>
                            <a:schemeClr val="tx1"/>
                          </a:solidFill>
                          <a:latin typeface="Courier New" pitchFamily="49" charset="0"/>
                          <a:ea typeface="+mn-ea"/>
                          <a:cs typeface="Courier New" pitchFamily="49" charset="0"/>
                        </a:rPr>
                        <a:t>@Resource(lookup="</a:t>
                      </a:r>
                      <a:r>
                        <a:rPr lang="en-GB" sz="1800" b="1" kern="1200" baseline="0" dirty="0" err="1" smtClean="0">
                          <a:solidFill>
                            <a:schemeClr val="tx1"/>
                          </a:solidFill>
                          <a:latin typeface="Courier New" pitchFamily="49" charset="0"/>
                          <a:ea typeface="+mn-ea"/>
                          <a:cs typeface="Courier New" pitchFamily="49" charset="0"/>
                        </a:rPr>
                        <a:t>java:comp</a:t>
                      </a:r>
                      <a:r>
                        <a:rPr lang="en-GB" sz="1800" b="1" kern="1200" baseline="0" dirty="0" smtClean="0">
                          <a:solidFill>
                            <a:schemeClr val="tx1"/>
                          </a:solidFill>
                          <a:latin typeface="Courier New" pitchFamily="49" charset="0"/>
                          <a:ea typeface="+mn-ea"/>
                          <a:cs typeface="Courier New" pitchFamily="49" charset="0"/>
                        </a:rPr>
                        <a:t>/</a:t>
                      </a:r>
                      <a:r>
                        <a:rPr lang="en-GB" sz="1800" b="1" kern="1200" baseline="0" dirty="0" err="1" smtClean="0">
                          <a:solidFill>
                            <a:schemeClr val="tx1"/>
                          </a:solidFill>
                          <a:latin typeface="Courier New" pitchFamily="49" charset="0"/>
                          <a:ea typeface="+mn-ea"/>
                          <a:cs typeface="Courier New" pitchFamily="49" charset="0"/>
                        </a:rPr>
                        <a:t>defaultJMSConnectionFactory</a:t>
                      </a:r>
                      <a:r>
                        <a:rPr lang="en-GB" sz="1800" b="1" kern="1200" baseline="0" dirty="0" smtClean="0">
                          <a:solidFill>
                            <a:schemeClr val="tx1"/>
                          </a:solidFill>
                          <a:latin typeface="Courier New" pitchFamily="49" charset="0"/>
                          <a:ea typeface="+mn-ea"/>
                          <a:cs typeface="Courier New" pitchFamily="49" charset="0"/>
                        </a:rPr>
                        <a:t>")</a:t>
                      </a:r>
                    </a:p>
                    <a:p>
                      <a:r>
                        <a:rPr lang="en-GB" sz="1800" b="1" kern="1200" baseline="0" dirty="0" err="1" smtClean="0">
                          <a:solidFill>
                            <a:schemeClr val="tx1"/>
                          </a:solidFill>
                          <a:latin typeface="Courier New" pitchFamily="49" charset="0"/>
                          <a:ea typeface="+mn-ea"/>
                          <a:cs typeface="Courier New" pitchFamily="49" charset="0"/>
                        </a:rPr>
                        <a:t>ConnectionFactory</a:t>
                      </a:r>
                      <a:r>
                        <a:rPr lang="en-GB" sz="1800" b="1" kern="1200" baseline="0" dirty="0" smtClean="0">
                          <a:solidFill>
                            <a:schemeClr val="tx1"/>
                          </a:solidFill>
                          <a:latin typeface="Courier New" pitchFamily="49" charset="0"/>
                          <a:ea typeface="+mn-ea"/>
                          <a:cs typeface="Courier New" pitchFamily="49" charset="0"/>
                        </a:rPr>
                        <a:t> </a:t>
                      </a:r>
                      <a:r>
                        <a:rPr lang="en-GB" sz="1800" b="1" kern="1200" baseline="0" dirty="0" err="1" smtClean="0">
                          <a:solidFill>
                            <a:schemeClr val="tx1"/>
                          </a:solidFill>
                          <a:latin typeface="Courier New" pitchFamily="49" charset="0"/>
                          <a:ea typeface="+mn-ea"/>
                          <a:cs typeface="Courier New" pitchFamily="49" charset="0"/>
                        </a:rPr>
                        <a:t>myJMScf</a:t>
                      </a:r>
                      <a:r>
                        <a:rPr lang="en-GB" sz="1800" b="1" kern="1200" baseline="0" dirty="0" smtClean="0">
                          <a:solidFill>
                            <a:schemeClr val="tx1"/>
                          </a:solidFill>
                          <a:latin typeface="Courier New" pitchFamily="49" charset="0"/>
                          <a:ea typeface="+mn-ea"/>
                          <a:cs typeface="Courier New" pitchFamily="49" charset="0"/>
                        </a:rPr>
                        <a:t>;</a:t>
                      </a:r>
                      <a:endPar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Easier definition of JMS resources in Java EE</a:t>
            </a:r>
            <a:endParaRPr lang="en-GB" dirty="0"/>
          </a:p>
        </p:txBody>
      </p:sp>
      <p:sp>
        <p:nvSpPr>
          <p:cNvPr id="3" name="Content Placeholder 2"/>
          <p:cNvSpPr>
            <a:spLocks noGrp="1"/>
          </p:cNvSpPr>
          <p:nvPr>
            <p:ph sz="quarter" idx="12"/>
          </p:nvPr>
        </p:nvSpPr>
        <p:spPr>
          <a:xfrm>
            <a:off x="804347" y="1293501"/>
            <a:ext cx="8229600" cy="763899"/>
          </a:xfrm>
        </p:spPr>
        <p:txBody>
          <a:bodyPr/>
          <a:lstStyle/>
          <a:p>
            <a:r>
              <a:rPr lang="en-GB" dirty="0" smtClean="0"/>
              <a:t>Application may specify the JMS connection factories and JMS destinations that it needs using annotations</a:t>
            </a:r>
          </a:p>
        </p:txBody>
      </p:sp>
      <p:sp>
        <p:nvSpPr>
          <p:cNvPr id="7" name="Text Placeholder 6"/>
          <p:cNvSpPr>
            <a:spLocks noGrp="1"/>
          </p:cNvSpPr>
          <p:nvPr>
            <p:ph type="body" sz="quarter" idx="13"/>
          </p:nvPr>
        </p:nvSpPr>
        <p:spPr/>
        <p:txBody>
          <a:bodyPr/>
          <a:lstStyle/>
          <a:p>
            <a:r>
              <a:rPr lang="en-GB" dirty="0" smtClean="0"/>
              <a:t>New feature in Java EE 7</a:t>
            </a:r>
            <a:endParaRPr lang="en-GB" dirty="0"/>
          </a:p>
        </p:txBody>
      </p:sp>
      <p:graphicFrame>
        <p:nvGraphicFramePr>
          <p:cNvPr id="5" name="Table 4"/>
          <p:cNvGraphicFramePr>
            <a:graphicFrameLocks noGrp="1"/>
          </p:cNvGraphicFramePr>
          <p:nvPr/>
        </p:nvGraphicFramePr>
        <p:xfrm>
          <a:off x="4631684" y="2275560"/>
          <a:ext cx="4267047" cy="2139277"/>
        </p:xfrm>
        <a:graphic>
          <a:graphicData uri="http://schemas.openxmlformats.org/drawingml/2006/table">
            <a:tbl>
              <a:tblPr>
                <a:effectLst/>
              </a:tblPr>
              <a:tblGrid>
                <a:gridCol w="4267047"/>
              </a:tblGrid>
              <a:tr h="2139277">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JMSDestinationDefinition</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name =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myQueue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interfaceName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javax.jms.Queue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destinationName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graphicFrame>
        <p:nvGraphicFramePr>
          <p:cNvPr id="6" name="Table 5"/>
          <p:cNvGraphicFramePr>
            <a:graphicFrameLocks noGrp="1"/>
          </p:cNvGraphicFramePr>
          <p:nvPr/>
        </p:nvGraphicFramePr>
        <p:xfrm>
          <a:off x="266700" y="2266951"/>
          <a:ext cx="4229100" cy="2133600"/>
        </p:xfrm>
        <a:graphic>
          <a:graphicData uri="http://schemas.openxmlformats.org/drawingml/2006/table">
            <a:tbl>
              <a:tblPr>
                <a:effectLst/>
              </a:tblPr>
              <a:tblGrid>
                <a:gridCol w="4229100"/>
              </a:tblGrid>
              <a:tr h="2133600">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JMSConnectionFactoryDefinition</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name="</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myCF</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
        <p:nvSpPr>
          <p:cNvPr id="10" name="Oval Callout 9"/>
          <p:cNvSpPr>
            <a:spLocks noChangeArrowheads="1"/>
          </p:cNvSpPr>
          <p:nvPr/>
        </p:nvSpPr>
        <p:spPr bwMode="auto">
          <a:xfrm>
            <a:off x="3269668" y="2926079"/>
            <a:ext cx="902282" cy="847725"/>
          </a:xfrm>
          <a:prstGeom prst="wedgeEllipseCallout">
            <a:avLst>
              <a:gd name="adj1" fmla="val -53069"/>
              <a:gd name="adj2" fmla="val -65187"/>
            </a:avLst>
          </a:prstGeom>
          <a:solidFill>
            <a:schemeClr val="accent1"/>
          </a:solidFill>
          <a:ln w="25400" algn="ctr">
            <a:solidFill>
              <a:schemeClr val="tx1"/>
            </a:solidFill>
            <a:round/>
            <a:headEnd/>
            <a:tailEnd/>
          </a:ln>
        </p:spPr>
        <p:txBody>
          <a:bodyPr/>
          <a:lstStyle/>
          <a:p>
            <a:r>
              <a:rPr lang="en-GB" sz="1100" b="1" dirty="0" smtClean="0">
                <a:solidFill>
                  <a:schemeClr val="bg1"/>
                </a:solidFill>
                <a:latin typeface="Arial" pitchFamily="34" charset="0"/>
                <a:ea typeface="ヒラギノ角ゴ Pro W3"/>
                <a:cs typeface="ヒラギノ角ゴ Pro W3"/>
              </a:rPr>
              <a:t>JNDI</a:t>
            </a:r>
            <a:br>
              <a:rPr lang="en-GB" sz="1100" b="1" dirty="0" smtClean="0">
                <a:solidFill>
                  <a:schemeClr val="bg1"/>
                </a:solidFill>
                <a:latin typeface="Arial" pitchFamily="34" charset="0"/>
                <a:ea typeface="ヒラギノ角ゴ Pro W3"/>
                <a:cs typeface="ヒラギノ角ゴ Pro W3"/>
              </a:rPr>
            </a:br>
            <a:r>
              <a:rPr lang="en-GB" sz="1100" b="1" dirty="0" smtClean="0">
                <a:solidFill>
                  <a:schemeClr val="bg1"/>
                </a:solidFill>
                <a:latin typeface="Arial" pitchFamily="34" charset="0"/>
                <a:ea typeface="ヒラギノ角ゴ Pro W3"/>
                <a:cs typeface="ヒラギノ角ゴ Pro W3"/>
              </a:rPr>
              <a:t>name</a:t>
            </a:r>
            <a:endParaRPr lang="en-GB" sz="1100" b="1" dirty="0">
              <a:solidFill>
                <a:schemeClr val="bg1"/>
              </a:solidFill>
              <a:latin typeface="Arial" pitchFamily="34" charset="0"/>
              <a:ea typeface="ヒラギノ角ゴ Pro W3"/>
              <a:cs typeface="ヒラギノ角ゴ Pro W3"/>
            </a:endParaRPr>
          </a:p>
        </p:txBody>
      </p:sp>
      <p:sp>
        <p:nvSpPr>
          <p:cNvPr id="14" name="Oval Callout 13"/>
          <p:cNvSpPr>
            <a:spLocks noChangeArrowheads="1"/>
          </p:cNvSpPr>
          <p:nvPr/>
        </p:nvSpPr>
        <p:spPr bwMode="auto">
          <a:xfrm>
            <a:off x="8108368" y="1539239"/>
            <a:ext cx="902282" cy="847725"/>
          </a:xfrm>
          <a:prstGeom prst="wedgeEllipseCallout">
            <a:avLst>
              <a:gd name="adj1" fmla="val -53069"/>
              <a:gd name="adj2" fmla="val 65150"/>
            </a:avLst>
          </a:prstGeom>
          <a:solidFill>
            <a:schemeClr val="accent1"/>
          </a:solidFill>
          <a:ln w="25400" algn="ctr">
            <a:solidFill>
              <a:schemeClr val="tx1"/>
            </a:solidFill>
            <a:round/>
            <a:headEnd/>
            <a:tailEnd/>
          </a:ln>
        </p:spPr>
        <p:txBody>
          <a:bodyPr/>
          <a:lstStyle/>
          <a:p>
            <a:r>
              <a:rPr lang="en-GB" sz="1100" b="1" dirty="0" smtClean="0">
                <a:solidFill>
                  <a:schemeClr val="bg1"/>
                </a:solidFill>
                <a:latin typeface="Arial" pitchFamily="34" charset="0"/>
                <a:ea typeface="ヒラギノ角ゴ Pro W3"/>
                <a:cs typeface="ヒラギノ角ゴ Pro W3"/>
              </a:rPr>
              <a:t>JNDI</a:t>
            </a:r>
            <a:br>
              <a:rPr lang="en-GB" sz="1100" b="1" dirty="0" smtClean="0">
                <a:solidFill>
                  <a:schemeClr val="bg1"/>
                </a:solidFill>
                <a:latin typeface="Arial" pitchFamily="34" charset="0"/>
                <a:ea typeface="ヒラギノ角ゴ Pro W3"/>
                <a:cs typeface="ヒラギノ角ゴ Pro W3"/>
              </a:rPr>
            </a:br>
            <a:r>
              <a:rPr lang="en-GB" sz="1100" b="1" dirty="0" smtClean="0">
                <a:solidFill>
                  <a:schemeClr val="bg1"/>
                </a:solidFill>
                <a:latin typeface="Arial" pitchFamily="34" charset="0"/>
                <a:ea typeface="ヒラギノ角ゴ Pro W3"/>
                <a:cs typeface="ヒラギノ角ゴ Pro W3"/>
              </a:rPr>
              <a:t>name</a:t>
            </a:r>
            <a:endParaRPr lang="en-GB" sz="1100" b="1" dirty="0">
              <a:solidFill>
                <a:schemeClr val="bg1"/>
              </a:solidFill>
              <a:latin typeface="Arial" pitchFamily="34" charset="0"/>
              <a:ea typeface="ヒラギノ角ゴ Pro W3"/>
              <a:cs typeface="ヒラギノ角ゴ Pro W3"/>
            </a:endParaRPr>
          </a:p>
        </p:txBody>
      </p:sp>
      <p:sp>
        <p:nvSpPr>
          <p:cNvPr id="15" name="Oval Callout 14"/>
          <p:cNvSpPr>
            <a:spLocks noChangeArrowheads="1"/>
          </p:cNvSpPr>
          <p:nvPr/>
        </p:nvSpPr>
        <p:spPr bwMode="auto">
          <a:xfrm>
            <a:off x="7902628" y="3493769"/>
            <a:ext cx="902282" cy="847725"/>
          </a:xfrm>
          <a:prstGeom prst="wedgeEllipseCallout">
            <a:avLst>
              <a:gd name="adj1" fmla="val -52013"/>
              <a:gd name="adj2" fmla="val -80918"/>
            </a:avLst>
          </a:prstGeom>
          <a:solidFill>
            <a:schemeClr val="accent1"/>
          </a:solidFill>
          <a:ln w="25400" algn="ctr">
            <a:solidFill>
              <a:schemeClr val="tx1"/>
            </a:solidFill>
            <a:round/>
            <a:headEnd/>
            <a:tailEnd/>
          </a:ln>
        </p:spPr>
        <p:txBody>
          <a:bodyPr/>
          <a:lstStyle/>
          <a:p>
            <a:r>
              <a:rPr lang="en-GB" sz="1100" b="1" dirty="0" smtClean="0">
                <a:solidFill>
                  <a:schemeClr val="bg1"/>
                </a:solidFill>
                <a:latin typeface="Arial" pitchFamily="34" charset="0"/>
                <a:ea typeface="ヒラギノ角ゴ Pro W3"/>
                <a:cs typeface="ヒラギノ角ゴ Pro W3"/>
              </a:rPr>
              <a:t>queue/</a:t>
            </a:r>
            <a:br>
              <a:rPr lang="en-GB" sz="1100" b="1" dirty="0" smtClean="0">
                <a:solidFill>
                  <a:schemeClr val="bg1"/>
                </a:solidFill>
                <a:latin typeface="Arial" pitchFamily="34" charset="0"/>
                <a:ea typeface="ヒラギノ角ゴ Pro W3"/>
                <a:cs typeface="ヒラギノ角ゴ Pro W3"/>
              </a:rPr>
            </a:br>
            <a:r>
              <a:rPr lang="en-GB" sz="1100" b="1" dirty="0" smtClean="0">
                <a:solidFill>
                  <a:schemeClr val="bg1"/>
                </a:solidFill>
                <a:latin typeface="Arial" pitchFamily="34" charset="0"/>
                <a:ea typeface="ヒラギノ角ゴ Pro W3"/>
                <a:cs typeface="ヒラギノ角ゴ Pro W3"/>
              </a:rPr>
              <a:t>topic name</a:t>
            </a:r>
            <a:endParaRPr lang="en-GB" sz="1100" b="1" dirty="0">
              <a:solidFill>
                <a:schemeClr val="bg1"/>
              </a:solidFill>
              <a:latin typeface="Arial" pitchFamily="34" charset="0"/>
              <a:ea typeface="ヒラギノ角ゴ Pro W3"/>
              <a:cs typeface="ヒラギノ角ゴ Pro W3"/>
            </a:endParaRPr>
          </a:p>
        </p:txBody>
      </p:sp>
    </p:spTree>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Easier definition of JMS resources in Java EE</a:t>
            </a:r>
            <a:endParaRPr lang="en-GB" dirty="0"/>
          </a:p>
        </p:txBody>
      </p:sp>
      <p:sp>
        <p:nvSpPr>
          <p:cNvPr id="3" name="Content Placeholder 2"/>
          <p:cNvSpPr>
            <a:spLocks noGrp="1"/>
          </p:cNvSpPr>
          <p:nvPr>
            <p:ph sz="quarter" idx="12"/>
          </p:nvPr>
        </p:nvSpPr>
        <p:spPr>
          <a:xfrm>
            <a:off x="804347" y="1293501"/>
            <a:ext cx="8229600" cy="763899"/>
          </a:xfrm>
        </p:spPr>
        <p:txBody>
          <a:bodyPr/>
          <a:lstStyle/>
          <a:p>
            <a:r>
              <a:rPr lang="en-GB" dirty="0" smtClean="0"/>
              <a:t>Can specify additional standard or provider-specific properties</a:t>
            </a:r>
          </a:p>
        </p:txBody>
      </p:sp>
      <p:sp>
        <p:nvSpPr>
          <p:cNvPr id="7" name="Text Placeholder 6"/>
          <p:cNvSpPr>
            <a:spLocks noGrp="1"/>
          </p:cNvSpPr>
          <p:nvPr>
            <p:ph type="body" sz="quarter" idx="13"/>
          </p:nvPr>
        </p:nvSpPr>
        <p:spPr/>
        <p:txBody>
          <a:bodyPr/>
          <a:lstStyle/>
          <a:p>
            <a:r>
              <a:rPr lang="en-GB" dirty="0" smtClean="0"/>
              <a:t>New feature in Java EE 7</a:t>
            </a:r>
            <a:endParaRPr lang="en-GB" dirty="0"/>
          </a:p>
        </p:txBody>
      </p:sp>
      <p:graphicFrame>
        <p:nvGraphicFramePr>
          <p:cNvPr id="5" name="Table 4"/>
          <p:cNvGraphicFramePr>
            <a:graphicFrameLocks noGrp="1"/>
          </p:cNvGraphicFramePr>
          <p:nvPr/>
        </p:nvGraphicFramePr>
        <p:xfrm>
          <a:off x="4631684" y="2275560"/>
          <a:ext cx="4267047" cy="2139277"/>
        </p:xfrm>
        <a:graphic>
          <a:graphicData uri="http://schemas.openxmlformats.org/drawingml/2006/table">
            <a:tbl>
              <a:tblPr>
                <a:effectLst/>
              </a:tblPr>
              <a:tblGrid>
                <a:gridCol w="4267047"/>
              </a:tblGrid>
              <a:tr h="2139277">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JMSDestinationDefinition</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name =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myQueue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interfaceName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javax.jms.Queue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destinationName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graphicFrame>
        <p:nvGraphicFramePr>
          <p:cNvPr id="6" name="Table 5"/>
          <p:cNvGraphicFramePr>
            <a:graphicFrameLocks noGrp="1"/>
          </p:cNvGraphicFramePr>
          <p:nvPr/>
        </p:nvGraphicFramePr>
        <p:xfrm>
          <a:off x="266700" y="2266951"/>
          <a:ext cx="4229100" cy="2133600"/>
        </p:xfrm>
        <a:graphic>
          <a:graphicData uri="http://schemas.openxmlformats.org/drawingml/2006/table">
            <a:tbl>
              <a:tblPr>
                <a:effectLst/>
              </a:tblPr>
              <a:tblGrid>
                <a:gridCol w="4229100"/>
              </a:tblGrid>
              <a:tr h="2133600">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JMSConnectionFactoryDefinition</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name="</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myCF</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maxPoolSize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30,</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minPoolSize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20,</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properties =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addressList</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=mq://localhost:7676",</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reconnectEnabled</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=true"</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
        <p:nvSpPr>
          <p:cNvPr id="11" name="Oval Callout 10"/>
          <p:cNvSpPr>
            <a:spLocks noChangeArrowheads="1"/>
          </p:cNvSpPr>
          <p:nvPr/>
        </p:nvSpPr>
        <p:spPr bwMode="auto">
          <a:xfrm>
            <a:off x="3444240" y="2644139"/>
            <a:ext cx="1234440" cy="640081"/>
          </a:xfrm>
          <a:prstGeom prst="wedgeEllipseCallout">
            <a:avLst>
              <a:gd name="adj1" fmla="val -134184"/>
              <a:gd name="adj2" fmla="val 8485"/>
            </a:avLst>
          </a:prstGeom>
          <a:solidFill>
            <a:schemeClr val="accent1"/>
          </a:solidFill>
          <a:ln w="25400" algn="ctr">
            <a:solidFill>
              <a:schemeClr val="tx1"/>
            </a:solidFill>
            <a:round/>
            <a:headEnd/>
            <a:tailEnd/>
          </a:ln>
        </p:spPr>
        <p:txBody>
          <a:bodyPr/>
          <a:lstStyle/>
          <a:p>
            <a:r>
              <a:rPr lang="en-GB" sz="1100" b="1" dirty="0" smtClean="0">
                <a:solidFill>
                  <a:schemeClr val="bg1"/>
                </a:solidFill>
                <a:latin typeface="Arial" pitchFamily="34" charset="0"/>
                <a:ea typeface="ヒラギノ角ゴ Pro W3"/>
                <a:cs typeface="ヒラギノ角ゴ Pro W3"/>
              </a:rPr>
              <a:t>standard properties</a:t>
            </a:r>
            <a:endParaRPr lang="en-GB" sz="1100" b="1" dirty="0">
              <a:solidFill>
                <a:schemeClr val="bg1"/>
              </a:solidFill>
              <a:latin typeface="Arial" pitchFamily="34" charset="0"/>
              <a:ea typeface="ヒラギノ角ゴ Pro W3"/>
              <a:cs typeface="ヒラギノ角ゴ Pro W3"/>
            </a:endParaRPr>
          </a:p>
        </p:txBody>
      </p:sp>
      <p:sp>
        <p:nvSpPr>
          <p:cNvPr id="12" name="Oval Callout 11"/>
          <p:cNvSpPr>
            <a:spLocks noChangeArrowheads="1"/>
          </p:cNvSpPr>
          <p:nvPr/>
        </p:nvSpPr>
        <p:spPr bwMode="auto">
          <a:xfrm>
            <a:off x="2933700" y="3954779"/>
            <a:ext cx="1424940" cy="807721"/>
          </a:xfrm>
          <a:prstGeom prst="wedgeEllipseCallout">
            <a:avLst>
              <a:gd name="adj1" fmla="val -70467"/>
              <a:gd name="adj2" fmla="val -65788"/>
            </a:avLst>
          </a:prstGeom>
          <a:solidFill>
            <a:schemeClr val="accent1"/>
          </a:solidFill>
          <a:ln w="25400" algn="ctr">
            <a:solidFill>
              <a:schemeClr val="tx1"/>
            </a:solidFill>
            <a:round/>
            <a:headEnd/>
            <a:tailEnd/>
          </a:ln>
        </p:spPr>
        <p:txBody>
          <a:bodyPr/>
          <a:lstStyle/>
          <a:p>
            <a:r>
              <a:rPr lang="en-GB" sz="1100" b="1" dirty="0" smtClean="0">
                <a:solidFill>
                  <a:schemeClr val="bg1"/>
                </a:solidFill>
                <a:latin typeface="Arial" pitchFamily="34" charset="0"/>
                <a:ea typeface="ヒラギノ角ゴ Pro W3"/>
                <a:cs typeface="ヒラギノ角ゴ Pro W3"/>
              </a:rPr>
              <a:t>non-standard properties</a:t>
            </a:r>
            <a:endParaRPr lang="en-GB" sz="1100" b="1" dirty="0">
              <a:solidFill>
                <a:schemeClr val="bg1"/>
              </a:solidFill>
              <a:latin typeface="Arial" pitchFamily="34" charset="0"/>
              <a:ea typeface="ヒラギノ角ゴ Pro W3"/>
              <a:cs typeface="ヒラギノ角ゴ Pro W3"/>
            </a:endParaRPr>
          </a:p>
        </p:txBody>
      </p:sp>
    </p:spTree>
  </p:cSld>
  <p:clrMapOvr>
    <a:masterClrMapping/>
  </p:clrMapOvr>
  <p:transition spd="med">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Easier definition of JMS resources in Java EE</a:t>
            </a:r>
            <a:endParaRPr lang="en-GB" dirty="0"/>
          </a:p>
        </p:txBody>
      </p:sp>
      <p:sp>
        <p:nvSpPr>
          <p:cNvPr id="3" name="Content Placeholder 2"/>
          <p:cNvSpPr>
            <a:spLocks noGrp="1"/>
          </p:cNvSpPr>
          <p:nvPr>
            <p:ph sz="quarter" idx="12"/>
          </p:nvPr>
        </p:nvSpPr>
        <p:spPr>
          <a:xfrm>
            <a:off x="804347" y="1293501"/>
            <a:ext cx="8229600" cy="763899"/>
          </a:xfrm>
        </p:spPr>
        <p:txBody>
          <a:bodyPr/>
          <a:lstStyle/>
          <a:p>
            <a:r>
              <a:rPr lang="en-GB" dirty="0" smtClean="0"/>
              <a:t>Multiple definitions of same type must be wrapped in collection annotations (due to restriction in how Java annotations work)</a:t>
            </a:r>
          </a:p>
        </p:txBody>
      </p:sp>
      <p:sp>
        <p:nvSpPr>
          <p:cNvPr id="7" name="Text Placeholder 6"/>
          <p:cNvSpPr>
            <a:spLocks noGrp="1"/>
          </p:cNvSpPr>
          <p:nvPr>
            <p:ph type="body" sz="quarter" idx="13"/>
          </p:nvPr>
        </p:nvSpPr>
        <p:spPr/>
        <p:txBody>
          <a:bodyPr/>
          <a:lstStyle/>
          <a:p>
            <a:r>
              <a:rPr lang="en-GB" dirty="0" smtClean="0"/>
              <a:t>New feature in Java EE 7</a:t>
            </a:r>
            <a:endParaRPr lang="en-GB" dirty="0"/>
          </a:p>
        </p:txBody>
      </p:sp>
      <p:graphicFrame>
        <p:nvGraphicFramePr>
          <p:cNvPr id="5" name="Table 4"/>
          <p:cNvGraphicFramePr>
            <a:graphicFrameLocks noGrp="1"/>
          </p:cNvGraphicFramePr>
          <p:nvPr/>
        </p:nvGraphicFramePr>
        <p:xfrm>
          <a:off x="4631684" y="2275560"/>
          <a:ext cx="4267047" cy="2651760"/>
        </p:xfrm>
        <a:graphic>
          <a:graphicData uri="http://schemas.openxmlformats.org/drawingml/2006/table">
            <a:tbl>
              <a:tblPr>
                <a:effectLst/>
              </a:tblPr>
              <a:tblGrid>
                <a:gridCol w="4267047"/>
              </a:tblGrid>
              <a:tr h="2139277">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JMSDestinationDefinitions</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JMSDestinationDefinition</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name =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/myQueue1",</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interfaceName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javax.jms.Queue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destinationName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"demoQueue1"</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JMSDestinationDefinition</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name =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/myQueue2",</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interfaceName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javax.jms.Queue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destinationName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"demoQueue2"</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graphicFrame>
        <p:nvGraphicFramePr>
          <p:cNvPr id="6" name="Table 5"/>
          <p:cNvGraphicFramePr>
            <a:graphicFrameLocks noGrp="1"/>
          </p:cNvGraphicFramePr>
          <p:nvPr/>
        </p:nvGraphicFramePr>
        <p:xfrm>
          <a:off x="266700" y="2266951"/>
          <a:ext cx="4229100" cy="2225040"/>
        </p:xfrm>
        <a:graphic>
          <a:graphicData uri="http://schemas.openxmlformats.org/drawingml/2006/table">
            <a:tbl>
              <a:tblPr>
                <a:effectLst/>
              </a:tblPr>
              <a:tblGrid>
                <a:gridCol w="4229100"/>
              </a:tblGrid>
              <a:tr h="2133600">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JMSConnectionFactoryDefinitions</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JMSConnectionFactoryDefinition</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name="</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/myCF1"</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JMSConnectionFactoryDefinition</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name="</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/myCF2"</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endPar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endPar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cSld>
  <p:clrMapOvr>
    <a:masterClrMapping/>
  </p:clrMapOvr>
  <p:transition spd="med">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Easier definition of JMS resources in Java EE</a:t>
            </a:r>
            <a:endParaRPr lang="en-GB" dirty="0"/>
          </a:p>
        </p:txBody>
      </p:sp>
      <p:sp>
        <p:nvSpPr>
          <p:cNvPr id="3" name="Content Placeholder 2"/>
          <p:cNvSpPr>
            <a:spLocks noGrp="1"/>
          </p:cNvSpPr>
          <p:nvPr>
            <p:ph sz="quarter" idx="12"/>
          </p:nvPr>
        </p:nvSpPr>
        <p:spPr>
          <a:xfrm>
            <a:off x="804347" y="1293501"/>
            <a:ext cx="8229600" cy="763899"/>
          </a:xfrm>
        </p:spPr>
        <p:txBody>
          <a:bodyPr/>
          <a:lstStyle/>
          <a:p>
            <a:r>
              <a:rPr lang="en-GB" dirty="0" smtClean="0"/>
              <a:t>Alternatively application may specify the JMS connection factories and JMS destinations that it needs in the XML deployment descriptor</a:t>
            </a:r>
          </a:p>
        </p:txBody>
      </p:sp>
      <p:sp>
        <p:nvSpPr>
          <p:cNvPr id="7" name="Text Placeholder 6"/>
          <p:cNvSpPr>
            <a:spLocks noGrp="1"/>
          </p:cNvSpPr>
          <p:nvPr>
            <p:ph type="body" sz="quarter" idx="13"/>
          </p:nvPr>
        </p:nvSpPr>
        <p:spPr/>
        <p:txBody>
          <a:bodyPr/>
          <a:lstStyle/>
          <a:p>
            <a:r>
              <a:rPr lang="en-GB" dirty="0" smtClean="0"/>
              <a:t>New feature in Java EE 7</a:t>
            </a:r>
            <a:endParaRPr lang="en-GB" dirty="0"/>
          </a:p>
        </p:txBody>
      </p:sp>
      <p:graphicFrame>
        <p:nvGraphicFramePr>
          <p:cNvPr id="5" name="Table 4"/>
          <p:cNvGraphicFramePr>
            <a:graphicFrameLocks noGrp="1"/>
          </p:cNvGraphicFramePr>
          <p:nvPr/>
        </p:nvGraphicFramePr>
        <p:xfrm>
          <a:off x="4631684" y="2001240"/>
          <a:ext cx="4267047" cy="2438400"/>
        </p:xfrm>
        <a:graphic>
          <a:graphicData uri="http://schemas.openxmlformats.org/drawingml/2006/table">
            <a:tbl>
              <a:tblPr>
                <a:effectLst/>
              </a:tblPr>
              <a:tblGrid>
                <a:gridCol w="4267047"/>
              </a:tblGrid>
              <a:tr h="2139277">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&lt;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-destination&gt;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&lt;name&gt;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myQueue</a:t>
                      </a:r>
                      <a:endPar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&lt;/name&gt;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&lt;interface-name&gt;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javax.jms.Queue</a:t>
                      </a:r>
                      <a:endPar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&lt;/interface-name&gt;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&lt;destination-name&gt;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endPar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&lt;/destination-name&gt;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&lt;/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-destination&gt;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graphicFrame>
        <p:nvGraphicFramePr>
          <p:cNvPr id="6" name="Table 5"/>
          <p:cNvGraphicFramePr>
            <a:graphicFrameLocks noGrp="1"/>
          </p:cNvGraphicFramePr>
          <p:nvPr/>
        </p:nvGraphicFramePr>
        <p:xfrm>
          <a:off x="266700" y="1977391"/>
          <a:ext cx="4229100" cy="3078480"/>
        </p:xfrm>
        <a:graphic>
          <a:graphicData uri="http://schemas.openxmlformats.org/drawingml/2006/table">
            <a:tbl>
              <a:tblPr>
                <a:effectLst/>
              </a:tblPr>
              <a:tblGrid>
                <a:gridCol w="4229100"/>
              </a:tblGrid>
              <a:tr h="21336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smtClean="0">
                          <a:solidFill>
                            <a:schemeClr val="tx1"/>
                          </a:solidFill>
                          <a:latin typeface="Courier New" pitchFamily="49" charset="0"/>
                          <a:cs typeface="Courier New" pitchFamily="49" charset="0"/>
                        </a:rPr>
                        <a:t>&lt;</a:t>
                      </a:r>
                      <a:r>
                        <a:rPr lang="en-GB" sz="1400" b="1" dirty="0" err="1" smtClean="0">
                          <a:solidFill>
                            <a:schemeClr val="tx1"/>
                          </a:solidFill>
                          <a:latin typeface="Courier New" pitchFamily="49" charset="0"/>
                          <a:cs typeface="Courier New" pitchFamily="49" charset="0"/>
                        </a:rPr>
                        <a:t>jms</a:t>
                      </a:r>
                      <a:r>
                        <a:rPr lang="en-GB" sz="1400" b="1" dirty="0" smtClean="0">
                          <a:solidFill>
                            <a:schemeClr val="tx1"/>
                          </a:solidFill>
                          <a:latin typeface="Courier New" pitchFamily="49" charset="0"/>
                          <a:cs typeface="Courier New" pitchFamily="49" charset="0"/>
                        </a:rPr>
                        <a:t>-connection-factory&gt;</a:t>
                      </a:r>
                    </a:p>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smtClean="0">
                          <a:solidFill>
                            <a:schemeClr val="tx1"/>
                          </a:solidFill>
                          <a:latin typeface="Courier New" pitchFamily="49" charset="0"/>
                          <a:cs typeface="Courier New" pitchFamily="49" charset="0"/>
                        </a:rPr>
                        <a:t>  &lt;name&gt;</a:t>
                      </a:r>
                      <a:r>
                        <a:rPr lang="en-GB" sz="1400" b="1" dirty="0" err="1" smtClean="0">
                          <a:solidFill>
                            <a:schemeClr val="tx1"/>
                          </a:solidFill>
                          <a:latin typeface="Courier New" pitchFamily="49" charset="0"/>
                          <a:cs typeface="Courier New" pitchFamily="49" charset="0"/>
                        </a:rPr>
                        <a:t>java:global</a:t>
                      </a:r>
                      <a:r>
                        <a:rPr lang="en-GB" sz="1400" b="1" dirty="0" smtClean="0">
                          <a:solidFill>
                            <a:schemeClr val="tx1"/>
                          </a:solidFill>
                          <a:latin typeface="Courier New" pitchFamily="49" charset="0"/>
                          <a:cs typeface="Courier New" pitchFamily="49" charset="0"/>
                        </a:rPr>
                        <a:t>/</a:t>
                      </a:r>
                      <a:r>
                        <a:rPr lang="en-GB" sz="1400" b="1" dirty="0" err="1" smtClean="0">
                          <a:solidFill>
                            <a:schemeClr val="tx1"/>
                          </a:solidFill>
                          <a:latin typeface="Courier New" pitchFamily="49" charset="0"/>
                          <a:cs typeface="Courier New" pitchFamily="49" charset="0"/>
                        </a:rPr>
                        <a:t>jms</a:t>
                      </a:r>
                      <a:r>
                        <a:rPr lang="en-GB" sz="1400" b="1" dirty="0" smtClean="0">
                          <a:solidFill>
                            <a:schemeClr val="tx1"/>
                          </a:solidFill>
                          <a:latin typeface="Courier New" pitchFamily="49" charset="0"/>
                          <a:cs typeface="Courier New" pitchFamily="49" charset="0"/>
                        </a:rPr>
                        <a:t>/</a:t>
                      </a:r>
                      <a:r>
                        <a:rPr lang="en-GB" sz="1400" b="1" dirty="0" err="1" smtClean="0">
                          <a:solidFill>
                            <a:schemeClr val="tx1"/>
                          </a:solidFill>
                          <a:latin typeface="Courier New" pitchFamily="49" charset="0"/>
                          <a:cs typeface="Courier New" pitchFamily="49" charset="0"/>
                        </a:rPr>
                        <a:t>myCF</a:t>
                      </a:r>
                      <a:r>
                        <a:rPr lang="en-GB" sz="1400" b="1" dirty="0" smtClean="0">
                          <a:solidFill>
                            <a:schemeClr val="tx1"/>
                          </a:solidFill>
                          <a:latin typeface="Courier New" pitchFamily="49" charset="0"/>
                          <a:cs typeface="Courier New" pitchFamily="49" charset="0"/>
                        </a:rPr>
                        <a:t>&lt;/name&gt;</a:t>
                      </a:r>
                    </a:p>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smtClean="0">
                          <a:solidFill>
                            <a:schemeClr val="tx1"/>
                          </a:solidFill>
                          <a:latin typeface="Courier New" pitchFamily="49" charset="0"/>
                          <a:cs typeface="Courier New" pitchFamily="49" charset="0"/>
                        </a:rPr>
                        <a:t>  &lt;max-pool-size&gt;30&lt;/max-pool-size&gt;</a:t>
                      </a:r>
                    </a:p>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smtClean="0">
                          <a:solidFill>
                            <a:schemeClr val="tx1"/>
                          </a:solidFill>
                          <a:latin typeface="Courier New" pitchFamily="49" charset="0"/>
                          <a:cs typeface="Courier New" pitchFamily="49" charset="0"/>
                        </a:rPr>
                        <a:t>  &lt;min-pool-size&gt;20&lt;/min-pool-size&gt;</a:t>
                      </a:r>
                    </a:p>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smtClean="0">
                          <a:solidFill>
                            <a:schemeClr val="tx1"/>
                          </a:solidFill>
                          <a:latin typeface="Courier New" pitchFamily="49" charset="0"/>
                          <a:cs typeface="Courier New" pitchFamily="49" charset="0"/>
                        </a:rPr>
                        <a:t>  &lt;property&gt;</a:t>
                      </a:r>
                    </a:p>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smtClean="0">
                          <a:solidFill>
                            <a:schemeClr val="tx1"/>
                          </a:solidFill>
                          <a:latin typeface="Courier New" pitchFamily="49" charset="0"/>
                          <a:cs typeface="Courier New" pitchFamily="49" charset="0"/>
                        </a:rPr>
                        <a:t>    &lt;name&gt;</a:t>
                      </a:r>
                      <a:r>
                        <a:rPr lang="en-GB" sz="1400" b="1" dirty="0" err="1" smtClean="0">
                          <a:solidFill>
                            <a:schemeClr val="tx1"/>
                          </a:solidFill>
                          <a:latin typeface="Courier New" pitchFamily="49" charset="0"/>
                          <a:cs typeface="Courier New" pitchFamily="49" charset="0"/>
                        </a:rPr>
                        <a:t>addressList</a:t>
                      </a:r>
                      <a:r>
                        <a:rPr lang="en-GB" sz="1400" b="1" dirty="0" smtClean="0">
                          <a:solidFill>
                            <a:schemeClr val="tx1"/>
                          </a:solidFill>
                          <a:latin typeface="Courier New" pitchFamily="49" charset="0"/>
                          <a:cs typeface="Courier New" pitchFamily="49" charset="0"/>
                        </a:rPr>
                        <a:t>&lt;/name&gt;</a:t>
                      </a:r>
                    </a:p>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smtClean="0">
                          <a:solidFill>
                            <a:schemeClr val="tx1"/>
                          </a:solidFill>
                          <a:latin typeface="Courier New" pitchFamily="49" charset="0"/>
                          <a:cs typeface="Courier New" pitchFamily="49" charset="0"/>
                        </a:rPr>
                        <a:t>    &lt;value&gt;mq://localhost:7676&lt;/value&gt;</a:t>
                      </a:r>
                    </a:p>
                    <a:p>
                      <a:pPr marL="0" marR="0" lvl="0" indent="0" algn="l" defTabSz="457200" rtl="0" eaLnBrk="1" fontAlgn="base" latinLnBrk="0" hangingPunct="1">
                        <a:lnSpc>
                          <a:spcPct val="100000"/>
                        </a:lnSpc>
                        <a:spcBef>
                          <a:spcPct val="0"/>
                        </a:spcBef>
                        <a:spcAft>
                          <a:spcPct val="0"/>
                        </a:spcAft>
                        <a:buClrTx/>
                        <a:buSzTx/>
                        <a:buFontTx/>
                        <a:buNone/>
                        <a:tabLst/>
                      </a:pPr>
                      <a:r>
                        <a:rPr lang="en-GB" sz="1400" b="1" baseline="0" dirty="0" smtClean="0">
                          <a:solidFill>
                            <a:schemeClr val="tx1"/>
                          </a:solidFill>
                          <a:latin typeface="Courier New" pitchFamily="49" charset="0"/>
                          <a:cs typeface="Courier New" pitchFamily="49" charset="0"/>
                        </a:rPr>
                        <a:t>  </a:t>
                      </a:r>
                      <a:r>
                        <a:rPr lang="en-GB" sz="1400" b="1" dirty="0" smtClean="0">
                          <a:solidFill>
                            <a:schemeClr val="tx1"/>
                          </a:solidFill>
                          <a:latin typeface="Courier New" pitchFamily="49" charset="0"/>
                          <a:cs typeface="Courier New" pitchFamily="49" charset="0"/>
                        </a:rPr>
                        <a:t>&lt;/property&gt;</a:t>
                      </a:r>
                    </a:p>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smtClean="0">
                          <a:solidFill>
                            <a:schemeClr val="tx1"/>
                          </a:solidFill>
                          <a:latin typeface="Courier New" pitchFamily="49" charset="0"/>
                          <a:cs typeface="Courier New" pitchFamily="49" charset="0"/>
                        </a:rPr>
                        <a:t>  &lt;property&gt;</a:t>
                      </a:r>
                    </a:p>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smtClean="0">
                          <a:solidFill>
                            <a:schemeClr val="tx1"/>
                          </a:solidFill>
                          <a:latin typeface="Courier New" pitchFamily="49" charset="0"/>
                          <a:cs typeface="Courier New" pitchFamily="49" charset="0"/>
                        </a:rPr>
                        <a:t>    &lt;name&gt;</a:t>
                      </a:r>
                      <a:r>
                        <a:rPr lang="en-GB" sz="1400" b="1" dirty="0" err="1" smtClean="0">
                          <a:solidFill>
                            <a:schemeClr val="tx1"/>
                          </a:solidFill>
                          <a:latin typeface="Courier New" pitchFamily="49" charset="0"/>
                          <a:cs typeface="Courier New" pitchFamily="49" charset="0"/>
                        </a:rPr>
                        <a:t>reconnectEnabled</a:t>
                      </a:r>
                      <a:r>
                        <a:rPr lang="en-GB" sz="1400" b="1" dirty="0" smtClean="0">
                          <a:solidFill>
                            <a:schemeClr val="tx1"/>
                          </a:solidFill>
                          <a:latin typeface="Courier New" pitchFamily="49" charset="0"/>
                          <a:cs typeface="Courier New" pitchFamily="49" charset="0"/>
                        </a:rPr>
                        <a:t>&lt;/name&gt;</a:t>
                      </a:r>
                    </a:p>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smtClean="0">
                          <a:solidFill>
                            <a:schemeClr val="tx1"/>
                          </a:solidFill>
                          <a:latin typeface="Courier New" pitchFamily="49" charset="0"/>
                          <a:cs typeface="Courier New" pitchFamily="49" charset="0"/>
                        </a:rPr>
                        <a:t>    &lt;value&gt;true&lt;/value&gt;</a:t>
                      </a:r>
                    </a:p>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smtClean="0">
                          <a:solidFill>
                            <a:schemeClr val="tx1"/>
                          </a:solidFill>
                          <a:latin typeface="Courier New" pitchFamily="49" charset="0"/>
                          <a:cs typeface="Courier New" pitchFamily="49" charset="0"/>
                        </a:rPr>
                        <a:t>  &lt;/property&gt;</a:t>
                      </a:r>
                    </a:p>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smtClean="0">
                          <a:solidFill>
                            <a:schemeClr val="tx1"/>
                          </a:solidFill>
                          <a:latin typeface="Courier New" pitchFamily="49" charset="0"/>
                          <a:cs typeface="Courier New" pitchFamily="49" charset="0"/>
                        </a:rPr>
                        <a:t>&lt;/</a:t>
                      </a:r>
                      <a:r>
                        <a:rPr lang="en-GB" sz="1400" b="1" dirty="0" err="1" smtClean="0">
                          <a:solidFill>
                            <a:schemeClr val="tx1"/>
                          </a:solidFill>
                          <a:latin typeface="Courier New" pitchFamily="49" charset="0"/>
                          <a:cs typeface="Courier New" pitchFamily="49" charset="0"/>
                        </a:rPr>
                        <a:t>jms</a:t>
                      </a:r>
                      <a:r>
                        <a:rPr lang="en-GB" sz="1400" b="1" dirty="0" smtClean="0">
                          <a:solidFill>
                            <a:schemeClr val="tx1"/>
                          </a:solidFill>
                          <a:latin typeface="Courier New" pitchFamily="49" charset="0"/>
                          <a:cs typeface="Courier New" pitchFamily="49" charset="0"/>
                        </a:rPr>
                        <a:t>-connection-factory&gt;</a:t>
                      </a:r>
                      <a:endPar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endPar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Easier definition of JMS resources in Java EE</a:t>
            </a:r>
            <a:endParaRPr lang="en-GB" dirty="0"/>
          </a:p>
        </p:txBody>
      </p:sp>
      <p:sp>
        <p:nvSpPr>
          <p:cNvPr id="3" name="Content Placeholder 2"/>
          <p:cNvSpPr>
            <a:spLocks noGrp="1"/>
          </p:cNvSpPr>
          <p:nvPr>
            <p:ph sz="quarter" idx="12"/>
          </p:nvPr>
        </p:nvSpPr>
        <p:spPr>
          <a:xfrm>
            <a:off x="804347" y="1377321"/>
            <a:ext cx="8229600" cy="3062606"/>
          </a:xfrm>
        </p:spPr>
        <p:txBody>
          <a:bodyPr/>
          <a:lstStyle/>
          <a:p>
            <a:r>
              <a:rPr lang="en-GB" dirty="0" smtClean="0"/>
              <a:t>Resources configured in this way must be in one of the following namespaces:</a:t>
            </a:r>
          </a:p>
          <a:p>
            <a:pPr lvl="1"/>
            <a:r>
              <a:rPr lang="en-GB" b="1" dirty="0" err="1" smtClean="0">
                <a:latin typeface="Courier New" pitchFamily="49" charset="0"/>
                <a:cs typeface="Courier New" pitchFamily="49" charset="0"/>
              </a:rPr>
              <a:t>java:comp</a:t>
            </a:r>
            <a:r>
              <a:rPr lang="en-GB" dirty="0" smtClean="0"/>
              <a:t> – may be used within same component only</a:t>
            </a:r>
          </a:p>
          <a:p>
            <a:pPr lvl="1"/>
            <a:r>
              <a:rPr lang="en-GB" b="1" dirty="0" err="1" smtClean="0">
                <a:latin typeface="Courier New" pitchFamily="49" charset="0"/>
                <a:cs typeface="Courier New" pitchFamily="49" charset="0"/>
              </a:rPr>
              <a:t>java:module</a:t>
            </a:r>
            <a:r>
              <a:rPr lang="en-GB" dirty="0" smtClean="0"/>
              <a:t> – may be used within same module only</a:t>
            </a:r>
            <a:endParaRPr lang="en-GB" b="1" dirty="0" smtClean="0">
              <a:latin typeface="Courier New" pitchFamily="49" charset="0"/>
              <a:cs typeface="Courier New" pitchFamily="49" charset="0"/>
            </a:endParaRPr>
          </a:p>
          <a:p>
            <a:pPr lvl="1"/>
            <a:r>
              <a:rPr lang="en-GB" b="1" dirty="0" err="1" smtClean="0">
                <a:latin typeface="Courier New" pitchFamily="49" charset="0"/>
                <a:cs typeface="Courier New" pitchFamily="49" charset="0"/>
              </a:rPr>
              <a:t>java:app</a:t>
            </a:r>
            <a:r>
              <a:rPr lang="en-GB" dirty="0" smtClean="0"/>
              <a:t> – may be used within same application only</a:t>
            </a:r>
          </a:p>
          <a:p>
            <a:pPr lvl="1"/>
            <a:r>
              <a:rPr lang="en-GB" b="1" dirty="0" err="1" smtClean="0">
                <a:latin typeface="Courier New" pitchFamily="49" charset="0"/>
                <a:cs typeface="Courier New" pitchFamily="49" charset="0"/>
              </a:rPr>
              <a:t>java:global</a:t>
            </a:r>
            <a:r>
              <a:rPr lang="en-GB" dirty="0" smtClean="0"/>
              <a:t> – may be used within any application </a:t>
            </a:r>
          </a:p>
          <a:p>
            <a:r>
              <a:rPr lang="en-GB" dirty="0" smtClean="0"/>
              <a:t>May be referenced just like any other resource (e.g. </a:t>
            </a:r>
            <a:r>
              <a:rPr lang="en-GB" b="1" dirty="0" smtClean="0">
                <a:latin typeface="Courier New" pitchFamily="49" charset="0"/>
                <a:cs typeface="Courier New" pitchFamily="49" charset="0"/>
              </a:rPr>
              <a:t>@Resource</a:t>
            </a:r>
            <a:r>
              <a:rPr lang="en-GB" dirty="0" smtClean="0"/>
              <a:t>)</a:t>
            </a:r>
            <a:endParaRPr lang="en-GB" dirty="0"/>
          </a:p>
        </p:txBody>
      </p:sp>
      <p:sp>
        <p:nvSpPr>
          <p:cNvPr id="7" name="Text Placeholder 6"/>
          <p:cNvSpPr>
            <a:spLocks noGrp="1"/>
          </p:cNvSpPr>
          <p:nvPr>
            <p:ph type="body" sz="quarter" idx="13"/>
          </p:nvPr>
        </p:nvSpPr>
        <p:spPr/>
        <p:txBody>
          <a:bodyPr/>
          <a:lstStyle/>
          <a:p>
            <a:r>
              <a:rPr lang="en-GB" dirty="0" smtClean="0"/>
              <a:t>Available namespaces</a:t>
            </a:r>
            <a:endParaRPr lang="en-GB" dirty="0"/>
          </a:p>
        </p:txBody>
      </p:sp>
      <p:graphicFrame>
        <p:nvGraphicFramePr>
          <p:cNvPr id="5" name="Table 4"/>
          <p:cNvGraphicFramePr>
            <a:graphicFrameLocks noGrp="1"/>
          </p:cNvGraphicFramePr>
          <p:nvPr/>
        </p:nvGraphicFramePr>
        <p:xfrm>
          <a:off x="790041" y="4028553"/>
          <a:ext cx="8185709" cy="640080"/>
        </p:xfrm>
        <a:graphic>
          <a:graphicData uri="http://schemas.openxmlformats.org/drawingml/2006/table">
            <a:tbl>
              <a:tblPr>
                <a:effectLst/>
              </a:tblPr>
              <a:tblGrid>
                <a:gridCol w="8185709"/>
              </a:tblGrid>
              <a:tr h="585214">
                <a:tc>
                  <a:txBody>
                    <a:bodyPr/>
                    <a:lstStyle/>
                    <a:p>
                      <a:r>
                        <a:rPr lang="en-GB" sz="1800" b="1" kern="1200" baseline="0" dirty="0" smtClean="0">
                          <a:solidFill>
                            <a:schemeClr val="tx1"/>
                          </a:solidFill>
                          <a:latin typeface="Courier New" pitchFamily="49" charset="0"/>
                          <a:ea typeface="+mn-ea"/>
                          <a:cs typeface="Courier New" pitchFamily="49" charset="0"/>
                        </a:rPr>
                        <a:t>@Resource(lookup="</a:t>
                      </a:r>
                      <a:r>
                        <a:rPr lang="en-GB" sz="1800" b="1" dirty="0" err="1" smtClean="0">
                          <a:solidFill>
                            <a:schemeClr val="tx1"/>
                          </a:solidFill>
                          <a:latin typeface="Courier New" pitchFamily="49" charset="0"/>
                          <a:cs typeface="Courier New" pitchFamily="49" charset="0"/>
                        </a:rPr>
                        <a:t>java:global</a:t>
                      </a:r>
                      <a:r>
                        <a:rPr lang="en-GB" sz="1800" b="1" dirty="0" smtClean="0">
                          <a:solidFill>
                            <a:schemeClr val="tx1"/>
                          </a:solidFill>
                          <a:latin typeface="Courier New" pitchFamily="49" charset="0"/>
                          <a:cs typeface="Courier New" pitchFamily="49" charset="0"/>
                        </a:rPr>
                        <a:t>/</a:t>
                      </a:r>
                      <a:r>
                        <a:rPr lang="en-GB" sz="1800" b="1" dirty="0" err="1" smtClean="0">
                          <a:solidFill>
                            <a:schemeClr val="tx1"/>
                          </a:solidFill>
                          <a:latin typeface="Courier New" pitchFamily="49" charset="0"/>
                          <a:cs typeface="Courier New" pitchFamily="49" charset="0"/>
                        </a:rPr>
                        <a:t>jms</a:t>
                      </a:r>
                      <a:r>
                        <a:rPr lang="en-GB" sz="1800" b="1" dirty="0" smtClean="0">
                          <a:solidFill>
                            <a:schemeClr val="tx1"/>
                          </a:solidFill>
                          <a:latin typeface="Courier New" pitchFamily="49" charset="0"/>
                          <a:cs typeface="Courier New" pitchFamily="49" charset="0"/>
                        </a:rPr>
                        <a:t>/</a:t>
                      </a:r>
                      <a:r>
                        <a:rPr lang="en-GB" sz="1800" b="1" dirty="0" err="1" smtClean="0">
                          <a:solidFill>
                            <a:schemeClr val="tx1"/>
                          </a:solidFill>
                          <a:latin typeface="Courier New" pitchFamily="49" charset="0"/>
                          <a:cs typeface="Courier New" pitchFamily="49" charset="0"/>
                        </a:rPr>
                        <a:t>myCF</a:t>
                      </a:r>
                      <a:r>
                        <a:rPr lang="en-GB" sz="1800" b="1" kern="1200" baseline="0" dirty="0" smtClean="0">
                          <a:solidFill>
                            <a:schemeClr val="tx1"/>
                          </a:solidFill>
                          <a:latin typeface="Courier New" pitchFamily="49" charset="0"/>
                          <a:ea typeface="+mn-ea"/>
                          <a:cs typeface="Courier New" pitchFamily="49" charset="0"/>
                        </a:rPr>
                        <a:t>")</a:t>
                      </a:r>
                    </a:p>
                    <a:p>
                      <a:r>
                        <a:rPr lang="en-GB" sz="1800" b="1" kern="1200" baseline="0" dirty="0" err="1" smtClean="0">
                          <a:solidFill>
                            <a:schemeClr val="tx1"/>
                          </a:solidFill>
                          <a:latin typeface="Courier New" pitchFamily="49" charset="0"/>
                          <a:ea typeface="+mn-ea"/>
                          <a:cs typeface="Courier New" pitchFamily="49" charset="0"/>
                        </a:rPr>
                        <a:t>ConnectionFactory</a:t>
                      </a:r>
                      <a:r>
                        <a:rPr lang="en-GB" sz="1800" b="1" kern="1200" baseline="0" dirty="0" smtClean="0">
                          <a:solidFill>
                            <a:schemeClr val="tx1"/>
                          </a:solidFill>
                          <a:latin typeface="Courier New" pitchFamily="49" charset="0"/>
                          <a:ea typeface="+mn-ea"/>
                          <a:cs typeface="Courier New" pitchFamily="49" charset="0"/>
                        </a:rPr>
                        <a:t> </a:t>
                      </a:r>
                      <a:r>
                        <a:rPr lang="en-GB" sz="1800" b="1" kern="1200" baseline="0" dirty="0" err="1" smtClean="0">
                          <a:solidFill>
                            <a:schemeClr val="tx1"/>
                          </a:solidFill>
                          <a:latin typeface="Courier New" pitchFamily="49" charset="0"/>
                          <a:ea typeface="+mn-ea"/>
                          <a:cs typeface="Courier New" pitchFamily="49" charset="0"/>
                        </a:rPr>
                        <a:t>myCF</a:t>
                      </a:r>
                      <a:r>
                        <a:rPr lang="en-GB" sz="1800" b="1" kern="1200" baseline="0" dirty="0" smtClean="0">
                          <a:solidFill>
                            <a:schemeClr val="tx1"/>
                          </a:solidFill>
                          <a:latin typeface="Courier New" pitchFamily="49" charset="0"/>
                          <a:ea typeface="+mn-ea"/>
                          <a:cs typeface="Courier New" pitchFamily="49" charset="0"/>
                        </a:rPr>
                        <a:t>;</a:t>
                      </a:r>
                      <a:endPar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standardized configuration of JMS MDBs</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2000" dirty="0" smtClean="0"/>
              <a:t>Joint effort with </a:t>
            </a:r>
            <a:br>
              <a:rPr lang="en-US" sz="2000" dirty="0" smtClean="0"/>
            </a:br>
            <a:r>
              <a:rPr lang="en-US" sz="2000" dirty="0" smtClean="0"/>
              <a:t>JSR 345 (EJB 3.2)</a:t>
            </a:r>
            <a:endParaRPr lang="en-US" dirty="0"/>
          </a:p>
        </p:txBody>
      </p:sp>
      <p:cxnSp>
        <p:nvCxnSpPr>
          <p:cNvPr id="6" name="Straight Connector 5"/>
          <p:cNvCxnSpPr/>
          <p:nvPr/>
        </p:nvCxnSpPr>
        <p:spPr>
          <a:xfrm flipH="1">
            <a:off x="8972550" y="2567355"/>
            <a:ext cx="273054" cy="0"/>
          </a:xfrm>
          <a:prstGeom prst="line">
            <a:avLst/>
          </a:prstGeom>
          <a:grpFill/>
          <a:ln w="19050">
            <a:solidFill>
              <a:srgbClr val="00B050"/>
            </a:solidFill>
            <a:round/>
            <a:headEnd/>
            <a:tailEnd type="triangle" w="med" len="med"/>
          </a:ln>
        </p:spPr>
      </p:cxnSp>
      <p:pic>
        <p:nvPicPr>
          <p:cNvPr id="8" name="Picture Placeholder 7" descr="ph-hitech-dev-ISP2039208-v1.bmp"/>
          <p:cNvPicPr>
            <a:picLocks noGrp="1" noChangeAspect="1"/>
          </p:cNvPicPr>
          <p:nvPr>
            <p:ph type="pic" sz="quarter" idx="12"/>
          </p:nvPr>
        </p:nvPicPr>
        <p:blipFill>
          <a:blip r:embed="rId3" cstate="print">
            <a:extLst>
              <a:ext uri="{28A0092B-C50C-407E-A947-70E740481C1C}">
                <a14:useLocalDpi xmlns="" xmlns:a14="http://schemas.microsoft.com/office/drawing/2010/main" val="0"/>
              </a:ext>
            </a:extLst>
          </a:blip>
          <a:srcRect t="5000" b="5000"/>
          <a:stretch>
            <a:fillRect/>
          </a:stretch>
        </p:blipFill>
        <p:spPr/>
      </p:pic>
    </p:spTree>
    <p:extLst>
      <p:ext uri="{BB962C8B-B14F-4D97-AF65-F5344CB8AC3E}">
        <p14:creationId xmlns="" xmlns:p14="http://schemas.microsoft.com/office/powerpoint/2010/main" val="169607036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standardized configuration of JMS MDBs</a:t>
            </a:r>
            <a:endParaRPr lang="en-GB" dirty="0"/>
          </a:p>
        </p:txBody>
      </p:sp>
      <p:sp>
        <p:nvSpPr>
          <p:cNvPr id="3" name="Content Placeholder 2"/>
          <p:cNvSpPr>
            <a:spLocks noGrp="1"/>
          </p:cNvSpPr>
          <p:nvPr>
            <p:ph sz="quarter" idx="12"/>
          </p:nvPr>
        </p:nvSpPr>
        <p:spPr/>
        <p:txBody>
          <a:bodyPr/>
          <a:lstStyle/>
          <a:p>
            <a:r>
              <a:rPr lang="en-GB" dirty="0" smtClean="0"/>
              <a:t>Configuration of JMS MDBs is surprisingly non-standard</a:t>
            </a:r>
          </a:p>
          <a:p>
            <a:r>
              <a:rPr lang="en-GB" dirty="0" smtClean="0"/>
              <a:t>EJB 3.1 does not define how to specify </a:t>
            </a:r>
          </a:p>
          <a:p>
            <a:pPr lvl="1"/>
            <a:r>
              <a:rPr lang="en-GB" dirty="0" smtClean="0"/>
              <a:t>JNDI name of queue or topic (using annotation)</a:t>
            </a:r>
          </a:p>
          <a:p>
            <a:pPr lvl="1"/>
            <a:r>
              <a:rPr lang="en-GB" dirty="0" smtClean="0"/>
              <a:t>JNDI name of connection factory</a:t>
            </a:r>
          </a:p>
          <a:p>
            <a:pPr lvl="1"/>
            <a:r>
              <a:rPr lang="en-GB" dirty="0" err="1" smtClean="0"/>
              <a:t>clientID</a:t>
            </a:r>
            <a:endParaRPr lang="en-GB" dirty="0" smtClean="0"/>
          </a:p>
          <a:p>
            <a:pPr lvl="1"/>
            <a:r>
              <a:rPr lang="en-GB" dirty="0" err="1" smtClean="0"/>
              <a:t>durableSubscriptionName</a:t>
            </a:r>
            <a:endParaRPr lang="en-GB" dirty="0" smtClean="0"/>
          </a:p>
          <a:p>
            <a:r>
              <a:rPr lang="en-GB" dirty="0" smtClean="0"/>
              <a:t>EJB 3.1 does not define how topic messages delivered to clustered MDBs</a:t>
            </a:r>
            <a:endParaRPr lang="en-GB" dirty="0"/>
          </a:p>
        </p:txBody>
      </p:sp>
      <p:sp>
        <p:nvSpPr>
          <p:cNvPr id="6" name="Text Placeholder 5"/>
          <p:cNvSpPr>
            <a:spLocks noGrp="1"/>
          </p:cNvSpPr>
          <p:nvPr>
            <p:ph type="body" sz="quarter" idx="13"/>
          </p:nvPr>
        </p:nvSpPr>
        <p:spPr/>
        <p:txBody>
          <a:bodyPr/>
          <a:lstStyle/>
          <a:p>
            <a:endParaRPr lang="en-GB"/>
          </a:p>
        </p:txBody>
      </p:sp>
    </p:spTree>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standardized configuration of JMS MDBs</a:t>
            </a:r>
            <a:endParaRPr lang="en-GB" dirty="0"/>
          </a:p>
        </p:txBody>
      </p:sp>
      <p:sp>
        <p:nvSpPr>
          <p:cNvPr id="3" name="Content Placeholder 2"/>
          <p:cNvSpPr>
            <a:spLocks noGrp="1"/>
          </p:cNvSpPr>
          <p:nvPr>
            <p:ph sz="quarter" idx="12"/>
          </p:nvPr>
        </p:nvSpPr>
        <p:spPr/>
        <p:txBody>
          <a:bodyPr/>
          <a:lstStyle/>
          <a:p>
            <a:endParaRPr lang="en-GB" dirty="0" smtClean="0"/>
          </a:p>
          <a:p>
            <a:endParaRPr lang="en-GB" dirty="0" smtClean="0"/>
          </a:p>
          <a:p>
            <a:endParaRPr lang="en-GB" dirty="0" smtClean="0"/>
          </a:p>
          <a:p>
            <a:endParaRPr lang="en-GB" dirty="0" smtClean="0"/>
          </a:p>
          <a:p>
            <a:r>
              <a:rPr lang="en-GB" dirty="0" smtClean="0"/>
              <a:t>Can also be configured in </a:t>
            </a:r>
            <a:r>
              <a:rPr lang="en-GB" b="1" dirty="0" smtClean="0">
                <a:latin typeface="Courier New" pitchFamily="49" charset="0"/>
                <a:cs typeface="Courier New" pitchFamily="49" charset="0"/>
              </a:rPr>
              <a:t>ejb-jar.xml</a:t>
            </a:r>
            <a:endParaRPr lang="en-GB" b="1" dirty="0">
              <a:latin typeface="Courier New" pitchFamily="49" charset="0"/>
              <a:cs typeface="Courier New" pitchFamily="49" charset="0"/>
            </a:endParaRPr>
          </a:p>
        </p:txBody>
      </p:sp>
      <p:sp>
        <p:nvSpPr>
          <p:cNvPr id="6" name="Text Placeholder 5"/>
          <p:cNvSpPr>
            <a:spLocks noGrp="1"/>
          </p:cNvSpPr>
          <p:nvPr>
            <p:ph type="body" sz="quarter" idx="13"/>
          </p:nvPr>
        </p:nvSpPr>
        <p:spPr/>
        <p:txBody>
          <a:bodyPr/>
          <a:lstStyle/>
          <a:p>
            <a:r>
              <a:rPr lang="en-GB" dirty="0" smtClean="0"/>
              <a:t>New activation property to specify the queue or topic</a:t>
            </a:r>
            <a:endParaRPr lang="en-GB" dirty="0"/>
          </a:p>
        </p:txBody>
      </p:sp>
      <p:graphicFrame>
        <p:nvGraphicFramePr>
          <p:cNvPr id="5" name="Table 4"/>
          <p:cNvGraphicFramePr>
            <a:graphicFrameLocks noGrp="1"/>
          </p:cNvGraphicFramePr>
          <p:nvPr/>
        </p:nvGraphicFramePr>
        <p:xfrm>
          <a:off x="818086" y="1432559"/>
          <a:ext cx="8032088" cy="1371600"/>
        </p:xfrm>
        <a:graphic>
          <a:graphicData uri="http://schemas.openxmlformats.org/drawingml/2006/table">
            <a:tbl>
              <a:tblPr>
                <a:effectLst/>
              </a:tblPr>
              <a:tblGrid>
                <a:gridCol w="8032088"/>
              </a:tblGrid>
              <a:tr h="125943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dirty="0" smtClean="0">
                          <a:solidFill>
                            <a:schemeClr val="tx1"/>
                          </a:solidFill>
                          <a:latin typeface="Courier New" pitchFamily="49" charset="0"/>
                          <a:cs typeface="Courier New" pitchFamily="49" charset="0"/>
                        </a:rPr>
                        <a:t>@</a:t>
                      </a:r>
                      <a:r>
                        <a:rPr lang="en-GB" sz="1400" b="1" dirty="0" err="1" smtClean="0">
                          <a:solidFill>
                            <a:schemeClr val="tx1"/>
                          </a:solidFill>
                          <a:latin typeface="Courier New" pitchFamily="49" charset="0"/>
                          <a:cs typeface="Courier New" pitchFamily="49" charset="0"/>
                        </a:rPr>
                        <a:t>MessageDriven</a:t>
                      </a:r>
                      <a:r>
                        <a:rPr lang="en-GB" sz="1400" b="1" dirty="0" smtClean="0">
                          <a:solidFill>
                            <a:schemeClr val="tx1"/>
                          </a:solidFill>
                          <a:latin typeface="Courier New" pitchFamily="49" charset="0"/>
                          <a:cs typeface="Courier New" pitchFamily="49" charset="0"/>
                        </a:rPr>
                        <a:t>(</a:t>
                      </a:r>
                      <a:r>
                        <a:rPr lang="en-GB" sz="1400" b="1" dirty="0" err="1" smtClean="0">
                          <a:solidFill>
                            <a:schemeClr val="tx1"/>
                          </a:solidFill>
                          <a:latin typeface="Courier New" pitchFamily="49" charset="0"/>
                          <a:cs typeface="Courier New" pitchFamily="49" charset="0"/>
                        </a:rPr>
                        <a:t>activationConfig</a:t>
                      </a:r>
                      <a:r>
                        <a:rPr lang="en-GB" sz="1400" b="1" dirty="0" smtClean="0">
                          <a:solidFill>
                            <a:schemeClr val="tx1"/>
                          </a:solidFill>
                          <a:latin typeface="Courier New" pitchFamily="49" charset="0"/>
                          <a:cs typeface="Courier New" pitchFamily="49" charset="0"/>
                        </a:rPr>
                        <a:t> =  {</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dirty="0" smtClean="0">
                          <a:solidFill>
                            <a:schemeClr val="tx1"/>
                          </a:solidFill>
                          <a:latin typeface="Courier New" pitchFamily="49" charset="0"/>
                          <a:cs typeface="Courier New" pitchFamily="49" charset="0"/>
                        </a:rPr>
                        <a:t>   @</a:t>
                      </a:r>
                      <a:r>
                        <a:rPr lang="en-GB" sz="1400" b="1" dirty="0" err="1" smtClean="0">
                          <a:solidFill>
                            <a:schemeClr val="tx1"/>
                          </a:solidFill>
                          <a:latin typeface="Courier New" pitchFamily="49" charset="0"/>
                          <a:cs typeface="Courier New" pitchFamily="49" charset="0"/>
                        </a:rPr>
                        <a:t>ActivationConfigProperty</a:t>
                      </a:r>
                      <a:r>
                        <a:rPr lang="en-GB" sz="1400" b="1" dirty="0" smtClean="0">
                          <a:solidFill>
                            <a:schemeClr val="tx1"/>
                          </a:solidFill>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dirty="0" smtClean="0">
                          <a:solidFill>
                            <a:schemeClr val="tx1"/>
                          </a:solidFill>
                          <a:latin typeface="Courier New" pitchFamily="49" charset="0"/>
                          <a:cs typeface="Courier New" pitchFamily="49" charset="0"/>
                        </a:rPr>
                        <a:t>      </a:t>
                      </a:r>
                      <a:r>
                        <a:rPr lang="en-GB" sz="1400" b="1" dirty="0" err="1" smtClean="0">
                          <a:solidFill>
                            <a:schemeClr val="tx1"/>
                          </a:solidFill>
                          <a:latin typeface="Courier New" pitchFamily="49" charset="0"/>
                          <a:cs typeface="Courier New" pitchFamily="49" charset="0"/>
                        </a:rPr>
                        <a:t>propertyName</a:t>
                      </a:r>
                      <a:r>
                        <a:rPr lang="en-GB" sz="1400" b="1" dirty="0" smtClean="0">
                          <a:solidFill>
                            <a:schemeClr val="tx1"/>
                          </a:solidFill>
                          <a:latin typeface="Courier New" pitchFamily="49" charset="0"/>
                          <a:cs typeface="Courier New" pitchFamily="49" charset="0"/>
                        </a:rPr>
                        <a:t> = "</a:t>
                      </a:r>
                      <a:r>
                        <a:rPr lang="en-GB" sz="1400" b="1" dirty="0" err="1" smtClean="0">
                          <a:solidFill>
                            <a:srgbClr val="FF0000"/>
                          </a:solidFill>
                          <a:latin typeface="Courier New" pitchFamily="49" charset="0"/>
                          <a:cs typeface="Courier New" pitchFamily="49" charset="0"/>
                        </a:rPr>
                        <a:t>destinationLookup</a:t>
                      </a:r>
                      <a:r>
                        <a:rPr lang="en-GB" sz="1400" b="1" dirty="0" smtClean="0">
                          <a:solidFill>
                            <a:schemeClr val="tx1"/>
                          </a:solidFill>
                          <a:latin typeface="Courier New" pitchFamily="49" charset="0"/>
                          <a:cs typeface="Courier New" pitchFamily="49" charset="0"/>
                        </a:rPr>
                        <a:t>", </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dirty="0" smtClean="0">
                          <a:solidFill>
                            <a:schemeClr val="tx1"/>
                          </a:solidFill>
                          <a:latin typeface="Courier New" pitchFamily="49" charset="0"/>
                          <a:cs typeface="Courier New" pitchFamily="49" charset="0"/>
                        </a:rPr>
                        <a:t>      </a:t>
                      </a:r>
                      <a:r>
                        <a:rPr lang="en-GB" sz="1400" b="1" dirty="0" err="1" smtClean="0">
                          <a:solidFill>
                            <a:schemeClr val="tx1"/>
                          </a:solidFill>
                          <a:latin typeface="Courier New" pitchFamily="49" charset="0"/>
                          <a:cs typeface="Courier New" pitchFamily="49" charset="0"/>
                        </a:rPr>
                        <a:t>propertyValue</a:t>
                      </a:r>
                      <a:r>
                        <a:rPr lang="en-GB" sz="1400" b="1" dirty="0" smtClean="0">
                          <a:solidFill>
                            <a:schemeClr val="tx1"/>
                          </a:solidFill>
                          <a:latin typeface="Courier New" pitchFamily="49" charset="0"/>
                          <a:cs typeface="Courier New" pitchFamily="49" charset="0"/>
                        </a:rPr>
                        <a:t> = "</a:t>
                      </a:r>
                      <a:r>
                        <a:rPr lang="en-GB" sz="1400" b="1" dirty="0" err="1" smtClean="0">
                          <a:solidFill>
                            <a:schemeClr val="tx1"/>
                          </a:solidFill>
                          <a:latin typeface="Courier New" pitchFamily="49" charset="0"/>
                          <a:cs typeface="Courier New" pitchFamily="49" charset="0"/>
                        </a:rPr>
                        <a:t>jms</a:t>
                      </a:r>
                      <a:r>
                        <a:rPr lang="en-GB" sz="1400" b="1" dirty="0" smtClean="0">
                          <a:solidFill>
                            <a:schemeClr val="tx1"/>
                          </a:solidFill>
                          <a:latin typeface="Courier New" pitchFamily="49" charset="0"/>
                          <a:cs typeface="Courier New" pitchFamily="49" charset="0"/>
                        </a:rPr>
                        <a:t>/</a:t>
                      </a:r>
                      <a:r>
                        <a:rPr lang="en-GB" sz="1400" b="1" dirty="0" err="1" smtClean="0">
                          <a:solidFill>
                            <a:schemeClr val="tx1"/>
                          </a:solidFill>
                          <a:latin typeface="Courier New" pitchFamily="49" charset="0"/>
                          <a:cs typeface="Courier New" pitchFamily="49" charset="0"/>
                        </a:rPr>
                        <a:t>myTopic</a:t>
                      </a:r>
                      <a:r>
                        <a:rPr lang="en-GB" sz="1400" b="1" dirty="0" smtClean="0">
                          <a:solidFill>
                            <a:schemeClr val="tx1"/>
                          </a:solidFill>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dirty="0" smtClean="0">
                          <a:solidFill>
                            <a:schemeClr val="tx1"/>
                          </a:solidFill>
                          <a:latin typeface="Courier New" pitchFamily="49" charset="0"/>
                          <a:cs typeface="Courier New" pitchFamily="49" charset="0"/>
                        </a:rPr>
                        <a:t>   .</a:t>
                      </a:r>
                      <a:r>
                        <a:rPr lang="en-GB" sz="1400" b="1" baseline="0" dirty="0" smtClean="0">
                          <a:solidFill>
                            <a:schemeClr val="tx1"/>
                          </a:solidFill>
                          <a:latin typeface="Courier New" pitchFamily="49" charset="0"/>
                          <a:cs typeface="Courier New" pitchFamily="49" charset="0"/>
                        </a:rPr>
                        <a:t> . .</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dirty="0" smtClean="0">
                          <a:solidFill>
                            <a:schemeClr val="tx1"/>
                          </a:solidFill>
                          <a:latin typeface="Courier New" pitchFamily="49" charset="0"/>
                          <a:cs typeface="Courier New" pitchFamily="49"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JMS is and isn't</a:t>
            </a:r>
            <a:endParaRPr lang="en-GB" dirty="0"/>
          </a:p>
        </p:txBody>
      </p:sp>
      <p:sp>
        <p:nvSpPr>
          <p:cNvPr id="3" name="Content Placeholder 2"/>
          <p:cNvSpPr>
            <a:spLocks noGrp="1"/>
          </p:cNvSpPr>
          <p:nvPr>
            <p:ph sz="quarter" idx="12"/>
          </p:nvPr>
        </p:nvSpPr>
        <p:spPr/>
        <p:txBody>
          <a:bodyPr/>
          <a:lstStyle/>
          <a:p>
            <a:r>
              <a:rPr lang="en-GB" dirty="0" smtClean="0"/>
              <a:t>A standard API</a:t>
            </a:r>
          </a:p>
          <a:p>
            <a:pPr lvl="1"/>
            <a:r>
              <a:rPr lang="en-GB" dirty="0" smtClean="0"/>
              <a:t>Not a messaging system in itself</a:t>
            </a:r>
          </a:p>
          <a:p>
            <a:pPr lvl="1"/>
            <a:r>
              <a:rPr lang="en-GB" dirty="0" smtClean="0"/>
              <a:t>Not a wire protocol</a:t>
            </a:r>
          </a:p>
          <a:p>
            <a:r>
              <a:rPr lang="en-GB" dirty="0" smtClean="0"/>
              <a:t>Defines Java API only</a:t>
            </a:r>
          </a:p>
          <a:p>
            <a:pPr lvl="1"/>
            <a:r>
              <a:rPr lang="en-GB" dirty="0" smtClean="0"/>
              <a:t>Doesn't define API for non-Java clients (e.g. C++, HTTP) - but many implementations do</a:t>
            </a:r>
          </a:p>
          <a:p>
            <a:r>
              <a:rPr lang="en-GB" dirty="0" smtClean="0"/>
              <a:t>An application API</a:t>
            </a:r>
          </a:p>
          <a:p>
            <a:pPr lvl="1"/>
            <a:r>
              <a:rPr lang="en-GB" dirty="0" smtClean="0"/>
              <a:t>Not (currently) an admin, management or monitoring API</a:t>
            </a:r>
          </a:p>
        </p:txBody>
      </p:sp>
      <p:sp>
        <p:nvSpPr>
          <p:cNvPr id="4" name="Text Placeholder 3"/>
          <p:cNvSpPr>
            <a:spLocks noGrp="1"/>
          </p:cNvSpPr>
          <p:nvPr>
            <p:ph type="body" sz="quarter" idx="13"/>
          </p:nvPr>
        </p:nvSpPr>
        <p:spPr/>
        <p:txBody>
          <a:bodyPr/>
          <a:lstStyle/>
          <a:p>
            <a:endParaRPr lang="en-GB" dirty="0"/>
          </a:p>
        </p:txBody>
      </p:sp>
    </p:spTree>
  </p:cSld>
  <p:clrMapOvr>
    <a:masterClrMapping/>
  </p:clrMapOvr>
  <p:transition spd="med">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standardized configuration of JMS MDBs</a:t>
            </a:r>
            <a:endParaRPr lang="en-GB" dirty="0"/>
          </a:p>
        </p:txBody>
      </p:sp>
      <p:sp>
        <p:nvSpPr>
          <p:cNvPr id="3" name="Content Placeholder 2"/>
          <p:cNvSpPr>
            <a:spLocks noGrp="1"/>
          </p:cNvSpPr>
          <p:nvPr>
            <p:ph sz="quarter" idx="12"/>
          </p:nvPr>
        </p:nvSpPr>
        <p:spPr/>
        <p:txBody>
          <a:bodyPr/>
          <a:lstStyle/>
          <a:p>
            <a:endParaRPr lang="en-GB" dirty="0" smtClean="0"/>
          </a:p>
          <a:p>
            <a:endParaRPr lang="en-GB" dirty="0" smtClean="0"/>
          </a:p>
          <a:p>
            <a:endParaRPr lang="en-GB" dirty="0" smtClean="0"/>
          </a:p>
          <a:p>
            <a:endParaRPr lang="en-GB" dirty="0" smtClean="0"/>
          </a:p>
          <a:p>
            <a:r>
              <a:rPr lang="en-GB" dirty="0" smtClean="0"/>
              <a:t>Can also be configured in </a:t>
            </a:r>
            <a:r>
              <a:rPr lang="en-GB" b="1" dirty="0" smtClean="0">
                <a:latin typeface="Courier New" pitchFamily="49" charset="0"/>
                <a:cs typeface="Courier New" pitchFamily="49" charset="0"/>
              </a:rPr>
              <a:t>ejb-jar.xml</a:t>
            </a:r>
          </a:p>
          <a:p>
            <a:pPr>
              <a:buNone/>
            </a:pPr>
            <a:endParaRPr lang="en-GB" b="1" dirty="0"/>
          </a:p>
        </p:txBody>
      </p:sp>
      <p:sp>
        <p:nvSpPr>
          <p:cNvPr id="4" name="Text Placeholder 3"/>
          <p:cNvSpPr>
            <a:spLocks noGrp="1"/>
          </p:cNvSpPr>
          <p:nvPr>
            <p:ph type="body" sz="quarter" idx="13"/>
          </p:nvPr>
        </p:nvSpPr>
        <p:spPr/>
        <p:txBody>
          <a:bodyPr/>
          <a:lstStyle/>
          <a:p>
            <a:r>
              <a:rPr lang="en-GB" dirty="0" smtClean="0"/>
              <a:t>New activation property to specify the connection factory</a:t>
            </a:r>
          </a:p>
          <a:p>
            <a:endParaRPr lang="en-GB" dirty="0"/>
          </a:p>
        </p:txBody>
      </p:sp>
      <p:graphicFrame>
        <p:nvGraphicFramePr>
          <p:cNvPr id="5" name="Table 4"/>
          <p:cNvGraphicFramePr>
            <a:graphicFrameLocks noGrp="1"/>
          </p:cNvGraphicFramePr>
          <p:nvPr/>
        </p:nvGraphicFramePr>
        <p:xfrm>
          <a:off x="818086" y="1454508"/>
          <a:ext cx="8032088" cy="1371600"/>
        </p:xfrm>
        <a:graphic>
          <a:graphicData uri="http://schemas.openxmlformats.org/drawingml/2006/table">
            <a:tbl>
              <a:tblPr>
                <a:effectLst/>
              </a:tblPr>
              <a:tblGrid>
                <a:gridCol w="8032088"/>
              </a:tblGrid>
              <a:tr h="125943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dirty="0" smtClean="0">
                          <a:solidFill>
                            <a:schemeClr val="tx1"/>
                          </a:solidFill>
                          <a:latin typeface="Courier New" pitchFamily="49" charset="0"/>
                          <a:cs typeface="Courier New" pitchFamily="49" charset="0"/>
                        </a:rPr>
                        <a:t>@</a:t>
                      </a:r>
                      <a:r>
                        <a:rPr lang="en-GB" sz="1400" b="1" dirty="0" err="1" smtClean="0">
                          <a:solidFill>
                            <a:schemeClr val="tx1"/>
                          </a:solidFill>
                          <a:latin typeface="Courier New" pitchFamily="49" charset="0"/>
                          <a:cs typeface="Courier New" pitchFamily="49" charset="0"/>
                        </a:rPr>
                        <a:t>MessageDriven</a:t>
                      </a:r>
                      <a:r>
                        <a:rPr lang="en-GB" sz="1400" b="1" dirty="0" smtClean="0">
                          <a:solidFill>
                            <a:schemeClr val="tx1"/>
                          </a:solidFill>
                          <a:latin typeface="Courier New" pitchFamily="49" charset="0"/>
                          <a:cs typeface="Courier New" pitchFamily="49" charset="0"/>
                        </a:rPr>
                        <a:t>(</a:t>
                      </a:r>
                      <a:r>
                        <a:rPr lang="en-GB" sz="1400" b="1" dirty="0" err="1" smtClean="0">
                          <a:solidFill>
                            <a:schemeClr val="tx1"/>
                          </a:solidFill>
                          <a:latin typeface="Courier New" pitchFamily="49" charset="0"/>
                          <a:cs typeface="Courier New" pitchFamily="49" charset="0"/>
                        </a:rPr>
                        <a:t>activationConfig</a:t>
                      </a:r>
                      <a:r>
                        <a:rPr lang="en-GB" sz="1400" b="1" dirty="0" smtClean="0">
                          <a:solidFill>
                            <a:schemeClr val="tx1"/>
                          </a:solidFill>
                          <a:latin typeface="Courier New" pitchFamily="49" charset="0"/>
                          <a:cs typeface="Courier New" pitchFamily="49" charset="0"/>
                        </a:rPr>
                        <a:t> =  {</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dirty="0" smtClean="0">
                          <a:solidFill>
                            <a:schemeClr val="tx1"/>
                          </a:solidFill>
                          <a:latin typeface="Courier New" pitchFamily="49" charset="0"/>
                          <a:cs typeface="Courier New" pitchFamily="49" charset="0"/>
                        </a:rPr>
                        <a:t>   @</a:t>
                      </a:r>
                      <a:r>
                        <a:rPr lang="en-GB" sz="1400" b="1" dirty="0" err="1" smtClean="0">
                          <a:solidFill>
                            <a:schemeClr val="tx1"/>
                          </a:solidFill>
                          <a:latin typeface="Courier New" pitchFamily="49" charset="0"/>
                          <a:cs typeface="Courier New" pitchFamily="49" charset="0"/>
                        </a:rPr>
                        <a:t>ActivationConfigProperty</a:t>
                      </a:r>
                      <a:r>
                        <a:rPr lang="en-GB" sz="1400" b="1" dirty="0" smtClean="0">
                          <a:solidFill>
                            <a:schemeClr val="tx1"/>
                          </a:solidFill>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dirty="0" smtClean="0">
                          <a:solidFill>
                            <a:schemeClr val="tx1"/>
                          </a:solidFill>
                          <a:latin typeface="Courier New" pitchFamily="49" charset="0"/>
                          <a:cs typeface="Courier New" pitchFamily="49" charset="0"/>
                        </a:rPr>
                        <a:t>      </a:t>
                      </a:r>
                      <a:r>
                        <a:rPr lang="en-GB" sz="1400" b="1" dirty="0" err="1" smtClean="0">
                          <a:solidFill>
                            <a:schemeClr val="tx1"/>
                          </a:solidFill>
                          <a:latin typeface="Courier New" pitchFamily="49" charset="0"/>
                          <a:cs typeface="Courier New" pitchFamily="49" charset="0"/>
                        </a:rPr>
                        <a:t>propertyName</a:t>
                      </a:r>
                      <a:r>
                        <a:rPr lang="en-GB" sz="1400" b="1" dirty="0" smtClean="0">
                          <a:solidFill>
                            <a:schemeClr val="tx1"/>
                          </a:solidFill>
                          <a:latin typeface="Courier New" pitchFamily="49" charset="0"/>
                          <a:cs typeface="Courier New" pitchFamily="49" charset="0"/>
                        </a:rPr>
                        <a:t> = "</a:t>
                      </a:r>
                      <a:r>
                        <a:rPr lang="en-GB" sz="1400" b="1" dirty="0" err="1" smtClean="0">
                          <a:solidFill>
                            <a:srgbClr val="FF0000"/>
                          </a:solidFill>
                          <a:latin typeface="Courier New" pitchFamily="49" charset="0"/>
                          <a:cs typeface="Courier New" pitchFamily="49" charset="0"/>
                        </a:rPr>
                        <a:t>connectionFactoryLookup</a:t>
                      </a:r>
                      <a:r>
                        <a:rPr lang="en-GB" sz="1400" b="1" dirty="0" smtClean="0">
                          <a:solidFill>
                            <a:schemeClr val="tx1"/>
                          </a:solidFill>
                          <a:latin typeface="Courier New" pitchFamily="49" charset="0"/>
                          <a:cs typeface="Courier New" pitchFamily="49" charset="0"/>
                        </a:rPr>
                        <a:t>", </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dirty="0" smtClean="0">
                          <a:solidFill>
                            <a:schemeClr val="tx1"/>
                          </a:solidFill>
                          <a:latin typeface="Courier New" pitchFamily="49" charset="0"/>
                          <a:cs typeface="Courier New" pitchFamily="49" charset="0"/>
                        </a:rPr>
                        <a:t>      </a:t>
                      </a:r>
                      <a:r>
                        <a:rPr lang="en-GB" sz="1400" b="1" dirty="0" err="1" smtClean="0">
                          <a:solidFill>
                            <a:schemeClr val="tx1"/>
                          </a:solidFill>
                          <a:latin typeface="Courier New" pitchFamily="49" charset="0"/>
                          <a:cs typeface="Courier New" pitchFamily="49" charset="0"/>
                        </a:rPr>
                        <a:t>propertyValue</a:t>
                      </a:r>
                      <a:r>
                        <a:rPr lang="en-GB" sz="1400" b="1" dirty="0" smtClean="0">
                          <a:solidFill>
                            <a:schemeClr val="tx1"/>
                          </a:solidFill>
                          <a:latin typeface="Courier New" pitchFamily="49" charset="0"/>
                          <a:cs typeface="Courier New" pitchFamily="49" charset="0"/>
                        </a:rPr>
                        <a:t> = "</a:t>
                      </a:r>
                      <a:r>
                        <a:rPr lang="en-GB" sz="1400" b="1" dirty="0" err="1" smtClean="0">
                          <a:solidFill>
                            <a:schemeClr val="tx1"/>
                          </a:solidFill>
                          <a:latin typeface="Courier New" pitchFamily="49" charset="0"/>
                          <a:cs typeface="Courier New" pitchFamily="49" charset="0"/>
                        </a:rPr>
                        <a:t>jms</a:t>
                      </a:r>
                      <a:r>
                        <a:rPr lang="en-GB" sz="1400" b="1" dirty="0" smtClean="0">
                          <a:solidFill>
                            <a:schemeClr val="tx1"/>
                          </a:solidFill>
                          <a:latin typeface="Courier New" pitchFamily="49" charset="0"/>
                          <a:cs typeface="Courier New" pitchFamily="49" charset="0"/>
                        </a:rPr>
                        <a:t>/</a:t>
                      </a:r>
                      <a:r>
                        <a:rPr lang="en-GB" sz="1400" b="1" dirty="0" err="1" smtClean="0">
                          <a:solidFill>
                            <a:schemeClr val="tx1"/>
                          </a:solidFill>
                          <a:latin typeface="Courier New" pitchFamily="49" charset="0"/>
                          <a:cs typeface="Courier New" pitchFamily="49" charset="0"/>
                        </a:rPr>
                        <a:t>myCF</a:t>
                      </a:r>
                      <a:r>
                        <a:rPr lang="en-GB" sz="1400" b="1" dirty="0" smtClean="0">
                          <a:solidFill>
                            <a:schemeClr val="tx1"/>
                          </a:solidFill>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dirty="0" smtClean="0">
                          <a:solidFill>
                            <a:schemeClr val="tx1"/>
                          </a:solidFill>
                          <a:latin typeface="Courier New" pitchFamily="49" charset="0"/>
                          <a:cs typeface="Courier New" pitchFamily="49" charset="0"/>
                        </a:rPr>
                        <a:t>   .</a:t>
                      </a:r>
                      <a:r>
                        <a:rPr lang="en-GB" sz="1400" b="1" baseline="0" dirty="0" smtClean="0">
                          <a:solidFill>
                            <a:schemeClr val="tx1"/>
                          </a:solidFill>
                          <a:latin typeface="Courier New" pitchFamily="49" charset="0"/>
                          <a:cs typeface="Courier New" pitchFamily="49" charset="0"/>
                        </a:rPr>
                        <a:t> . .</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dirty="0" smtClean="0">
                          <a:solidFill>
                            <a:schemeClr val="tx1"/>
                          </a:solidFill>
                          <a:latin typeface="Courier New" pitchFamily="49" charset="0"/>
                          <a:cs typeface="Courier New" pitchFamily="49"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cSld>
  <p:clrMapOvr>
    <a:masterClrMapping/>
  </p:clrMapOvr>
  <p:transition spd="med">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standardized configuration of JMS MDBs</a:t>
            </a:r>
            <a:endParaRPr lang="en-GB" dirty="0"/>
          </a:p>
        </p:txBody>
      </p:sp>
      <p:sp>
        <p:nvSpPr>
          <p:cNvPr id="3" name="Content Placeholder 2"/>
          <p:cNvSpPr>
            <a:spLocks noGrp="1"/>
          </p:cNvSpPr>
          <p:nvPr>
            <p:ph sz="quarter" idx="12"/>
          </p:nvPr>
        </p:nvSpPr>
        <p:spPr/>
        <p:txBody>
          <a:bodyPr/>
          <a:lstStyle/>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dirty="0" smtClean="0"/>
              <a:t>Surprisingly, these have never been standardized before</a:t>
            </a:r>
            <a:endParaRPr lang="en-GB" dirty="0"/>
          </a:p>
        </p:txBody>
      </p:sp>
      <p:sp>
        <p:nvSpPr>
          <p:cNvPr id="4" name="Text Placeholder 3"/>
          <p:cNvSpPr>
            <a:spLocks noGrp="1"/>
          </p:cNvSpPr>
          <p:nvPr>
            <p:ph type="body" sz="quarter" idx="13"/>
          </p:nvPr>
        </p:nvSpPr>
        <p:spPr/>
        <p:txBody>
          <a:bodyPr/>
          <a:lstStyle/>
          <a:p>
            <a:r>
              <a:rPr lang="en-GB" dirty="0" smtClean="0"/>
              <a:t>New activation properties to specify durable subscriptions</a:t>
            </a:r>
          </a:p>
          <a:p>
            <a:endParaRPr lang="en-GB" dirty="0"/>
          </a:p>
        </p:txBody>
      </p:sp>
      <p:graphicFrame>
        <p:nvGraphicFramePr>
          <p:cNvPr id="6" name="Table 5"/>
          <p:cNvGraphicFramePr>
            <a:graphicFrameLocks noGrp="1"/>
          </p:cNvGraphicFramePr>
          <p:nvPr/>
        </p:nvGraphicFramePr>
        <p:xfrm>
          <a:off x="818086" y="1293578"/>
          <a:ext cx="8032088" cy="2651760"/>
        </p:xfrm>
        <a:graphic>
          <a:graphicData uri="http://schemas.openxmlformats.org/drawingml/2006/table">
            <a:tbl>
              <a:tblPr>
                <a:effectLst/>
              </a:tblPr>
              <a:tblGrid>
                <a:gridCol w="8032088"/>
              </a:tblGrid>
              <a:tr h="125943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dirty="0" smtClean="0">
                          <a:solidFill>
                            <a:schemeClr val="tx1"/>
                          </a:solidFill>
                          <a:latin typeface="Courier New" pitchFamily="49" charset="0"/>
                          <a:cs typeface="Courier New" pitchFamily="49" charset="0"/>
                        </a:rPr>
                        <a:t>@</a:t>
                      </a:r>
                      <a:r>
                        <a:rPr lang="en-GB" sz="1400" b="1" dirty="0" err="1" smtClean="0">
                          <a:solidFill>
                            <a:schemeClr val="tx1"/>
                          </a:solidFill>
                          <a:latin typeface="Courier New" pitchFamily="49" charset="0"/>
                          <a:cs typeface="Courier New" pitchFamily="49" charset="0"/>
                        </a:rPr>
                        <a:t>MessageDriven</a:t>
                      </a:r>
                      <a:r>
                        <a:rPr lang="en-GB" sz="1400" b="1" dirty="0" smtClean="0">
                          <a:solidFill>
                            <a:schemeClr val="tx1"/>
                          </a:solidFill>
                          <a:latin typeface="Courier New" pitchFamily="49" charset="0"/>
                          <a:cs typeface="Courier New" pitchFamily="49" charset="0"/>
                        </a:rPr>
                        <a:t>(</a:t>
                      </a:r>
                      <a:r>
                        <a:rPr lang="en-GB" sz="1400" b="1" dirty="0" err="1" smtClean="0">
                          <a:solidFill>
                            <a:schemeClr val="tx1"/>
                          </a:solidFill>
                          <a:latin typeface="Courier New" pitchFamily="49" charset="0"/>
                          <a:cs typeface="Courier New" pitchFamily="49" charset="0"/>
                        </a:rPr>
                        <a:t>activationConfig</a:t>
                      </a:r>
                      <a:r>
                        <a:rPr lang="en-GB" sz="1400" b="1" dirty="0" smtClean="0">
                          <a:solidFill>
                            <a:schemeClr val="tx1"/>
                          </a:solidFill>
                          <a:latin typeface="Courier New" pitchFamily="49" charset="0"/>
                          <a:cs typeface="Courier New" pitchFamily="49" charset="0"/>
                        </a:rPr>
                        <a:t> =  {</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baseline="0" dirty="0" smtClean="0">
                          <a:solidFill>
                            <a:schemeClr val="tx1"/>
                          </a:solidFill>
                          <a:latin typeface="Courier New" pitchFamily="49" charset="0"/>
                          <a:cs typeface="Courier New" pitchFamily="49" charset="0"/>
                        </a:rPr>
                        <a:t>   </a:t>
                      </a:r>
                      <a:r>
                        <a:rPr lang="en-GB" sz="1400" b="1" dirty="0" smtClean="0">
                          <a:solidFill>
                            <a:schemeClr val="tx1"/>
                          </a:solidFill>
                          <a:latin typeface="Courier New" pitchFamily="49" charset="0"/>
                          <a:cs typeface="Courier New" pitchFamily="49" charset="0"/>
                        </a:rPr>
                        <a:t>@</a:t>
                      </a:r>
                      <a:r>
                        <a:rPr lang="en-GB" sz="1400" b="1" dirty="0" err="1" smtClean="0">
                          <a:solidFill>
                            <a:schemeClr val="tx1"/>
                          </a:solidFill>
                          <a:latin typeface="Courier New" pitchFamily="49" charset="0"/>
                          <a:cs typeface="Courier New" pitchFamily="49" charset="0"/>
                        </a:rPr>
                        <a:t>ActivationConfigProperty</a:t>
                      </a:r>
                      <a:r>
                        <a:rPr lang="en-GB" sz="1400" b="1" dirty="0" smtClean="0">
                          <a:solidFill>
                            <a:schemeClr val="tx1"/>
                          </a:solidFill>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dirty="0" smtClean="0">
                          <a:solidFill>
                            <a:schemeClr val="tx1"/>
                          </a:solidFill>
                          <a:latin typeface="Courier New" pitchFamily="49" charset="0"/>
                          <a:cs typeface="Courier New" pitchFamily="49" charset="0"/>
                        </a:rPr>
                        <a:t>      </a:t>
                      </a:r>
                      <a:r>
                        <a:rPr lang="en-GB" sz="1400" b="1" dirty="0" err="1" smtClean="0">
                          <a:solidFill>
                            <a:schemeClr val="tx1"/>
                          </a:solidFill>
                          <a:latin typeface="Courier New" pitchFamily="49" charset="0"/>
                          <a:cs typeface="Courier New" pitchFamily="49" charset="0"/>
                        </a:rPr>
                        <a:t>propertyName</a:t>
                      </a:r>
                      <a:r>
                        <a:rPr lang="en-GB" sz="1400" b="1" dirty="0" smtClean="0">
                          <a:solidFill>
                            <a:schemeClr val="tx1"/>
                          </a:solidFill>
                          <a:latin typeface="Courier New" pitchFamily="49" charset="0"/>
                          <a:cs typeface="Courier New" pitchFamily="49" charset="0"/>
                        </a:rPr>
                        <a:t> = "</a:t>
                      </a:r>
                      <a:r>
                        <a:rPr lang="en-GB" sz="1400" b="1" dirty="0" err="1" smtClean="0">
                          <a:solidFill>
                            <a:schemeClr val="tx1"/>
                          </a:solidFill>
                          <a:latin typeface="Courier New" pitchFamily="49" charset="0"/>
                          <a:cs typeface="Courier New" pitchFamily="49" charset="0"/>
                        </a:rPr>
                        <a:t>subscriptionDurability</a:t>
                      </a:r>
                      <a:r>
                        <a:rPr lang="en-GB" sz="1400" b="1" dirty="0" smtClean="0">
                          <a:solidFill>
                            <a:schemeClr val="tx1"/>
                          </a:solidFill>
                          <a:latin typeface="Courier New" pitchFamily="49" charset="0"/>
                          <a:cs typeface="Courier New" pitchFamily="49" charset="0"/>
                        </a:rPr>
                        <a:t>", </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dirty="0" smtClean="0">
                          <a:solidFill>
                            <a:schemeClr val="tx1"/>
                          </a:solidFill>
                          <a:latin typeface="Courier New" pitchFamily="49" charset="0"/>
                          <a:cs typeface="Courier New" pitchFamily="49" charset="0"/>
                        </a:rPr>
                        <a:t>      </a:t>
                      </a:r>
                      <a:r>
                        <a:rPr lang="en-GB" sz="1400" b="1" dirty="0" err="1" smtClean="0">
                          <a:solidFill>
                            <a:schemeClr val="tx1"/>
                          </a:solidFill>
                          <a:latin typeface="Courier New" pitchFamily="49" charset="0"/>
                          <a:cs typeface="Courier New" pitchFamily="49" charset="0"/>
                        </a:rPr>
                        <a:t>propertyValue</a:t>
                      </a:r>
                      <a:r>
                        <a:rPr lang="en-GB" sz="1400" b="1" dirty="0" smtClean="0">
                          <a:solidFill>
                            <a:schemeClr val="tx1"/>
                          </a:solidFill>
                          <a:latin typeface="Courier New" pitchFamily="49" charset="0"/>
                          <a:cs typeface="Courier New" pitchFamily="49" charset="0"/>
                        </a:rPr>
                        <a:t> = "Durable"),</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dirty="0" smtClean="0">
                          <a:solidFill>
                            <a:schemeClr val="tx1"/>
                          </a:solidFill>
                          <a:latin typeface="Courier New" pitchFamily="49" charset="0"/>
                          <a:cs typeface="Courier New" pitchFamily="49" charset="0"/>
                        </a:rPr>
                        <a:t>   @</a:t>
                      </a:r>
                      <a:r>
                        <a:rPr lang="en-GB" sz="1400" b="1" dirty="0" err="1" smtClean="0">
                          <a:solidFill>
                            <a:schemeClr val="tx1"/>
                          </a:solidFill>
                          <a:latin typeface="Courier New" pitchFamily="49" charset="0"/>
                          <a:cs typeface="Courier New" pitchFamily="49" charset="0"/>
                        </a:rPr>
                        <a:t>ActivationConfigProperty</a:t>
                      </a:r>
                      <a:r>
                        <a:rPr lang="en-GB" sz="1400" b="1" dirty="0" smtClean="0">
                          <a:solidFill>
                            <a:schemeClr val="tx1"/>
                          </a:solidFill>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dirty="0" smtClean="0">
                          <a:solidFill>
                            <a:schemeClr val="tx1"/>
                          </a:solidFill>
                          <a:latin typeface="Courier New" pitchFamily="49" charset="0"/>
                          <a:cs typeface="Courier New" pitchFamily="49" charset="0"/>
                        </a:rPr>
                        <a:t>      </a:t>
                      </a:r>
                      <a:r>
                        <a:rPr lang="en-GB" sz="1400" b="1" dirty="0" err="1" smtClean="0">
                          <a:solidFill>
                            <a:schemeClr val="tx1"/>
                          </a:solidFill>
                          <a:latin typeface="Courier New" pitchFamily="49" charset="0"/>
                          <a:cs typeface="Courier New" pitchFamily="49" charset="0"/>
                        </a:rPr>
                        <a:t>propertyName</a:t>
                      </a:r>
                      <a:r>
                        <a:rPr lang="en-GB" sz="1400" b="1" dirty="0" smtClean="0">
                          <a:solidFill>
                            <a:schemeClr val="tx1"/>
                          </a:solidFill>
                          <a:latin typeface="Courier New" pitchFamily="49" charset="0"/>
                          <a:cs typeface="Courier New" pitchFamily="49" charset="0"/>
                        </a:rPr>
                        <a:t> = "</a:t>
                      </a:r>
                      <a:r>
                        <a:rPr lang="en-GB" sz="1400" b="1" dirty="0" err="1" smtClean="0">
                          <a:solidFill>
                            <a:srgbClr val="FF0000"/>
                          </a:solidFill>
                          <a:latin typeface="Courier New" pitchFamily="49" charset="0"/>
                          <a:cs typeface="Courier New" pitchFamily="49" charset="0"/>
                        </a:rPr>
                        <a:t>clientId</a:t>
                      </a:r>
                      <a:r>
                        <a:rPr lang="en-GB" sz="1400" b="1" dirty="0" smtClean="0">
                          <a:solidFill>
                            <a:schemeClr val="tx1"/>
                          </a:solidFill>
                          <a:latin typeface="Courier New" pitchFamily="49" charset="0"/>
                          <a:cs typeface="Courier New" pitchFamily="49" charset="0"/>
                        </a:rPr>
                        <a:t>", </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dirty="0" smtClean="0">
                          <a:solidFill>
                            <a:schemeClr val="tx1"/>
                          </a:solidFill>
                          <a:latin typeface="Courier New" pitchFamily="49" charset="0"/>
                          <a:cs typeface="Courier New" pitchFamily="49" charset="0"/>
                        </a:rPr>
                        <a:t>      </a:t>
                      </a:r>
                      <a:r>
                        <a:rPr lang="en-GB" sz="1400" b="1" dirty="0" err="1" smtClean="0">
                          <a:solidFill>
                            <a:schemeClr val="tx1"/>
                          </a:solidFill>
                          <a:latin typeface="Courier New" pitchFamily="49" charset="0"/>
                          <a:cs typeface="Courier New" pitchFamily="49" charset="0"/>
                        </a:rPr>
                        <a:t>propertyValue</a:t>
                      </a:r>
                      <a:r>
                        <a:rPr lang="en-GB" sz="1400" b="1" dirty="0" smtClean="0">
                          <a:solidFill>
                            <a:schemeClr val="tx1"/>
                          </a:solidFill>
                          <a:latin typeface="Courier New" pitchFamily="49" charset="0"/>
                          <a:cs typeface="Courier New" pitchFamily="49" charset="0"/>
                        </a:rPr>
                        <a:t> = "</a:t>
                      </a:r>
                      <a:r>
                        <a:rPr lang="en-GB" sz="1400" b="1" dirty="0" err="1" smtClean="0">
                          <a:solidFill>
                            <a:schemeClr val="tx1"/>
                          </a:solidFill>
                          <a:latin typeface="Courier New" pitchFamily="49" charset="0"/>
                          <a:cs typeface="Courier New" pitchFamily="49" charset="0"/>
                        </a:rPr>
                        <a:t>myClientID</a:t>
                      </a:r>
                      <a:r>
                        <a:rPr lang="en-GB" sz="1400" b="1" dirty="0" smtClean="0">
                          <a:solidFill>
                            <a:schemeClr val="tx1"/>
                          </a:solidFill>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dirty="0" smtClean="0">
                          <a:solidFill>
                            <a:schemeClr val="tx1"/>
                          </a:solidFill>
                          <a:latin typeface="Courier New" pitchFamily="49" charset="0"/>
                          <a:cs typeface="Courier New" pitchFamily="49" charset="0"/>
                        </a:rPr>
                        <a:t>   @</a:t>
                      </a:r>
                      <a:r>
                        <a:rPr lang="en-GB" sz="1400" b="1" dirty="0" err="1" smtClean="0">
                          <a:solidFill>
                            <a:schemeClr val="tx1"/>
                          </a:solidFill>
                          <a:latin typeface="Courier New" pitchFamily="49" charset="0"/>
                          <a:cs typeface="Courier New" pitchFamily="49" charset="0"/>
                        </a:rPr>
                        <a:t>ActivationConfigProperty</a:t>
                      </a:r>
                      <a:r>
                        <a:rPr lang="en-GB" sz="1400" b="1" dirty="0" smtClean="0">
                          <a:solidFill>
                            <a:schemeClr val="tx1"/>
                          </a:solidFill>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dirty="0" smtClean="0">
                          <a:solidFill>
                            <a:schemeClr val="tx1"/>
                          </a:solidFill>
                          <a:latin typeface="Courier New" pitchFamily="49" charset="0"/>
                          <a:cs typeface="Courier New" pitchFamily="49" charset="0"/>
                        </a:rPr>
                        <a:t>      </a:t>
                      </a:r>
                      <a:r>
                        <a:rPr lang="en-GB" sz="1400" b="1" dirty="0" err="1" smtClean="0">
                          <a:solidFill>
                            <a:schemeClr val="tx1"/>
                          </a:solidFill>
                          <a:latin typeface="Courier New" pitchFamily="49" charset="0"/>
                          <a:cs typeface="Courier New" pitchFamily="49" charset="0"/>
                        </a:rPr>
                        <a:t>propertyName</a:t>
                      </a:r>
                      <a:r>
                        <a:rPr lang="en-GB" sz="1400" b="1" dirty="0" smtClean="0">
                          <a:solidFill>
                            <a:schemeClr val="tx1"/>
                          </a:solidFill>
                          <a:latin typeface="Courier New" pitchFamily="49" charset="0"/>
                          <a:cs typeface="Courier New" pitchFamily="49" charset="0"/>
                        </a:rPr>
                        <a:t> = "</a:t>
                      </a:r>
                      <a:r>
                        <a:rPr lang="en-GB" sz="1400" b="1" dirty="0" err="1" smtClean="0">
                          <a:solidFill>
                            <a:srgbClr val="FF0000"/>
                          </a:solidFill>
                          <a:latin typeface="Courier New" pitchFamily="49" charset="0"/>
                          <a:cs typeface="Courier New" pitchFamily="49" charset="0"/>
                        </a:rPr>
                        <a:t>subscriptionName</a:t>
                      </a:r>
                      <a:r>
                        <a:rPr lang="en-GB" sz="1400" b="1" dirty="0" smtClean="0">
                          <a:solidFill>
                            <a:schemeClr val="tx1"/>
                          </a:solidFill>
                          <a:latin typeface="Courier New" pitchFamily="49" charset="0"/>
                          <a:cs typeface="Courier New" pitchFamily="49" charset="0"/>
                        </a:rPr>
                        <a:t>", </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dirty="0" smtClean="0">
                          <a:solidFill>
                            <a:schemeClr val="tx1"/>
                          </a:solidFill>
                          <a:latin typeface="Courier New" pitchFamily="49" charset="0"/>
                          <a:cs typeface="Courier New" pitchFamily="49" charset="0"/>
                        </a:rPr>
                        <a:t>      </a:t>
                      </a:r>
                      <a:r>
                        <a:rPr lang="en-GB" sz="1400" b="1" dirty="0" err="1" smtClean="0">
                          <a:solidFill>
                            <a:schemeClr val="tx1"/>
                          </a:solidFill>
                          <a:latin typeface="Courier New" pitchFamily="49" charset="0"/>
                          <a:cs typeface="Courier New" pitchFamily="49" charset="0"/>
                        </a:rPr>
                        <a:t>propertyValue</a:t>
                      </a:r>
                      <a:r>
                        <a:rPr lang="en-GB" sz="1400" b="1" dirty="0" smtClean="0">
                          <a:solidFill>
                            <a:schemeClr val="tx1"/>
                          </a:solidFill>
                          <a:latin typeface="Courier New" pitchFamily="49" charset="0"/>
                          <a:cs typeface="Courier New" pitchFamily="49" charset="0"/>
                        </a:rPr>
                        <a:t> = "</a:t>
                      </a:r>
                      <a:r>
                        <a:rPr lang="en-GB" sz="1400" b="1" dirty="0" err="1" smtClean="0">
                          <a:solidFill>
                            <a:schemeClr val="tx1"/>
                          </a:solidFill>
                          <a:latin typeface="Courier New" pitchFamily="49" charset="0"/>
                          <a:cs typeface="Courier New" pitchFamily="49" charset="0"/>
                        </a:rPr>
                        <a:t>MySub</a:t>
                      </a:r>
                      <a:r>
                        <a:rPr lang="en-GB" sz="1400" b="1" dirty="0" smtClean="0">
                          <a:solidFill>
                            <a:schemeClr val="tx1"/>
                          </a:solidFill>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dirty="0" smtClean="0">
                          <a:solidFill>
                            <a:schemeClr val="tx1"/>
                          </a:solidFill>
                          <a:latin typeface="Courier New" pitchFamily="49" charset="0"/>
                          <a:cs typeface="Courier New" pitchFamily="49" charset="0"/>
                        </a:rPr>
                        <a:t>   .</a:t>
                      </a:r>
                      <a:r>
                        <a:rPr lang="en-GB" sz="1400" b="1" baseline="0" dirty="0" smtClean="0">
                          <a:solidFill>
                            <a:schemeClr val="tx1"/>
                          </a:solidFill>
                          <a:latin typeface="Courier New" pitchFamily="49" charset="0"/>
                          <a:cs typeface="Courier New" pitchFamily="49" charset="0"/>
                        </a:rPr>
                        <a:t> . .</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dirty="0" smtClean="0">
                          <a:solidFill>
                            <a:schemeClr val="tx1"/>
                          </a:solidFill>
                          <a:latin typeface="Courier New" pitchFamily="49" charset="0"/>
                          <a:cs typeface="Courier New" pitchFamily="49"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
        <p:nvSpPr>
          <p:cNvPr id="7" name="Oval Callout 6"/>
          <p:cNvSpPr>
            <a:spLocks noChangeArrowheads="1"/>
          </p:cNvSpPr>
          <p:nvPr/>
        </p:nvSpPr>
        <p:spPr bwMode="auto">
          <a:xfrm>
            <a:off x="6788506" y="965606"/>
            <a:ext cx="1762963" cy="1484986"/>
          </a:xfrm>
          <a:prstGeom prst="wedgeEllipseCallout">
            <a:avLst>
              <a:gd name="adj1" fmla="val -182796"/>
              <a:gd name="adj2" fmla="val 50497"/>
            </a:avLst>
          </a:prstGeom>
          <a:solidFill>
            <a:schemeClr val="accent1"/>
          </a:solidFill>
          <a:ln w="25400" algn="ctr">
            <a:solidFill>
              <a:schemeClr val="tx1"/>
            </a:solidFill>
            <a:round/>
            <a:headEnd/>
            <a:tailEnd/>
          </a:ln>
        </p:spPr>
        <p:txBody>
          <a:bodyPr/>
          <a:lstStyle/>
          <a:p>
            <a:r>
              <a:rPr lang="en-GB" sz="1200" b="1" dirty="0" err="1" smtClean="0">
                <a:solidFill>
                  <a:schemeClr val="bg1"/>
                </a:solidFill>
                <a:latin typeface="Arial" pitchFamily="34" charset="0"/>
                <a:ea typeface="ヒラギノ角ゴ Pro W3"/>
                <a:cs typeface="ヒラギノ角ゴ Pro W3"/>
              </a:rPr>
              <a:t>clientId</a:t>
            </a:r>
            <a:r>
              <a:rPr lang="en-GB" sz="1200" b="1" dirty="0" smtClean="0">
                <a:solidFill>
                  <a:schemeClr val="bg1"/>
                </a:solidFill>
                <a:latin typeface="Arial" pitchFamily="34" charset="0"/>
                <a:ea typeface="ヒラギノ角ゴ Pro W3"/>
                <a:cs typeface="ヒラギノ角ゴ Pro W3"/>
              </a:rPr>
              <a:t> optional even for durable subscriptions</a:t>
            </a:r>
            <a:endParaRPr lang="en-GB" sz="1200" b="1" dirty="0">
              <a:solidFill>
                <a:schemeClr val="bg1"/>
              </a:solidFill>
              <a:latin typeface="Arial" pitchFamily="34" charset="0"/>
              <a:ea typeface="ヒラギノ角ゴ Pro W3"/>
              <a:cs typeface="ヒラギノ角ゴ Pro W3"/>
            </a:endParaRPr>
          </a:p>
        </p:txBody>
      </p:sp>
    </p:spTree>
  </p:cSld>
  <p:clrMapOvr>
    <a:masterClrMapping/>
  </p:clrMapOvr>
  <p:transition spd="med">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What’s new in JMS 2.0</a:t>
            </a:r>
            <a:endParaRPr lang="en-GB" dirty="0"/>
          </a:p>
        </p:txBody>
      </p:sp>
      <p:sp>
        <p:nvSpPr>
          <p:cNvPr id="5" name="Content Placeholder 4"/>
          <p:cNvSpPr>
            <a:spLocks noGrp="1"/>
          </p:cNvSpPr>
          <p:nvPr>
            <p:ph sz="quarter" idx="12"/>
          </p:nvPr>
        </p:nvSpPr>
        <p:spPr>
          <a:xfrm>
            <a:off x="804347" y="1247781"/>
            <a:ext cx="8229600" cy="3062606"/>
          </a:xfrm>
        </p:spPr>
        <p:txBody>
          <a:bodyPr/>
          <a:lstStyle/>
          <a:p>
            <a:r>
              <a:rPr lang="en-GB" dirty="0" smtClean="0"/>
              <a:t>Simplicity and ease of use</a:t>
            </a:r>
          </a:p>
          <a:p>
            <a:r>
              <a:rPr lang="en-GB" dirty="0" smtClean="0"/>
              <a:t>New messaging features</a:t>
            </a:r>
          </a:p>
          <a:p>
            <a:pPr lvl="1"/>
            <a:r>
              <a:rPr lang="en-GB" dirty="0" smtClean="0"/>
              <a:t>multi-threaded topic subscribers</a:t>
            </a:r>
          </a:p>
          <a:p>
            <a:pPr lvl="1"/>
            <a:r>
              <a:rPr lang="en-GB" dirty="0" smtClean="0"/>
              <a:t>delivery delay</a:t>
            </a:r>
          </a:p>
          <a:p>
            <a:pPr lvl="1"/>
            <a:r>
              <a:rPr lang="en-GB" dirty="0" err="1" smtClean="0"/>
              <a:t>async</a:t>
            </a:r>
            <a:r>
              <a:rPr lang="en-GB" dirty="0" smtClean="0"/>
              <a:t> send</a:t>
            </a:r>
          </a:p>
          <a:p>
            <a:r>
              <a:rPr lang="en-GB" dirty="0" smtClean="0"/>
              <a:t>Better Java EE integration</a:t>
            </a:r>
          </a:p>
          <a:p>
            <a:pPr lvl="1"/>
            <a:r>
              <a:rPr lang="en-GB" dirty="0" smtClean="0"/>
              <a:t>simpler resource configuration</a:t>
            </a:r>
          </a:p>
          <a:p>
            <a:pPr lvl="1"/>
            <a:r>
              <a:rPr lang="en-GB" dirty="0" smtClean="0"/>
              <a:t>standardized configuration of JMS MDBs</a:t>
            </a:r>
          </a:p>
          <a:p>
            <a:r>
              <a:rPr lang="en-GB" dirty="0" smtClean="0"/>
              <a:t>Minor corrections and clarifications</a:t>
            </a:r>
            <a:endParaRPr lang="en-GB" dirty="0"/>
          </a:p>
        </p:txBody>
      </p:sp>
      <p:sp>
        <p:nvSpPr>
          <p:cNvPr id="6" name="Text Placeholder 5"/>
          <p:cNvSpPr>
            <a:spLocks noGrp="1"/>
          </p:cNvSpPr>
          <p:nvPr>
            <p:ph type="body" sz="quarter" idx="13"/>
          </p:nvPr>
        </p:nvSpPr>
        <p:spPr/>
        <p:txBody>
          <a:bodyPr/>
          <a:lstStyle/>
          <a:p>
            <a:r>
              <a:rPr lang="en-GB" dirty="0" smtClean="0"/>
              <a:t>Summary</a:t>
            </a:r>
            <a:endParaRPr lang="en-GB"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Try JMS 2.0</a:t>
            </a:r>
            <a:endParaRPr lang="en-GB" dirty="0"/>
          </a:p>
        </p:txBody>
      </p:sp>
      <p:sp>
        <p:nvSpPr>
          <p:cNvPr id="3" name="Content Placeholder 2"/>
          <p:cNvSpPr>
            <a:spLocks noGrp="1"/>
          </p:cNvSpPr>
          <p:nvPr>
            <p:ph sz="quarter" idx="12"/>
          </p:nvPr>
        </p:nvSpPr>
        <p:spPr/>
        <p:txBody>
          <a:bodyPr/>
          <a:lstStyle/>
          <a:p>
            <a:r>
              <a:rPr lang="en-GB" dirty="0" smtClean="0"/>
              <a:t>JMS 2.0 in a standalone provider  (for Java SE applications)</a:t>
            </a:r>
          </a:p>
          <a:p>
            <a:pPr lvl="1"/>
            <a:r>
              <a:rPr lang="en-GB" dirty="0" smtClean="0"/>
              <a:t>Open Message Queue 5.0</a:t>
            </a:r>
          </a:p>
          <a:p>
            <a:pPr lvl="1"/>
            <a:r>
              <a:rPr lang="en-GB" dirty="0" smtClean="0">
                <a:hlinkClick r:id="rId3"/>
              </a:rPr>
              <a:t>mq.java.net/</a:t>
            </a:r>
            <a:endParaRPr lang="en-GB" dirty="0" smtClean="0"/>
          </a:p>
          <a:p>
            <a:pPr marL="228600" lvl="1" indent="-168275">
              <a:buClr>
                <a:schemeClr val="accent1"/>
              </a:buClr>
              <a:buFont typeface="Wingdings" pitchFamily="2" charset="2"/>
              <a:buChar char="§"/>
            </a:pPr>
            <a:r>
              <a:rPr lang="en-GB" sz="2000" dirty="0" smtClean="0"/>
              <a:t>JMS 2.0 in a full Java EE 7 application server</a:t>
            </a:r>
          </a:p>
          <a:p>
            <a:pPr marL="571500" lvl="2" indent="-168275"/>
            <a:r>
              <a:rPr lang="en-GB" dirty="0" err="1" smtClean="0"/>
              <a:t>GlassFish</a:t>
            </a:r>
            <a:r>
              <a:rPr lang="en-GB" dirty="0" smtClean="0"/>
              <a:t> 4.0</a:t>
            </a:r>
          </a:p>
          <a:p>
            <a:pPr marL="571500" lvl="2" indent="-168275"/>
            <a:r>
              <a:rPr lang="en-GB" dirty="0" smtClean="0">
                <a:hlinkClick r:id="rId4"/>
              </a:rPr>
              <a:t>glassfish.java.net/</a:t>
            </a:r>
            <a:endParaRPr lang="en-GB" dirty="0" smtClean="0"/>
          </a:p>
          <a:p>
            <a:r>
              <a:rPr lang="en-GB" dirty="0" smtClean="0"/>
              <a:t>Try other implementations as they are released</a:t>
            </a:r>
          </a:p>
          <a:p>
            <a:r>
              <a:rPr lang="en-GB" dirty="0" smtClean="0"/>
              <a:t>See </a:t>
            </a:r>
            <a:r>
              <a:rPr lang="en-GB" smtClean="0"/>
              <a:t>also </a:t>
            </a:r>
            <a:r>
              <a:rPr lang="en-GB" smtClean="0">
                <a:hlinkClick r:id="rId5" action="ppaction://hlinkfile"/>
              </a:rPr>
              <a:t>jms-spec.java.net</a:t>
            </a:r>
            <a:r>
              <a:rPr lang="en-GB" smtClean="0"/>
              <a:t> </a:t>
            </a:r>
            <a:r>
              <a:rPr lang="en-GB" dirty="0" smtClean="0"/>
              <a:t>for lots of useful links</a:t>
            </a:r>
          </a:p>
        </p:txBody>
      </p:sp>
      <p:sp>
        <p:nvSpPr>
          <p:cNvPr id="4" name="Text Placeholder 3"/>
          <p:cNvSpPr>
            <a:spLocks noGrp="1"/>
          </p:cNvSpPr>
          <p:nvPr>
            <p:ph type="body" sz="quarter" idx="13"/>
          </p:nvPr>
        </p:nvSpPr>
        <p:spPr/>
        <p:txBody>
          <a:bodyPr/>
          <a:lstStyle/>
          <a:p>
            <a:r>
              <a:rPr lang="en-GB" dirty="0" smtClean="0"/>
              <a:t>JMS 2.0, EJB 3.2 and Java EE 7</a:t>
            </a:r>
            <a:endParaRPr lang="en-GB" dirty="0"/>
          </a:p>
        </p:txBody>
      </p:sp>
    </p:spTree>
  </p:cSld>
  <p:clrMapOvr>
    <a:masterClrMapping/>
  </p:clrMapOvr>
  <p:transition spd="med">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Any questions?</a:t>
            </a:r>
            <a:endParaRPr lang="en-GB" dirty="0"/>
          </a:p>
        </p:txBody>
      </p:sp>
      <p:sp>
        <p:nvSpPr>
          <p:cNvPr id="5" name="Title 1"/>
          <p:cNvSpPr txBox="1">
            <a:spLocks/>
          </p:cNvSpPr>
          <p:nvPr/>
        </p:nvSpPr>
        <p:spPr>
          <a:xfrm>
            <a:off x="802761" y="1571843"/>
            <a:ext cx="6617214" cy="1933357"/>
          </a:xfrm>
          <a:prstGeom prst="rect">
            <a:avLst/>
          </a:prstGeom>
        </p:spPr>
        <p:txBody>
          <a:bodyPr vert="horz" lIns="0" tIns="0" rIns="0" bIns="0" rtlCol="0" anchor="t" anchorCtr="0">
            <a:noAutofit/>
          </a:bodyPr>
          <a:lstStyle/>
          <a:p>
            <a:pPr lvl="0">
              <a:lnSpc>
                <a:spcPct val="90000"/>
              </a:lnSpc>
              <a:spcBef>
                <a:spcPct val="0"/>
              </a:spcBef>
              <a:defRPr/>
            </a:pPr>
            <a:r>
              <a:rPr kumimoji="0" lang="en-US" sz="2000" b="1" i="0" u="none" strike="noStrike" kern="1200" cap="none" spc="0" normalizeH="0" baseline="0" noProof="0" dirty="0" smtClean="0">
                <a:ln w="0">
                  <a:noFill/>
                </a:ln>
                <a:solidFill>
                  <a:schemeClr val="tx1"/>
                </a:solidFill>
                <a:effectLst/>
                <a:uLnTx/>
                <a:uFillTx/>
                <a:latin typeface="Arial" pitchFamily="34" charset="0"/>
                <a:ea typeface="+mj-ea"/>
                <a:cs typeface="Arial" pitchFamily="34" charset="0"/>
              </a:rPr>
              <a:t>More time for discussion at the BOF  </a:t>
            </a:r>
            <a:br>
              <a:rPr kumimoji="0" lang="en-US" sz="2000" b="1" i="0" u="none" strike="noStrike" kern="1200" cap="none" spc="0" normalizeH="0" baseline="0" noProof="0" dirty="0" smtClean="0">
                <a:ln w="0">
                  <a:noFill/>
                </a:ln>
                <a:solidFill>
                  <a:schemeClr val="tx1"/>
                </a:solidFill>
                <a:effectLst/>
                <a:uLnTx/>
                <a:uFillTx/>
                <a:latin typeface="Arial" pitchFamily="34" charset="0"/>
                <a:ea typeface="+mj-ea"/>
                <a:cs typeface="Arial" pitchFamily="34" charset="0"/>
              </a:rPr>
            </a:br>
            <a:r>
              <a:rPr kumimoji="0" lang="en-US" sz="2000" b="1" i="0" u="none" strike="noStrike" kern="1200" cap="none" spc="0" normalizeH="0" baseline="0" noProof="0" dirty="0" smtClean="0">
                <a:ln w="0">
                  <a:noFill/>
                </a:ln>
                <a:solidFill>
                  <a:schemeClr val="tx1"/>
                </a:solidFill>
                <a:effectLst/>
                <a:uLnTx/>
                <a:uFillTx/>
                <a:latin typeface="Arial" pitchFamily="34" charset="0"/>
                <a:ea typeface="+mj-ea"/>
                <a:cs typeface="Arial" pitchFamily="34" charset="0"/>
              </a:rPr>
              <a:t> </a:t>
            </a:r>
            <a:br>
              <a:rPr kumimoji="0" lang="en-US" sz="2000" b="1" i="0" u="none" strike="noStrike" kern="1200" cap="none" spc="0" normalizeH="0" baseline="0" noProof="0" dirty="0" smtClean="0">
                <a:ln w="0">
                  <a:noFill/>
                </a:ln>
                <a:solidFill>
                  <a:schemeClr val="tx1"/>
                </a:solidFill>
                <a:effectLst/>
                <a:uLnTx/>
                <a:uFillTx/>
                <a:latin typeface="Arial" pitchFamily="34" charset="0"/>
                <a:ea typeface="+mj-ea"/>
                <a:cs typeface="Arial" pitchFamily="34" charset="0"/>
              </a:rPr>
            </a:br>
            <a:r>
              <a:rPr kumimoji="0" lang="en-GB" sz="2000" b="1" i="0" u="none" strike="noStrike" kern="1200" cap="none" spc="0" normalizeH="0" baseline="0" noProof="0" dirty="0" smtClean="0">
                <a:ln w="0">
                  <a:noFill/>
                </a:ln>
                <a:solidFill>
                  <a:schemeClr val="tx1"/>
                </a:solidFill>
                <a:effectLst/>
                <a:uLnTx/>
                <a:uFillTx/>
                <a:latin typeface="Arial" pitchFamily="34" charset="0"/>
                <a:ea typeface="+mj-ea"/>
                <a:cs typeface="Arial" pitchFamily="34" charset="0"/>
              </a:rPr>
              <a:t>What’s Next for JMS?</a:t>
            </a:r>
            <a:br>
              <a:rPr kumimoji="0" lang="en-GB" sz="2000" b="1" i="0" u="none" strike="noStrike" kern="1200" cap="none" spc="0" normalizeH="0" baseline="0" noProof="0" dirty="0" smtClean="0">
                <a:ln w="0">
                  <a:noFill/>
                </a:ln>
                <a:solidFill>
                  <a:schemeClr val="tx1"/>
                </a:solidFill>
                <a:effectLst/>
                <a:uLnTx/>
                <a:uFillTx/>
                <a:latin typeface="Arial" pitchFamily="34" charset="0"/>
                <a:ea typeface="+mj-ea"/>
                <a:cs typeface="Arial" pitchFamily="34" charset="0"/>
              </a:rPr>
            </a:br>
            <a:r>
              <a:rPr kumimoji="0" lang="en-GB" sz="2000" b="1" i="0" u="none" strike="noStrike" kern="1200" cap="none" spc="0" normalizeH="0" baseline="0" noProof="0" dirty="0" smtClean="0">
                <a:ln w="0">
                  <a:noFill/>
                </a:ln>
                <a:solidFill>
                  <a:schemeClr val="tx1"/>
                </a:solidFill>
                <a:effectLst/>
                <a:uLnTx/>
                <a:uFillTx/>
                <a:latin typeface="Arial" pitchFamily="34" charset="0"/>
                <a:ea typeface="+mj-ea"/>
                <a:cs typeface="Arial" pitchFamily="34" charset="0"/>
              </a:rPr>
              <a:t>Nigel Deakin and John </a:t>
            </a:r>
            <a:r>
              <a:rPr kumimoji="0" lang="en-GB" sz="2000" b="1" i="0" u="none" strike="noStrike" kern="1200" cap="none" spc="0" normalizeH="0" baseline="0" noProof="0" dirty="0" err="1" smtClean="0">
                <a:ln w="0">
                  <a:noFill/>
                </a:ln>
                <a:solidFill>
                  <a:schemeClr val="tx1"/>
                </a:solidFill>
                <a:effectLst/>
                <a:uLnTx/>
                <a:uFillTx/>
                <a:latin typeface="Arial" pitchFamily="34" charset="0"/>
                <a:ea typeface="+mj-ea"/>
                <a:cs typeface="Arial" pitchFamily="34" charset="0"/>
              </a:rPr>
              <a:t>Ament</a:t>
            </a:r>
            <a:endParaRPr kumimoji="0" lang="en-GB" sz="2000" b="1" i="0" u="none" strike="noStrike" kern="1200" cap="none" spc="0" normalizeH="0" baseline="0" noProof="0" dirty="0" smtClean="0">
              <a:ln w="0">
                <a:noFill/>
              </a:ln>
              <a:solidFill>
                <a:schemeClr val="tx1"/>
              </a:solidFill>
              <a:effectLst/>
              <a:uLnTx/>
              <a:uFillTx/>
              <a:latin typeface="Arial" pitchFamily="34" charset="0"/>
              <a:ea typeface="+mj-ea"/>
              <a:cs typeface="Arial" pitchFamily="34" charset="0"/>
            </a:endParaRPr>
          </a:p>
          <a:p>
            <a:pPr lvl="0">
              <a:lnSpc>
                <a:spcPct val="90000"/>
              </a:lnSpc>
              <a:spcBef>
                <a:spcPct val="0"/>
              </a:spcBef>
              <a:defRPr/>
            </a:pPr>
            <a:r>
              <a:rPr lang="en-GB" sz="2000" b="1" dirty="0" smtClean="0"/>
              <a:t>1730 Tues 24 Sept</a:t>
            </a:r>
            <a:br>
              <a:rPr lang="en-GB" sz="2000" b="1" dirty="0" smtClean="0"/>
            </a:br>
            <a:r>
              <a:rPr lang="en-GB" sz="2000" b="1" dirty="0" err="1" smtClean="0"/>
              <a:t>Parc</a:t>
            </a:r>
            <a:r>
              <a:rPr lang="en-GB" sz="2000" b="1" dirty="0" smtClean="0"/>
              <a:t> 55 – Cyril </a:t>
            </a:r>
            <a:r>
              <a:rPr lang="en-GB" sz="2000" b="1" dirty="0" err="1" smtClean="0"/>
              <a:t>Magnin</a:t>
            </a:r>
            <a:r>
              <a:rPr lang="en-GB" sz="2000" b="1" dirty="0" smtClean="0"/>
              <a:t> I </a:t>
            </a:r>
            <a:endParaRPr kumimoji="0" lang="en-US" sz="3200" b="1" i="0" u="none" strike="noStrike" kern="1200" cap="none" spc="0" normalizeH="0" baseline="0" noProof="0" dirty="0">
              <a:ln w="0">
                <a:noFill/>
              </a:ln>
              <a:solidFill>
                <a:schemeClr val="tx1"/>
              </a:solidFill>
              <a:effectLst/>
              <a:uLnTx/>
              <a:uFillTx/>
              <a:latin typeface="Arial" pitchFamily="34" charset="0"/>
              <a:ea typeface="+mj-ea"/>
              <a:cs typeface="Arial"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JMS 2.0</a:t>
            </a:r>
            <a:endParaRPr lang="en-GB" dirty="0"/>
          </a:p>
        </p:txBody>
      </p:sp>
      <p:sp>
        <p:nvSpPr>
          <p:cNvPr id="3" name="Content Placeholder 2"/>
          <p:cNvSpPr>
            <a:spLocks noGrp="1"/>
          </p:cNvSpPr>
          <p:nvPr>
            <p:ph sz="quarter" idx="12"/>
          </p:nvPr>
        </p:nvSpPr>
        <p:spPr/>
        <p:txBody>
          <a:bodyPr/>
          <a:lstStyle/>
          <a:p>
            <a:r>
              <a:rPr lang="en-GB" dirty="0" smtClean="0"/>
              <a:t>JMS 1.1 (2002)</a:t>
            </a:r>
          </a:p>
          <a:p>
            <a:pPr lvl="1"/>
            <a:r>
              <a:rPr lang="en-GB" dirty="0" smtClean="0"/>
              <a:t>dozens of implementations, both standalone and as part of a full Java EE provider</a:t>
            </a:r>
          </a:p>
          <a:p>
            <a:r>
              <a:rPr lang="en-GB" dirty="0" smtClean="0"/>
              <a:t>JMS 2.0 (2013)</a:t>
            </a:r>
          </a:p>
          <a:p>
            <a:pPr lvl="1"/>
            <a:r>
              <a:rPr lang="en-GB" dirty="0" smtClean="0"/>
              <a:t>launched in 2011 as JSR 343</a:t>
            </a:r>
          </a:p>
          <a:p>
            <a:pPr lvl="1"/>
            <a:r>
              <a:rPr lang="en-GB" dirty="0" smtClean="0"/>
              <a:t>released in 2013 with Java EE 7</a:t>
            </a:r>
          </a:p>
          <a:p>
            <a:pPr lvl="1"/>
            <a:r>
              <a:rPr lang="en-GB" dirty="0" smtClean="0"/>
              <a:t>available in Open Message Queue 5.0 (standalone JMS provider) and in GlassFish 4.0 (full Java EE provider)</a:t>
            </a:r>
          </a:p>
          <a:p>
            <a:pPr lvl="1"/>
            <a:r>
              <a:rPr lang="en-GB" dirty="0" smtClean="0"/>
              <a:t>other implementations announced or in progress</a:t>
            </a:r>
          </a:p>
        </p:txBody>
      </p:sp>
      <p:sp>
        <p:nvSpPr>
          <p:cNvPr id="4" name="Text Placeholder 3"/>
          <p:cNvSpPr>
            <a:spLocks noGrp="1"/>
          </p:cNvSpPr>
          <p:nvPr>
            <p:ph type="body" sz="quarter" idx="13"/>
          </p:nvPr>
        </p:nvSpPr>
        <p:spPr/>
        <p:txBody>
          <a:bodyPr/>
          <a:lstStyle/>
          <a:p>
            <a:endParaRPr lang="en-GB" dirty="0"/>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new in JMS 2.0</a:t>
            </a:r>
            <a:endParaRPr lang="en-GB" dirty="0"/>
          </a:p>
        </p:txBody>
      </p:sp>
      <p:sp>
        <p:nvSpPr>
          <p:cNvPr id="3" name="Text Placeholder 2"/>
          <p:cNvSpPr>
            <a:spLocks noGrp="1"/>
          </p:cNvSpPr>
          <p:nvPr>
            <p:ph type="body" sz="quarter" idx="13"/>
          </p:nvPr>
        </p:nvSpPr>
        <p:spPr>
          <a:xfrm>
            <a:off x="804981" y="905932"/>
            <a:ext cx="7771752" cy="2616201"/>
          </a:xfrm>
        </p:spPr>
        <p:txBody>
          <a:bodyPr/>
          <a:lstStyle/>
          <a:p>
            <a:r>
              <a:rPr lang="en-US" dirty="0" smtClean="0"/>
              <a:t>Simpler and easier to use</a:t>
            </a:r>
          </a:p>
          <a:p>
            <a:r>
              <a:rPr lang="en-US" dirty="0" smtClean="0"/>
              <a:t>New messaging features</a:t>
            </a:r>
          </a:p>
          <a:p>
            <a:r>
              <a:rPr lang="en-US" dirty="0" smtClean="0"/>
              <a:t>Better Java EE integration</a:t>
            </a:r>
          </a:p>
          <a:p>
            <a:pPr lvl="1"/>
            <a:r>
              <a:rPr lang="en-US" dirty="0" smtClean="0"/>
              <a:t>define differences between JMS </a:t>
            </a:r>
            <a:r>
              <a:rPr lang="en-US" dirty="0" smtClean="0"/>
              <a:t>in SE and </a:t>
            </a:r>
            <a:r>
              <a:rPr lang="en-US" dirty="0" smtClean="0"/>
              <a:t>EE more clearly</a:t>
            </a:r>
          </a:p>
          <a:p>
            <a:pPr lvl="1"/>
            <a:r>
              <a:rPr lang="en-US" dirty="0" smtClean="0"/>
              <a:t>simpler resource configuration</a:t>
            </a:r>
          </a:p>
          <a:p>
            <a:pPr lvl="1"/>
            <a:r>
              <a:rPr lang="en-US" dirty="0" smtClean="0"/>
              <a:t>standardized configuration of JMS MDBs</a:t>
            </a:r>
          </a:p>
          <a:p>
            <a:r>
              <a:rPr lang="en-US" dirty="0" smtClean="0"/>
              <a:t>Minor corrections and clarifications</a:t>
            </a:r>
          </a:p>
          <a:p>
            <a:endParaRPr lang="en-US" dirty="0" smtClean="0"/>
          </a:p>
          <a:p>
            <a:endParaRPr lang="en-GB"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JMS 2.0</a:t>
            </a:r>
            <a:br>
              <a:rPr lang="en-US" dirty="0" smtClean="0"/>
            </a:br>
            <a:r>
              <a:rPr lang="en-US" dirty="0" smtClean="0"/>
              <a:t>Simpler and easier to use</a:t>
            </a:r>
            <a:endParaRPr lang="en-US" dirty="0"/>
          </a:p>
        </p:txBody>
      </p:sp>
      <p:cxnSp>
        <p:nvCxnSpPr>
          <p:cNvPr id="6" name="Straight Connector 5"/>
          <p:cNvCxnSpPr/>
          <p:nvPr/>
        </p:nvCxnSpPr>
        <p:spPr>
          <a:xfrm flipH="1">
            <a:off x="8972550" y="2567355"/>
            <a:ext cx="273054" cy="0"/>
          </a:xfrm>
          <a:prstGeom prst="line">
            <a:avLst/>
          </a:prstGeom>
          <a:grpFill/>
          <a:ln w="19050">
            <a:solidFill>
              <a:srgbClr val="00B050"/>
            </a:solidFill>
            <a:round/>
            <a:headEnd/>
            <a:tailEnd type="triangle" w="med" len="med"/>
          </a:ln>
        </p:spPr>
      </p:cxnSp>
      <p:pic>
        <p:nvPicPr>
          <p:cNvPr id="8" name="Picture Placeholder 7" descr="ph-hitech-dev-ISP2039208-v1.bmp"/>
          <p:cNvPicPr>
            <a:picLocks noGrp="1" noChangeAspect="1"/>
          </p:cNvPicPr>
          <p:nvPr>
            <p:ph type="pic" sz="quarter" idx="12"/>
          </p:nvPr>
        </p:nvPicPr>
        <p:blipFill>
          <a:blip r:embed="rId3" cstate="print">
            <a:extLst>
              <a:ext uri="{28A0092B-C50C-407E-A947-70E740481C1C}">
                <a14:useLocalDpi xmlns="" xmlns:a14="http://schemas.microsoft.com/office/drawing/2010/main" val="0"/>
              </a:ext>
            </a:extLst>
          </a:blip>
          <a:srcRect t="5000" b="5000"/>
          <a:stretch>
            <a:fillRect/>
          </a:stretch>
        </p:blipFill>
        <p:spPr/>
      </p:pic>
    </p:spTree>
    <p:extLst>
      <p:ext uri="{BB962C8B-B14F-4D97-AF65-F5344CB8AC3E}">
        <p14:creationId xmlns="" xmlns:p14="http://schemas.microsoft.com/office/powerpoint/2010/main" val="169607036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JavaOne_PPT_Template_16x9">
  <a:themeElements>
    <a:clrScheme name="Custom 26">
      <a:dk1>
        <a:srgbClr val="000000"/>
      </a:dk1>
      <a:lt1>
        <a:sysClr val="window" lastClr="FFFFFF"/>
      </a:lt1>
      <a:dk2>
        <a:srgbClr val="424545"/>
      </a:dk2>
      <a:lt2>
        <a:srgbClr val="A3A3A3"/>
      </a:lt2>
      <a:accent1>
        <a:srgbClr val="5382A1"/>
      </a:accent1>
      <a:accent2>
        <a:srgbClr val="E5E5E5"/>
      </a:accent2>
      <a:accent3>
        <a:srgbClr val="8BAAC3"/>
      </a:accent3>
      <a:accent4>
        <a:srgbClr val="5B6981"/>
      </a:accent4>
      <a:accent5>
        <a:srgbClr val="7D7369"/>
      </a:accent5>
      <a:accent6>
        <a:srgbClr val="786464"/>
      </a:accent6>
      <a:hlink>
        <a:srgbClr val="0000FF"/>
      </a:hlink>
      <a:folHlink>
        <a:srgbClr val="800080"/>
      </a:folHlink>
    </a:clrScheme>
    <a:fontScheme name="Oracl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dirty="0" err="1" smtClean="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Oracle 2012">
      <a:dk1>
        <a:sysClr val="windowText" lastClr="000000"/>
      </a:dk1>
      <a:lt1>
        <a:sysClr val="window" lastClr="FFFFFF"/>
      </a:lt1>
      <a:dk2>
        <a:srgbClr val="424545"/>
      </a:dk2>
      <a:lt2>
        <a:srgbClr val="A3A3A3"/>
      </a:lt2>
      <a:accent1>
        <a:srgbClr val="FF1414"/>
      </a:accent1>
      <a:accent2>
        <a:srgbClr val="E5E5E5"/>
      </a:accent2>
      <a:accent3>
        <a:srgbClr val="8BAAC3"/>
      </a:accent3>
      <a:accent4>
        <a:srgbClr val="5B6981"/>
      </a:accent4>
      <a:accent5>
        <a:srgbClr val="7D7369"/>
      </a:accent5>
      <a:accent6>
        <a:srgbClr val="786464"/>
      </a:accent6>
      <a:hlink>
        <a:srgbClr val="0000FF"/>
      </a:hlink>
      <a:folHlink>
        <a:srgbClr val="800080"/>
      </a:folHlink>
    </a:clrScheme>
    <a:fontScheme name="Oracle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12509</TotalTime>
  <Words>6611</Words>
  <Application>Microsoft Office PowerPoint</Application>
  <PresentationFormat>On-screen Show (16:9)</PresentationFormat>
  <Paragraphs>1006</Paragraphs>
  <Slides>65</Slides>
  <Notes>63</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JavaOne_PPT_Template_16x9</vt:lpstr>
      <vt:lpstr>Graphic Section Divider</vt:lpstr>
      <vt:lpstr>Easier Messaging  with JMS 2.0</vt:lpstr>
      <vt:lpstr>Slide 3</vt:lpstr>
      <vt:lpstr>Slide 4</vt:lpstr>
      <vt:lpstr>Java Message Service (JMS)</vt:lpstr>
      <vt:lpstr>What JMS is and isn't</vt:lpstr>
      <vt:lpstr>JMS 2.0</vt:lpstr>
      <vt:lpstr>What's new in JMS 2.0</vt:lpstr>
      <vt:lpstr>JMS 2.0 Simpler and easier to use</vt:lpstr>
      <vt:lpstr>JMS API simplifications</vt:lpstr>
      <vt:lpstr>Why did JMS 1.1  need simplifying?</vt:lpstr>
      <vt:lpstr>JMS 1.1: Sending a message</vt:lpstr>
      <vt:lpstr>JMS 1.1: Sending a message</vt:lpstr>
      <vt:lpstr>JMS 1.1: Sending a message</vt:lpstr>
      <vt:lpstr>JMS 1.1: Sending a message</vt:lpstr>
      <vt:lpstr>JMS 1.1: Sending a message</vt:lpstr>
      <vt:lpstr>Minor simplifications to the existing standard API</vt:lpstr>
      <vt:lpstr>Minor simplifications to the standard API</vt:lpstr>
      <vt:lpstr>Minor simplifications to the standard API</vt:lpstr>
      <vt:lpstr>Minor simplifications to the standard JMS API</vt:lpstr>
      <vt:lpstr>Completely new  simplified API</vt:lpstr>
      <vt:lpstr>Completely new simplified API</vt:lpstr>
      <vt:lpstr>Completely new simplified API</vt:lpstr>
      <vt:lpstr>JMSContext (1/2)</vt:lpstr>
      <vt:lpstr>JMSContext (2/2)</vt:lpstr>
      <vt:lpstr>JMSProducer</vt:lpstr>
      <vt:lpstr>JMSProducer</vt:lpstr>
      <vt:lpstr>JMSProducer </vt:lpstr>
      <vt:lpstr>JMSProducer </vt:lpstr>
      <vt:lpstr>JMSConsumer</vt:lpstr>
      <vt:lpstr>JMSConsumer Receiving message bodies directly</vt:lpstr>
      <vt:lpstr>JMSConsumer Receiving message bodies directly</vt:lpstr>
      <vt:lpstr>Extracting the body from a message </vt:lpstr>
      <vt:lpstr>Injection of JMSContext objects </vt:lpstr>
      <vt:lpstr>Injection of JMSContext objects </vt:lpstr>
      <vt:lpstr>Injection of JMSContext objects </vt:lpstr>
      <vt:lpstr>The four JMS APIs</vt:lpstr>
      <vt:lpstr>New messaging features</vt:lpstr>
      <vt:lpstr>Delivery delay</vt:lpstr>
      <vt:lpstr>Async send</vt:lpstr>
      <vt:lpstr>Async send</vt:lpstr>
      <vt:lpstr>Better handling of "poison" messages: Make JMSMXDeliveryCount mandatory </vt:lpstr>
      <vt:lpstr>Multiple consumers on a topic subscription    </vt:lpstr>
      <vt:lpstr>How topics work in JMS 1.1</vt:lpstr>
      <vt:lpstr>Making topic subscriptions more scalable</vt:lpstr>
      <vt:lpstr>Shared subscriptions in JMS 2.0</vt:lpstr>
      <vt:lpstr>JMS 1.1 API for topic subscriptions</vt:lpstr>
      <vt:lpstr>JMS 2.0 API for topic subscriptions</vt:lpstr>
      <vt:lpstr>Easier definition of JMS resources in Java EE    (This is actually part of   Java EE 7)</vt:lpstr>
      <vt:lpstr>Easier definition of JMS resources in Java EE</vt:lpstr>
      <vt:lpstr>Platform default connection factory</vt:lpstr>
      <vt:lpstr>Easier definition of JMS resources in Java EE</vt:lpstr>
      <vt:lpstr>Easier definition of JMS resources in Java EE</vt:lpstr>
      <vt:lpstr>Easier definition of JMS resources in Java EE</vt:lpstr>
      <vt:lpstr>Easier definition of JMS resources in Java EE</vt:lpstr>
      <vt:lpstr>Easier definition of JMS resources in Java EE</vt:lpstr>
      <vt:lpstr>More standardized configuration of JMS MDBs    Joint effort with  JSR 345 (EJB 3.2)</vt:lpstr>
      <vt:lpstr>More standardized configuration of JMS MDBs</vt:lpstr>
      <vt:lpstr>More standardized configuration of JMS MDBs</vt:lpstr>
      <vt:lpstr>More standardized configuration of JMS MDBs</vt:lpstr>
      <vt:lpstr>More standardized configuration of JMS MDBs</vt:lpstr>
      <vt:lpstr>What’s new in JMS 2.0</vt:lpstr>
      <vt:lpstr>Try JMS 2.0</vt:lpstr>
      <vt:lpstr>Any questions?</vt:lpstr>
      <vt:lpstr>Slide 65</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Duarte, Inc.</dc:creator>
  <cp:lastModifiedBy>DJ</cp:lastModifiedBy>
  <cp:revision>1554</cp:revision>
  <cp:lastPrinted>2013-06-26T16:12:19Z</cp:lastPrinted>
  <dcterms:created xsi:type="dcterms:W3CDTF">2012-05-31T20:53:14Z</dcterms:created>
  <dcterms:modified xsi:type="dcterms:W3CDTF">2015-04-26T15:16:46Z</dcterms:modified>
</cp:coreProperties>
</file>