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1" r:id="rId2"/>
    <p:sldId id="256" r:id="rId3"/>
    <p:sldId id="258" r:id="rId4"/>
    <p:sldId id="257" r:id="rId5"/>
    <p:sldId id="283" r:id="rId6"/>
    <p:sldId id="259" r:id="rId7"/>
    <p:sldId id="260" r:id="rId8"/>
    <p:sldId id="261" r:id="rId9"/>
    <p:sldId id="262" r:id="rId10"/>
    <p:sldId id="263" r:id="rId11"/>
    <p:sldId id="264" r:id="rId12"/>
    <p:sldId id="266" r:id="rId13"/>
    <p:sldId id="267" r:id="rId14"/>
    <p:sldId id="268" r:id="rId15"/>
    <p:sldId id="269" r:id="rId16"/>
    <p:sldId id="270" r:id="rId17"/>
    <p:sldId id="271" r:id="rId18"/>
    <p:sldId id="272" r:id="rId19"/>
    <p:sldId id="273" r:id="rId20"/>
    <p:sldId id="274" r:id="rId21"/>
    <p:sldId id="284" r:id="rId22"/>
    <p:sldId id="285" r:id="rId23"/>
    <p:sldId id="289" r:id="rId24"/>
    <p:sldId id="292" r:id="rId25"/>
    <p:sldId id="291" r:id="rId26"/>
    <p:sldId id="287" r:id="rId27"/>
    <p:sldId id="286" r:id="rId28"/>
    <p:sldId id="288" r:id="rId29"/>
    <p:sldId id="293" r:id="rId30"/>
    <p:sldId id="294" r:id="rId31"/>
    <p:sldId id="295" r:id="rId32"/>
    <p:sldId id="282"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8" d="100"/>
          <a:sy n="78" d="100"/>
        </p:scale>
        <p:origin x="-228" y="-8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A0168D3-B45D-4397-8BE1-2845928664B7}" type="datetimeFigureOut">
              <a:rPr lang="en-US" smtClean="0"/>
              <a:t>10/27/2015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8F0C40-918B-4FFA-905E-665BDCF45DA0}" type="slidenum">
              <a:rPr lang="en-US" smtClean="0"/>
              <a:t>‹#›</a:t>
            </a:fld>
            <a:endParaRPr lang="en-US"/>
          </a:p>
        </p:txBody>
      </p:sp>
    </p:spTree>
    <p:extLst>
      <p:ext uri="{BB962C8B-B14F-4D97-AF65-F5344CB8AC3E}">
        <p14:creationId xmlns:p14="http://schemas.microsoft.com/office/powerpoint/2010/main" val="42224382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A0168D3-B45D-4397-8BE1-2845928664B7}" type="datetimeFigureOut">
              <a:rPr lang="en-US" smtClean="0"/>
              <a:t>10/27/2015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8F0C40-918B-4FFA-905E-665BDCF45DA0}" type="slidenum">
              <a:rPr lang="en-US" smtClean="0"/>
              <a:t>‹#›</a:t>
            </a:fld>
            <a:endParaRPr lang="en-US"/>
          </a:p>
        </p:txBody>
      </p:sp>
    </p:spTree>
    <p:extLst>
      <p:ext uri="{BB962C8B-B14F-4D97-AF65-F5344CB8AC3E}">
        <p14:creationId xmlns:p14="http://schemas.microsoft.com/office/powerpoint/2010/main" val="8153401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A0168D3-B45D-4397-8BE1-2845928664B7}" type="datetimeFigureOut">
              <a:rPr lang="en-US" smtClean="0"/>
              <a:t>10/27/2015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8F0C40-918B-4FFA-905E-665BDCF45DA0}" type="slidenum">
              <a:rPr lang="en-US" smtClean="0"/>
              <a:t>‹#›</a:t>
            </a:fld>
            <a:endParaRPr lang="en-US"/>
          </a:p>
        </p:txBody>
      </p:sp>
    </p:spTree>
    <p:extLst>
      <p:ext uri="{BB962C8B-B14F-4D97-AF65-F5344CB8AC3E}">
        <p14:creationId xmlns:p14="http://schemas.microsoft.com/office/powerpoint/2010/main" val="32538192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A0168D3-B45D-4397-8BE1-2845928664B7}" type="datetimeFigureOut">
              <a:rPr lang="en-US" smtClean="0"/>
              <a:t>10/27/2015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8F0C40-918B-4FFA-905E-665BDCF45DA0}" type="slidenum">
              <a:rPr lang="en-US" smtClean="0"/>
              <a:t>‹#›</a:t>
            </a:fld>
            <a:endParaRPr lang="en-US"/>
          </a:p>
        </p:txBody>
      </p:sp>
    </p:spTree>
    <p:extLst>
      <p:ext uri="{BB962C8B-B14F-4D97-AF65-F5344CB8AC3E}">
        <p14:creationId xmlns:p14="http://schemas.microsoft.com/office/powerpoint/2010/main" val="22590630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A0168D3-B45D-4397-8BE1-2845928664B7}" type="datetimeFigureOut">
              <a:rPr lang="en-US" smtClean="0"/>
              <a:t>10/27/2015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8F0C40-918B-4FFA-905E-665BDCF45DA0}" type="slidenum">
              <a:rPr lang="en-US" smtClean="0"/>
              <a:t>‹#›</a:t>
            </a:fld>
            <a:endParaRPr lang="en-US"/>
          </a:p>
        </p:txBody>
      </p:sp>
    </p:spTree>
    <p:extLst>
      <p:ext uri="{BB962C8B-B14F-4D97-AF65-F5344CB8AC3E}">
        <p14:creationId xmlns:p14="http://schemas.microsoft.com/office/powerpoint/2010/main" val="20596531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A0168D3-B45D-4397-8BE1-2845928664B7}" type="datetimeFigureOut">
              <a:rPr lang="en-US" smtClean="0"/>
              <a:t>10/27/2015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8F0C40-918B-4FFA-905E-665BDCF45DA0}" type="slidenum">
              <a:rPr lang="en-US" smtClean="0"/>
              <a:t>‹#›</a:t>
            </a:fld>
            <a:endParaRPr lang="en-US"/>
          </a:p>
        </p:txBody>
      </p:sp>
    </p:spTree>
    <p:extLst>
      <p:ext uri="{BB962C8B-B14F-4D97-AF65-F5344CB8AC3E}">
        <p14:creationId xmlns:p14="http://schemas.microsoft.com/office/powerpoint/2010/main" val="16134443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A0168D3-B45D-4397-8BE1-2845928664B7}" type="datetimeFigureOut">
              <a:rPr lang="en-US" smtClean="0"/>
              <a:t>10/27/2015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28F0C40-918B-4FFA-905E-665BDCF45DA0}" type="slidenum">
              <a:rPr lang="en-US" smtClean="0"/>
              <a:t>‹#›</a:t>
            </a:fld>
            <a:endParaRPr lang="en-US"/>
          </a:p>
        </p:txBody>
      </p:sp>
    </p:spTree>
    <p:extLst>
      <p:ext uri="{BB962C8B-B14F-4D97-AF65-F5344CB8AC3E}">
        <p14:creationId xmlns:p14="http://schemas.microsoft.com/office/powerpoint/2010/main" val="20529809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A0168D3-B45D-4397-8BE1-2845928664B7}" type="datetimeFigureOut">
              <a:rPr lang="en-US" smtClean="0"/>
              <a:t>10/27/2015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28F0C40-918B-4FFA-905E-665BDCF45DA0}" type="slidenum">
              <a:rPr lang="en-US" smtClean="0"/>
              <a:t>‹#›</a:t>
            </a:fld>
            <a:endParaRPr lang="en-US"/>
          </a:p>
        </p:txBody>
      </p:sp>
    </p:spTree>
    <p:extLst>
      <p:ext uri="{BB962C8B-B14F-4D97-AF65-F5344CB8AC3E}">
        <p14:creationId xmlns:p14="http://schemas.microsoft.com/office/powerpoint/2010/main" val="9159006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0168D3-B45D-4397-8BE1-2845928664B7}" type="datetimeFigureOut">
              <a:rPr lang="en-US" smtClean="0"/>
              <a:t>10/27/2015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28F0C40-918B-4FFA-905E-665BDCF45DA0}" type="slidenum">
              <a:rPr lang="en-US" smtClean="0"/>
              <a:t>‹#›</a:t>
            </a:fld>
            <a:endParaRPr lang="en-US"/>
          </a:p>
        </p:txBody>
      </p:sp>
    </p:spTree>
    <p:extLst>
      <p:ext uri="{BB962C8B-B14F-4D97-AF65-F5344CB8AC3E}">
        <p14:creationId xmlns:p14="http://schemas.microsoft.com/office/powerpoint/2010/main" val="31203813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A0168D3-B45D-4397-8BE1-2845928664B7}" type="datetimeFigureOut">
              <a:rPr lang="en-US" smtClean="0"/>
              <a:t>10/27/2015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8F0C40-918B-4FFA-905E-665BDCF45DA0}" type="slidenum">
              <a:rPr lang="en-US" smtClean="0"/>
              <a:t>‹#›</a:t>
            </a:fld>
            <a:endParaRPr lang="en-US"/>
          </a:p>
        </p:txBody>
      </p:sp>
    </p:spTree>
    <p:extLst>
      <p:ext uri="{BB962C8B-B14F-4D97-AF65-F5344CB8AC3E}">
        <p14:creationId xmlns:p14="http://schemas.microsoft.com/office/powerpoint/2010/main" val="951753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A0168D3-B45D-4397-8BE1-2845928664B7}" type="datetimeFigureOut">
              <a:rPr lang="en-US" smtClean="0"/>
              <a:t>10/27/2015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8F0C40-918B-4FFA-905E-665BDCF45DA0}" type="slidenum">
              <a:rPr lang="en-US" smtClean="0"/>
              <a:t>‹#›</a:t>
            </a:fld>
            <a:endParaRPr lang="en-US"/>
          </a:p>
        </p:txBody>
      </p:sp>
    </p:spTree>
    <p:extLst>
      <p:ext uri="{BB962C8B-B14F-4D97-AF65-F5344CB8AC3E}">
        <p14:creationId xmlns:p14="http://schemas.microsoft.com/office/powerpoint/2010/main" val="15736194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A0168D3-B45D-4397-8BE1-2845928664B7}" type="datetimeFigureOut">
              <a:rPr lang="en-US" smtClean="0"/>
              <a:t>10/27/2015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8F0C40-918B-4FFA-905E-665BDCF45DA0}" type="slidenum">
              <a:rPr lang="en-US" smtClean="0"/>
              <a:t>‹#›</a:t>
            </a:fld>
            <a:endParaRPr lang="en-US"/>
          </a:p>
        </p:txBody>
      </p:sp>
    </p:spTree>
    <p:extLst>
      <p:ext uri="{BB962C8B-B14F-4D97-AF65-F5344CB8AC3E}">
        <p14:creationId xmlns:p14="http://schemas.microsoft.com/office/powerpoint/2010/main" val="41265580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wickedlysmart.com/hfhtmlcss/chapter11/starbuzz/index.html" TargetMode="External"/><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hyperlink" Target="http://wickedlysmart.com/hfhtmlcss/chapter11/starbuzz/images/header.gif" TargetMode="External"/><Relationship Id="rId5" Type="http://schemas.openxmlformats.org/officeDocument/2006/relationships/hyperlink" Target="http://wickedlysmart.com/hfhtmlcss/chapter11/starbuzz/images/bag.gif" TargetMode="External"/><Relationship Id="rId4" Type="http://schemas.openxmlformats.org/officeDocument/2006/relationships/hyperlink" Target="http://wickedlysmart.com/hfhtmlcss/chapter11/starbuzz/starbuzz.css" TargetMode="Externa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www.starbuzzcoffee.com/images/award.gif"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wickedlysmart.com/hfhtmlcss/chapter11/starbuzz/freecoffee.html" TargetMode="External"/><Relationship Id="rId2" Type="http://schemas.openxmlformats.org/officeDocument/2006/relationships/hyperlink" Target="http://www.starbuzzcoffee.com/images/ticket.gif" TargetMode="Externa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31.xml.rels><?xml version="1.0" encoding="UTF-8" standalone="yes"?>
<Relationships xmlns="http://schemas.openxmlformats.org/package/2006/relationships"><Relationship Id="rId2" Type="http://schemas.openxmlformats.org/officeDocument/2006/relationships/hyperlink" Target="http://www.w3schools.com/cssref/pr_class_position.asp"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tackoverflow.com/questions/10324527/margin-top-in-inline-element" TargetMode="External"/><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hyperlink" Target="http://reference.sitepoint.com/css/replacedelements" TargetMode="Externa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solidFill>
                  <a:schemeClr val="accent6">
                    <a:lumMod val="50000"/>
                  </a:schemeClr>
                </a:solidFill>
                <a:effectLst>
                  <a:outerShdw blurRad="38100" dist="38100" dir="2700000" algn="tl">
                    <a:srgbClr val="000000">
                      <a:alpha val="43137"/>
                    </a:srgbClr>
                  </a:outerShdw>
                </a:effectLst>
              </a:rPr>
              <a:t>Lecture 11: Flow, Arranging elements, Common Layout Techniques</a:t>
            </a:r>
            <a:endParaRPr lang="en-US" dirty="0"/>
          </a:p>
        </p:txBody>
      </p:sp>
      <p:sp>
        <p:nvSpPr>
          <p:cNvPr id="3" name="Subtitle 2"/>
          <p:cNvSpPr>
            <a:spLocks noGrp="1"/>
          </p:cNvSpPr>
          <p:nvPr>
            <p:ph type="subTitle" idx="1"/>
          </p:nvPr>
        </p:nvSpPr>
        <p:spPr/>
        <p:txBody>
          <a:bodyPr/>
          <a:lstStyle/>
          <a:p>
            <a:r>
              <a:rPr lang="en-US" dirty="0" smtClean="0">
                <a:solidFill>
                  <a:srgbClr val="002060"/>
                </a:solidFill>
                <a:effectLst>
                  <a:outerShdw blurRad="38100" dist="38100" dir="2700000" algn="tl">
                    <a:srgbClr val="000000">
                      <a:alpha val="43137"/>
                    </a:srgbClr>
                  </a:outerShdw>
                </a:effectLst>
              </a:rPr>
              <a:t>Dr. Jason Schanker</a:t>
            </a:r>
            <a:endParaRPr lang="en-US" dirty="0">
              <a:solidFill>
                <a:srgbClr val="00206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508048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smtClean="0">
                <a:solidFill>
                  <a:schemeClr val="accent6">
                    <a:lumMod val="50000"/>
                  </a:schemeClr>
                </a:solidFill>
                <a:effectLst>
                  <a:outerShdw blurRad="38100" dist="38100" dir="2700000" algn="tl">
                    <a:srgbClr val="000000">
                      <a:alpha val="43137"/>
                    </a:srgbClr>
                  </a:outerShdw>
                </a:effectLst>
              </a:rPr>
              <a:t>Floating Exercise I</a:t>
            </a:r>
            <a:endParaRPr lang="en-US" sz="5400" dirty="0">
              <a:solidFill>
                <a:schemeClr val="accent6">
                  <a:lumMod val="50000"/>
                </a:schemeClr>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838200" y="1825625"/>
            <a:ext cx="6809858" cy="4351338"/>
          </a:xfrm>
        </p:spPr>
        <p:txBody>
          <a:bodyPr>
            <a:normAutofit fontScale="77500" lnSpcReduction="20000"/>
          </a:bodyPr>
          <a:lstStyle/>
          <a:p>
            <a:pPr>
              <a:buClr>
                <a:schemeClr val="accent5">
                  <a:lumMod val="50000"/>
                </a:schemeClr>
              </a:buClr>
              <a:buFont typeface="Wingdings" panose="05000000000000000000" pitchFamily="2" charset="2"/>
              <a:buChar char="Ø"/>
            </a:pPr>
            <a:r>
              <a:rPr lang="en-US" sz="5000" dirty="0" smtClean="0"/>
              <a:t>Reposition the elixirs section in the HTML and add </a:t>
            </a:r>
            <a:r>
              <a:rPr lang="en-US" sz="5000" dirty="0" smtClean="0">
                <a:latin typeface="Courier New" panose="02070309020205020404" pitchFamily="49" charset="0"/>
                <a:cs typeface="Courier New" panose="02070309020205020404" pitchFamily="49" charset="0"/>
              </a:rPr>
              <a:t>width:200px; </a:t>
            </a:r>
            <a:r>
              <a:rPr lang="en-US" sz="5000" dirty="0" smtClean="0">
                <a:cs typeface="Courier New" panose="02070309020205020404" pitchFamily="49" charset="0"/>
              </a:rPr>
              <a:t>and</a:t>
            </a:r>
            <a:r>
              <a:rPr lang="en-US" sz="5000" dirty="0" smtClean="0">
                <a:latin typeface="Courier New" panose="02070309020205020404" pitchFamily="49" charset="0"/>
                <a:cs typeface="Courier New" panose="02070309020205020404" pitchFamily="49" charset="0"/>
              </a:rPr>
              <a:t> </a:t>
            </a:r>
            <a:r>
              <a:rPr lang="en-US" sz="5000" dirty="0" err="1" smtClean="0">
                <a:latin typeface="Courier New" panose="02070309020205020404" pitchFamily="49" charset="0"/>
                <a:cs typeface="Courier New" panose="02070309020205020404" pitchFamily="49" charset="0"/>
              </a:rPr>
              <a:t>float:right</a:t>
            </a:r>
            <a:r>
              <a:rPr lang="en-US" sz="5000" dirty="0" smtClean="0">
                <a:latin typeface="Courier New" panose="02070309020205020404" pitchFamily="49" charset="0"/>
                <a:cs typeface="Courier New" panose="02070309020205020404" pitchFamily="49" charset="0"/>
              </a:rPr>
              <a:t>;</a:t>
            </a:r>
            <a:r>
              <a:rPr lang="en-US" sz="5000" dirty="0" smtClean="0">
                <a:cs typeface="Courier New" panose="02070309020205020404" pitchFamily="49" charset="0"/>
              </a:rPr>
              <a:t> to the elixirs rule in the CSS so that the top of the Elixirs section floats on the right with its top lining up with the “Welcome to the Head First Lounge” text.</a:t>
            </a:r>
            <a:endParaRPr lang="en-US" sz="5000" dirty="0" smtClean="0">
              <a:latin typeface="Courier New" panose="02070309020205020404" pitchFamily="49" charset="0"/>
              <a:cs typeface="Courier New" panose="02070309020205020404" pitchFamily="49"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48058" y="1825625"/>
            <a:ext cx="4305920" cy="3988321"/>
          </a:xfrm>
          <a:prstGeom prst="rect">
            <a:avLst/>
          </a:prstGeom>
        </p:spPr>
      </p:pic>
    </p:spTree>
    <p:extLst>
      <p:ext uri="{BB962C8B-B14F-4D97-AF65-F5344CB8AC3E}">
        <p14:creationId xmlns:p14="http://schemas.microsoft.com/office/powerpoint/2010/main" val="12824938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12405"/>
            <a:ext cx="10515600" cy="1325563"/>
          </a:xfrm>
        </p:spPr>
        <p:txBody>
          <a:bodyPr>
            <a:normAutofit/>
          </a:bodyPr>
          <a:lstStyle/>
          <a:p>
            <a:r>
              <a:rPr lang="en-US" sz="5400" dirty="0" err="1" smtClean="0">
                <a:solidFill>
                  <a:schemeClr val="accent6">
                    <a:lumMod val="50000"/>
                  </a:schemeClr>
                </a:solidFill>
                <a:effectLst>
                  <a:outerShdw blurRad="38100" dist="38100" dir="2700000" algn="tl">
                    <a:srgbClr val="000000">
                      <a:alpha val="43137"/>
                    </a:srgbClr>
                  </a:outerShdw>
                </a:effectLst>
              </a:rPr>
              <a:t>Starbuzz</a:t>
            </a:r>
            <a:r>
              <a:rPr lang="en-US" sz="5400" dirty="0" smtClean="0">
                <a:solidFill>
                  <a:schemeClr val="accent6">
                    <a:lumMod val="50000"/>
                  </a:schemeClr>
                </a:solidFill>
                <a:effectLst>
                  <a:outerShdw blurRad="38100" dist="38100" dir="2700000" algn="tl">
                    <a:srgbClr val="000000">
                      <a:alpha val="43137"/>
                    </a:srgbClr>
                  </a:outerShdw>
                </a:effectLst>
              </a:rPr>
              <a:t> Exercise: Sidebar I</a:t>
            </a:r>
            <a:endParaRPr lang="en-US" sz="5400" dirty="0">
              <a:solidFill>
                <a:schemeClr val="accent6">
                  <a:lumMod val="50000"/>
                </a:schemeClr>
              </a:solidFill>
              <a:effectLst>
                <a:outerShdw blurRad="38100" dist="38100" dir="2700000" algn="tl">
                  <a:srgbClr val="000000">
                    <a:alpha val="43137"/>
                  </a:srgbClr>
                </a:outerShdw>
              </a:effectLst>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70075" y="1690688"/>
            <a:ext cx="3121925" cy="5051306"/>
          </a:xfrm>
          <a:prstGeom prst="rect">
            <a:avLst/>
          </a:prstGeom>
        </p:spPr>
      </p:pic>
      <p:sp>
        <p:nvSpPr>
          <p:cNvPr id="3" name="Content Placeholder 2"/>
          <p:cNvSpPr>
            <a:spLocks noGrp="1"/>
          </p:cNvSpPr>
          <p:nvPr>
            <p:ph idx="1"/>
          </p:nvPr>
        </p:nvSpPr>
        <p:spPr>
          <a:xfrm>
            <a:off x="0" y="1385248"/>
            <a:ext cx="9070075" cy="5472752"/>
          </a:xfrm>
          <a:solidFill>
            <a:schemeClr val="bg1"/>
          </a:solidFill>
        </p:spPr>
        <p:txBody>
          <a:bodyPr>
            <a:normAutofit fontScale="47500" lnSpcReduction="20000"/>
          </a:bodyPr>
          <a:lstStyle/>
          <a:p>
            <a:pPr>
              <a:buClr>
                <a:schemeClr val="accent5">
                  <a:lumMod val="50000"/>
                </a:schemeClr>
              </a:buClr>
              <a:buFont typeface="Wingdings" panose="05000000000000000000" pitchFamily="2" charset="2"/>
              <a:buChar char="Ø"/>
            </a:pPr>
            <a:r>
              <a:rPr lang="en-US" sz="5000" dirty="0" smtClean="0"/>
              <a:t>Save the source of: </a:t>
            </a:r>
            <a:r>
              <a:rPr lang="en-US" sz="5000" dirty="0" smtClean="0">
                <a:hlinkClick r:id="rId3"/>
              </a:rPr>
              <a:t>http://wickedlysmart.com/hfhtmlcss/chapter11/starbuzz/index.html</a:t>
            </a:r>
            <a:r>
              <a:rPr lang="en-US" sz="5000" dirty="0" smtClean="0"/>
              <a:t> and get the CSS file from: </a:t>
            </a:r>
            <a:r>
              <a:rPr lang="en-US" sz="5000" dirty="0" smtClean="0">
                <a:hlinkClick r:id="rId4"/>
              </a:rPr>
              <a:t>http://wickedlysmart.com/hfhtmlcss/chapter11/starbuzz/starbuzz.css</a:t>
            </a:r>
            <a:r>
              <a:rPr lang="en-US" sz="5000" dirty="0" smtClean="0"/>
              <a:t> and get save the following in an images directory placed in the same folders as the files: </a:t>
            </a:r>
            <a:r>
              <a:rPr lang="en-US" sz="4400" dirty="0" smtClean="0">
                <a:hlinkClick r:id="rId5"/>
              </a:rPr>
              <a:t>http://wickedlysmart.com/hfhtmlcss/chapter11/starbuzz/images/bag.gif</a:t>
            </a:r>
            <a:r>
              <a:rPr lang="en-US" sz="4400" dirty="0" smtClean="0"/>
              <a:t> </a:t>
            </a:r>
            <a:r>
              <a:rPr lang="en-US" sz="4400" dirty="0" smtClean="0">
                <a:hlinkClick r:id="rId6"/>
              </a:rPr>
              <a:t>http://wickedlysmart.com/hfhtmlcss/chapter11/starbuzz/images/header.gif</a:t>
            </a:r>
            <a:r>
              <a:rPr lang="en-US" sz="4400" dirty="0" smtClean="0"/>
              <a:t> </a:t>
            </a:r>
          </a:p>
          <a:p>
            <a:pPr>
              <a:buClr>
                <a:schemeClr val="accent5">
                  <a:lumMod val="50000"/>
                </a:schemeClr>
              </a:buClr>
              <a:buFont typeface="Wingdings" panose="05000000000000000000" pitchFamily="2" charset="2"/>
              <a:buChar char="Ø"/>
            </a:pPr>
            <a:r>
              <a:rPr lang="en-US" sz="5000" dirty="0" smtClean="0"/>
              <a:t>Modify the HTML and CSS as necessary to make the sidebar have a width of 280 pixels and float on the right below the header </a:t>
            </a:r>
            <a:r>
              <a:rPr lang="en-US" sz="5000" dirty="0" smtClean="0">
                <a:latin typeface="Courier New" panose="02070309020205020404" pitchFamily="49" charset="0"/>
                <a:cs typeface="Courier New" panose="02070309020205020404" pitchFamily="49" charset="0"/>
              </a:rPr>
              <a:t>div</a:t>
            </a:r>
            <a:r>
              <a:rPr lang="en-US" sz="5000" dirty="0" smtClean="0"/>
              <a:t>.</a:t>
            </a:r>
            <a:r>
              <a:rPr lang="en-US" sz="5000" dirty="0"/>
              <a:t> </a:t>
            </a:r>
            <a:r>
              <a:rPr lang="en-US" sz="5000" dirty="0" smtClean="0"/>
              <a:t> Once you get this to work, adjust the browser window so that the text wraps underneath the right sidebar.  To get the two-column look back, adjust the main section’s padding (i.e., Add padding on the right to account for the TOTAL width of the sidebar, padding and margin included.)  The space between the columns is called the gutter.</a:t>
            </a:r>
          </a:p>
          <a:p>
            <a:pPr>
              <a:buClr>
                <a:schemeClr val="accent5">
                  <a:lumMod val="50000"/>
                </a:schemeClr>
              </a:buClr>
              <a:buFont typeface="Wingdings" panose="05000000000000000000" pitchFamily="2" charset="2"/>
              <a:buChar char="Ø"/>
            </a:pPr>
            <a:r>
              <a:rPr lang="en-US" sz="5000" b="1" u="sng" dirty="0" smtClean="0">
                <a:effectLst>
                  <a:outerShdw blurRad="38100" dist="38100" dir="2700000" algn="tl">
                    <a:srgbClr val="000000">
                      <a:alpha val="43137"/>
                    </a:srgbClr>
                  </a:outerShdw>
                </a:effectLst>
              </a:rPr>
              <a:t>Problem with this technique</a:t>
            </a:r>
            <a:r>
              <a:rPr lang="en-US" sz="5000" dirty="0" smtClean="0"/>
              <a:t>: Main content comes </a:t>
            </a:r>
            <a:r>
              <a:rPr lang="en-US" sz="5000" i="1" dirty="0" smtClean="0"/>
              <a:t>after </a:t>
            </a:r>
            <a:r>
              <a:rPr lang="en-US" sz="5000" dirty="0" smtClean="0"/>
              <a:t>the sidebar content in the HTML.  Structurally, this does not seem correct because the main content is more important.  More importantly, we often only want one column on mobile devices with small screens.  In this one-column scenario, the sidebar will appear before the main content.</a:t>
            </a:r>
            <a:endParaRPr lang="en-US" sz="5000" i="1" dirty="0" smtClean="0"/>
          </a:p>
        </p:txBody>
      </p:sp>
    </p:spTree>
    <p:extLst>
      <p:ext uri="{BB962C8B-B14F-4D97-AF65-F5344CB8AC3E}">
        <p14:creationId xmlns:p14="http://schemas.microsoft.com/office/powerpoint/2010/main" val="21972592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914400"/>
          </a:xfrm>
        </p:spPr>
        <p:txBody>
          <a:bodyPr>
            <a:normAutofit fontScale="90000"/>
          </a:bodyPr>
          <a:lstStyle/>
          <a:p>
            <a:r>
              <a:rPr lang="en-US" sz="5400" dirty="0" smtClean="0">
                <a:solidFill>
                  <a:schemeClr val="accent6">
                    <a:lumMod val="50000"/>
                  </a:schemeClr>
                </a:solidFill>
                <a:effectLst>
                  <a:outerShdw blurRad="38100" dist="38100" dir="2700000" algn="tl">
                    <a:srgbClr val="000000">
                      <a:alpha val="43137"/>
                    </a:srgbClr>
                  </a:outerShdw>
                </a:effectLst>
              </a:rPr>
              <a:t>Fixing one last problem: Clear property</a:t>
            </a:r>
            <a:endParaRPr lang="en-US" sz="5400" dirty="0">
              <a:solidFill>
                <a:schemeClr val="accent6">
                  <a:lumMod val="50000"/>
                </a:schemeClr>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838200" y="914400"/>
            <a:ext cx="4156881" cy="5943600"/>
          </a:xfrm>
        </p:spPr>
        <p:txBody>
          <a:bodyPr>
            <a:normAutofit fontScale="55000" lnSpcReduction="20000"/>
          </a:bodyPr>
          <a:lstStyle/>
          <a:p>
            <a:pPr>
              <a:buClr>
                <a:schemeClr val="accent5">
                  <a:lumMod val="50000"/>
                </a:schemeClr>
              </a:buClr>
              <a:buFont typeface="Wingdings" panose="05000000000000000000" pitchFamily="2" charset="2"/>
              <a:buChar char="Ø"/>
            </a:pPr>
            <a:r>
              <a:rPr lang="en-US" sz="5000" dirty="0" smtClean="0"/>
              <a:t>Since we didn’t adjust the margin of the footer, the sidebar floats over it.  To fix this (and allow the footer to extend underneath), we can add  </a:t>
            </a:r>
            <a:r>
              <a:rPr lang="en-US" sz="5000" dirty="0" smtClean="0">
                <a:latin typeface="Courier New" panose="02070309020205020404" pitchFamily="49" charset="0"/>
                <a:cs typeface="Courier New" panose="02070309020205020404" pitchFamily="49" charset="0"/>
              </a:rPr>
              <a:t>clear: right;</a:t>
            </a:r>
            <a:r>
              <a:rPr lang="en-US" sz="5000" dirty="0" smtClean="0"/>
              <a:t> to the footer rule, which requests that no content on the right float over it (other possible values are </a:t>
            </a:r>
            <a:r>
              <a:rPr lang="en-US" sz="5000" dirty="0" smtClean="0">
                <a:latin typeface="Courier New" panose="02070309020205020404" pitchFamily="49" charset="0"/>
                <a:cs typeface="Courier New" panose="02070309020205020404" pitchFamily="49" charset="0"/>
              </a:rPr>
              <a:t>left</a:t>
            </a:r>
            <a:r>
              <a:rPr lang="en-US" sz="5000" dirty="0" smtClean="0"/>
              <a:t> and </a:t>
            </a:r>
            <a:r>
              <a:rPr lang="en-US" sz="5000" dirty="0" smtClean="0">
                <a:latin typeface="Courier New" panose="02070309020205020404" pitchFamily="49" charset="0"/>
                <a:cs typeface="Courier New" panose="02070309020205020404" pitchFamily="49" charset="0"/>
              </a:rPr>
              <a:t>both</a:t>
            </a:r>
            <a:r>
              <a:rPr lang="en-US" sz="5000" dirty="0" smtClean="0"/>
              <a:t>).  To do this, the footer will move down as necessary.</a:t>
            </a:r>
          </a:p>
          <a:p>
            <a:pPr>
              <a:buClr>
                <a:schemeClr val="accent5">
                  <a:lumMod val="50000"/>
                </a:schemeClr>
              </a:buClr>
              <a:buFont typeface="Wingdings" panose="05000000000000000000" pitchFamily="2" charset="2"/>
              <a:buChar char="Ø"/>
            </a:pPr>
            <a:r>
              <a:rPr lang="en-US" sz="5000" b="1" u="sng" dirty="0" smtClean="0">
                <a:effectLst>
                  <a:outerShdw blurRad="38100" dist="38100" dir="2700000" algn="tl">
                    <a:srgbClr val="000000">
                      <a:alpha val="43137"/>
                    </a:srgbClr>
                  </a:outerShdw>
                </a:effectLst>
              </a:rPr>
              <a:t>Problem</a:t>
            </a:r>
            <a:r>
              <a:rPr lang="en-US" sz="5000" dirty="0" smtClean="0"/>
              <a:t>: If main column is shorter than sidebar, there will be a gap between the main column and the footer.</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54934" y="914400"/>
            <a:ext cx="6918161" cy="5841580"/>
          </a:xfrm>
          <a:prstGeom prst="rect">
            <a:avLst/>
          </a:prstGeom>
        </p:spPr>
      </p:pic>
    </p:spTree>
    <p:extLst>
      <p:ext uri="{BB962C8B-B14F-4D97-AF65-F5344CB8AC3E}">
        <p14:creationId xmlns:p14="http://schemas.microsoft.com/office/powerpoint/2010/main" val="7071377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1153" y="365125"/>
            <a:ext cx="10789694" cy="1325563"/>
          </a:xfrm>
        </p:spPr>
        <p:txBody>
          <a:bodyPr>
            <a:normAutofit/>
          </a:bodyPr>
          <a:lstStyle/>
          <a:p>
            <a:r>
              <a:rPr lang="en-US" sz="5400" dirty="0" smtClean="0">
                <a:solidFill>
                  <a:schemeClr val="accent6">
                    <a:lumMod val="50000"/>
                  </a:schemeClr>
                </a:solidFill>
                <a:effectLst>
                  <a:outerShdw blurRad="38100" dist="38100" dir="2700000" algn="tl">
                    <a:srgbClr val="000000">
                      <a:alpha val="43137"/>
                    </a:srgbClr>
                  </a:outerShdw>
                </a:effectLst>
              </a:rPr>
              <a:t>Exercise: Sidebar Exercise Attempt II </a:t>
            </a:r>
            <a:endParaRPr lang="en-US" sz="5400" dirty="0">
              <a:solidFill>
                <a:schemeClr val="accent6">
                  <a:lumMod val="50000"/>
                </a:schemeClr>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701153" y="1690688"/>
            <a:ext cx="10789694" cy="4465993"/>
          </a:xfrm>
        </p:spPr>
        <p:txBody>
          <a:bodyPr>
            <a:normAutofit fontScale="70000" lnSpcReduction="20000"/>
          </a:bodyPr>
          <a:lstStyle/>
          <a:p>
            <a:pPr>
              <a:buClr>
                <a:schemeClr val="accent5">
                  <a:lumMod val="50000"/>
                </a:schemeClr>
              </a:buClr>
              <a:buFont typeface="Wingdings" panose="05000000000000000000" pitchFamily="2" charset="2"/>
              <a:buChar char="Ø"/>
            </a:pPr>
            <a:r>
              <a:rPr lang="en-US" sz="5000" dirty="0" smtClean="0"/>
              <a:t>Instead of making the sidebar float to the right, have the main content float to the left.  Make the width of the main content bar 420 pixels.  Do this by mirroring the previous approach.  The sidebar plays the role of the main content (e.g., no width) while the main content takes the role of the sidebar.</a:t>
            </a:r>
            <a:endParaRPr lang="en-US" sz="4600" dirty="0" smtClean="0">
              <a:latin typeface="Courier New" panose="02070309020205020404" pitchFamily="49" charset="0"/>
              <a:cs typeface="Courier New" panose="02070309020205020404" pitchFamily="49" charset="0"/>
            </a:endParaRPr>
          </a:p>
          <a:p>
            <a:pPr>
              <a:buClr>
                <a:schemeClr val="accent5">
                  <a:lumMod val="50000"/>
                </a:schemeClr>
              </a:buClr>
              <a:buFont typeface="Wingdings" panose="05000000000000000000" pitchFamily="2" charset="2"/>
              <a:buChar char="Ø"/>
            </a:pPr>
            <a:r>
              <a:rPr lang="en-US" sz="5000" b="1" u="sng" dirty="0" smtClean="0">
                <a:effectLst>
                  <a:outerShdw blurRad="38100" dist="38100" dir="2700000" algn="tl">
                    <a:srgbClr val="000000">
                      <a:alpha val="43137"/>
                    </a:srgbClr>
                  </a:outerShdw>
                </a:effectLst>
              </a:rPr>
              <a:t>Tradeoff</a:t>
            </a:r>
            <a:r>
              <a:rPr lang="en-US" sz="5000" dirty="0" smtClean="0"/>
              <a:t>:  Often, no approach will be perfect.  Whereas this approach is better in terms of information (main content will be above sidebar content in the HTML), it is worse for design (sidebar expands in width as we make the browser window wider).  Ideas for other approaches?</a:t>
            </a:r>
          </a:p>
        </p:txBody>
      </p:sp>
    </p:spTree>
    <p:extLst>
      <p:ext uri="{BB962C8B-B14F-4D97-AF65-F5344CB8AC3E}">
        <p14:creationId xmlns:p14="http://schemas.microsoft.com/office/powerpoint/2010/main" val="25394029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smtClean="0">
                <a:solidFill>
                  <a:schemeClr val="accent6">
                    <a:lumMod val="50000"/>
                  </a:schemeClr>
                </a:solidFill>
                <a:effectLst>
                  <a:outerShdw blurRad="38100" dist="38100" dir="2700000" algn="tl">
                    <a:srgbClr val="000000">
                      <a:alpha val="43137"/>
                    </a:srgbClr>
                  </a:outerShdw>
                </a:effectLst>
              </a:rPr>
              <a:t>Liquid and Frozen Designs</a:t>
            </a:r>
            <a:endParaRPr lang="en-US" sz="5400" dirty="0">
              <a:solidFill>
                <a:schemeClr val="accent6">
                  <a:lumMod val="50000"/>
                </a:schemeClr>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838200" y="1825625"/>
            <a:ext cx="10515600" cy="4848130"/>
          </a:xfrm>
        </p:spPr>
        <p:txBody>
          <a:bodyPr>
            <a:normAutofit fontScale="55000" lnSpcReduction="20000"/>
          </a:bodyPr>
          <a:lstStyle/>
          <a:p>
            <a:pPr>
              <a:buClr>
                <a:schemeClr val="accent5">
                  <a:lumMod val="50000"/>
                </a:schemeClr>
              </a:buClr>
              <a:buFont typeface="Wingdings" panose="05000000000000000000" pitchFamily="2" charset="2"/>
              <a:buChar char="Ø"/>
            </a:pPr>
            <a:r>
              <a:rPr lang="en-US" sz="5000" dirty="0" smtClean="0"/>
              <a:t>Designs so far expanded to fill the browser width, making them </a:t>
            </a:r>
            <a:r>
              <a:rPr lang="en-US" sz="5000" b="1" u="sng" dirty="0" smtClean="0">
                <a:effectLst>
                  <a:outerShdw blurRad="38100" dist="38100" dir="2700000" algn="tl">
                    <a:srgbClr val="000000">
                      <a:alpha val="43137"/>
                    </a:srgbClr>
                  </a:outerShdw>
                </a:effectLst>
              </a:rPr>
              <a:t>liquid layouts</a:t>
            </a:r>
            <a:r>
              <a:rPr lang="en-US" sz="5000" dirty="0" smtClean="0"/>
              <a:t>.</a:t>
            </a:r>
          </a:p>
          <a:p>
            <a:pPr lvl="1">
              <a:buClr>
                <a:schemeClr val="accent5">
                  <a:lumMod val="50000"/>
                </a:schemeClr>
              </a:buClr>
              <a:buFont typeface="Wingdings" panose="05000000000000000000" pitchFamily="2" charset="2"/>
              <a:buChar char="q"/>
            </a:pPr>
            <a:r>
              <a:rPr lang="en-US" sz="4600" b="1" dirty="0" smtClean="0"/>
              <a:t>Potential Problem</a:t>
            </a:r>
            <a:r>
              <a:rPr lang="en-US" sz="4600" dirty="0" smtClean="0"/>
              <a:t>: Liquid layouts are more difficult to design well and manage.</a:t>
            </a:r>
          </a:p>
          <a:p>
            <a:pPr>
              <a:buClr>
                <a:schemeClr val="accent5">
                  <a:lumMod val="50000"/>
                </a:schemeClr>
              </a:buClr>
              <a:buFont typeface="Wingdings" panose="05000000000000000000" pitchFamily="2" charset="2"/>
              <a:buChar char="Ø"/>
            </a:pPr>
            <a:r>
              <a:rPr lang="en-US" sz="5000" dirty="0" smtClean="0"/>
              <a:t>Ones in which the layout remains unchanged with browser resizing is a </a:t>
            </a:r>
            <a:r>
              <a:rPr lang="en-US" sz="5000" b="1" u="sng" dirty="0" smtClean="0">
                <a:effectLst>
                  <a:outerShdw blurRad="38100" dist="38100" dir="2700000" algn="tl">
                    <a:srgbClr val="000000">
                      <a:alpha val="43137"/>
                    </a:srgbClr>
                  </a:outerShdw>
                </a:effectLst>
              </a:rPr>
              <a:t>frozen layout</a:t>
            </a:r>
            <a:r>
              <a:rPr lang="en-US" sz="5000" dirty="0" smtClean="0"/>
              <a:t>.  </a:t>
            </a:r>
          </a:p>
          <a:p>
            <a:pPr lvl="1">
              <a:buClr>
                <a:schemeClr val="accent5">
                  <a:lumMod val="50000"/>
                </a:schemeClr>
              </a:buClr>
              <a:buFont typeface="Wingdings" panose="05000000000000000000" pitchFamily="2" charset="2"/>
              <a:buChar char="q"/>
            </a:pPr>
            <a:r>
              <a:rPr lang="en-US" sz="4600" b="1" dirty="0" smtClean="0"/>
              <a:t>Potential Problem</a:t>
            </a:r>
            <a:r>
              <a:rPr lang="en-US" sz="4600" dirty="0" smtClean="0"/>
              <a:t>: Frozen layouts don’t make the best use of the available space, leaving behind empty areas devoid of content.  If made too wide, they can cause the undesirable horizontal scrolling requirement.  Also, frozen layouts are generally poor choices for mobile.</a:t>
            </a:r>
          </a:p>
          <a:p>
            <a:pPr>
              <a:buClr>
                <a:schemeClr val="accent5">
                  <a:lumMod val="50000"/>
                </a:schemeClr>
              </a:buClr>
              <a:buFont typeface="Wingdings" panose="05000000000000000000" pitchFamily="2" charset="2"/>
              <a:buChar char="Ø"/>
            </a:pPr>
            <a:r>
              <a:rPr lang="en-US" sz="5000" dirty="0" smtClean="0"/>
              <a:t> Designs in between liquid and frozen layouts are </a:t>
            </a:r>
            <a:r>
              <a:rPr lang="en-US" sz="5000" b="1" u="sng" dirty="0" err="1" smtClean="0">
                <a:effectLst>
                  <a:outerShdw blurRad="38100" dist="38100" dir="2700000" algn="tl">
                    <a:srgbClr val="000000">
                      <a:alpha val="43137"/>
                    </a:srgbClr>
                  </a:outerShdw>
                </a:effectLst>
              </a:rPr>
              <a:t>jello</a:t>
            </a:r>
            <a:r>
              <a:rPr lang="en-US" sz="5000" b="1" u="sng" dirty="0" smtClean="0">
                <a:effectLst>
                  <a:outerShdw blurRad="38100" dist="38100" dir="2700000" algn="tl">
                    <a:srgbClr val="000000">
                      <a:alpha val="43137"/>
                    </a:srgbClr>
                  </a:outerShdw>
                </a:effectLst>
              </a:rPr>
              <a:t> layouts</a:t>
            </a:r>
            <a:r>
              <a:rPr lang="en-US" sz="5000" dirty="0" smtClean="0"/>
              <a:t>.  This takes a frozen layout but makes it look better by centering it, distributing the empty space.</a:t>
            </a:r>
          </a:p>
          <a:p>
            <a:pPr lvl="1">
              <a:buClr>
                <a:schemeClr val="accent5">
                  <a:lumMod val="50000"/>
                </a:schemeClr>
              </a:buClr>
              <a:buFont typeface="Wingdings" panose="05000000000000000000" pitchFamily="2" charset="2"/>
              <a:buChar char="q"/>
            </a:pPr>
            <a:r>
              <a:rPr lang="en-US" sz="4600" b="1" dirty="0" smtClean="0"/>
              <a:t>Potential Problem</a:t>
            </a:r>
            <a:r>
              <a:rPr lang="en-US" sz="4600" dirty="0" smtClean="0"/>
              <a:t>: </a:t>
            </a:r>
            <a:r>
              <a:rPr lang="en-US" sz="4600" dirty="0" err="1" smtClean="0"/>
              <a:t>Jello</a:t>
            </a:r>
            <a:r>
              <a:rPr lang="en-US" sz="4600" dirty="0" smtClean="0"/>
              <a:t> layouts still suffer from the problems of frozen layouts. </a:t>
            </a:r>
            <a:endParaRPr lang="en-US" sz="4600" b="1" u="sng" dirty="0" smtClean="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2173958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5400" dirty="0" smtClean="0">
                <a:solidFill>
                  <a:schemeClr val="accent6">
                    <a:lumMod val="50000"/>
                  </a:schemeClr>
                </a:solidFill>
                <a:effectLst>
                  <a:outerShdw blurRad="38100" dist="38100" dir="2700000" algn="tl">
                    <a:srgbClr val="000000">
                      <a:alpha val="43137"/>
                    </a:srgbClr>
                  </a:outerShdw>
                </a:effectLst>
              </a:rPr>
              <a:t>Exercise: The two-column Frozen Layout</a:t>
            </a:r>
            <a:endParaRPr lang="en-US" sz="5400" dirty="0">
              <a:solidFill>
                <a:schemeClr val="accent6">
                  <a:lumMod val="50000"/>
                </a:schemeClr>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838200" y="1690688"/>
            <a:ext cx="9697872" cy="1163235"/>
          </a:xfrm>
        </p:spPr>
        <p:txBody>
          <a:bodyPr>
            <a:normAutofit fontScale="62500" lnSpcReduction="20000"/>
          </a:bodyPr>
          <a:lstStyle/>
          <a:p>
            <a:pPr>
              <a:buClr>
                <a:schemeClr val="accent5">
                  <a:lumMod val="50000"/>
                </a:schemeClr>
              </a:buClr>
              <a:buFont typeface="Wingdings" panose="05000000000000000000" pitchFamily="2" charset="2"/>
              <a:buChar char="Ø"/>
            </a:pPr>
            <a:r>
              <a:rPr lang="en-US" sz="5000" dirty="0" smtClean="0"/>
              <a:t>Enclose all of the </a:t>
            </a:r>
            <a:r>
              <a:rPr lang="en-US" sz="5000" dirty="0" smtClean="0">
                <a:latin typeface="Courier New" panose="02070309020205020404" pitchFamily="49" charset="0"/>
                <a:cs typeface="Courier New" panose="02070309020205020404" pitchFamily="49" charset="0"/>
              </a:rPr>
              <a:t>body</a:t>
            </a:r>
            <a:r>
              <a:rPr lang="en-US" sz="5000" dirty="0" smtClean="0"/>
              <a:t> element content in between </a:t>
            </a:r>
            <a:r>
              <a:rPr lang="en-US" sz="5000" dirty="0" smtClean="0">
                <a:latin typeface="Courier New" panose="02070309020205020404" pitchFamily="49" charset="0"/>
                <a:cs typeface="Courier New" panose="02070309020205020404" pitchFamily="49" charset="0"/>
              </a:rPr>
              <a:t>&lt;div id="</a:t>
            </a:r>
            <a:r>
              <a:rPr lang="en-US" sz="5000" dirty="0" err="1" smtClean="0">
                <a:latin typeface="Courier New" panose="02070309020205020404" pitchFamily="49" charset="0"/>
                <a:cs typeface="Courier New" panose="02070309020205020404" pitchFamily="49" charset="0"/>
              </a:rPr>
              <a:t>allcontent</a:t>
            </a:r>
            <a:r>
              <a:rPr lang="en-US" sz="5000" dirty="0" smtClean="0">
                <a:latin typeface="Courier New" panose="02070309020205020404" pitchFamily="49" charset="0"/>
                <a:cs typeface="Courier New" panose="02070309020205020404" pitchFamily="49" charset="0"/>
              </a:rPr>
              <a:t>"&gt;</a:t>
            </a:r>
            <a:r>
              <a:rPr lang="en-US" sz="5000" dirty="0" smtClean="0">
                <a:cs typeface="Courier New" panose="02070309020205020404" pitchFamily="49" charset="0"/>
              </a:rPr>
              <a:t> and </a:t>
            </a:r>
            <a:r>
              <a:rPr lang="en-US" sz="5000" dirty="0" smtClean="0">
                <a:latin typeface="Courier New" panose="02070309020205020404" pitchFamily="49" charset="0"/>
                <a:cs typeface="Courier New" panose="02070309020205020404" pitchFamily="49" charset="0"/>
              </a:rPr>
              <a:t>&lt;/div&gt;</a:t>
            </a:r>
            <a:r>
              <a:rPr lang="en-US" sz="5000" dirty="0" smtClean="0">
                <a:cs typeface="Courier New" panose="02070309020205020404" pitchFamily="49" charset="0"/>
              </a:rPr>
              <a:t>.  Then include the following CSS:</a:t>
            </a:r>
            <a:endParaRPr lang="en-US" sz="4200" dirty="0" smtClean="0">
              <a:latin typeface="Courier New" panose="02070309020205020404" pitchFamily="49" charset="0"/>
              <a:cs typeface="Courier New" panose="02070309020205020404" pitchFamily="49"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853923"/>
            <a:ext cx="9096937" cy="3567184"/>
          </a:xfrm>
          <a:prstGeom prst="rect">
            <a:avLst/>
          </a:prstGeom>
        </p:spPr>
      </p:pic>
    </p:spTree>
    <p:extLst>
      <p:ext uri="{BB962C8B-B14F-4D97-AF65-F5344CB8AC3E}">
        <p14:creationId xmlns:p14="http://schemas.microsoft.com/office/powerpoint/2010/main" val="6786304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5400" dirty="0" smtClean="0">
                <a:solidFill>
                  <a:schemeClr val="accent6">
                    <a:lumMod val="50000"/>
                  </a:schemeClr>
                </a:solidFill>
                <a:effectLst>
                  <a:outerShdw blurRad="38100" dist="38100" dir="2700000" algn="tl">
                    <a:srgbClr val="000000">
                      <a:alpha val="43137"/>
                    </a:srgbClr>
                  </a:outerShdw>
                </a:effectLst>
              </a:rPr>
              <a:t>Exercise: Morphing to the </a:t>
            </a:r>
            <a:r>
              <a:rPr lang="en-US" sz="5400" dirty="0" err="1" smtClean="0">
                <a:solidFill>
                  <a:schemeClr val="accent6">
                    <a:lumMod val="50000"/>
                  </a:schemeClr>
                </a:solidFill>
                <a:effectLst>
                  <a:outerShdw blurRad="38100" dist="38100" dir="2700000" algn="tl">
                    <a:srgbClr val="000000">
                      <a:alpha val="43137"/>
                    </a:srgbClr>
                  </a:outerShdw>
                </a:effectLst>
              </a:rPr>
              <a:t>Jello</a:t>
            </a:r>
            <a:r>
              <a:rPr lang="en-US" sz="5400" dirty="0" smtClean="0">
                <a:solidFill>
                  <a:schemeClr val="accent6">
                    <a:lumMod val="50000"/>
                  </a:schemeClr>
                </a:solidFill>
                <a:effectLst>
                  <a:outerShdw blurRad="38100" dist="38100" dir="2700000" algn="tl">
                    <a:srgbClr val="000000">
                      <a:alpha val="43137"/>
                    </a:srgbClr>
                  </a:outerShdw>
                </a:effectLst>
              </a:rPr>
              <a:t> Layout</a:t>
            </a:r>
            <a:endParaRPr lang="en-US" sz="5400" dirty="0">
              <a:solidFill>
                <a:schemeClr val="accent6">
                  <a:lumMod val="50000"/>
                </a:schemeClr>
              </a:solidFill>
              <a:effectLst>
                <a:outerShdw blurRad="38100" dist="38100" dir="2700000" algn="tl">
                  <a:srgbClr val="000000">
                    <a:alpha val="43137"/>
                  </a:srgbClr>
                </a:outerShdw>
              </a:effectLst>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690687"/>
            <a:ext cx="10161324" cy="3850303"/>
          </a:xfrm>
        </p:spPr>
      </p:pic>
    </p:spTree>
    <p:extLst>
      <p:ext uri="{BB962C8B-B14F-4D97-AF65-F5344CB8AC3E}">
        <p14:creationId xmlns:p14="http://schemas.microsoft.com/office/powerpoint/2010/main" val="4039030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smtClean="0">
                <a:solidFill>
                  <a:schemeClr val="accent6">
                    <a:lumMod val="50000"/>
                  </a:schemeClr>
                </a:solidFill>
                <a:effectLst>
                  <a:outerShdw blurRad="38100" dist="38100" dir="2700000" algn="tl">
                    <a:srgbClr val="000000">
                      <a:alpha val="43137"/>
                    </a:srgbClr>
                  </a:outerShdw>
                </a:effectLst>
              </a:rPr>
              <a:t>Absolute positioning</a:t>
            </a:r>
            <a:endParaRPr lang="en-US" sz="5400" dirty="0">
              <a:solidFill>
                <a:schemeClr val="accent6">
                  <a:lumMod val="50000"/>
                </a:schemeClr>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838200" y="1825625"/>
            <a:ext cx="10515600" cy="4657062"/>
          </a:xfrm>
        </p:spPr>
        <p:txBody>
          <a:bodyPr>
            <a:normAutofit fontScale="47500" lnSpcReduction="20000"/>
          </a:bodyPr>
          <a:lstStyle/>
          <a:p>
            <a:pPr>
              <a:buClr>
                <a:schemeClr val="accent5">
                  <a:lumMod val="50000"/>
                </a:schemeClr>
              </a:buClr>
              <a:buFont typeface="Wingdings" panose="05000000000000000000" pitchFamily="2" charset="2"/>
              <a:buChar char="Ø"/>
            </a:pPr>
            <a:r>
              <a:rPr lang="en-US" sz="5000" dirty="0" smtClean="0"/>
              <a:t>We can also specify an absolute position for an element in which case it is completely removed from the flow and all other elements, block or inline, are positioned without regard for this element.  In this case, text and other content may be hidden underneath absolutely positioned elements.</a:t>
            </a:r>
          </a:p>
          <a:p>
            <a:pPr>
              <a:buClr>
                <a:schemeClr val="accent5">
                  <a:lumMod val="50000"/>
                </a:schemeClr>
              </a:buClr>
              <a:buFont typeface="Wingdings" panose="05000000000000000000" pitchFamily="2" charset="2"/>
              <a:buChar char="Ø"/>
            </a:pPr>
            <a:r>
              <a:rPr lang="en-US" sz="5000" dirty="0" smtClean="0"/>
              <a:t>Absolute positioning can be specified by setting the </a:t>
            </a:r>
            <a:r>
              <a:rPr lang="en-US" sz="5000" dirty="0" smtClean="0">
                <a:latin typeface="Courier New" panose="02070309020205020404" pitchFamily="49" charset="0"/>
                <a:cs typeface="Courier New" panose="02070309020205020404" pitchFamily="49" charset="0"/>
              </a:rPr>
              <a:t>position</a:t>
            </a:r>
            <a:r>
              <a:rPr lang="en-US" sz="5000" dirty="0" smtClean="0"/>
              <a:t> property to </a:t>
            </a:r>
            <a:r>
              <a:rPr lang="en-US" sz="5000" dirty="0" smtClean="0">
                <a:latin typeface="Courier New" panose="02070309020205020404" pitchFamily="49" charset="0"/>
                <a:cs typeface="Courier New" panose="02070309020205020404" pitchFamily="49" charset="0"/>
              </a:rPr>
              <a:t>absolute</a:t>
            </a:r>
            <a:r>
              <a:rPr lang="en-US" sz="5000" dirty="0" smtClean="0">
                <a:cs typeface="Courier New" panose="02070309020205020404" pitchFamily="49" charset="0"/>
              </a:rPr>
              <a:t> and then specifying a values for </a:t>
            </a:r>
            <a:r>
              <a:rPr lang="en-US" sz="5000" dirty="0" smtClean="0">
                <a:latin typeface="Courier New" panose="02070309020205020404" pitchFamily="49" charset="0"/>
                <a:cs typeface="Courier New" panose="02070309020205020404" pitchFamily="49" charset="0"/>
              </a:rPr>
              <a:t>top, bottom, left, or right </a:t>
            </a:r>
            <a:r>
              <a:rPr lang="en-US" sz="5000" dirty="0" smtClean="0">
                <a:cs typeface="Courier New" panose="02070309020205020404" pitchFamily="49" charset="0"/>
              </a:rPr>
              <a:t>in either pixels or percentages to specify the distance away from the top, bottom, left, and right borders of the browser window </a:t>
            </a:r>
            <a:r>
              <a:rPr lang="en-US" sz="5000" b="1" u="sng" dirty="0" smtClean="0">
                <a:solidFill>
                  <a:srgbClr val="FF0000"/>
                </a:solidFill>
                <a:effectLst>
                  <a:outerShdw blurRad="38100" dist="38100" dir="2700000" algn="tl">
                    <a:srgbClr val="000000">
                      <a:alpha val="43137"/>
                    </a:srgbClr>
                  </a:outerShdw>
                </a:effectLst>
                <a:cs typeface="Courier New" panose="02070309020205020404" pitchFamily="49" charset="0"/>
              </a:rPr>
              <a:t>WHEN it’s showing the top left corner of the web page</a:t>
            </a:r>
            <a:r>
              <a:rPr lang="en-US" sz="5000" dirty="0" smtClean="0">
                <a:cs typeface="Courier New" panose="02070309020205020404" pitchFamily="49" charset="0"/>
              </a:rPr>
              <a:t>, respectively.</a:t>
            </a:r>
          </a:p>
          <a:p>
            <a:pPr lvl="1">
              <a:buClr>
                <a:schemeClr val="accent5">
                  <a:lumMod val="50000"/>
                </a:schemeClr>
              </a:buClr>
              <a:buFont typeface="Wingdings" panose="05000000000000000000" pitchFamily="2" charset="2"/>
              <a:buChar char="q"/>
            </a:pPr>
            <a:r>
              <a:rPr lang="en-US" sz="4600" dirty="0" smtClean="0">
                <a:cs typeface="Courier New" panose="02070309020205020404" pitchFamily="49" charset="0"/>
              </a:rPr>
              <a:t>Example:</a:t>
            </a:r>
            <a:r>
              <a:rPr lang="en-US" sz="4600" dirty="0" smtClean="0">
                <a:latin typeface="Courier New" panose="02070309020205020404" pitchFamily="49" charset="0"/>
                <a:cs typeface="Courier New" panose="02070309020205020404" pitchFamily="49" charset="0"/>
              </a:rPr>
              <a:t> top: 20px; right: 10%; </a:t>
            </a:r>
            <a:r>
              <a:rPr lang="en-US" sz="4600" dirty="0" smtClean="0">
                <a:cs typeface="Courier New" panose="02070309020205020404" pitchFamily="49" charset="0"/>
              </a:rPr>
              <a:t>positions the element 20 pixels down from the top and 10% of the width of the browser window to the left of the right border so e.g., 80 pixels if the browser is 800 pixels wide.</a:t>
            </a:r>
            <a:endParaRPr lang="en-US" sz="4600" dirty="0" smtClean="0">
              <a:latin typeface="Courier New" panose="02070309020205020404" pitchFamily="49" charset="0"/>
              <a:cs typeface="Courier New" panose="02070309020205020404" pitchFamily="49" charset="0"/>
            </a:endParaRPr>
          </a:p>
          <a:p>
            <a:pPr>
              <a:buClr>
                <a:schemeClr val="accent5">
                  <a:lumMod val="50000"/>
                </a:schemeClr>
              </a:buClr>
              <a:buFont typeface="Wingdings" panose="05000000000000000000" pitchFamily="2" charset="2"/>
              <a:buChar char="Ø"/>
            </a:pPr>
            <a:r>
              <a:rPr lang="en-US" sz="5000" dirty="0" smtClean="0"/>
              <a:t>The default value for the position property is </a:t>
            </a:r>
            <a:r>
              <a:rPr lang="en-US" sz="5000" dirty="0" smtClean="0">
                <a:latin typeface="Courier New" panose="02070309020205020404" pitchFamily="49" charset="0"/>
                <a:cs typeface="Courier New" panose="02070309020205020404" pitchFamily="49" charset="0"/>
              </a:rPr>
              <a:t>static</a:t>
            </a:r>
            <a:r>
              <a:rPr lang="en-US" sz="5000" dirty="0" smtClean="0"/>
              <a:t>, which gives the browser the decision of exact element placement.</a:t>
            </a:r>
          </a:p>
          <a:p>
            <a:pPr>
              <a:buClr>
                <a:schemeClr val="accent5">
                  <a:lumMod val="50000"/>
                </a:schemeClr>
              </a:buClr>
              <a:buFont typeface="Wingdings" panose="05000000000000000000" pitchFamily="2" charset="2"/>
              <a:buChar char="Ø"/>
            </a:pPr>
            <a:r>
              <a:rPr lang="en-US" sz="5000" dirty="0" smtClean="0"/>
              <a:t>Absolutely positioned elements can be layered via the </a:t>
            </a:r>
            <a:r>
              <a:rPr lang="en-US" sz="5000" dirty="0" smtClean="0">
                <a:latin typeface="Courier New" panose="02070309020205020404" pitchFamily="49" charset="0"/>
                <a:cs typeface="Courier New" panose="02070309020205020404" pitchFamily="49" charset="0"/>
              </a:rPr>
              <a:t>z-index</a:t>
            </a:r>
            <a:r>
              <a:rPr lang="en-US" sz="5000" dirty="0" smtClean="0"/>
              <a:t> attribute; if one element has a higher z-index value than another one, then it is placed on top. </a:t>
            </a:r>
          </a:p>
        </p:txBody>
      </p:sp>
    </p:spTree>
    <p:extLst>
      <p:ext uri="{BB962C8B-B14F-4D97-AF65-F5344CB8AC3E}">
        <p14:creationId xmlns:p14="http://schemas.microsoft.com/office/powerpoint/2010/main" val="4938856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smtClean="0">
                <a:solidFill>
                  <a:schemeClr val="accent6">
                    <a:lumMod val="50000"/>
                  </a:schemeClr>
                </a:solidFill>
                <a:effectLst>
                  <a:outerShdw blurRad="38100" dist="38100" dir="2700000" algn="tl">
                    <a:srgbClr val="000000">
                      <a:alpha val="43137"/>
                    </a:srgbClr>
                  </a:outerShdw>
                </a:effectLst>
              </a:rPr>
              <a:t>Absolute Positioning Example</a:t>
            </a:r>
            <a:endParaRPr lang="en-US" sz="5400" dirty="0">
              <a:solidFill>
                <a:schemeClr val="accent6">
                  <a:lumMod val="50000"/>
                </a:schemeClr>
              </a:solidFill>
              <a:effectLst>
                <a:outerShdw blurRad="38100" dist="38100" dir="2700000" algn="tl">
                  <a:srgbClr val="000000">
                    <a:alpha val="43137"/>
                  </a:srgbClr>
                </a:outerShdw>
              </a:effectLst>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00580" y="1457136"/>
            <a:ext cx="10153220" cy="5216619"/>
          </a:xfrm>
        </p:spPr>
      </p:pic>
    </p:spTree>
    <p:extLst>
      <p:ext uri="{BB962C8B-B14F-4D97-AF65-F5344CB8AC3E}">
        <p14:creationId xmlns:p14="http://schemas.microsoft.com/office/powerpoint/2010/main" val="37093854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smtClean="0">
                <a:solidFill>
                  <a:schemeClr val="accent6">
                    <a:lumMod val="50000"/>
                  </a:schemeClr>
                </a:solidFill>
                <a:effectLst>
                  <a:outerShdw blurRad="38100" dist="38100" dir="2700000" algn="tl">
                    <a:srgbClr val="000000">
                      <a:alpha val="43137"/>
                    </a:srgbClr>
                  </a:outerShdw>
                </a:effectLst>
              </a:rPr>
              <a:t>Absolute Positioning Sidebar Exercise</a:t>
            </a:r>
            <a:endParaRPr lang="en-US" sz="5400" dirty="0">
              <a:solidFill>
                <a:schemeClr val="accent6">
                  <a:lumMod val="50000"/>
                </a:schemeClr>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normAutofit fontScale="62500" lnSpcReduction="20000"/>
          </a:bodyPr>
          <a:lstStyle/>
          <a:p>
            <a:pPr>
              <a:buClr>
                <a:schemeClr val="accent5">
                  <a:lumMod val="50000"/>
                </a:schemeClr>
              </a:buClr>
              <a:buFont typeface="Wingdings" panose="05000000000000000000" pitchFamily="2" charset="2"/>
              <a:buChar char="Ø"/>
            </a:pPr>
            <a:r>
              <a:rPr lang="en-US" sz="5000" dirty="0" smtClean="0"/>
              <a:t>Set the sidebar to have an absolute position of 128 pixels below the top of the page and 0 pixels from its right (touching the right side).  Then specify its width to be 280 pixels.  For the main content area, set the right margin to be 330 pixels to account for (width + 2×cellpadding + 2×margin = 280 + 2×15 + 2×10 = 280+30+20)</a:t>
            </a:r>
          </a:p>
          <a:p>
            <a:pPr lvl="1">
              <a:buClr>
                <a:schemeClr val="accent5">
                  <a:lumMod val="50000"/>
                </a:schemeClr>
              </a:buClr>
              <a:buFont typeface="Wingdings" panose="05000000000000000000" pitchFamily="2" charset="2"/>
              <a:buChar char="q"/>
            </a:pPr>
            <a:r>
              <a:rPr lang="en-US" sz="4600" dirty="0" smtClean="0"/>
              <a:t>Q: Where did the 128 pixels come from?  See if you can visualize how the page will be laid out before viewing.</a:t>
            </a:r>
            <a:endParaRPr lang="en-US" sz="4600" b="1" u="sng" dirty="0" smtClean="0"/>
          </a:p>
          <a:p>
            <a:pPr>
              <a:buClr>
                <a:schemeClr val="accent5">
                  <a:lumMod val="50000"/>
                </a:schemeClr>
              </a:buClr>
              <a:buFont typeface="Wingdings" panose="05000000000000000000" pitchFamily="2" charset="2"/>
              <a:buChar char="Ø"/>
            </a:pPr>
            <a:r>
              <a:rPr lang="en-US" sz="5000" b="1" u="sng" dirty="0" smtClean="0">
                <a:effectLst>
                  <a:outerShdw blurRad="38100" dist="38100" dir="2700000" algn="tl">
                    <a:srgbClr val="000000">
                      <a:alpha val="43137"/>
                    </a:srgbClr>
                  </a:outerShdw>
                </a:effectLst>
              </a:rPr>
              <a:t>Problem</a:t>
            </a:r>
            <a:r>
              <a:rPr lang="en-US" sz="5000" dirty="0" smtClean="0"/>
              <a:t>: When the width is small, the right column may go on top of the footer and the clear property won’t fix this since the absolutely positioned sidebar is completely ignored by other elements being placed on the page.</a:t>
            </a:r>
          </a:p>
        </p:txBody>
      </p:sp>
    </p:spTree>
    <p:extLst>
      <p:ext uri="{BB962C8B-B14F-4D97-AF65-F5344CB8AC3E}">
        <p14:creationId xmlns:p14="http://schemas.microsoft.com/office/powerpoint/2010/main" val="2816829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normAutofit fontScale="90000"/>
          </a:bodyPr>
          <a:lstStyle/>
          <a:p>
            <a:r>
              <a:rPr lang="en-US" sz="5400" dirty="0" smtClean="0">
                <a:solidFill>
                  <a:schemeClr val="accent6">
                    <a:lumMod val="50000"/>
                  </a:schemeClr>
                </a:solidFill>
                <a:effectLst>
                  <a:outerShdw blurRad="38100" dist="38100" dir="2700000" algn="tl">
                    <a:srgbClr val="000000">
                      <a:alpha val="43137"/>
                    </a:srgbClr>
                  </a:outerShdw>
                </a:effectLst>
              </a:rPr>
              <a:t>Flow: How the browser lays out pages</a:t>
            </a:r>
            <a:endParaRPr lang="en-US" sz="5400" dirty="0">
              <a:solidFill>
                <a:schemeClr val="accent6">
                  <a:lumMod val="50000"/>
                </a:schemeClr>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838199" y="1325563"/>
            <a:ext cx="3896463" cy="5522930"/>
          </a:xfrm>
        </p:spPr>
        <p:txBody>
          <a:bodyPr>
            <a:normAutofit fontScale="62500" lnSpcReduction="20000"/>
          </a:bodyPr>
          <a:lstStyle/>
          <a:p>
            <a:pPr>
              <a:buClr>
                <a:schemeClr val="accent5">
                  <a:lumMod val="50000"/>
                </a:schemeClr>
              </a:buClr>
              <a:buFont typeface="Wingdings" panose="05000000000000000000" pitchFamily="2" charset="2"/>
              <a:buChar char="Ø"/>
            </a:pPr>
            <a:r>
              <a:rPr lang="en-US" sz="5000" dirty="0" smtClean="0"/>
              <a:t>The browser uses flow to lay out the pages. Unless told otherwise, the browser puts the block elements listed at the top of the HTML on the top of the page and proceeds downward through the HTML, displaying each block element below the previous one, separating the blocks with </a:t>
            </a:r>
            <a:r>
              <a:rPr lang="en-US" sz="5000" dirty="0" err="1" smtClean="0"/>
              <a:t>linebreaks</a:t>
            </a:r>
            <a:r>
              <a:rPr lang="en-US" sz="5000" dirty="0" smtClean="0"/>
              <a: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34663" y="1027906"/>
            <a:ext cx="6735115" cy="5820587"/>
          </a:xfrm>
          <a:prstGeom prst="rect">
            <a:avLst/>
          </a:prstGeom>
        </p:spPr>
      </p:pic>
    </p:spTree>
    <p:extLst>
      <p:ext uri="{BB962C8B-B14F-4D97-AF65-F5344CB8AC3E}">
        <p14:creationId xmlns:p14="http://schemas.microsoft.com/office/powerpoint/2010/main" val="33318463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9919" y="0"/>
            <a:ext cx="10515600" cy="1325563"/>
          </a:xfrm>
        </p:spPr>
        <p:txBody>
          <a:bodyPr>
            <a:normAutofit/>
          </a:bodyPr>
          <a:lstStyle/>
          <a:p>
            <a:r>
              <a:rPr lang="en-US" sz="5400" dirty="0" smtClean="0">
                <a:solidFill>
                  <a:schemeClr val="accent6">
                    <a:lumMod val="50000"/>
                  </a:schemeClr>
                </a:solidFill>
                <a:effectLst>
                  <a:outerShdw blurRad="38100" dist="38100" dir="2700000" algn="tl">
                    <a:srgbClr val="000000">
                      <a:alpha val="43137"/>
                    </a:srgbClr>
                  </a:outerShdw>
                </a:effectLst>
              </a:rPr>
              <a:t>CSS Table Display Layout</a:t>
            </a:r>
            <a:endParaRPr lang="en-US" sz="5400" dirty="0">
              <a:solidFill>
                <a:schemeClr val="accent6">
                  <a:lumMod val="50000"/>
                </a:schemeClr>
              </a:solidFill>
              <a:effectLst>
                <a:outerShdw blurRad="38100" dist="38100" dir="2700000" algn="tl">
                  <a:srgbClr val="000000">
                    <a:alpha val="43137"/>
                  </a:srgbClr>
                </a:outerShdw>
              </a:effectLst>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80165" y="1105469"/>
            <a:ext cx="6325483" cy="5404514"/>
          </a:xfrm>
          <a:prstGeom prst="rect">
            <a:avLst/>
          </a:prstGeom>
        </p:spPr>
      </p:pic>
      <p:sp>
        <p:nvSpPr>
          <p:cNvPr id="3" name="Content Placeholder 2"/>
          <p:cNvSpPr>
            <a:spLocks noGrp="1"/>
          </p:cNvSpPr>
          <p:nvPr>
            <p:ph idx="1"/>
          </p:nvPr>
        </p:nvSpPr>
        <p:spPr>
          <a:xfrm>
            <a:off x="838200" y="1105469"/>
            <a:ext cx="5535304" cy="5752531"/>
          </a:xfrm>
        </p:spPr>
        <p:txBody>
          <a:bodyPr>
            <a:noAutofit/>
          </a:bodyPr>
          <a:lstStyle/>
          <a:p>
            <a:pPr>
              <a:buClr>
                <a:schemeClr val="accent5">
                  <a:lumMod val="50000"/>
                </a:schemeClr>
              </a:buClr>
              <a:buFont typeface="Wingdings" panose="05000000000000000000" pitchFamily="2" charset="2"/>
              <a:buChar char="Ø"/>
            </a:pPr>
            <a:r>
              <a:rPr lang="en-US" sz="2500" dirty="0" smtClean="0"/>
              <a:t>Tables are like spreadsheets, a grid of cells which may or may not be surrounded by borders.</a:t>
            </a:r>
          </a:p>
          <a:p>
            <a:pPr>
              <a:buClr>
                <a:schemeClr val="accent5">
                  <a:lumMod val="50000"/>
                </a:schemeClr>
              </a:buClr>
              <a:buFont typeface="Wingdings" panose="05000000000000000000" pitchFamily="2" charset="2"/>
              <a:buChar char="Ø"/>
            </a:pPr>
            <a:r>
              <a:rPr lang="en-US" sz="2500" dirty="0" smtClean="0"/>
              <a:t>In the mid 1990’s, multicolumn layouts or layouts in which you wanted items to line up were done with borderless HTML tables.  However, now with </a:t>
            </a:r>
            <a:r>
              <a:rPr lang="en-US" sz="2500" b="1" dirty="0" smtClean="0">
                <a:solidFill>
                  <a:srgbClr val="002060"/>
                </a:solidFill>
                <a:effectLst>
                  <a:outerShdw blurRad="38100" dist="38100" dir="2700000" algn="tl">
                    <a:srgbClr val="000000">
                      <a:alpha val="43137"/>
                    </a:srgbClr>
                  </a:outerShdw>
                </a:effectLst>
              </a:rPr>
              <a:t>CSS tables</a:t>
            </a:r>
            <a:r>
              <a:rPr lang="en-US" sz="2500" dirty="0" smtClean="0"/>
              <a:t> available for layout, </a:t>
            </a:r>
            <a:r>
              <a:rPr lang="en-US" sz="2500" b="1" dirty="0" smtClean="0">
                <a:solidFill>
                  <a:srgbClr val="FF0000"/>
                </a:solidFill>
                <a:effectLst>
                  <a:outerShdw blurRad="38100" dist="38100" dir="2700000" algn="tl">
                    <a:srgbClr val="000000">
                      <a:alpha val="43137"/>
                    </a:srgbClr>
                  </a:outerShdw>
                </a:effectLst>
              </a:rPr>
              <a:t>HTML tables</a:t>
            </a:r>
            <a:r>
              <a:rPr lang="en-US" sz="2500" dirty="0" smtClean="0"/>
              <a:t> should only be used when </a:t>
            </a:r>
            <a:r>
              <a:rPr lang="en-US" sz="2500" b="1" dirty="0" smtClean="0">
                <a:solidFill>
                  <a:srgbClr val="FF0000"/>
                </a:solidFill>
                <a:effectLst>
                  <a:outerShdw blurRad="38100" dist="38100" dir="2700000" algn="tl">
                    <a:srgbClr val="000000">
                      <a:alpha val="43137"/>
                    </a:srgbClr>
                  </a:outerShdw>
                </a:effectLst>
              </a:rPr>
              <a:t>structurally</a:t>
            </a:r>
            <a:r>
              <a:rPr lang="en-US" sz="2500" dirty="0" smtClean="0"/>
              <a:t> the content is tabular in nature, not for e.g., a 2-column layout which is about </a:t>
            </a:r>
            <a:r>
              <a:rPr lang="en-US" sz="2500" b="1" dirty="0" smtClean="0">
                <a:solidFill>
                  <a:srgbClr val="002060"/>
                </a:solidFill>
                <a:effectLst>
                  <a:outerShdw blurRad="38100" dist="38100" dir="2700000" algn="tl">
                    <a:srgbClr val="000000">
                      <a:alpha val="43137"/>
                    </a:srgbClr>
                  </a:outerShdw>
                </a:effectLst>
              </a:rPr>
              <a:t>presentation</a:t>
            </a:r>
            <a:r>
              <a:rPr lang="en-US" sz="2500" dirty="0" smtClean="0"/>
              <a:t>.</a:t>
            </a:r>
          </a:p>
          <a:p>
            <a:pPr>
              <a:buClr>
                <a:schemeClr val="accent5">
                  <a:lumMod val="50000"/>
                </a:schemeClr>
              </a:buClr>
              <a:buFont typeface="Wingdings" panose="05000000000000000000" pitchFamily="2" charset="2"/>
              <a:buChar char="Ø"/>
            </a:pPr>
            <a:r>
              <a:rPr lang="en-US" sz="2500" dirty="0" smtClean="0"/>
              <a:t>A CSS table is created by nesting block elements; one has a table display which contains blocks with row displays which contain blocks with cell displays.</a:t>
            </a:r>
          </a:p>
        </p:txBody>
      </p:sp>
    </p:spTree>
    <p:extLst>
      <p:ext uri="{BB962C8B-B14F-4D97-AF65-F5344CB8AC3E}">
        <p14:creationId xmlns:p14="http://schemas.microsoft.com/office/powerpoint/2010/main" val="42586110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smtClean="0">
                <a:solidFill>
                  <a:schemeClr val="accent6">
                    <a:lumMod val="50000"/>
                  </a:schemeClr>
                </a:solidFill>
                <a:effectLst>
                  <a:outerShdw blurRad="38100" dist="38100" dir="2700000" algn="tl">
                    <a:srgbClr val="000000">
                      <a:alpha val="43137"/>
                    </a:srgbClr>
                  </a:outerShdw>
                </a:effectLst>
              </a:rPr>
              <a:t>CSS Table Two-column Exercise Part I</a:t>
            </a:r>
            <a:endParaRPr lang="en-US" sz="5400" dirty="0">
              <a:solidFill>
                <a:schemeClr val="accent6">
                  <a:lumMod val="50000"/>
                </a:schemeClr>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normAutofit fontScale="62500" lnSpcReduction="20000"/>
          </a:bodyPr>
          <a:lstStyle/>
          <a:p>
            <a:pPr marL="1028700" indent="-1028700">
              <a:buClr>
                <a:schemeClr val="accent5">
                  <a:lumMod val="50000"/>
                </a:schemeClr>
              </a:buClr>
              <a:buFont typeface="+mj-lt"/>
              <a:buAutoNum type="romanUcPeriod"/>
            </a:pPr>
            <a:r>
              <a:rPr lang="en-US" sz="5000" dirty="0" smtClean="0"/>
              <a:t>Sketch the setup for creating a table for the two-column layout.</a:t>
            </a:r>
          </a:p>
          <a:p>
            <a:pPr marL="1028700" indent="-1028700">
              <a:buClr>
                <a:schemeClr val="accent5">
                  <a:lumMod val="50000"/>
                </a:schemeClr>
              </a:buClr>
              <a:buFont typeface="+mj-lt"/>
              <a:buAutoNum type="romanUcPeriod"/>
            </a:pPr>
            <a:r>
              <a:rPr lang="en-US" sz="5000" dirty="0" smtClean="0"/>
              <a:t>Introduce new </a:t>
            </a:r>
            <a:r>
              <a:rPr lang="en-US" sz="5000" dirty="0" smtClean="0">
                <a:latin typeface="Courier New" panose="02070309020205020404" pitchFamily="49" charset="0"/>
                <a:cs typeface="Courier New" panose="02070309020205020404" pitchFamily="49" charset="0"/>
              </a:rPr>
              <a:t>div</a:t>
            </a:r>
            <a:r>
              <a:rPr lang="en-US" sz="5000" dirty="0" smtClean="0"/>
              <a:t> elements as necessary to represent the </a:t>
            </a:r>
            <a:r>
              <a:rPr lang="en-US" sz="5000" dirty="0" smtClean="0">
                <a:latin typeface="Courier New" panose="02070309020205020404" pitchFamily="49" charset="0"/>
                <a:cs typeface="Courier New" panose="02070309020205020404" pitchFamily="49" charset="0"/>
              </a:rPr>
              <a:t>table</a:t>
            </a:r>
            <a:r>
              <a:rPr lang="en-US" sz="5000" dirty="0" smtClean="0"/>
              <a:t> and single </a:t>
            </a:r>
            <a:r>
              <a:rPr lang="en-US" sz="5000" dirty="0" smtClean="0">
                <a:latin typeface="Courier New" panose="02070309020205020404" pitchFamily="49" charset="0"/>
                <a:cs typeface="Courier New" panose="02070309020205020404" pitchFamily="49" charset="0"/>
              </a:rPr>
              <a:t>row</a:t>
            </a:r>
            <a:r>
              <a:rPr lang="en-US" sz="5000" dirty="0" smtClean="0"/>
              <a:t> with appropriately named </a:t>
            </a:r>
            <a:r>
              <a:rPr lang="en-US" sz="5000" dirty="0" smtClean="0">
                <a:latin typeface="Courier New" panose="02070309020205020404" pitchFamily="49" charset="0"/>
                <a:cs typeface="Courier New" panose="02070309020205020404" pitchFamily="49" charset="0"/>
              </a:rPr>
              <a:t>id</a:t>
            </a:r>
            <a:r>
              <a:rPr lang="en-US" sz="5000" dirty="0" smtClean="0"/>
              <a:t> attributes into HTML code.  Do this so that the elements are nested properly for implementing the table setup.</a:t>
            </a:r>
          </a:p>
          <a:p>
            <a:pPr marL="1028700" indent="-1028700">
              <a:buClr>
                <a:schemeClr val="accent5">
                  <a:lumMod val="50000"/>
                </a:schemeClr>
              </a:buClr>
              <a:buFont typeface="+mj-lt"/>
              <a:buAutoNum type="romanUcPeriod"/>
            </a:pPr>
            <a:r>
              <a:rPr lang="en-US" sz="5000" dirty="0" smtClean="0"/>
              <a:t>Add new CSS rules for the elements representing the table and the table row in which you specify </a:t>
            </a:r>
            <a:r>
              <a:rPr lang="en-US" sz="5000" dirty="0" err="1" smtClean="0">
                <a:latin typeface="Courier New" panose="02070309020205020404" pitchFamily="49" charset="0"/>
                <a:cs typeface="Courier New" panose="02070309020205020404" pitchFamily="49" charset="0"/>
              </a:rPr>
              <a:t>display:table</a:t>
            </a:r>
            <a:r>
              <a:rPr lang="en-US" sz="5000" dirty="0" smtClean="0">
                <a:latin typeface="Courier New" panose="02070309020205020404" pitchFamily="49" charset="0"/>
                <a:cs typeface="Courier New" panose="02070309020205020404" pitchFamily="49" charset="0"/>
              </a:rPr>
              <a:t>;</a:t>
            </a:r>
            <a:r>
              <a:rPr lang="en-US" sz="5000" dirty="0" smtClean="0"/>
              <a:t> and </a:t>
            </a:r>
            <a:r>
              <a:rPr lang="en-US" sz="5000" dirty="0" err="1" smtClean="0">
                <a:latin typeface="Courier New" panose="02070309020205020404" pitchFamily="49" charset="0"/>
                <a:cs typeface="Courier New" panose="02070309020205020404" pitchFamily="49" charset="0"/>
              </a:rPr>
              <a:t>display:table-row</a:t>
            </a:r>
            <a:r>
              <a:rPr lang="en-US" sz="5000" dirty="0" smtClean="0">
                <a:latin typeface="Courier New" panose="02070309020205020404" pitchFamily="49" charset="0"/>
                <a:cs typeface="Courier New" panose="02070309020205020404" pitchFamily="49" charset="0"/>
              </a:rPr>
              <a:t>;</a:t>
            </a:r>
            <a:r>
              <a:rPr lang="en-US" sz="5000" dirty="0" smtClean="0">
                <a:cs typeface="Courier New" panose="02070309020205020404" pitchFamily="49" charset="0"/>
              </a:rPr>
              <a:t> , respectively.  Add </a:t>
            </a:r>
            <a:r>
              <a:rPr lang="en-US" sz="5000" dirty="0" err="1" smtClean="0">
                <a:latin typeface="Courier New" panose="02070309020205020404" pitchFamily="49" charset="0"/>
                <a:cs typeface="Courier New" panose="02070309020205020404" pitchFamily="49" charset="0"/>
              </a:rPr>
              <a:t>display:table-cell</a:t>
            </a:r>
            <a:r>
              <a:rPr lang="en-US" sz="5000" dirty="0" smtClean="0">
                <a:latin typeface="Courier New" panose="02070309020205020404" pitchFamily="49" charset="0"/>
                <a:cs typeface="Courier New" panose="02070309020205020404" pitchFamily="49" charset="0"/>
              </a:rPr>
              <a:t>;</a:t>
            </a:r>
            <a:r>
              <a:rPr lang="en-US" sz="5000" dirty="0" smtClean="0">
                <a:cs typeface="Courier New" panose="02070309020205020404" pitchFamily="49" charset="0"/>
              </a:rPr>
              <a:t> to the rules selecting the </a:t>
            </a:r>
            <a:r>
              <a:rPr lang="en-US" sz="5000" dirty="0" smtClean="0">
                <a:latin typeface="Courier New" panose="02070309020205020404" pitchFamily="49" charset="0"/>
                <a:cs typeface="Courier New" panose="02070309020205020404" pitchFamily="49" charset="0"/>
              </a:rPr>
              <a:t>div</a:t>
            </a:r>
            <a:r>
              <a:rPr lang="en-US" sz="5000" dirty="0" smtClean="0">
                <a:cs typeface="Courier New" panose="02070309020205020404" pitchFamily="49" charset="0"/>
              </a:rPr>
              <a:t> elements serving as the cells. </a:t>
            </a:r>
            <a:endParaRPr lang="en-US" sz="5000" dirty="0" smtClean="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0474831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5400" b="1" dirty="0" smtClean="0">
                <a:solidFill>
                  <a:schemeClr val="accent6">
                    <a:lumMod val="50000"/>
                  </a:schemeClr>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Border-spacing</a:t>
            </a:r>
            <a:r>
              <a:rPr lang="en-US" sz="5400" b="1" dirty="0" smtClean="0">
                <a:solidFill>
                  <a:schemeClr val="accent6">
                    <a:lumMod val="50000"/>
                  </a:schemeClr>
                </a:solidFill>
                <a:effectLst>
                  <a:outerShdw blurRad="38100" dist="38100" dir="2700000" algn="tl">
                    <a:srgbClr val="000000">
                      <a:alpha val="43137"/>
                    </a:srgbClr>
                  </a:outerShdw>
                </a:effectLst>
              </a:rPr>
              <a:t> and </a:t>
            </a:r>
            <a:r>
              <a:rPr lang="en-US" sz="5400" b="1" dirty="0" smtClean="0">
                <a:solidFill>
                  <a:schemeClr val="accent6">
                    <a:lumMod val="50000"/>
                  </a:schemeClr>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Vertical-align</a:t>
            </a:r>
            <a:r>
              <a:rPr lang="en-US" sz="5400" b="1" dirty="0" smtClean="0">
                <a:solidFill>
                  <a:schemeClr val="accent6">
                    <a:lumMod val="50000"/>
                  </a:schemeClr>
                </a:solidFill>
                <a:effectLst>
                  <a:outerShdw blurRad="38100" dist="38100" dir="2700000" algn="tl">
                    <a:srgbClr val="000000">
                      <a:alpha val="43137"/>
                    </a:srgbClr>
                  </a:outerShdw>
                </a:effectLst>
              </a:rPr>
              <a:t> Properties</a:t>
            </a:r>
            <a:endParaRPr lang="en-US" sz="5400" b="1" dirty="0">
              <a:solidFill>
                <a:schemeClr val="accent6">
                  <a:lumMod val="50000"/>
                </a:schemeClr>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838200" y="1825625"/>
            <a:ext cx="10515600" cy="4848130"/>
          </a:xfrm>
        </p:spPr>
        <p:txBody>
          <a:bodyPr>
            <a:normAutofit fontScale="55000" lnSpcReduction="20000"/>
          </a:bodyPr>
          <a:lstStyle/>
          <a:p>
            <a:pPr>
              <a:lnSpc>
                <a:spcPct val="120000"/>
              </a:lnSpc>
              <a:buClr>
                <a:schemeClr val="accent5">
                  <a:lumMod val="50000"/>
                </a:schemeClr>
              </a:buClr>
              <a:buFont typeface="Wingdings" panose="05000000000000000000" pitchFamily="2" charset="2"/>
              <a:buChar char="Ø"/>
            </a:pPr>
            <a:r>
              <a:rPr lang="en-US" sz="5000" b="1" u="sng" dirty="0" smtClean="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Border-spacing</a:t>
            </a:r>
            <a:r>
              <a:rPr lang="en-US" sz="5000" dirty="0" smtClean="0"/>
              <a:t>: In a block element styled with a table display, the value of this attribute specifies the spacing between borders (effectively acting as a combined margin attribute for the table’s block elements representing cells: margin space surrounds borders in box model).</a:t>
            </a:r>
          </a:p>
          <a:p>
            <a:pPr marL="0" indent="0">
              <a:lnSpc>
                <a:spcPct val="120000"/>
              </a:lnSpc>
              <a:buClr>
                <a:schemeClr val="accent5">
                  <a:lumMod val="50000"/>
                </a:schemeClr>
              </a:buClr>
              <a:buNone/>
            </a:pPr>
            <a:endParaRPr lang="en-US" sz="5000" dirty="0" smtClean="0"/>
          </a:p>
          <a:p>
            <a:pPr>
              <a:lnSpc>
                <a:spcPct val="120000"/>
              </a:lnSpc>
              <a:buClr>
                <a:schemeClr val="accent5">
                  <a:lumMod val="50000"/>
                </a:schemeClr>
              </a:buClr>
              <a:buFont typeface="Wingdings" panose="05000000000000000000" pitchFamily="2" charset="2"/>
              <a:buChar char="Ø"/>
            </a:pPr>
            <a:endParaRPr lang="en-US" sz="5000" b="1" u="sng" dirty="0" smtClean="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endParaRPr>
          </a:p>
          <a:p>
            <a:pPr>
              <a:lnSpc>
                <a:spcPct val="120000"/>
              </a:lnSpc>
              <a:buClr>
                <a:schemeClr val="accent5">
                  <a:lumMod val="50000"/>
                </a:schemeClr>
              </a:buClr>
              <a:buFont typeface="Wingdings" panose="05000000000000000000" pitchFamily="2" charset="2"/>
              <a:buChar char="Ø"/>
            </a:pPr>
            <a:r>
              <a:rPr lang="en-US" sz="5000" b="1" u="sng" dirty="0" smtClean="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Vertical-align</a:t>
            </a:r>
            <a:r>
              <a:rPr lang="en-US" sz="5000" dirty="0" smtClean="0"/>
              <a:t>: In a block element styled with a table-cell display, you can specify top, middle or bottom so that the contents of the cell are aligned at its top, middle, or bottom, respectively.</a:t>
            </a:r>
            <a:endParaRPr lang="en-US" sz="4200" dirty="0" smtClean="0">
              <a:latin typeface="Courier New" panose="02070309020205020404" pitchFamily="49" charset="0"/>
              <a:cs typeface="Courier New" panose="02070309020205020404" pitchFamily="49" charset="0"/>
            </a:endParaRPr>
          </a:p>
        </p:txBody>
      </p:sp>
      <p:graphicFrame>
        <p:nvGraphicFramePr>
          <p:cNvPr id="4" name="Table 3"/>
          <p:cNvGraphicFramePr>
            <a:graphicFrameLocks noGrp="1"/>
          </p:cNvGraphicFramePr>
          <p:nvPr>
            <p:extLst>
              <p:ext uri="{D42A27DB-BD31-4B8C-83A1-F6EECF244321}">
                <p14:modId xmlns:p14="http://schemas.microsoft.com/office/powerpoint/2010/main" val="3915046348"/>
              </p:ext>
            </p:extLst>
          </p:nvPr>
        </p:nvGraphicFramePr>
        <p:xfrm>
          <a:off x="3451368" y="3667582"/>
          <a:ext cx="3835488" cy="1524753"/>
        </p:xfrm>
        <a:graphic>
          <a:graphicData uri="http://schemas.openxmlformats.org/drawingml/2006/table">
            <a:tbl>
              <a:tblPr firstRow="1" bandRow="1">
                <a:tableStyleId>{5C22544A-7EE6-4342-B048-85BDC9FD1C3A}</a:tableStyleId>
              </a:tblPr>
              <a:tblGrid>
                <a:gridCol w="208280"/>
                <a:gridCol w="773578"/>
                <a:gridCol w="208280"/>
                <a:gridCol w="1453180"/>
                <a:gridCol w="208280"/>
                <a:gridCol w="773578"/>
                <a:gridCol w="210312"/>
              </a:tblGrid>
              <a:tr h="210312">
                <a:tc>
                  <a:txBody>
                    <a:bodyPr/>
                    <a:lstStyle/>
                    <a:p>
                      <a:endParaRPr lang="en-US" sz="100" dirty="0"/>
                    </a:p>
                  </a:txBody>
                  <a:tcPr>
                    <a:lnL w="38100" cap="flat" cmpd="sng" algn="ctr">
                      <a:solidFill>
                        <a:schemeClr val="tx1"/>
                      </a:solid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00" dirty="0"/>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00" dirty="0"/>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00" dirty="0"/>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tc>
                  <a:txBody>
                    <a:bodyPr/>
                    <a:lstStyle/>
                    <a:p>
                      <a:endParaRPr lang="en-US" sz="100" dirty="0"/>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solidFill>
                      <a:schemeClr val="bg1"/>
                    </a:solidFill>
                  </a:tcPr>
                </a:tc>
                <a:tc>
                  <a:txBody>
                    <a:bodyPr/>
                    <a:lstStyle/>
                    <a:p>
                      <a:endParaRPr lang="en-US" sz="100" dirty="0"/>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tc>
                  <a:txBody>
                    <a:bodyPr/>
                    <a:lstStyle/>
                    <a:p>
                      <a:endParaRPr lang="en-US" sz="100" dirty="0"/>
                    </a:p>
                  </a:txBody>
                  <a:tcPr>
                    <a:lnL w="38100" cap="flat" cmpd="sng" algn="ctr">
                      <a:no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solidFill>
                      <a:schemeClr val="bg1"/>
                    </a:solidFill>
                  </a:tcPr>
                </a:tc>
              </a:tr>
              <a:tr h="467689">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smtClean="0"/>
                        <a:t>Cell</a:t>
                      </a:r>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800"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smtClean="0"/>
                        <a:t>Cell</a:t>
                      </a:r>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solidFill>
                      <a:schemeClr val="bg1"/>
                    </a:solidFill>
                  </a:tcPr>
                </a:tc>
                <a:tc>
                  <a:txBody>
                    <a:bodyPr/>
                    <a:lstStyle/>
                    <a:p>
                      <a:pPr algn="ctr"/>
                      <a:r>
                        <a:rPr lang="en-US" dirty="0" smtClean="0"/>
                        <a:t>Cell</a:t>
                      </a:r>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solidFill>
                      <a:schemeClr val="bg1"/>
                    </a:solidFill>
                  </a:tcPr>
                </a:tc>
              </a:tr>
              <a:tr h="210312">
                <a:tc>
                  <a:txBody>
                    <a:bodyPr/>
                    <a:lstStyle/>
                    <a:p>
                      <a:endParaRPr lang="en-US" sz="100" dirty="0"/>
                    </a:p>
                  </a:txBody>
                  <a:tcPr>
                    <a:lnL w="38100" cap="flat" cmpd="sng" algn="ctr">
                      <a:solidFill>
                        <a:schemeClr val="tx1"/>
                      </a:solid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00" dirty="0"/>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00" dirty="0"/>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00" dirty="0"/>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00" dirty="0"/>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00" dirty="0"/>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00" dirty="0"/>
                    </a:p>
                  </a:txBody>
                  <a:tcPr>
                    <a:lnL w="38100" cap="flat" cmpd="sng" algn="ctr">
                      <a:no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426128">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solidFill>
                      <a:schemeClr val="bg1"/>
                    </a:solidFill>
                  </a:tcPr>
                </a:tc>
                <a:tc>
                  <a:txBody>
                    <a:bodyPr/>
                    <a:lstStyle/>
                    <a:p>
                      <a:pPr algn="ctr"/>
                      <a:r>
                        <a:rPr lang="en-US" dirty="0" smtClean="0"/>
                        <a:t>Cell</a:t>
                      </a:r>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endParaRPr lang="en-US" sz="800"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smtClean="0"/>
                        <a:t>Cell</a:t>
                      </a:r>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solidFill>
                      <a:schemeClr val="bg1"/>
                    </a:solidFill>
                  </a:tcPr>
                </a:tc>
                <a:tc>
                  <a:txBody>
                    <a:bodyPr/>
                    <a:lstStyle/>
                    <a:p>
                      <a:pPr algn="ctr"/>
                      <a:r>
                        <a:rPr lang="en-US" dirty="0" smtClean="0"/>
                        <a:t>Cell</a:t>
                      </a:r>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solidFill>
                      <a:schemeClr val="bg1"/>
                    </a:solidFill>
                  </a:tcPr>
                </a:tc>
              </a:tr>
              <a:tr h="210312">
                <a:tc>
                  <a:txBody>
                    <a:bodyPr/>
                    <a:lstStyle/>
                    <a:p>
                      <a:endParaRPr lang="en-US" sz="100" dirty="0"/>
                    </a:p>
                  </a:txBody>
                  <a:tcPr>
                    <a:lnL w="38100" cap="flat" cmpd="sng" algn="ctr">
                      <a:solidFill>
                        <a:schemeClr val="tx1"/>
                      </a:solid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tc>
                  <a:txBody>
                    <a:bodyPr/>
                    <a:lstStyle/>
                    <a:p>
                      <a:endParaRPr lang="en-US" sz="100" dirty="0"/>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tc>
                  <a:txBody>
                    <a:bodyPr/>
                    <a:lstStyle/>
                    <a:p>
                      <a:endParaRPr lang="en-US" sz="100" dirty="0"/>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00" dirty="0"/>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tc>
                  <a:txBody>
                    <a:bodyPr/>
                    <a:lstStyle/>
                    <a:p>
                      <a:endParaRPr lang="en-US" sz="100" dirty="0"/>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tc>
                  <a:txBody>
                    <a:bodyPr/>
                    <a:lstStyle/>
                    <a:p>
                      <a:endParaRPr lang="en-US" sz="100" dirty="0"/>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tc>
                  <a:txBody>
                    <a:bodyPr/>
                    <a:lstStyle/>
                    <a:p>
                      <a:endParaRPr lang="en-US" sz="100" dirty="0"/>
                    </a:p>
                  </a:txBody>
                  <a:tcPr>
                    <a:lnL w="38100" cap="flat" cmpd="sng" algn="ctr">
                      <a:no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tr>
            </a:tbl>
          </a:graphicData>
        </a:graphic>
      </p:graphicFrame>
      <p:sp>
        <p:nvSpPr>
          <p:cNvPr id="6" name="TextBox 5"/>
          <p:cNvSpPr txBox="1"/>
          <p:nvPr/>
        </p:nvSpPr>
        <p:spPr>
          <a:xfrm>
            <a:off x="7560861" y="4157823"/>
            <a:ext cx="3615518" cy="461665"/>
          </a:xfrm>
          <a:prstGeom prst="rect">
            <a:avLst/>
          </a:prstGeom>
          <a:noFill/>
        </p:spPr>
        <p:txBody>
          <a:bodyPr wrap="square" rtlCol="0">
            <a:spAutoFit/>
          </a:bodyPr>
          <a:lstStyle/>
          <a:p>
            <a:r>
              <a:rPr lang="en-US" sz="2400" b="1" dirty="0" smtClean="0">
                <a:solidFill>
                  <a:srgbClr val="FF0000"/>
                </a:solidFill>
                <a:effectLst>
                  <a:outerShdw blurRad="38100" dist="38100" dir="2700000" algn="tl">
                    <a:srgbClr val="000000">
                      <a:alpha val="43137"/>
                    </a:srgbClr>
                  </a:outerShdw>
                </a:effectLst>
                <a:sym typeface="Wingdings" panose="05000000000000000000" pitchFamily="2" charset="2"/>
              </a:rPr>
              <a:t> </a:t>
            </a:r>
            <a:r>
              <a:rPr lang="en-US" sz="2400" b="1" dirty="0" smtClean="0">
                <a:solidFill>
                  <a:srgbClr val="FF0000"/>
                </a:solidFill>
                <a:effectLst>
                  <a:outerShdw blurRad="38100" dist="38100" dir="2700000" algn="tl">
                    <a:srgbClr val="000000">
                      <a:alpha val="43137"/>
                    </a:srgbClr>
                  </a:outerShdw>
                </a:effectLst>
              </a:rPr>
              <a:t>Border spacing in white</a:t>
            </a:r>
            <a:endParaRPr lang="en-US" sz="2400" b="1" dirty="0">
              <a:solidFill>
                <a:srgbClr val="FF00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5074586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smtClean="0">
                <a:solidFill>
                  <a:schemeClr val="accent6">
                    <a:lumMod val="50000"/>
                  </a:schemeClr>
                </a:solidFill>
                <a:effectLst>
                  <a:outerShdw blurRad="38100" dist="38100" dir="2700000" algn="tl">
                    <a:srgbClr val="000000">
                      <a:alpha val="43137"/>
                    </a:srgbClr>
                  </a:outerShdw>
                </a:effectLst>
              </a:rPr>
              <a:t>CSS Table Two-column Exercise Part II</a:t>
            </a:r>
            <a:endParaRPr lang="en-US" sz="5400" dirty="0">
              <a:solidFill>
                <a:schemeClr val="accent6">
                  <a:lumMod val="50000"/>
                </a:schemeClr>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normAutofit fontScale="85000" lnSpcReduction="20000"/>
          </a:bodyPr>
          <a:lstStyle/>
          <a:p>
            <a:pPr marL="1028700" indent="-1028700">
              <a:buClr>
                <a:schemeClr val="accent5">
                  <a:lumMod val="50000"/>
                </a:schemeClr>
              </a:buClr>
              <a:buFont typeface="+mj-lt"/>
              <a:buAutoNum type="romanUcPeriod" startAt="4"/>
            </a:pPr>
            <a:r>
              <a:rPr lang="en-US" sz="5000" dirty="0" smtClean="0"/>
              <a:t>Specify 10 pixels of border spacing in the table rule and remove the margins in the block elements working as table cells.  Then set the vertically align the content of the table cells at their tops.  </a:t>
            </a:r>
            <a:endParaRPr lang="en-US" sz="5000" dirty="0"/>
          </a:p>
          <a:p>
            <a:pPr marL="1028700" indent="-1028700">
              <a:buClr>
                <a:schemeClr val="accent5">
                  <a:lumMod val="50000"/>
                </a:schemeClr>
              </a:buClr>
              <a:buFont typeface="+mj-lt"/>
              <a:buAutoNum type="romanUcPeriod" startAt="4"/>
            </a:pPr>
            <a:r>
              <a:rPr lang="en-US" sz="5000" dirty="0" smtClean="0"/>
              <a:t>Does the spacing look a little off to you at the top and bottom?  Try correcting it.  </a:t>
            </a:r>
            <a:r>
              <a:rPr lang="en-US" sz="5000" b="1" u="sng" dirty="0" smtClean="0">
                <a:effectLst>
                  <a:outerShdw blurRad="38100" dist="38100" dir="2700000" algn="tl">
                    <a:srgbClr val="000000">
                      <a:alpha val="43137"/>
                    </a:srgbClr>
                  </a:outerShdw>
                </a:effectLst>
              </a:rPr>
              <a:t>Hint</a:t>
            </a:r>
            <a:r>
              <a:rPr lang="en-US" sz="5000" dirty="0" smtClean="0"/>
              <a:t>: Border spacing and margins do </a:t>
            </a:r>
            <a:r>
              <a:rPr lang="en-US" sz="5000" b="1" u="sng" dirty="0" smtClean="0">
                <a:effectLst>
                  <a:outerShdw blurRad="38100" dist="38100" dir="2700000" algn="tl">
                    <a:srgbClr val="000000">
                      <a:alpha val="43137"/>
                    </a:srgbClr>
                  </a:outerShdw>
                </a:effectLst>
              </a:rPr>
              <a:t>NOT</a:t>
            </a:r>
            <a:r>
              <a:rPr lang="en-US" sz="5000" dirty="0" smtClean="0"/>
              <a:t> merge when they touch. </a:t>
            </a:r>
          </a:p>
        </p:txBody>
      </p:sp>
    </p:spTree>
    <p:extLst>
      <p:ext uri="{BB962C8B-B14F-4D97-AF65-F5344CB8AC3E}">
        <p14:creationId xmlns:p14="http://schemas.microsoft.com/office/powerpoint/2010/main" val="13284095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5454" y="0"/>
            <a:ext cx="10515600" cy="1325563"/>
          </a:xfrm>
        </p:spPr>
        <p:txBody>
          <a:bodyPr>
            <a:normAutofit/>
          </a:bodyPr>
          <a:lstStyle/>
          <a:p>
            <a:r>
              <a:rPr lang="en-US" sz="5400" dirty="0" smtClean="0">
                <a:solidFill>
                  <a:schemeClr val="accent6">
                    <a:lumMod val="50000"/>
                  </a:schemeClr>
                </a:solidFill>
                <a:effectLst>
                  <a:outerShdw blurRad="38100" dist="38100" dir="2700000" algn="tl">
                    <a:srgbClr val="000000">
                      <a:alpha val="43137"/>
                    </a:srgbClr>
                  </a:outerShdw>
                </a:effectLst>
              </a:rPr>
              <a:t>Exercise: 3-column CSS</a:t>
            </a:r>
            <a:endParaRPr lang="en-US" sz="5400" dirty="0">
              <a:solidFill>
                <a:schemeClr val="accent6">
                  <a:lumMod val="50000"/>
                </a:schemeClr>
              </a:solidFill>
              <a:effectLst>
                <a:outerShdw blurRad="38100" dist="38100" dir="2700000" algn="tl">
                  <a:srgbClr val="000000">
                    <a:alpha val="43137"/>
                  </a:srgbClr>
                </a:outerShdw>
              </a:effectLst>
            </a:endParaRPr>
          </a:p>
        </p:txBody>
      </p:sp>
      <p:sp>
        <p:nvSpPr>
          <p:cNvPr id="4" name="Content Placeholder 2"/>
          <p:cNvSpPr txBox="1">
            <a:spLocks/>
          </p:cNvSpPr>
          <p:nvPr/>
        </p:nvSpPr>
        <p:spPr>
          <a:xfrm>
            <a:off x="838199" y="1064526"/>
            <a:ext cx="5753669" cy="5756104"/>
          </a:xfrm>
          <a:prstGeom prst="rect">
            <a:avLst/>
          </a:prstGeom>
          <a:solidFill>
            <a:schemeClr val="tx1"/>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Clr>
                <a:schemeClr val="accent5">
                  <a:lumMod val="50000"/>
                </a:schemeClr>
              </a:buClr>
              <a:buNone/>
            </a:pPr>
            <a:r>
              <a:rPr lang="en-US" sz="1400" b="1" dirty="0">
                <a:solidFill>
                  <a:srgbClr val="FF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&lt;div id="drinks"&gt;</a:t>
            </a:r>
          </a:p>
          <a:p>
            <a:pPr marL="0" indent="0">
              <a:buClr>
                <a:schemeClr val="accent5">
                  <a:lumMod val="50000"/>
                </a:schemeClr>
              </a:buClr>
              <a:buNone/>
            </a:pPr>
            <a:r>
              <a:rPr lang="en-US" sz="1400" b="1" dirty="0">
                <a:solidFill>
                  <a:srgbClr val="FF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&lt;h1&gt;BEVERAGES&lt;/h1&gt;</a:t>
            </a:r>
          </a:p>
          <a:p>
            <a:pPr marL="0" indent="0">
              <a:buClr>
                <a:schemeClr val="accent5">
                  <a:lumMod val="50000"/>
                </a:schemeClr>
              </a:buClr>
              <a:buNone/>
            </a:pPr>
            <a:r>
              <a:rPr lang="en-US" sz="1400" b="1" dirty="0">
                <a:solidFill>
                  <a:srgbClr val="FF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&lt;p&gt;House Blend, $1.49&lt;/p&gt;</a:t>
            </a:r>
          </a:p>
          <a:p>
            <a:pPr marL="0" indent="0">
              <a:buClr>
                <a:schemeClr val="accent5">
                  <a:lumMod val="50000"/>
                </a:schemeClr>
              </a:buClr>
              <a:buNone/>
            </a:pPr>
            <a:r>
              <a:rPr lang="en-US" sz="1400" b="1" dirty="0">
                <a:solidFill>
                  <a:srgbClr val="FF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&lt;p&gt;Mocha Cafe Latte, $2.35&lt;/p&gt;</a:t>
            </a:r>
          </a:p>
          <a:p>
            <a:pPr marL="0" indent="0">
              <a:buClr>
                <a:schemeClr val="accent5">
                  <a:lumMod val="50000"/>
                </a:schemeClr>
              </a:buClr>
              <a:buNone/>
            </a:pPr>
            <a:r>
              <a:rPr lang="en-US" sz="1400" b="1" dirty="0">
                <a:solidFill>
                  <a:srgbClr val="FF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&lt;p&gt;Cappuccino, $1.89&lt;/p&gt;</a:t>
            </a:r>
          </a:p>
          <a:p>
            <a:pPr marL="0" indent="0">
              <a:buClr>
                <a:schemeClr val="accent5">
                  <a:lumMod val="50000"/>
                </a:schemeClr>
              </a:buClr>
              <a:buNone/>
            </a:pPr>
            <a:r>
              <a:rPr lang="en-US" sz="1400" b="1" dirty="0">
                <a:solidFill>
                  <a:srgbClr val="FF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&lt;p&gt;Chai Tea, $1.85&lt;/p&gt;</a:t>
            </a:r>
          </a:p>
          <a:p>
            <a:pPr marL="0" indent="0">
              <a:buClr>
                <a:schemeClr val="accent5">
                  <a:lumMod val="50000"/>
                </a:schemeClr>
              </a:buClr>
              <a:buNone/>
            </a:pPr>
            <a:r>
              <a:rPr lang="en-US" sz="1400" b="1" dirty="0">
                <a:solidFill>
                  <a:srgbClr val="FF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&lt;h1&gt;ELIXIRS&lt;/h1&gt;</a:t>
            </a:r>
          </a:p>
          <a:p>
            <a:pPr marL="0" indent="0">
              <a:buClr>
                <a:schemeClr val="accent5">
                  <a:lumMod val="50000"/>
                </a:schemeClr>
              </a:buClr>
              <a:buNone/>
            </a:pPr>
            <a:r>
              <a:rPr lang="en-US" sz="1400" b="1" dirty="0">
                <a:solidFill>
                  <a:srgbClr val="FF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&lt;p&gt;</a:t>
            </a:r>
          </a:p>
          <a:p>
            <a:pPr marL="0" indent="0">
              <a:buClr>
                <a:schemeClr val="accent5">
                  <a:lumMod val="50000"/>
                </a:schemeClr>
              </a:buClr>
              <a:buNone/>
            </a:pPr>
            <a:r>
              <a:rPr lang="en-US" sz="1400" b="1" dirty="0">
                <a:solidFill>
                  <a:srgbClr val="FF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We proudly serve elixirs brewed by our friends</a:t>
            </a:r>
          </a:p>
          <a:p>
            <a:pPr marL="0" indent="0">
              <a:buClr>
                <a:schemeClr val="accent5">
                  <a:lumMod val="50000"/>
                </a:schemeClr>
              </a:buClr>
              <a:buNone/>
            </a:pPr>
            <a:r>
              <a:rPr lang="en-US" sz="1400" b="1" dirty="0">
                <a:solidFill>
                  <a:srgbClr val="FF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at the Head First Lounge.</a:t>
            </a:r>
          </a:p>
          <a:p>
            <a:pPr marL="0" indent="0">
              <a:buClr>
                <a:schemeClr val="accent5">
                  <a:lumMod val="50000"/>
                </a:schemeClr>
              </a:buClr>
              <a:buNone/>
            </a:pPr>
            <a:r>
              <a:rPr lang="en-US" sz="1400" b="1" dirty="0">
                <a:solidFill>
                  <a:srgbClr val="FF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&lt;/p&gt;</a:t>
            </a:r>
          </a:p>
          <a:p>
            <a:pPr marL="0" indent="0">
              <a:buClr>
                <a:schemeClr val="accent5">
                  <a:lumMod val="50000"/>
                </a:schemeClr>
              </a:buClr>
              <a:buNone/>
            </a:pPr>
            <a:r>
              <a:rPr lang="en-US" sz="1400" b="1" dirty="0">
                <a:solidFill>
                  <a:srgbClr val="FF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&lt;p&gt;Green Tea Cooler, $2.99&lt;/p&gt;</a:t>
            </a:r>
          </a:p>
          <a:p>
            <a:pPr marL="0" indent="0">
              <a:buClr>
                <a:schemeClr val="accent5">
                  <a:lumMod val="50000"/>
                </a:schemeClr>
              </a:buClr>
              <a:buNone/>
            </a:pPr>
            <a:r>
              <a:rPr lang="en-US" sz="1400" b="1" dirty="0">
                <a:solidFill>
                  <a:srgbClr val="FF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&lt;p&gt;Raspberry Ice Concentration, $2.99&lt;/p&gt;</a:t>
            </a:r>
          </a:p>
          <a:p>
            <a:pPr marL="0" indent="0">
              <a:buClr>
                <a:schemeClr val="accent5">
                  <a:lumMod val="50000"/>
                </a:schemeClr>
              </a:buClr>
              <a:buNone/>
            </a:pPr>
            <a:r>
              <a:rPr lang="en-US" sz="1400" b="1" dirty="0">
                <a:solidFill>
                  <a:srgbClr val="FF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&lt;p&gt;Blueberry Bliss Elixir, $2.99&lt;/p&gt;</a:t>
            </a:r>
          </a:p>
          <a:p>
            <a:pPr marL="0" indent="0">
              <a:buClr>
                <a:schemeClr val="accent5">
                  <a:lumMod val="50000"/>
                </a:schemeClr>
              </a:buClr>
              <a:buNone/>
            </a:pPr>
            <a:r>
              <a:rPr lang="en-US" sz="1400" b="1" dirty="0">
                <a:solidFill>
                  <a:srgbClr val="FF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&lt;p&gt;Cranberry Antioxidant Blast, $2.99&lt;/p&gt;</a:t>
            </a:r>
          </a:p>
          <a:p>
            <a:pPr marL="0" indent="0">
              <a:buClr>
                <a:schemeClr val="accent5">
                  <a:lumMod val="50000"/>
                </a:schemeClr>
              </a:buClr>
              <a:buNone/>
            </a:pPr>
            <a:r>
              <a:rPr lang="en-US" sz="1400" b="1" dirty="0">
                <a:solidFill>
                  <a:srgbClr val="FF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&lt;p&gt;Chai Chiller, $2.99&lt;/p&gt;</a:t>
            </a:r>
          </a:p>
          <a:p>
            <a:pPr marL="0" indent="0">
              <a:buClr>
                <a:schemeClr val="accent5">
                  <a:lumMod val="50000"/>
                </a:schemeClr>
              </a:buClr>
              <a:buNone/>
            </a:pPr>
            <a:r>
              <a:rPr lang="en-US" sz="1400" b="1" dirty="0">
                <a:solidFill>
                  <a:srgbClr val="FF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&lt;p&gt;Black Brain Brew, $2.99&lt;/p&gt;</a:t>
            </a:r>
          </a:p>
          <a:p>
            <a:pPr marL="0" indent="0">
              <a:buClr>
                <a:schemeClr val="accent5">
                  <a:lumMod val="50000"/>
                </a:schemeClr>
              </a:buClr>
              <a:buNone/>
            </a:pPr>
            <a:r>
              <a:rPr lang="en-US" sz="1400" b="1" dirty="0">
                <a:solidFill>
                  <a:srgbClr val="FF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&lt;/div&gt;</a:t>
            </a:r>
          </a:p>
        </p:txBody>
      </p:sp>
      <p:sp>
        <p:nvSpPr>
          <p:cNvPr id="9" name="Content Placeholder 2"/>
          <p:cNvSpPr>
            <a:spLocks noGrp="1"/>
          </p:cNvSpPr>
          <p:nvPr>
            <p:ph idx="1"/>
          </p:nvPr>
        </p:nvSpPr>
        <p:spPr>
          <a:xfrm>
            <a:off x="6614612" y="1064526"/>
            <a:ext cx="4739187" cy="5793473"/>
          </a:xfrm>
        </p:spPr>
        <p:txBody>
          <a:bodyPr>
            <a:normAutofit fontScale="40000" lnSpcReduction="20000"/>
          </a:bodyPr>
          <a:lstStyle/>
          <a:p>
            <a:pPr>
              <a:buClr>
                <a:schemeClr val="accent5">
                  <a:lumMod val="50000"/>
                </a:schemeClr>
              </a:buClr>
              <a:buFont typeface="Wingdings" panose="05000000000000000000" pitchFamily="2" charset="2"/>
              <a:buChar char="Ø"/>
            </a:pPr>
            <a:r>
              <a:rPr lang="en-US" sz="9600" dirty="0" smtClean="0"/>
              <a:t>Add a column to appear on the left that fills 20% of the width of the browser window.  Include 15 pixels of </a:t>
            </a:r>
            <a:r>
              <a:rPr lang="en-US" sz="9600" dirty="0" err="1" smtClean="0"/>
              <a:t>cellpadding</a:t>
            </a:r>
            <a:r>
              <a:rPr lang="en-US" sz="9600" dirty="0" smtClean="0"/>
              <a:t>, make its content be aligned at the top of the cell, and use a background color with hex code #efe5d0.   The HTML for this column is on the left.</a:t>
            </a:r>
          </a:p>
        </p:txBody>
      </p:sp>
    </p:spTree>
    <p:extLst>
      <p:ext uri="{BB962C8B-B14F-4D97-AF65-F5344CB8AC3E}">
        <p14:creationId xmlns:p14="http://schemas.microsoft.com/office/powerpoint/2010/main" val="31651691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normAutofit/>
          </a:bodyPr>
          <a:lstStyle/>
          <a:p>
            <a:r>
              <a:rPr lang="en-US" sz="5400" dirty="0" smtClean="0">
                <a:solidFill>
                  <a:schemeClr val="accent6">
                    <a:lumMod val="50000"/>
                  </a:schemeClr>
                </a:solidFill>
                <a:effectLst>
                  <a:outerShdw blurRad="38100" dist="38100" dir="2700000" algn="tl">
                    <a:srgbClr val="000000">
                      <a:alpha val="43137"/>
                    </a:srgbClr>
                  </a:outerShdw>
                </a:effectLst>
              </a:rPr>
              <a:t>Summary of Layout Tools</a:t>
            </a:r>
            <a:endParaRPr lang="en-US" sz="5400" dirty="0">
              <a:solidFill>
                <a:schemeClr val="accent6">
                  <a:lumMod val="50000"/>
                </a:schemeClr>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838200" y="982639"/>
            <a:ext cx="10515600" cy="5875361"/>
          </a:xfrm>
        </p:spPr>
        <p:txBody>
          <a:bodyPr>
            <a:noAutofit/>
          </a:bodyPr>
          <a:lstStyle/>
          <a:p>
            <a:pPr>
              <a:lnSpc>
                <a:spcPct val="80000"/>
              </a:lnSpc>
              <a:buClr>
                <a:schemeClr val="accent5">
                  <a:lumMod val="50000"/>
                </a:schemeClr>
              </a:buClr>
              <a:buFont typeface="Wingdings" panose="05000000000000000000" pitchFamily="2" charset="2"/>
              <a:buChar char="Ø"/>
            </a:pPr>
            <a:r>
              <a:rPr lang="en-US" sz="2400" dirty="0" smtClean="0"/>
              <a:t>Floating Layout:</a:t>
            </a:r>
          </a:p>
          <a:p>
            <a:pPr lvl="1">
              <a:lnSpc>
                <a:spcPct val="80000"/>
              </a:lnSpc>
              <a:buClr>
                <a:schemeClr val="accent5">
                  <a:lumMod val="50000"/>
                </a:schemeClr>
              </a:buClr>
              <a:buFont typeface="Wingdings" panose="05000000000000000000" pitchFamily="2" charset="2"/>
              <a:buChar char="q"/>
            </a:pPr>
            <a:r>
              <a:rPr lang="en-US" sz="2000" dirty="0" smtClean="0"/>
              <a:t>Common Use: Placing an image or a column of content and having the other content wrap around it.</a:t>
            </a:r>
            <a:endParaRPr lang="en-US" sz="2000" dirty="0" smtClean="0">
              <a:latin typeface="Courier New" panose="02070309020205020404" pitchFamily="49" charset="0"/>
              <a:cs typeface="Courier New" panose="02070309020205020404" pitchFamily="49" charset="0"/>
            </a:endParaRPr>
          </a:p>
          <a:p>
            <a:pPr lvl="1">
              <a:lnSpc>
                <a:spcPct val="80000"/>
              </a:lnSpc>
              <a:buClr>
                <a:schemeClr val="accent5">
                  <a:lumMod val="50000"/>
                </a:schemeClr>
              </a:buClr>
              <a:buFont typeface="Wingdings" panose="05000000000000000000" pitchFamily="2" charset="2"/>
              <a:buChar char="q"/>
            </a:pPr>
            <a:r>
              <a:rPr lang="en-US" sz="2000" dirty="0" smtClean="0">
                <a:cs typeface="Courier New" panose="02070309020205020404" pitchFamily="49" charset="0"/>
              </a:rPr>
              <a:t>Possible Disadvantage: Content may need to be rearranged in the HTML in an order that is not reflective of the relative importance (e.g., sidebar’s content placed before main content)</a:t>
            </a:r>
          </a:p>
          <a:p>
            <a:pPr>
              <a:lnSpc>
                <a:spcPct val="80000"/>
              </a:lnSpc>
              <a:buClr>
                <a:schemeClr val="accent5">
                  <a:lumMod val="50000"/>
                </a:schemeClr>
              </a:buClr>
              <a:buFont typeface="Wingdings" panose="05000000000000000000" pitchFamily="2" charset="2"/>
              <a:buChar char="Ø"/>
            </a:pPr>
            <a:r>
              <a:rPr lang="en-US" sz="2400" dirty="0" smtClean="0"/>
              <a:t>Frozen/</a:t>
            </a:r>
            <a:r>
              <a:rPr lang="en-US" sz="2400" dirty="0" err="1" smtClean="0"/>
              <a:t>Jello</a:t>
            </a:r>
            <a:r>
              <a:rPr lang="en-US" sz="2400" dirty="0" smtClean="0"/>
              <a:t> Layout</a:t>
            </a:r>
          </a:p>
          <a:p>
            <a:pPr lvl="1">
              <a:lnSpc>
                <a:spcPct val="80000"/>
              </a:lnSpc>
              <a:buClr>
                <a:schemeClr val="accent5">
                  <a:lumMod val="50000"/>
                </a:schemeClr>
              </a:buClr>
              <a:buFont typeface="Wingdings" panose="05000000000000000000" pitchFamily="2" charset="2"/>
              <a:buChar char="q"/>
            </a:pPr>
            <a:r>
              <a:rPr lang="en-US" sz="2000" dirty="0" smtClean="0"/>
              <a:t>Common Use: For pages primarily viewed on more or less fixed-sized screens (e.g., only desktop computers); Good for having exact control over your layout.</a:t>
            </a:r>
          </a:p>
          <a:p>
            <a:pPr lvl="1">
              <a:lnSpc>
                <a:spcPct val="80000"/>
              </a:lnSpc>
              <a:buClr>
                <a:schemeClr val="accent5">
                  <a:lumMod val="50000"/>
                </a:schemeClr>
              </a:buClr>
              <a:buFont typeface="Wingdings" panose="05000000000000000000" pitchFamily="2" charset="2"/>
              <a:buChar char="q"/>
            </a:pPr>
            <a:r>
              <a:rPr lang="en-US" sz="2000" dirty="0" smtClean="0"/>
              <a:t>Possible Disadvantage: Does not make good use of available space; bad when your users view the page on many different screen sizes (e.g., mobile and desktop) </a:t>
            </a:r>
          </a:p>
          <a:p>
            <a:pPr>
              <a:lnSpc>
                <a:spcPct val="80000"/>
              </a:lnSpc>
              <a:buClr>
                <a:schemeClr val="accent5">
                  <a:lumMod val="50000"/>
                </a:schemeClr>
              </a:buClr>
              <a:buFont typeface="Wingdings" panose="05000000000000000000" pitchFamily="2" charset="2"/>
              <a:buChar char="Ø"/>
            </a:pPr>
            <a:r>
              <a:rPr lang="en-US" sz="2400" dirty="0" smtClean="0">
                <a:cs typeface="Courier New" panose="02070309020205020404" pitchFamily="49" charset="0"/>
              </a:rPr>
              <a:t>Absolute Positioning Layout:</a:t>
            </a:r>
          </a:p>
          <a:p>
            <a:pPr lvl="1">
              <a:lnSpc>
                <a:spcPct val="80000"/>
              </a:lnSpc>
              <a:buClr>
                <a:schemeClr val="accent5">
                  <a:lumMod val="50000"/>
                </a:schemeClr>
              </a:buClr>
              <a:buFont typeface="Wingdings" panose="05000000000000000000" pitchFamily="2" charset="2"/>
              <a:buChar char="q"/>
            </a:pPr>
            <a:r>
              <a:rPr lang="en-US" sz="1800" dirty="0" smtClean="0">
                <a:cs typeface="Courier New" panose="02070309020205020404" pitchFamily="49" charset="0"/>
              </a:rPr>
              <a:t>Common Use: When you want to have exact control over one or more parts of your page, but want a liquid layout to make good use of the available space.</a:t>
            </a:r>
          </a:p>
          <a:p>
            <a:pPr lvl="1">
              <a:lnSpc>
                <a:spcPct val="80000"/>
              </a:lnSpc>
              <a:buClr>
                <a:schemeClr val="accent5">
                  <a:lumMod val="50000"/>
                </a:schemeClr>
              </a:buClr>
              <a:buFont typeface="Wingdings" panose="05000000000000000000" pitchFamily="2" charset="2"/>
              <a:buChar char="q"/>
            </a:pPr>
            <a:r>
              <a:rPr lang="en-US" sz="1800" dirty="0" smtClean="0">
                <a:cs typeface="Courier New" panose="02070309020205020404" pitchFamily="49" charset="0"/>
              </a:rPr>
              <a:t>Possible Disadvantage: To design the page to your liking, you may need to accept an undesirable overlapping of content for certain browser window sizes.</a:t>
            </a:r>
          </a:p>
          <a:p>
            <a:pPr>
              <a:lnSpc>
                <a:spcPct val="80000"/>
              </a:lnSpc>
              <a:buClr>
                <a:schemeClr val="accent5">
                  <a:lumMod val="50000"/>
                </a:schemeClr>
              </a:buClr>
              <a:buFont typeface="Wingdings" panose="05000000000000000000" pitchFamily="2" charset="2"/>
              <a:buChar char="Ø"/>
            </a:pPr>
            <a:r>
              <a:rPr lang="en-US" sz="2400" dirty="0" smtClean="0">
                <a:cs typeface="Courier New" panose="02070309020205020404" pitchFamily="49" charset="0"/>
              </a:rPr>
              <a:t>Table Display Layout:</a:t>
            </a:r>
          </a:p>
          <a:p>
            <a:pPr lvl="1">
              <a:lnSpc>
                <a:spcPct val="80000"/>
              </a:lnSpc>
              <a:buClr>
                <a:schemeClr val="accent5">
                  <a:lumMod val="50000"/>
                </a:schemeClr>
              </a:buClr>
              <a:buFont typeface="Wingdings" panose="05000000000000000000" pitchFamily="2" charset="2"/>
              <a:buChar char="q"/>
            </a:pPr>
            <a:r>
              <a:rPr lang="en-US" sz="2000" dirty="0" smtClean="0">
                <a:cs typeface="Courier New" panose="02070309020205020404" pitchFamily="49" charset="0"/>
              </a:rPr>
              <a:t>Common Use: For grid-like layouts; to tile your page layout into columns (and/or) rows.</a:t>
            </a:r>
          </a:p>
          <a:p>
            <a:pPr lvl="1">
              <a:lnSpc>
                <a:spcPct val="80000"/>
              </a:lnSpc>
              <a:buClr>
                <a:schemeClr val="accent5">
                  <a:lumMod val="50000"/>
                </a:schemeClr>
              </a:buClr>
              <a:buFont typeface="Wingdings" panose="05000000000000000000" pitchFamily="2" charset="2"/>
              <a:buChar char="q"/>
            </a:pPr>
            <a:r>
              <a:rPr lang="en-US" sz="2000" dirty="0" smtClean="0">
                <a:cs typeface="Courier New" panose="02070309020205020404" pitchFamily="49" charset="0"/>
              </a:rPr>
              <a:t>Possible Disadvantage: More complex HTML (adding </a:t>
            </a:r>
            <a:r>
              <a:rPr lang="en-US" sz="2000" dirty="0" err="1" smtClean="0">
                <a:latin typeface="Courier New" panose="02070309020205020404" pitchFamily="49" charset="0"/>
                <a:cs typeface="Courier New" panose="02070309020205020404" pitchFamily="49" charset="0"/>
              </a:rPr>
              <a:t>div</a:t>
            </a:r>
            <a:r>
              <a:rPr lang="en-US" sz="2000" dirty="0" err="1" smtClean="0">
                <a:cs typeface="Courier New" panose="02070309020205020404" pitchFamily="49" charset="0"/>
              </a:rPr>
              <a:t>s</a:t>
            </a:r>
            <a:r>
              <a:rPr lang="en-US" sz="2000" dirty="0" smtClean="0">
                <a:cs typeface="Courier New" panose="02070309020205020404" pitchFamily="49" charset="0"/>
              </a:rPr>
              <a:t>) that’s harder to modify in response to needed changes in layout, particularly when you want to have a cell in a column that’s wider than ones above/below.</a:t>
            </a:r>
          </a:p>
        </p:txBody>
      </p:sp>
    </p:spTree>
    <p:extLst>
      <p:ext uri="{BB962C8B-B14F-4D97-AF65-F5344CB8AC3E}">
        <p14:creationId xmlns:p14="http://schemas.microsoft.com/office/powerpoint/2010/main" val="330565720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772" y="0"/>
            <a:ext cx="2148385" cy="6817147"/>
          </a:xfrm>
        </p:spPr>
        <p:txBody>
          <a:bodyPr>
            <a:normAutofit/>
          </a:bodyPr>
          <a:lstStyle/>
          <a:p>
            <a:r>
              <a:rPr lang="en-US" dirty="0" smtClean="0">
                <a:solidFill>
                  <a:schemeClr val="accent6">
                    <a:lumMod val="50000"/>
                  </a:schemeClr>
                </a:solidFill>
                <a:effectLst>
                  <a:outerShdw blurRad="38100" dist="38100" dir="2700000" algn="tl">
                    <a:srgbClr val="000000">
                      <a:alpha val="43137"/>
                    </a:srgbClr>
                  </a:outerShdw>
                </a:effectLst>
              </a:rPr>
              <a:t>Header Does Not Expand and Contract</a:t>
            </a:r>
            <a:endParaRPr lang="en-US" dirty="0">
              <a:solidFill>
                <a:schemeClr val="accent6">
                  <a:lumMod val="50000"/>
                </a:schemeClr>
              </a:solidFill>
              <a:effectLst>
                <a:outerShdw blurRad="38100" dist="38100" dir="2700000" algn="tl">
                  <a:srgbClr val="000000">
                    <a:alpha val="43137"/>
                  </a:srgbClr>
                </a:outerShdw>
              </a:effectLst>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12158" y="0"/>
            <a:ext cx="9684224" cy="6817147"/>
          </a:xfrm>
        </p:spPr>
      </p:pic>
    </p:spTree>
    <p:extLst>
      <p:ext uri="{BB962C8B-B14F-4D97-AF65-F5344CB8AC3E}">
        <p14:creationId xmlns:p14="http://schemas.microsoft.com/office/powerpoint/2010/main" val="4288002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smtClean="0">
                <a:solidFill>
                  <a:schemeClr val="accent6">
                    <a:lumMod val="50000"/>
                  </a:schemeClr>
                </a:solidFill>
                <a:effectLst>
                  <a:outerShdw blurRad="38100" dist="38100" dir="2700000" algn="tl">
                    <a:srgbClr val="000000">
                      <a:alpha val="43137"/>
                    </a:srgbClr>
                  </a:outerShdw>
                </a:effectLst>
              </a:rPr>
              <a:t>Exercise: Fixing the Header</a:t>
            </a:r>
            <a:endParaRPr lang="en-US" sz="5400" dirty="0">
              <a:solidFill>
                <a:schemeClr val="accent6">
                  <a:lumMod val="50000"/>
                </a:schemeClr>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normAutofit fontScale="40000" lnSpcReduction="20000"/>
          </a:bodyPr>
          <a:lstStyle/>
          <a:p>
            <a:pPr>
              <a:buClr>
                <a:schemeClr val="accent5">
                  <a:lumMod val="50000"/>
                </a:schemeClr>
              </a:buClr>
              <a:buFont typeface="Wingdings" panose="05000000000000000000" pitchFamily="2" charset="2"/>
              <a:buChar char="Ø"/>
            </a:pPr>
            <a:r>
              <a:rPr lang="en-US" sz="7000" dirty="0" smtClean="0"/>
              <a:t>Use the following HTML for the header and modify the CSS (and header HTML if necessary) to have the slogan stay glued at a fixed width to the right of the browser window. </a:t>
            </a:r>
            <a:endParaRPr lang="en-US" sz="7000" dirty="0"/>
          </a:p>
          <a:p>
            <a:pPr marL="0" indent="0">
              <a:buClr>
                <a:schemeClr val="accent5">
                  <a:lumMod val="50000"/>
                </a:schemeClr>
              </a:buClr>
              <a:buNone/>
            </a:pPr>
            <a:r>
              <a:rPr lang="en-US" sz="4600" dirty="0" smtClean="0">
                <a:latin typeface="Courier New" panose="02070309020205020404" pitchFamily="49" charset="0"/>
                <a:cs typeface="Courier New" panose="02070309020205020404" pitchFamily="49" charset="0"/>
              </a:rPr>
              <a:t>&lt;div id="header"&gt;</a:t>
            </a:r>
          </a:p>
          <a:p>
            <a:pPr marL="0" indent="0">
              <a:buClr>
                <a:schemeClr val="accent5">
                  <a:lumMod val="50000"/>
                </a:schemeClr>
              </a:buClr>
              <a:buNone/>
            </a:pPr>
            <a:r>
              <a:rPr lang="en-US" sz="4600" dirty="0" smtClean="0">
                <a:latin typeface="Courier New" panose="02070309020205020404" pitchFamily="49" charset="0"/>
                <a:cs typeface="Courier New" panose="02070309020205020404" pitchFamily="49" charset="0"/>
              </a:rPr>
              <a:t>  &lt;!--&lt;</a:t>
            </a:r>
            <a:r>
              <a:rPr lang="en-US" sz="4600" dirty="0" err="1" smtClean="0">
                <a:latin typeface="Courier New" panose="02070309020205020404" pitchFamily="49" charset="0"/>
                <a:cs typeface="Courier New" panose="02070309020205020404" pitchFamily="49" charset="0"/>
              </a:rPr>
              <a:t>img</a:t>
            </a:r>
            <a:r>
              <a:rPr lang="en-US" sz="4600" dirty="0" smtClean="0">
                <a:latin typeface="Courier New" panose="02070309020205020404" pitchFamily="49" charset="0"/>
                <a:cs typeface="Courier New" panose="02070309020205020404" pitchFamily="49" charset="0"/>
              </a:rPr>
              <a:t> </a:t>
            </a:r>
            <a:r>
              <a:rPr lang="en-US" sz="4600" dirty="0" err="1" smtClean="0">
                <a:latin typeface="Courier New" panose="02070309020205020404" pitchFamily="49" charset="0"/>
                <a:cs typeface="Courier New" panose="02070309020205020404" pitchFamily="49" charset="0"/>
              </a:rPr>
              <a:t>src</a:t>
            </a:r>
            <a:r>
              <a:rPr lang="en-US" sz="4600" dirty="0" smtClean="0">
                <a:latin typeface="Courier New" panose="02070309020205020404" pitchFamily="49" charset="0"/>
                <a:cs typeface="Courier New" panose="02070309020205020404" pitchFamily="49" charset="0"/>
              </a:rPr>
              <a:t>="images/header.gif" alt="</a:t>
            </a:r>
            <a:r>
              <a:rPr lang="en-US" sz="4600" dirty="0" err="1" smtClean="0">
                <a:latin typeface="Courier New" panose="02070309020205020404" pitchFamily="49" charset="0"/>
                <a:cs typeface="Courier New" panose="02070309020205020404" pitchFamily="49" charset="0"/>
              </a:rPr>
              <a:t>Starbuzz</a:t>
            </a:r>
            <a:r>
              <a:rPr lang="en-US" sz="4600" dirty="0" smtClean="0">
                <a:latin typeface="Courier New" panose="02070309020205020404" pitchFamily="49" charset="0"/>
                <a:cs typeface="Courier New" panose="02070309020205020404" pitchFamily="49" charset="0"/>
              </a:rPr>
              <a:t> Coffee header image"&gt;--&gt;</a:t>
            </a:r>
          </a:p>
          <a:p>
            <a:pPr marL="0" indent="0">
              <a:buClr>
                <a:schemeClr val="accent5">
                  <a:lumMod val="50000"/>
                </a:schemeClr>
              </a:buClr>
              <a:buNone/>
            </a:pPr>
            <a:r>
              <a:rPr lang="en-US" sz="4600" dirty="0" smtClean="0">
                <a:latin typeface="Courier New" panose="02070309020205020404" pitchFamily="49" charset="0"/>
                <a:cs typeface="Courier New" panose="02070309020205020404" pitchFamily="49" charset="0"/>
              </a:rPr>
              <a:t>  &lt;</a:t>
            </a:r>
            <a:r>
              <a:rPr lang="en-US" sz="4600" dirty="0" err="1" smtClean="0">
                <a:latin typeface="Courier New" panose="02070309020205020404" pitchFamily="49" charset="0"/>
                <a:cs typeface="Courier New" panose="02070309020205020404" pitchFamily="49" charset="0"/>
              </a:rPr>
              <a:t>img</a:t>
            </a:r>
            <a:r>
              <a:rPr lang="en-US" sz="4600" dirty="0" smtClean="0">
                <a:latin typeface="Courier New" panose="02070309020205020404" pitchFamily="49" charset="0"/>
                <a:cs typeface="Courier New" panose="02070309020205020404" pitchFamily="49" charset="0"/>
              </a:rPr>
              <a:t> id="</a:t>
            </a:r>
            <a:r>
              <a:rPr lang="en-US" sz="4600" dirty="0" err="1" smtClean="0">
                <a:latin typeface="Courier New" panose="02070309020205020404" pitchFamily="49" charset="0"/>
                <a:cs typeface="Courier New" panose="02070309020205020404" pitchFamily="49" charset="0"/>
              </a:rPr>
              <a:t>headerLogo</a:t>
            </a:r>
            <a:r>
              <a:rPr lang="en-US" sz="4600" dirty="0" smtClean="0">
                <a:latin typeface="Courier New" panose="02070309020205020404" pitchFamily="49" charset="0"/>
                <a:cs typeface="Courier New" panose="02070309020205020404" pitchFamily="49" charset="0"/>
              </a:rPr>
              <a:t>"</a:t>
            </a:r>
          </a:p>
          <a:p>
            <a:pPr marL="0" indent="0">
              <a:buClr>
                <a:schemeClr val="accent5">
                  <a:lumMod val="50000"/>
                </a:schemeClr>
              </a:buClr>
              <a:buNone/>
            </a:pPr>
            <a:r>
              <a:rPr lang="en-US" sz="4600" dirty="0" smtClean="0">
                <a:latin typeface="Courier New" panose="02070309020205020404" pitchFamily="49" charset="0"/>
                <a:cs typeface="Courier New" panose="02070309020205020404" pitchFamily="49" charset="0"/>
              </a:rPr>
              <a:t>       </a:t>
            </a:r>
            <a:r>
              <a:rPr lang="en-US" sz="4600" dirty="0" err="1" smtClean="0">
                <a:latin typeface="Courier New" panose="02070309020205020404" pitchFamily="49" charset="0"/>
                <a:cs typeface="Courier New" panose="02070309020205020404" pitchFamily="49" charset="0"/>
              </a:rPr>
              <a:t>src</a:t>
            </a:r>
            <a:r>
              <a:rPr lang="en-US" sz="4600" dirty="0" smtClean="0">
                <a:latin typeface="Courier New" panose="02070309020205020404" pitchFamily="49" charset="0"/>
                <a:cs typeface="Courier New" panose="02070309020205020404" pitchFamily="49" charset="0"/>
              </a:rPr>
              <a:t>="images/headerLogo.gif" alt="</a:t>
            </a:r>
            <a:r>
              <a:rPr lang="en-US" sz="4600" dirty="0" err="1" smtClean="0">
                <a:latin typeface="Courier New" panose="02070309020205020404" pitchFamily="49" charset="0"/>
                <a:cs typeface="Courier New" panose="02070309020205020404" pitchFamily="49" charset="0"/>
              </a:rPr>
              <a:t>Starbuzz</a:t>
            </a:r>
            <a:r>
              <a:rPr lang="en-US" sz="4600" dirty="0" smtClean="0">
                <a:latin typeface="Courier New" panose="02070309020205020404" pitchFamily="49" charset="0"/>
                <a:cs typeface="Courier New" panose="02070309020205020404" pitchFamily="49" charset="0"/>
              </a:rPr>
              <a:t> Coffee logo image"&gt;</a:t>
            </a:r>
          </a:p>
          <a:p>
            <a:pPr marL="0" indent="0">
              <a:buClr>
                <a:schemeClr val="accent5">
                  <a:lumMod val="50000"/>
                </a:schemeClr>
              </a:buClr>
              <a:buNone/>
            </a:pPr>
            <a:r>
              <a:rPr lang="en-US" sz="4600" dirty="0" smtClean="0">
                <a:latin typeface="Courier New" panose="02070309020205020404" pitchFamily="49" charset="0"/>
                <a:cs typeface="Courier New" panose="02070309020205020404" pitchFamily="49" charset="0"/>
              </a:rPr>
              <a:t>  &lt;</a:t>
            </a:r>
            <a:r>
              <a:rPr lang="en-US" sz="4600" dirty="0" err="1" smtClean="0">
                <a:latin typeface="Courier New" panose="02070309020205020404" pitchFamily="49" charset="0"/>
                <a:cs typeface="Courier New" panose="02070309020205020404" pitchFamily="49" charset="0"/>
              </a:rPr>
              <a:t>img</a:t>
            </a:r>
            <a:r>
              <a:rPr lang="en-US" sz="4600" dirty="0" smtClean="0">
                <a:latin typeface="Courier New" panose="02070309020205020404" pitchFamily="49" charset="0"/>
                <a:cs typeface="Courier New" panose="02070309020205020404" pitchFamily="49" charset="0"/>
              </a:rPr>
              <a:t> id="</a:t>
            </a:r>
            <a:r>
              <a:rPr lang="en-US" sz="4600" dirty="0" err="1" smtClean="0">
                <a:latin typeface="Courier New" panose="02070309020205020404" pitchFamily="49" charset="0"/>
                <a:cs typeface="Courier New" panose="02070309020205020404" pitchFamily="49" charset="0"/>
              </a:rPr>
              <a:t>headerSlogan</a:t>
            </a:r>
            <a:r>
              <a:rPr lang="en-US" sz="4600" dirty="0" smtClean="0">
                <a:latin typeface="Courier New" panose="02070309020205020404" pitchFamily="49" charset="0"/>
                <a:cs typeface="Courier New" panose="02070309020205020404" pitchFamily="49" charset="0"/>
              </a:rPr>
              <a:t>"</a:t>
            </a:r>
          </a:p>
          <a:p>
            <a:pPr marL="0" indent="0">
              <a:buClr>
                <a:schemeClr val="accent5">
                  <a:lumMod val="50000"/>
                </a:schemeClr>
              </a:buClr>
              <a:buNone/>
            </a:pPr>
            <a:r>
              <a:rPr lang="en-US" sz="4600" dirty="0" smtClean="0">
                <a:latin typeface="Courier New" panose="02070309020205020404" pitchFamily="49" charset="0"/>
                <a:cs typeface="Courier New" panose="02070309020205020404" pitchFamily="49" charset="0"/>
              </a:rPr>
              <a:t>       </a:t>
            </a:r>
            <a:r>
              <a:rPr lang="en-US" sz="4600" dirty="0" err="1" smtClean="0">
                <a:latin typeface="Courier New" panose="02070309020205020404" pitchFamily="49" charset="0"/>
                <a:cs typeface="Courier New" panose="02070309020205020404" pitchFamily="49" charset="0"/>
              </a:rPr>
              <a:t>src</a:t>
            </a:r>
            <a:r>
              <a:rPr lang="en-US" sz="4600" dirty="0" smtClean="0">
                <a:latin typeface="Courier New" panose="02070309020205020404" pitchFamily="49" charset="0"/>
                <a:cs typeface="Courier New" panose="02070309020205020404" pitchFamily="49" charset="0"/>
              </a:rPr>
              <a:t>="images/headerSlogan.gif" </a:t>
            </a:r>
          </a:p>
          <a:p>
            <a:pPr marL="0" indent="0">
              <a:buClr>
                <a:schemeClr val="accent5">
                  <a:lumMod val="50000"/>
                </a:schemeClr>
              </a:buClr>
              <a:buNone/>
            </a:pPr>
            <a:r>
              <a:rPr lang="en-US" sz="4600" dirty="0" smtClean="0">
                <a:latin typeface="Courier New" panose="02070309020205020404" pitchFamily="49" charset="0"/>
                <a:cs typeface="Courier New" panose="02070309020205020404" pitchFamily="49" charset="0"/>
              </a:rPr>
              <a:t>       alt="Providing all the caffeine you need to power your life."&gt;</a:t>
            </a:r>
          </a:p>
          <a:p>
            <a:pPr marL="0" indent="0">
              <a:buClr>
                <a:schemeClr val="accent5">
                  <a:lumMod val="50000"/>
                </a:schemeClr>
              </a:buClr>
              <a:buNone/>
            </a:pPr>
            <a:r>
              <a:rPr lang="en-US" sz="4600" dirty="0" smtClean="0">
                <a:latin typeface="Courier New" panose="02070309020205020404" pitchFamily="49" charset="0"/>
                <a:cs typeface="Courier New" panose="02070309020205020404" pitchFamily="49" charset="0"/>
              </a:rPr>
              <a:t>&lt;/div&gt;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6707" y="5115346"/>
            <a:ext cx="8710307" cy="1374671"/>
          </a:xfrm>
          <a:prstGeom prst="rect">
            <a:avLst/>
          </a:prstGeom>
        </p:spPr>
      </p:pic>
      <p:sp>
        <p:nvSpPr>
          <p:cNvPr id="5" name="Rectangle 4"/>
          <p:cNvSpPr/>
          <p:nvPr/>
        </p:nvSpPr>
        <p:spPr>
          <a:xfrm>
            <a:off x="1866707" y="5143391"/>
            <a:ext cx="8601126" cy="1346626"/>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7304696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smtClean="0">
                <a:solidFill>
                  <a:schemeClr val="accent6">
                    <a:lumMod val="50000"/>
                  </a:schemeClr>
                </a:solidFill>
                <a:effectLst>
                  <a:outerShdw blurRad="38100" dist="38100" dir="2700000" algn="tl">
                    <a:srgbClr val="000000">
                      <a:alpha val="43137"/>
                    </a:srgbClr>
                  </a:outerShdw>
                </a:effectLst>
              </a:rPr>
              <a:t>Exercise: Positioning an Award Top and Center</a:t>
            </a:r>
            <a:endParaRPr lang="en-US" sz="5400" dirty="0">
              <a:solidFill>
                <a:schemeClr val="accent6">
                  <a:lumMod val="50000"/>
                </a:schemeClr>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720190" y="1690688"/>
            <a:ext cx="5890147" cy="4678901"/>
          </a:xfrm>
        </p:spPr>
        <p:txBody>
          <a:bodyPr>
            <a:normAutofit fontScale="77500" lnSpcReduction="20000"/>
          </a:bodyPr>
          <a:lstStyle/>
          <a:p>
            <a:pPr>
              <a:buClr>
                <a:schemeClr val="accent5">
                  <a:lumMod val="50000"/>
                </a:schemeClr>
              </a:buClr>
              <a:buFont typeface="Wingdings" panose="05000000000000000000" pitchFamily="2" charset="2"/>
              <a:buChar char="Ø"/>
            </a:pPr>
            <a:r>
              <a:rPr lang="en-US" sz="5000" dirty="0" smtClean="0"/>
              <a:t>Add the image at the URL </a:t>
            </a:r>
            <a:r>
              <a:rPr lang="en-US" sz="3000" dirty="0" smtClean="0">
                <a:hlinkClick r:id="rId2"/>
              </a:rPr>
              <a:t>http://www.starbuzzcoffee.com/images/award.gif</a:t>
            </a:r>
            <a:r>
              <a:rPr lang="en-US" sz="3000" dirty="0" smtClean="0"/>
              <a:t> </a:t>
            </a:r>
            <a:r>
              <a:rPr lang="en-US" sz="5000" dirty="0" smtClean="0"/>
              <a:t>to the page at the position shown to the right (30 pixels from the top and 365 pixels from the left, overlapping the </a:t>
            </a:r>
            <a:r>
              <a:rPr lang="en-US" sz="5000" dirty="0" smtClean="0">
                <a:latin typeface="Courier New" panose="02070309020205020404" pitchFamily="49" charset="0"/>
                <a:cs typeface="Courier New" panose="02070309020205020404" pitchFamily="49" charset="0"/>
              </a:rPr>
              <a:t>header</a:t>
            </a:r>
            <a:r>
              <a:rPr lang="en-US" sz="5000" dirty="0" smtClean="0"/>
              <a:t> and </a:t>
            </a:r>
            <a:r>
              <a:rPr lang="en-US" sz="5000" dirty="0" smtClean="0">
                <a:latin typeface="Courier New" panose="02070309020205020404" pitchFamily="49" charset="0"/>
                <a:cs typeface="Courier New" panose="02070309020205020404" pitchFamily="49" charset="0"/>
              </a:rPr>
              <a:t>main</a:t>
            </a:r>
            <a:r>
              <a:rPr lang="en-US" sz="5000" dirty="0" smtClean="0"/>
              <a:t> </a:t>
            </a:r>
            <a:r>
              <a:rPr lang="en-US" sz="5000" dirty="0" err="1" smtClean="0">
                <a:latin typeface="Courier New" panose="02070309020205020404" pitchFamily="49" charset="0"/>
                <a:cs typeface="Courier New" panose="02070309020205020404" pitchFamily="49" charset="0"/>
              </a:rPr>
              <a:t>div</a:t>
            </a:r>
            <a:r>
              <a:rPr lang="en-US" sz="5000" dirty="0" err="1" smtClean="0"/>
              <a:t>s</a:t>
            </a:r>
            <a:r>
              <a:rPr lang="en-US" sz="5000" dirty="0" smtClean="0"/>
              <a:t>) by using HTML and CSS.  Give the image an alt of, "Roaster of the Year award".</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10337" y="1472323"/>
            <a:ext cx="4307872" cy="5032203"/>
          </a:xfrm>
          <a:prstGeom prst="rect">
            <a:avLst/>
          </a:prstGeom>
        </p:spPr>
      </p:pic>
    </p:spTree>
    <p:extLst>
      <p:ext uri="{BB962C8B-B14F-4D97-AF65-F5344CB8AC3E}">
        <p14:creationId xmlns:p14="http://schemas.microsoft.com/office/powerpoint/2010/main" val="18666866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5400" b="1" dirty="0" smtClean="0">
                <a:solidFill>
                  <a:schemeClr val="accent6">
                    <a:lumMod val="50000"/>
                  </a:schemeClr>
                </a:solidFill>
                <a:effectLst>
                  <a:outerShdw blurRad="38100" dist="38100" dir="2700000" algn="tl">
                    <a:srgbClr val="000000">
                      <a:alpha val="43137"/>
                    </a:srgbClr>
                  </a:outerShdw>
                </a:effectLst>
              </a:rPr>
              <a:t>Fixed Positioning</a:t>
            </a:r>
            <a:endParaRPr lang="en-US" sz="5400" b="1" dirty="0">
              <a:solidFill>
                <a:schemeClr val="accent6">
                  <a:lumMod val="50000"/>
                </a:schemeClr>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normAutofit fontScale="55000" lnSpcReduction="20000"/>
          </a:bodyPr>
          <a:lstStyle/>
          <a:p>
            <a:pPr>
              <a:buClr>
                <a:schemeClr val="accent5">
                  <a:lumMod val="50000"/>
                </a:schemeClr>
              </a:buClr>
              <a:buFont typeface="Wingdings" panose="05000000000000000000" pitchFamily="2" charset="2"/>
              <a:buChar char="Ø"/>
            </a:pPr>
            <a:r>
              <a:rPr lang="en-US" sz="5000" dirty="0" smtClean="0"/>
              <a:t>You can fix an element in a certain position in the user’s viewport (part of the web page that’s visible in the browser window) by setting the </a:t>
            </a:r>
            <a:r>
              <a:rPr lang="en-US" sz="5000" dirty="0" smtClean="0">
                <a:latin typeface="Courier New" panose="02070309020205020404" pitchFamily="49" charset="0"/>
                <a:cs typeface="Courier New" panose="02070309020205020404" pitchFamily="49" charset="0"/>
              </a:rPr>
              <a:t>position</a:t>
            </a:r>
            <a:r>
              <a:rPr lang="en-US" sz="5000" dirty="0" smtClean="0"/>
              <a:t> property to </a:t>
            </a:r>
            <a:r>
              <a:rPr lang="en-US" sz="5000" dirty="0" smtClean="0">
                <a:latin typeface="Courier New" panose="02070309020205020404" pitchFamily="49" charset="0"/>
                <a:cs typeface="Courier New" panose="02070309020205020404" pitchFamily="49" charset="0"/>
              </a:rPr>
              <a:t>fixed </a:t>
            </a:r>
            <a:r>
              <a:rPr lang="en-US" sz="5000" dirty="0" smtClean="0">
                <a:cs typeface="Courier New" panose="02070309020205020404" pitchFamily="49" charset="0"/>
              </a:rPr>
              <a:t>and top, left, right, or bottom accordingly in the rule selecting the element.  You can even use </a:t>
            </a:r>
            <a:r>
              <a:rPr lang="en-US" sz="5000" b="1" i="1" dirty="0" smtClean="0">
                <a:solidFill>
                  <a:srgbClr val="FF0000"/>
                </a:solidFill>
                <a:effectLst>
                  <a:outerShdw blurRad="38100" dist="38100" dir="2700000" algn="tl">
                    <a:srgbClr val="000000">
                      <a:alpha val="43137"/>
                    </a:srgbClr>
                  </a:outerShdw>
                </a:effectLst>
                <a:cs typeface="Courier New" panose="02070309020205020404" pitchFamily="49" charset="0"/>
              </a:rPr>
              <a:t>negative values</a:t>
            </a:r>
            <a:r>
              <a:rPr lang="en-US" sz="5000" dirty="0" smtClean="0">
                <a:cs typeface="Courier New" panose="02070309020205020404" pitchFamily="49" charset="0"/>
              </a:rPr>
              <a:t> to make the element partially run off the page by that amount (e.g., </a:t>
            </a:r>
            <a:r>
              <a:rPr lang="en-US" sz="5000" dirty="0" smtClean="0">
                <a:latin typeface="Courier New" panose="02070309020205020404" pitchFamily="49" charset="0"/>
                <a:cs typeface="Courier New" panose="02070309020205020404" pitchFamily="49" charset="0"/>
              </a:rPr>
              <a:t>right:-20px;</a:t>
            </a:r>
            <a:r>
              <a:rPr lang="en-US" sz="5000" dirty="0" smtClean="0">
                <a:cs typeface="Courier New" panose="02070309020205020404" pitchFamily="49" charset="0"/>
              </a:rPr>
              <a:t> pushes the element 20 pixels out of the right side of the viewport.) </a:t>
            </a:r>
            <a:endParaRPr lang="en-US" sz="5000" dirty="0" smtClean="0"/>
          </a:p>
          <a:p>
            <a:pPr>
              <a:buClr>
                <a:schemeClr val="accent5">
                  <a:lumMod val="50000"/>
                </a:schemeClr>
              </a:buClr>
              <a:buFont typeface="Wingdings" panose="05000000000000000000" pitchFamily="2" charset="2"/>
              <a:buChar char="Ø"/>
            </a:pPr>
            <a:r>
              <a:rPr lang="en-US" sz="5000" dirty="0" smtClean="0"/>
              <a:t>Unlike absolute positioning which positions the element with respect to the browser window’s borders </a:t>
            </a:r>
            <a:r>
              <a:rPr lang="en-US" sz="5000" b="1" i="1" u="sng" dirty="0" smtClean="0">
                <a:solidFill>
                  <a:srgbClr val="FF0000"/>
                </a:solidFill>
              </a:rPr>
              <a:t>when displaying the top left corner of the web page</a:t>
            </a:r>
            <a:r>
              <a:rPr lang="en-US" sz="5000" dirty="0" smtClean="0"/>
              <a:t>, fixed positioning positions the element with respect to the borders </a:t>
            </a:r>
            <a:r>
              <a:rPr lang="en-US" sz="5000" b="1" u="sng" dirty="0" smtClean="0">
                <a:solidFill>
                  <a:srgbClr val="002060"/>
                </a:solidFill>
                <a:effectLst>
                  <a:outerShdw blurRad="38100" dist="38100" dir="2700000" algn="tl">
                    <a:srgbClr val="000000">
                      <a:alpha val="43137"/>
                    </a:srgbClr>
                  </a:outerShdw>
                </a:effectLst>
              </a:rPr>
              <a:t>of whichever part of the page is in the user’s viewport at the moment</a:t>
            </a:r>
            <a:r>
              <a:rPr lang="en-US" sz="5000" dirty="0" smtClean="0"/>
              <a:t>, making it appear “stuck” or “fixed” at that position on the page. </a:t>
            </a:r>
            <a:endParaRPr lang="en-US" sz="5000" dirty="0"/>
          </a:p>
        </p:txBody>
      </p:sp>
    </p:spTree>
    <p:extLst>
      <p:ext uri="{BB962C8B-B14F-4D97-AF65-F5344CB8AC3E}">
        <p14:creationId xmlns:p14="http://schemas.microsoft.com/office/powerpoint/2010/main" val="41632418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smtClean="0">
                <a:solidFill>
                  <a:schemeClr val="accent6">
                    <a:lumMod val="50000"/>
                  </a:schemeClr>
                </a:solidFill>
                <a:effectLst>
                  <a:outerShdw blurRad="38100" dist="38100" dir="2700000" algn="tl">
                    <a:srgbClr val="000000">
                      <a:alpha val="43137"/>
                    </a:srgbClr>
                  </a:outerShdw>
                </a:effectLst>
              </a:rPr>
              <a:t>Block flow exercise</a:t>
            </a:r>
            <a:endParaRPr lang="en-US" sz="5400" dirty="0">
              <a:solidFill>
                <a:schemeClr val="accent6">
                  <a:lumMod val="50000"/>
                </a:schemeClr>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normAutofit/>
          </a:bodyPr>
          <a:lstStyle/>
          <a:p>
            <a:pPr>
              <a:buClr>
                <a:schemeClr val="accent5">
                  <a:lumMod val="50000"/>
                </a:schemeClr>
              </a:buClr>
              <a:buFont typeface="Wingdings" panose="05000000000000000000" pitchFamily="2" charset="2"/>
              <a:buChar char="Ø"/>
            </a:pPr>
            <a:r>
              <a:rPr lang="en-US" sz="5000" dirty="0" smtClean="0"/>
              <a:t>Look at the lounge.html file and draw the flow of the block elements (</a:t>
            </a:r>
            <a:r>
              <a:rPr lang="en-US" sz="5000" dirty="0" smtClean="0">
                <a:latin typeface="Courier New" panose="02070309020205020404" pitchFamily="49" charset="0"/>
                <a:cs typeface="Courier New" panose="02070309020205020404" pitchFamily="49" charset="0"/>
              </a:rPr>
              <a:t>h1, h2</a:t>
            </a:r>
            <a:r>
              <a:rPr lang="en-US" sz="5000" dirty="0" smtClean="0"/>
              <a:t>, multiple </a:t>
            </a:r>
            <a:r>
              <a:rPr lang="en-US" sz="5000" dirty="0" smtClean="0">
                <a:latin typeface="Courier New" panose="02070309020205020404" pitchFamily="49" charset="0"/>
                <a:cs typeface="Courier New" panose="02070309020205020404" pitchFamily="49" charset="0"/>
              </a:rPr>
              <a:t>p</a:t>
            </a:r>
            <a:r>
              <a:rPr lang="en-US" sz="5000" dirty="0" smtClean="0"/>
              <a:t> and </a:t>
            </a:r>
            <a:r>
              <a:rPr lang="en-US" sz="5000" dirty="0" smtClean="0">
                <a:latin typeface="Courier New" panose="02070309020205020404" pitchFamily="49" charset="0"/>
                <a:cs typeface="Courier New" panose="02070309020205020404" pitchFamily="49" charset="0"/>
              </a:rPr>
              <a:t>div</a:t>
            </a:r>
            <a:r>
              <a:rPr lang="en-US" sz="5000" dirty="0" smtClean="0"/>
              <a:t> elements, </a:t>
            </a:r>
            <a:r>
              <a:rPr lang="en-US" sz="5000" dirty="0" err="1" smtClean="0">
                <a:latin typeface="Courier New" panose="02070309020205020404" pitchFamily="49" charset="0"/>
                <a:cs typeface="Courier New" panose="02070309020205020404" pitchFamily="49" charset="0"/>
              </a:rPr>
              <a:t>ul</a:t>
            </a:r>
            <a:r>
              <a:rPr lang="en-US" sz="5000" dirty="0" smtClean="0"/>
              <a:t>).</a:t>
            </a:r>
          </a:p>
        </p:txBody>
      </p:sp>
    </p:spTree>
    <p:extLst>
      <p:ext uri="{BB962C8B-B14F-4D97-AF65-F5344CB8AC3E}">
        <p14:creationId xmlns:p14="http://schemas.microsoft.com/office/powerpoint/2010/main" val="381946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smtClean="0">
                <a:solidFill>
                  <a:schemeClr val="accent6">
                    <a:lumMod val="50000"/>
                  </a:schemeClr>
                </a:solidFill>
                <a:effectLst>
                  <a:outerShdw blurRad="38100" dist="38100" dir="2700000" algn="tl">
                    <a:srgbClr val="000000">
                      <a:alpha val="43137"/>
                    </a:srgbClr>
                  </a:outerShdw>
                </a:effectLst>
              </a:rPr>
              <a:t>Exercise: Fixing the ticket</a:t>
            </a:r>
            <a:endParaRPr lang="en-US" sz="5400" dirty="0">
              <a:solidFill>
                <a:schemeClr val="accent6">
                  <a:lumMod val="50000"/>
                </a:schemeClr>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838200" y="1460310"/>
            <a:ext cx="6531591" cy="5397689"/>
          </a:xfrm>
        </p:spPr>
        <p:txBody>
          <a:bodyPr>
            <a:normAutofit fontScale="40000" lnSpcReduction="20000"/>
          </a:bodyPr>
          <a:lstStyle/>
          <a:p>
            <a:pPr marL="1028700" indent="-1028700">
              <a:buClr>
                <a:schemeClr val="accent5">
                  <a:lumMod val="50000"/>
                </a:schemeClr>
              </a:buClr>
              <a:buFont typeface="+mj-lt"/>
              <a:buAutoNum type="romanUcPeriod"/>
            </a:pPr>
            <a:r>
              <a:rPr lang="en-US" sz="5400" dirty="0" smtClean="0"/>
              <a:t>Add the image at the URL </a:t>
            </a:r>
            <a:r>
              <a:rPr lang="en-US" sz="4800" dirty="0" smtClean="0">
                <a:hlinkClick r:id="rId2"/>
              </a:rPr>
              <a:t>http://www.starbuzzcoffee.com/images/ticket.gif</a:t>
            </a:r>
            <a:r>
              <a:rPr lang="en-US" sz="4800" dirty="0" smtClean="0"/>
              <a:t> </a:t>
            </a:r>
            <a:r>
              <a:rPr lang="en-US" sz="5400" dirty="0" smtClean="0"/>
              <a:t>to the page and have it link to </a:t>
            </a:r>
            <a:r>
              <a:rPr lang="en-US" sz="5400" dirty="0" smtClean="0">
                <a:hlinkClick r:id="rId3"/>
              </a:rPr>
              <a:t>http://wickedlysmart.com/hfhtmlcss/chapter11/starbuzz/freecoffee.html</a:t>
            </a:r>
            <a:r>
              <a:rPr lang="en-US" sz="5400" dirty="0" smtClean="0"/>
              <a:t> .  Give the link a title of, "Click here to get your free coffee!" and the image an alt of "</a:t>
            </a:r>
            <a:r>
              <a:rPr lang="en-US" sz="5400" dirty="0" err="1" smtClean="0"/>
              <a:t>Starbuzz</a:t>
            </a:r>
            <a:r>
              <a:rPr lang="en-US" sz="5400" dirty="0" smtClean="0"/>
              <a:t> coupon ticket" .  Make this HTML the content of a </a:t>
            </a:r>
            <a:r>
              <a:rPr lang="en-US" sz="5400" dirty="0" smtClean="0">
                <a:latin typeface="Courier New" panose="02070309020205020404" pitchFamily="49" charset="0"/>
                <a:cs typeface="Courier New" panose="02070309020205020404" pitchFamily="49" charset="0"/>
              </a:rPr>
              <a:t>div</a:t>
            </a:r>
            <a:r>
              <a:rPr lang="en-US" sz="5400" dirty="0" smtClean="0"/>
              <a:t> element with an </a:t>
            </a:r>
            <a:r>
              <a:rPr lang="en-US" sz="5400" dirty="0" smtClean="0">
                <a:latin typeface="Courier New" panose="02070309020205020404" pitchFamily="49" charset="0"/>
                <a:cs typeface="Courier New" panose="02070309020205020404" pitchFamily="49" charset="0"/>
              </a:rPr>
              <a:t>id</a:t>
            </a:r>
            <a:r>
              <a:rPr lang="en-US" sz="5400" dirty="0" smtClean="0">
                <a:cs typeface="Courier New" panose="02070309020205020404" pitchFamily="49" charset="0"/>
              </a:rPr>
              <a:t> of coupon</a:t>
            </a:r>
            <a:r>
              <a:rPr lang="en-US" sz="5400" dirty="0" smtClean="0"/>
              <a:t>.</a:t>
            </a:r>
          </a:p>
          <a:p>
            <a:pPr marL="1028700" indent="-1028700">
              <a:buClr>
                <a:schemeClr val="accent5">
                  <a:lumMod val="50000"/>
                </a:schemeClr>
              </a:buClr>
              <a:buFont typeface="+mj-lt"/>
              <a:buAutoNum type="romanUcPeriod"/>
            </a:pPr>
            <a:r>
              <a:rPr lang="en-US" sz="5400" dirty="0" smtClean="0"/>
              <a:t>Remove any potential borders with the following in the CSS:</a:t>
            </a:r>
          </a:p>
          <a:p>
            <a:pPr marL="1371600" lvl="3" indent="0">
              <a:buClr>
                <a:schemeClr val="accent5">
                  <a:lumMod val="50000"/>
                </a:schemeClr>
              </a:buClr>
              <a:buNone/>
            </a:pPr>
            <a:r>
              <a:rPr lang="en-US" sz="6200" dirty="0" smtClean="0">
                <a:latin typeface="Courier New" panose="02070309020205020404" pitchFamily="49" charset="0"/>
                <a:cs typeface="Courier New" panose="02070309020205020404" pitchFamily="49" charset="0"/>
              </a:rPr>
              <a:t>#coupon a, </a:t>
            </a:r>
            <a:r>
              <a:rPr lang="en-US" sz="6200" dirty="0" err="1" smtClean="0">
                <a:latin typeface="Courier New" panose="02070309020205020404" pitchFamily="49" charset="0"/>
                <a:cs typeface="Courier New" panose="02070309020205020404" pitchFamily="49" charset="0"/>
              </a:rPr>
              <a:t>img</a:t>
            </a:r>
            <a:r>
              <a:rPr lang="en-US" sz="6200" dirty="0" smtClean="0">
                <a:latin typeface="Courier New" panose="02070309020205020404" pitchFamily="49" charset="0"/>
                <a:cs typeface="Courier New" panose="02070309020205020404" pitchFamily="49" charset="0"/>
              </a:rPr>
              <a:t> {</a:t>
            </a:r>
          </a:p>
          <a:p>
            <a:pPr marL="1371600" lvl="3" indent="0">
              <a:buClr>
                <a:schemeClr val="accent5">
                  <a:lumMod val="50000"/>
                </a:schemeClr>
              </a:buClr>
              <a:buNone/>
            </a:pPr>
            <a:r>
              <a:rPr lang="en-US" sz="6200" dirty="0" smtClean="0">
                <a:latin typeface="Courier New" panose="02070309020205020404" pitchFamily="49" charset="0"/>
                <a:cs typeface="Courier New" panose="02070309020205020404" pitchFamily="49" charset="0"/>
              </a:rPr>
              <a:t>    border: none;</a:t>
            </a:r>
          </a:p>
          <a:p>
            <a:pPr marL="1371600" lvl="3" indent="0">
              <a:buClr>
                <a:schemeClr val="accent5">
                  <a:lumMod val="50000"/>
                </a:schemeClr>
              </a:buClr>
              <a:buNone/>
            </a:pPr>
            <a:r>
              <a:rPr lang="en-US" sz="6200" dirty="0" smtClean="0">
                <a:latin typeface="Courier New" panose="02070309020205020404" pitchFamily="49" charset="0"/>
                <a:cs typeface="Courier New" panose="02070309020205020404" pitchFamily="49" charset="0"/>
              </a:rPr>
              <a:t>}</a:t>
            </a:r>
          </a:p>
          <a:p>
            <a:pPr marL="1028700" indent="-1028700">
              <a:buClr>
                <a:schemeClr val="accent5">
                  <a:lumMod val="50000"/>
                </a:schemeClr>
              </a:buClr>
              <a:buFont typeface="+mj-lt"/>
              <a:buAutoNum type="romanUcPeriod"/>
            </a:pPr>
            <a:r>
              <a:rPr lang="en-US" sz="5400" dirty="0" smtClean="0"/>
              <a:t>Give the image the fixed position shown to the right (350 pixels below the top and 90 pixels LEFT of the left of the browser window so it appears to be coming out of the left side of the browser window.</a:t>
            </a:r>
            <a:endParaRPr lang="en-US" sz="4600" dirty="0" smtClean="0">
              <a:latin typeface="Courier New" panose="02070309020205020404" pitchFamily="49" charset="0"/>
              <a:cs typeface="Courier New" panose="02070309020205020404" pitchFamily="49" charset="0"/>
            </a:endParaRPr>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99423" y="1460309"/>
            <a:ext cx="4413493" cy="4544705"/>
          </a:xfrm>
          <a:prstGeom prst="rect">
            <a:avLst/>
          </a:prstGeom>
        </p:spPr>
      </p:pic>
    </p:spTree>
    <p:extLst>
      <p:ext uri="{BB962C8B-B14F-4D97-AF65-F5344CB8AC3E}">
        <p14:creationId xmlns:p14="http://schemas.microsoft.com/office/powerpoint/2010/main" val="14223478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5400" dirty="0" smtClean="0">
                <a:solidFill>
                  <a:schemeClr val="accent6">
                    <a:lumMod val="50000"/>
                  </a:schemeClr>
                </a:solidFill>
                <a:effectLst>
                  <a:outerShdw blurRad="38100" dist="38100" dir="2700000" algn="tl">
                    <a:srgbClr val="000000">
                      <a:alpha val="43137"/>
                    </a:srgbClr>
                  </a:outerShdw>
                </a:effectLst>
              </a:rPr>
              <a:t>Extras: Relative positioning and NO CSS</a:t>
            </a:r>
            <a:endParaRPr lang="en-US" sz="5400" dirty="0">
              <a:solidFill>
                <a:schemeClr val="accent6">
                  <a:lumMod val="50000"/>
                </a:schemeClr>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838200" y="1825624"/>
            <a:ext cx="10515600" cy="4807187"/>
          </a:xfrm>
        </p:spPr>
        <p:txBody>
          <a:bodyPr>
            <a:normAutofit fontScale="62500" lnSpcReduction="20000"/>
          </a:bodyPr>
          <a:lstStyle/>
          <a:p>
            <a:pPr>
              <a:buClr>
                <a:schemeClr val="accent5">
                  <a:lumMod val="50000"/>
                </a:schemeClr>
              </a:buClr>
              <a:buFont typeface="Wingdings" panose="05000000000000000000" pitchFamily="2" charset="2"/>
              <a:buChar char="Ø"/>
            </a:pPr>
            <a:r>
              <a:rPr lang="en-US" sz="5000" dirty="0" smtClean="0"/>
              <a:t>You can also set position to </a:t>
            </a:r>
            <a:r>
              <a:rPr lang="en-US" sz="5000" dirty="0" smtClean="0">
                <a:latin typeface="Courier New" panose="02070309020205020404" pitchFamily="49" charset="0"/>
                <a:cs typeface="Courier New" panose="02070309020205020404" pitchFamily="49" charset="0"/>
              </a:rPr>
              <a:t>relative</a:t>
            </a:r>
            <a:r>
              <a:rPr lang="en-US" sz="5000" dirty="0" smtClean="0"/>
              <a:t> in which case the element remains in the flow of the page and is moved relative to where it would’ve be (e.g., left: 50px moves it 50 pixels left of where it would’ve been).  In particular, it does </a:t>
            </a:r>
            <a:r>
              <a:rPr lang="en-US" sz="5000" u="sng" dirty="0" smtClean="0"/>
              <a:t>not</a:t>
            </a:r>
            <a:r>
              <a:rPr lang="en-US" sz="5000" dirty="0" smtClean="0"/>
              <a:t> “fix” the element to the screen as you scroll.  See: </a:t>
            </a:r>
            <a:r>
              <a:rPr lang="en-US" sz="5000" dirty="0" smtClean="0">
                <a:hlinkClick r:id="rId2"/>
              </a:rPr>
              <a:t>http://www.w3schools.com/cssref/pr_class_position.asp</a:t>
            </a:r>
            <a:r>
              <a:rPr lang="en-US" sz="5000" dirty="0" smtClean="0"/>
              <a:t> </a:t>
            </a:r>
          </a:p>
          <a:p>
            <a:pPr>
              <a:buClr>
                <a:schemeClr val="accent5">
                  <a:lumMod val="50000"/>
                </a:schemeClr>
              </a:buClr>
              <a:buFont typeface="Wingdings" panose="05000000000000000000" pitchFamily="2" charset="2"/>
              <a:buChar char="Ø"/>
            </a:pPr>
            <a:r>
              <a:rPr lang="en-US" sz="5000" dirty="0" smtClean="0"/>
              <a:t>To see how much difference the CSS makes, comment out the place where you link in the sheet in the HTML by surrounding it with &lt;!-- and --&gt; (&lt;!-- and --&gt; enclose HTML comments, which are ignored when rendering the web page, but can be used as notes for yourself or other people looking/using your HTML).</a:t>
            </a:r>
          </a:p>
        </p:txBody>
      </p:sp>
    </p:spTree>
    <p:extLst>
      <p:ext uri="{BB962C8B-B14F-4D97-AF65-F5344CB8AC3E}">
        <p14:creationId xmlns:p14="http://schemas.microsoft.com/office/powerpoint/2010/main" val="33981013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smtClean="0">
                <a:solidFill>
                  <a:schemeClr val="accent6">
                    <a:lumMod val="50000"/>
                  </a:schemeClr>
                </a:solidFill>
                <a:effectLst>
                  <a:outerShdw blurRad="38100" dist="38100" dir="2700000" algn="tl">
                    <a:srgbClr val="000000">
                      <a:alpha val="43137"/>
                    </a:srgbClr>
                  </a:outerShdw>
                </a:effectLst>
              </a:rPr>
              <a:t>Notes</a:t>
            </a:r>
            <a:endParaRPr lang="en-US" sz="5400" dirty="0">
              <a:solidFill>
                <a:schemeClr val="accent6">
                  <a:lumMod val="50000"/>
                </a:schemeClr>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838200" y="1825624"/>
            <a:ext cx="10515600" cy="4711653"/>
          </a:xfrm>
        </p:spPr>
        <p:txBody>
          <a:bodyPr>
            <a:normAutofit/>
          </a:bodyPr>
          <a:lstStyle/>
          <a:p>
            <a:pPr>
              <a:buClr>
                <a:schemeClr val="accent5">
                  <a:lumMod val="50000"/>
                </a:schemeClr>
              </a:buClr>
              <a:buFont typeface="Wingdings" panose="05000000000000000000" pitchFamily="2" charset="2"/>
              <a:buChar char="q"/>
            </a:pPr>
            <a:r>
              <a:rPr lang="en-US" sz="5400" dirty="0" smtClean="0"/>
              <a:t>This is primarily a summary of Chapter 11 of </a:t>
            </a:r>
            <a:r>
              <a:rPr lang="en-US" sz="5400" i="1" dirty="0" smtClean="0"/>
              <a:t>Head First HTML and CSS</a:t>
            </a:r>
            <a:r>
              <a:rPr lang="en-US" sz="5400" dirty="0" smtClean="0"/>
              <a:t>, 2</a:t>
            </a:r>
            <a:r>
              <a:rPr lang="en-US" sz="5400" baseline="30000" dirty="0" smtClean="0"/>
              <a:t>nd</a:t>
            </a:r>
            <a:r>
              <a:rPr lang="en-US" sz="5400" dirty="0" smtClean="0"/>
              <a:t> Edition by Elisabeth Robson and Eric Freeman, 2012.  It contains images, exercises, and code from the book.</a:t>
            </a:r>
            <a:endParaRPr lang="en-US" sz="5000" dirty="0" smtClean="0"/>
          </a:p>
          <a:p>
            <a:pPr>
              <a:buClr>
                <a:schemeClr val="accent5">
                  <a:lumMod val="50000"/>
                </a:schemeClr>
              </a:buClr>
              <a:buFont typeface="Wingdings" panose="05000000000000000000" pitchFamily="2" charset="2"/>
              <a:buChar char="q"/>
            </a:pPr>
            <a:endParaRPr lang="en-US" sz="5000" dirty="0" smtClean="0"/>
          </a:p>
        </p:txBody>
      </p:sp>
    </p:spTree>
    <p:extLst>
      <p:ext uri="{BB962C8B-B14F-4D97-AF65-F5344CB8AC3E}">
        <p14:creationId xmlns:p14="http://schemas.microsoft.com/office/powerpoint/2010/main" val="9676206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normAutofit fontScale="90000"/>
          </a:bodyPr>
          <a:lstStyle/>
          <a:p>
            <a:r>
              <a:rPr lang="en-US" sz="5400" dirty="0" smtClean="0">
                <a:solidFill>
                  <a:schemeClr val="accent6">
                    <a:lumMod val="50000"/>
                  </a:schemeClr>
                </a:solidFill>
                <a:effectLst>
                  <a:outerShdw blurRad="38100" dist="38100" dir="2700000" algn="tl">
                    <a:srgbClr val="000000">
                      <a:alpha val="43137"/>
                    </a:srgbClr>
                  </a:outerShdw>
                </a:effectLst>
              </a:rPr>
              <a:t>Flow (cont.): Laying out inline elements</a:t>
            </a:r>
            <a:endParaRPr lang="en-US" sz="5400" dirty="0">
              <a:solidFill>
                <a:schemeClr val="accent6">
                  <a:lumMod val="50000"/>
                </a:schemeClr>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838200" y="1460310"/>
            <a:ext cx="3419901" cy="5397689"/>
          </a:xfrm>
        </p:spPr>
        <p:txBody>
          <a:bodyPr>
            <a:normAutofit fontScale="47500" lnSpcReduction="20000"/>
          </a:bodyPr>
          <a:lstStyle/>
          <a:p>
            <a:pPr>
              <a:buClr>
                <a:schemeClr val="accent5">
                  <a:lumMod val="50000"/>
                </a:schemeClr>
              </a:buClr>
              <a:buFont typeface="Wingdings" panose="05000000000000000000" pitchFamily="2" charset="2"/>
              <a:buChar char="Ø"/>
            </a:pPr>
            <a:r>
              <a:rPr lang="en-US" sz="5000" dirty="0" smtClean="0"/>
              <a:t>Within the block elements, inline elements are laid out in the order they appear in the HTML from left to right; top to bottom.  When laying out the inline elements, the browser tries to fill the available horizontal space within the block in which they are nested, introducing line breaks only when necessary (or when explicitly instructed with e.g., </a:t>
            </a:r>
            <a:r>
              <a:rPr lang="en-US" sz="5000" dirty="0" smtClean="0">
                <a:latin typeface="Courier New" panose="02070309020205020404" pitchFamily="49" charset="0"/>
                <a:cs typeface="Courier New" panose="02070309020205020404" pitchFamily="49" charset="0"/>
              </a:rPr>
              <a:t>&lt;</a:t>
            </a:r>
            <a:r>
              <a:rPr lang="en-US" sz="5000" dirty="0" err="1" smtClean="0">
                <a:latin typeface="Courier New" panose="02070309020205020404" pitchFamily="49" charset="0"/>
                <a:cs typeface="Courier New" panose="02070309020205020404" pitchFamily="49" charset="0"/>
              </a:rPr>
              <a:t>br</a:t>
            </a:r>
            <a:r>
              <a:rPr lang="en-US" sz="5000" dirty="0" smtClean="0">
                <a:latin typeface="Courier New" panose="02070309020205020404" pitchFamily="49" charset="0"/>
                <a:cs typeface="Courier New" panose="02070309020205020404" pitchFamily="49" charset="0"/>
              </a:rPr>
              <a:t>&gt;</a:t>
            </a:r>
            <a:r>
              <a:rPr lang="en-US" sz="5000" dirty="0" smtClean="0"/>
              <a:t>).</a:t>
            </a:r>
          </a:p>
          <a:p>
            <a:pPr>
              <a:buClr>
                <a:schemeClr val="accent5">
                  <a:lumMod val="50000"/>
                </a:schemeClr>
              </a:buClr>
              <a:buFont typeface="Wingdings" panose="05000000000000000000" pitchFamily="2" charset="2"/>
              <a:buChar char="Ø"/>
            </a:pPr>
            <a:r>
              <a:rPr lang="en-US" sz="5000" dirty="0" smtClean="0"/>
              <a:t>The text is treated as inline elements (with their own boxes).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58100" y="1325563"/>
            <a:ext cx="7933899" cy="5448581"/>
          </a:xfrm>
          <a:prstGeom prst="rect">
            <a:avLst/>
          </a:prstGeom>
        </p:spPr>
      </p:pic>
    </p:spTree>
    <p:extLst>
      <p:ext uri="{BB962C8B-B14F-4D97-AF65-F5344CB8AC3E}">
        <p14:creationId xmlns:p14="http://schemas.microsoft.com/office/powerpoint/2010/main" val="118606315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normAutofit fontScale="90000"/>
          </a:bodyPr>
          <a:lstStyle/>
          <a:p>
            <a:r>
              <a:rPr lang="en-US" sz="5400" dirty="0" smtClean="0">
                <a:solidFill>
                  <a:schemeClr val="accent6">
                    <a:lumMod val="50000"/>
                  </a:schemeClr>
                </a:solidFill>
                <a:effectLst>
                  <a:outerShdw blurRad="38100" dist="38100" dir="2700000" algn="tl">
                    <a:srgbClr val="000000">
                      <a:alpha val="43137"/>
                    </a:srgbClr>
                  </a:outerShdw>
                </a:effectLst>
              </a:rPr>
              <a:t>Flow (cont.): Laying out inline elements</a:t>
            </a:r>
            <a:endParaRPr lang="en-US" sz="5400" dirty="0">
              <a:solidFill>
                <a:schemeClr val="accent6">
                  <a:lumMod val="50000"/>
                </a:schemeClr>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838200" y="1460310"/>
            <a:ext cx="3419901" cy="5397689"/>
          </a:xfrm>
        </p:spPr>
        <p:txBody>
          <a:bodyPr>
            <a:normAutofit fontScale="62500" lnSpcReduction="20000"/>
          </a:bodyPr>
          <a:lstStyle/>
          <a:p>
            <a:pPr>
              <a:buClr>
                <a:schemeClr val="accent5">
                  <a:lumMod val="50000"/>
                </a:schemeClr>
              </a:buClr>
              <a:buFont typeface="Wingdings" panose="05000000000000000000" pitchFamily="2" charset="2"/>
              <a:buChar char="Ø"/>
            </a:pPr>
            <a:r>
              <a:rPr lang="en-US" sz="5000" dirty="0" smtClean="0"/>
              <a:t>If the width of the available space of the block element decreases (e.g., because of browser resizing), the inline elements are adjusted accordingly, possibly breaking up text inline elements and making the block taller, as necessary to fit the content.</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58101" y="1460310"/>
            <a:ext cx="7792872" cy="5369002"/>
          </a:xfrm>
          <a:prstGeom prst="rect">
            <a:avLst/>
          </a:prstGeom>
        </p:spPr>
      </p:pic>
    </p:spTree>
    <p:extLst>
      <p:ext uri="{BB962C8B-B14F-4D97-AF65-F5344CB8AC3E}">
        <p14:creationId xmlns:p14="http://schemas.microsoft.com/office/powerpoint/2010/main" val="16885082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smtClean="0">
                <a:solidFill>
                  <a:schemeClr val="accent6">
                    <a:lumMod val="50000"/>
                  </a:schemeClr>
                </a:solidFill>
                <a:effectLst>
                  <a:outerShdw blurRad="38100" dist="38100" dir="2700000" algn="tl">
                    <a:srgbClr val="000000">
                      <a:alpha val="43137"/>
                    </a:srgbClr>
                  </a:outerShdw>
                </a:effectLst>
              </a:rPr>
              <a:t>Padding/Margins of Inline Elements</a:t>
            </a:r>
            <a:endParaRPr lang="en-US" sz="5400" dirty="0">
              <a:solidFill>
                <a:schemeClr val="accent6">
                  <a:lumMod val="50000"/>
                </a:schemeClr>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838200" y="1690689"/>
            <a:ext cx="10515600" cy="2601672"/>
          </a:xfrm>
        </p:spPr>
        <p:txBody>
          <a:bodyPr>
            <a:normAutofit fontScale="62500" lnSpcReduction="20000"/>
          </a:bodyPr>
          <a:lstStyle/>
          <a:p>
            <a:pPr>
              <a:buClr>
                <a:schemeClr val="accent5">
                  <a:lumMod val="50000"/>
                </a:schemeClr>
              </a:buClr>
              <a:buFont typeface="Wingdings" panose="05000000000000000000" pitchFamily="2" charset="2"/>
              <a:buChar char="Ø"/>
            </a:pPr>
            <a:r>
              <a:rPr lang="en-US" sz="5000" dirty="0" smtClean="0"/>
              <a:t>When the browser lays out inline elements, it fully accounts for left and right margins for content appearing on the same line.  However, top and bottom margins of nonreplaced inline elements* (ones in which dimensions are not determined externally, e.g., images) do </a:t>
            </a:r>
            <a:r>
              <a:rPr lang="en-US" sz="5000" b="1" u="sng" dirty="0" smtClean="0"/>
              <a:t>not</a:t>
            </a:r>
            <a:r>
              <a:rPr lang="en-US" sz="5000" dirty="0" smtClean="0"/>
              <a:t> affect the flow of the other elements around them nor do the left and right margins affect the flow on lines below.</a:t>
            </a:r>
          </a:p>
          <a:p>
            <a:pPr lvl="1">
              <a:buClr>
                <a:schemeClr val="accent5">
                  <a:lumMod val="50000"/>
                </a:schemeClr>
              </a:buClr>
              <a:buFont typeface="Wingdings" panose="05000000000000000000" pitchFamily="2" charset="2"/>
              <a:buChar char="q"/>
            </a:pPr>
            <a:endParaRPr lang="en-US" sz="4600" dirty="0" smtClean="0"/>
          </a:p>
          <a:p>
            <a:pPr>
              <a:buClr>
                <a:schemeClr val="accent5">
                  <a:lumMod val="50000"/>
                </a:schemeClr>
              </a:buClr>
              <a:buFont typeface="Wingdings" panose="05000000000000000000" pitchFamily="2" charset="2"/>
              <a:buChar char="Ø"/>
            </a:pPr>
            <a:endParaRPr lang="en-US" sz="4600" dirty="0"/>
          </a:p>
          <a:p>
            <a:pPr>
              <a:buClr>
                <a:schemeClr val="accent5">
                  <a:lumMod val="50000"/>
                </a:schemeClr>
              </a:buClr>
              <a:buFont typeface="Wingdings" panose="05000000000000000000" pitchFamily="2" charset="2"/>
              <a:buChar char="Ø"/>
            </a:pPr>
            <a:endParaRPr lang="en-US" sz="5000"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2538" y="4619906"/>
            <a:ext cx="10521262" cy="1739950"/>
          </a:xfrm>
          <a:prstGeom prst="rect">
            <a:avLst/>
          </a:prstGeom>
        </p:spPr>
      </p:pic>
      <p:sp>
        <p:nvSpPr>
          <p:cNvPr id="5" name="TextBox 4"/>
          <p:cNvSpPr txBox="1"/>
          <p:nvPr/>
        </p:nvSpPr>
        <p:spPr>
          <a:xfrm>
            <a:off x="1241390" y="4051080"/>
            <a:ext cx="9703558" cy="646331"/>
          </a:xfrm>
          <a:prstGeom prst="rect">
            <a:avLst/>
          </a:prstGeom>
          <a:noFill/>
        </p:spPr>
        <p:txBody>
          <a:bodyPr wrap="square" rtlCol="0">
            <a:spAutoFit/>
          </a:bodyPr>
          <a:lstStyle/>
          <a:p>
            <a:r>
              <a:rPr lang="en-US" dirty="0" smtClean="0"/>
              <a:t>* </a:t>
            </a:r>
            <a:r>
              <a:rPr lang="en-US" dirty="0" smtClean="0">
                <a:hlinkClick r:id="rId3"/>
              </a:rPr>
              <a:t>http://stackoverflow.com/questions/10324527/margin-top-in-inline-element</a:t>
            </a:r>
            <a:r>
              <a:rPr lang="en-US" dirty="0" smtClean="0"/>
              <a:t>  </a:t>
            </a:r>
            <a:r>
              <a:rPr lang="en-US" dirty="0" smtClean="0">
                <a:hlinkClick r:id="rId4"/>
              </a:rPr>
              <a:t>http://reference.sitepoint.com/css/replacedelements</a:t>
            </a:r>
            <a:r>
              <a:rPr lang="en-US" dirty="0" smtClean="0"/>
              <a:t> </a:t>
            </a:r>
            <a:endParaRPr lang="en-US" dirty="0"/>
          </a:p>
        </p:txBody>
      </p:sp>
    </p:spTree>
    <p:extLst>
      <p:ext uri="{BB962C8B-B14F-4D97-AF65-F5344CB8AC3E}">
        <p14:creationId xmlns:p14="http://schemas.microsoft.com/office/powerpoint/2010/main" val="31357125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smtClean="0">
                <a:solidFill>
                  <a:schemeClr val="accent6">
                    <a:lumMod val="50000"/>
                  </a:schemeClr>
                </a:solidFill>
                <a:effectLst>
                  <a:outerShdw blurRad="38100" dist="38100" dir="2700000" algn="tl">
                    <a:srgbClr val="000000">
                      <a:alpha val="43137"/>
                    </a:srgbClr>
                  </a:outerShdw>
                </a:effectLst>
              </a:rPr>
              <a:t>Padding/Margins of Block Elements</a:t>
            </a:r>
            <a:endParaRPr lang="en-US" sz="5400" dirty="0">
              <a:solidFill>
                <a:schemeClr val="accent6">
                  <a:lumMod val="50000"/>
                </a:schemeClr>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838200" y="1825625"/>
            <a:ext cx="10515600" cy="1436190"/>
          </a:xfrm>
        </p:spPr>
        <p:txBody>
          <a:bodyPr>
            <a:normAutofit fontScale="62500" lnSpcReduction="20000"/>
          </a:bodyPr>
          <a:lstStyle/>
          <a:p>
            <a:pPr>
              <a:buClr>
                <a:schemeClr val="accent5">
                  <a:lumMod val="50000"/>
                </a:schemeClr>
              </a:buClr>
              <a:buFont typeface="Wingdings" panose="05000000000000000000" pitchFamily="2" charset="2"/>
              <a:buChar char="Ø"/>
            </a:pPr>
            <a:r>
              <a:rPr lang="en-US" sz="5000" dirty="0" smtClean="0"/>
              <a:t>When the vertical margins of two block elements touch, only the larger of the two is used; their margins are </a:t>
            </a:r>
            <a:r>
              <a:rPr lang="en-US" sz="5000" b="1" u="sng" dirty="0" smtClean="0"/>
              <a:t>not</a:t>
            </a:r>
            <a:r>
              <a:rPr lang="en-US" sz="5000" dirty="0" smtClean="0"/>
              <a:t> summed.  This can even happen with a block element which is nested inside another.</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199" y="3275462"/>
            <a:ext cx="10606569" cy="3582538"/>
          </a:xfrm>
          <a:prstGeom prst="rect">
            <a:avLst/>
          </a:prstGeom>
        </p:spPr>
      </p:pic>
    </p:spTree>
    <p:extLst>
      <p:ext uri="{BB962C8B-B14F-4D97-AF65-F5344CB8AC3E}">
        <p14:creationId xmlns:p14="http://schemas.microsoft.com/office/powerpoint/2010/main" val="33205490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smtClean="0">
                <a:solidFill>
                  <a:schemeClr val="accent6">
                    <a:lumMod val="50000"/>
                  </a:schemeClr>
                </a:solidFill>
                <a:effectLst>
                  <a:outerShdw blurRad="38100" dist="38100" dir="2700000" algn="tl">
                    <a:srgbClr val="000000">
                      <a:alpha val="43137"/>
                    </a:srgbClr>
                  </a:outerShdw>
                </a:effectLst>
              </a:rPr>
              <a:t>Wrapping around block elements</a:t>
            </a:r>
            <a:endParaRPr lang="en-US" sz="5400" dirty="0">
              <a:solidFill>
                <a:schemeClr val="accent6">
                  <a:lumMod val="50000"/>
                </a:schemeClr>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838200" y="1825624"/>
            <a:ext cx="10515600" cy="5032375"/>
          </a:xfrm>
        </p:spPr>
        <p:txBody>
          <a:bodyPr>
            <a:normAutofit fontScale="47500" lnSpcReduction="20000"/>
          </a:bodyPr>
          <a:lstStyle/>
          <a:p>
            <a:pPr>
              <a:buClr>
                <a:schemeClr val="accent5">
                  <a:lumMod val="50000"/>
                </a:schemeClr>
              </a:buClr>
              <a:buFont typeface="Wingdings" panose="05000000000000000000" pitchFamily="2" charset="2"/>
              <a:buChar char="Ø"/>
            </a:pPr>
            <a:r>
              <a:rPr lang="en-US" sz="5000" dirty="0" smtClean="0"/>
              <a:t>Unless specified otherwise, blocks appear one on top of the other.  Do you think adjusting the width of a block element will make block elements below it move up?  Why or why not? Try adding the following </a:t>
            </a:r>
            <a:r>
              <a:rPr lang="en-US" sz="5000" dirty="0" smtClean="0">
                <a:latin typeface="Courier New" panose="02070309020205020404" pitchFamily="49" charset="0"/>
                <a:cs typeface="Courier New" panose="02070309020205020404" pitchFamily="49" charset="0"/>
              </a:rPr>
              <a:t>width</a:t>
            </a:r>
            <a:r>
              <a:rPr lang="en-US" sz="5000" dirty="0" smtClean="0"/>
              <a:t> property to the lounge.css file to see what happens. (200 pixels is 1 quarter of the typical 800 pixels desktop browser window.)</a:t>
            </a:r>
          </a:p>
          <a:p>
            <a:pPr marL="0" indent="0">
              <a:buClr>
                <a:schemeClr val="accent5">
                  <a:lumMod val="50000"/>
                </a:schemeClr>
              </a:buClr>
              <a:buNone/>
            </a:pPr>
            <a:r>
              <a:rPr lang="en-US" sz="5000" dirty="0" smtClean="0"/>
              <a:t>	</a:t>
            </a:r>
            <a:r>
              <a:rPr lang="en-US" sz="5000" dirty="0" smtClean="0">
                <a:latin typeface="Courier New" panose="02070309020205020404" pitchFamily="49" charset="0"/>
                <a:cs typeface="Courier New" panose="02070309020205020404" pitchFamily="49" charset="0"/>
              </a:rPr>
              <a:t>#elixirs {</a:t>
            </a:r>
          </a:p>
          <a:p>
            <a:pPr marL="0" indent="0">
              <a:buClr>
                <a:schemeClr val="accent5">
                  <a:lumMod val="50000"/>
                </a:schemeClr>
              </a:buClr>
              <a:buNone/>
            </a:pPr>
            <a:r>
              <a:rPr lang="en-US" sz="5000" dirty="0">
                <a:latin typeface="Courier New" panose="02070309020205020404" pitchFamily="49" charset="0"/>
                <a:cs typeface="Courier New" panose="02070309020205020404" pitchFamily="49" charset="0"/>
              </a:rPr>
              <a:t> </a:t>
            </a:r>
            <a:r>
              <a:rPr lang="en-US" sz="5000" dirty="0" smtClean="0">
                <a:latin typeface="Courier New" panose="02070309020205020404" pitchFamily="49" charset="0"/>
                <a:cs typeface="Courier New" panose="02070309020205020404" pitchFamily="49" charset="0"/>
              </a:rPr>
              <a:t>        ⁞</a:t>
            </a:r>
          </a:p>
          <a:p>
            <a:pPr marL="0" indent="0">
              <a:buClr>
                <a:schemeClr val="accent5">
                  <a:lumMod val="50000"/>
                </a:schemeClr>
              </a:buClr>
              <a:buNone/>
            </a:pPr>
            <a:r>
              <a:rPr lang="en-US" sz="5000" dirty="0">
                <a:latin typeface="Courier New" panose="02070309020205020404" pitchFamily="49" charset="0"/>
                <a:cs typeface="Courier New" panose="02070309020205020404" pitchFamily="49" charset="0"/>
              </a:rPr>
              <a:t> </a:t>
            </a:r>
            <a:r>
              <a:rPr lang="en-US" sz="5000" dirty="0" smtClean="0">
                <a:latin typeface="Courier New" panose="02070309020205020404" pitchFamily="49" charset="0"/>
                <a:cs typeface="Courier New" panose="02070309020205020404" pitchFamily="49" charset="0"/>
              </a:rPr>
              <a:t>     width:200px;</a:t>
            </a:r>
          </a:p>
          <a:p>
            <a:pPr marL="0" indent="0">
              <a:buClr>
                <a:schemeClr val="accent5">
                  <a:lumMod val="50000"/>
                </a:schemeClr>
              </a:buClr>
              <a:buNone/>
            </a:pPr>
            <a:r>
              <a:rPr lang="en-US" sz="5000" dirty="0">
                <a:latin typeface="Courier New" panose="02070309020205020404" pitchFamily="49" charset="0"/>
                <a:cs typeface="Courier New" panose="02070309020205020404" pitchFamily="49" charset="0"/>
              </a:rPr>
              <a:t> </a:t>
            </a:r>
            <a:r>
              <a:rPr lang="en-US" sz="5000" dirty="0" smtClean="0">
                <a:latin typeface="Courier New" panose="02070309020205020404" pitchFamily="49" charset="0"/>
                <a:cs typeface="Courier New" panose="02070309020205020404" pitchFamily="49" charset="0"/>
              </a:rPr>
              <a:t>        ⁞</a:t>
            </a:r>
          </a:p>
          <a:p>
            <a:pPr marL="0" indent="0">
              <a:buClr>
                <a:schemeClr val="accent5">
                  <a:lumMod val="50000"/>
                </a:schemeClr>
              </a:buClr>
              <a:buNone/>
            </a:pPr>
            <a:r>
              <a:rPr lang="en-US" sz="5000" dirty="0">
                <a:latin typeface="Courier New" panose="02070309020205020404" pitchFamily="49" charset="0"/>
                <a:cs typeface="Courier New" panose="02070309020205020404" pitchFamily="49" charset="0"/>
              </a:rPr>
              <a:t> </a:t>
            </a:r>
            <a:r>
              <a:rPr lang="en-US" sz="5000" dirty="0" smtClean="0">
                <a:latin typeface="Courier New" panose="02070309020205020404" pitchFamily="49" charset="0"/>
                <a:cs typeface="Courier New" panose="02070309020205020404" pitchFamily="49" charset="0"/>
              </a:rPr>
              <a:t>   }</a:t>
            </a:r>
          </a:p>
          <a:p>
            <a:pPr>
              <a:buClr>
                <a:schemeClr val="accent5">
                  <a:lumMod val="50000"/>
                </a:schemeClr>
              </a:buClr>
              <a:buFont typeface="Wingdings" panose="05000000000000000000" pitchFamily="2" charset="2"/>
              <a:buChar char="Ø"/>
            </a:pPr>
            <a:r>
              <a:rPr lang="en-US" sz="5000" dirty="0" smtClean="0"/>
              <a:t>What rule might you consider adding to make</a:t>
            </a:r>
          </a:p>
          <a:p>
            <a:pPr marL="0" indent="0">
              <a:buClr>
                <a:schemeClr val="accent5">
                  <a:lumMod val="50000"/>
                </a:schemeClr>
              </a:buClr>
              <a:buNone/>
            </a:pPr>
            <a:r>
              <a:rPr lang="en-US" sz="5000" dirty="0" smtClean="0"/>
              <a:t>the Elixirs section appear on the right with the </a:t>
            </a:r>
          </a:p>
          <a:p>
            <a:pPr marL="0" indent="0">
              <a:buClr>
                <a:schemeClr val="accent5">
                  <a:lumMod val="50000"/>
                </a:schemeClr>
              </a:buClr>
              <a:buNone/>
            </a:pPr>
            <a:r>
              <a:rPr lang="en-US" sz="5000" dirty="0" smtClean="0"/>
              <a:t>blocks below it wrapping around it? </a:t>
            </a:r>
            <a:r>
              <a:rPr lang="en-US" sz="5000" dirty="0"/>
              <a:t> </a:t>
            </a:r>
            <a:r>
              <a:rPr lang="en-US" sz="5000" dirty="0" smtClean="0"/>
              <a:t>    </a:t>
            </a:r>
            <a:r>
              <a:rPr lang="en-US" sz="5000" dirty="0" smtClean="0">
                <a:sym typeface="Wingdings" panose="05000000000000000000" pitchFamily="2" charset="2"/>
              </a:rPr>
              <a:t></a:t>
            </a:r>
            <a:endParaRPr lang="en-US" sz="5000"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86258" y="3425587"/>
            <a:ext cx="3705742" cy="3432411"/>
          </a:xfrm>
          <a:prstGeom prst="rect">
            <a:avLst/>
          </a:prstGeom>
        </p:spPr>
      </p:pic>
    </p:spTree>
    <p:extLst>
      <p:ext uri="{BB962C8B-B14F-4D97-AF65-F5344CB8AC3E}">
        <p14:creationId xmlns:p14="http://schemas.microsoft.com/office/powerpoint/2010/main" val="30360514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390"/>
            <a:ext cx="10515600" cy="700941"/>
          </a:xfrm>
        </p:spPr>
        <p:txBody>
          <a:bodyPr>
            <a:normAutofit fontScale="90000"/>
          </a:bodyPr>
          <a:lstStyle/>
          <a:p>
            <a:r>
              <a:rPr lang="en-US" sz="5400" dirty="0" smtClean="0">
                <a:solidFill>
                  <a:schemeClr val="accent6">
                    <a:lumMod val="50000"/>
                  </a:schemeClr>
                </a:solidFill>
                <a:effectLst>
                  <a:outerShdw blurRad="38100" dist="38100" dir="2700000" algn="tl">
                    <a:srgbClr val="000000">
                      <a:alpha val="43137"/>
                    </a:srgbClr>
                  </a:outerShdw>
                </a:effectLst>
              </a:rPr>
              <a:t>Floating Elements</a:t>
            </a:r>
            <a:endParaRPr lang="en-US" sz="5400" dirty="0">
              <a:solidFill>
                <a:schemeClr val="accent6">
                  <a:lumMod val="50000"/>
                </a:schemeClr>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688075" y="723331"/>
            <a:ext cx="10515600" cy="1477133"/>
          </a:xfrm>
        </p:spPr>
        <p:txBody>
          <a:bodyPr>
            <a:normAutofit fontScale="47500" lnSpcReduction="20000"/>
          </a:bodyPr>
          <a:lstStyle/>
          <a:p>
            <a:pPr>
              <a:buClr>
                <a:schemeClr val="accent5">
                  <a:lumMod val="50000"/>
                </a:schemeClr>
              </a:buClr>
              <a:buFont typeface="Wingdings" panose="05000000000000000000" pitchFamily="2" charset="2"/>
              <a:buChar char="Ø"/>
            </a:pPr>
            <a:r>
              <a:rPr lang="en-US" sz="5000" dirty="0" smtClean="0"/>
              <a:t>When you float a block element to the right, it aligns the element on the right in the vertical position it would be normally placed.  But it removes the element from the block flow so that other block elements below it move up as if it’s not present.  However, inline elements within these blocks are placed as to not encroach upon the boundaries of the floated element.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2273" y="2081125"/>
            <a:ext cx="9727453" cy="4776875"/>
          </a:xfrm>
          <a:prstGeom prst="rect">
            <a:avLst/>
          </a:prstGeom>
        </p:spPr>
      </p:pic>
    </p:spTree>
    <p:extLst>
      <p:ext uri="{BB962C8B-B14F-4D97-AF65-F5344CB8AC3E}">
        <p14:creationId xmlns:p14="http://schemas.microsoft.com/office/powerpoint/2010/main" val="9377045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3555</TotalTime>
  <Words>3042</Words>
  <Application>Microsoft Office PowerPoint</Application>
  <PresentationFormat>Custom</PresentationFormat>
  <Paragraphs>146</Paragraphs>
  <Slides>32</Slides>
  <Notes>0</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Office Theme</vt:lpstr>
      <vt:lpstr>Lecture 11: Flow, Arranging elements, Common Layout Techniques</vt:lpstr>
      <vt:lpstr>Flow: How the browser lays out pages</vt:lpstr>
      <vt:lpstr>Block flow exercise</vt:lpstr>
      <vt:lpstr>Flow (cont.): Laying out inline elements</vt:lpstr>
      <vt:lpstr>Flow (cont.): Laying out inline elements</vt:lpstr>
      <vt:lpstr>Padding/Margins of Inline Elements</vt:lpstr>
      <vt:lpstr>Padding/Margins of Block Elements</vt:lpstr>
      <vt:lpstr>Wrapping around block elements</vt:lpstr>
      <vt:lpstr>Floating Elements</vt:lpstr>
      <vt:lpstr>Floating Exercise I</vt:lpstr>
      <vt:lpstr>Starbuzz Exercise: Sidebar I</vt:lpstr>
      <vt:lpstr>Fixing one last problem: Clear property</vt:lpstr>
      <vt:lpstr>Exercise: Sidebar Exercise Attempt II </vt:lpstr>
      <vt:lpstr>Liquid and Frozen Designs</vt:lpstr>
      <vt:lpstr>Exercise: The two-column Frozen Layout</vt:lpstr>
      <vt:lpstr>Exercise: Morphing to the Jello Layout</vt:lpstr>
      <vt:lpstr>Absolute positioning</vt:lpstr>
      <vt:lpstr>Absolute Positioning Example</vt:lpstr>
      <vt:lpstr>Absolute Positioning Sidebar Exercise</vt:lpstr>
      <vt:lpstr>CSS Table Display Layout</vt:lpstr>
      <vt:lpstr>CSS Table Two-column Exercise Part I</vt:lpstr>
      <vt:lpstr>Border-spacing and Vertical-align Properties</vt:lpstr>
      <vt:lpstr>CSS Table Two-column Exercise Part II</vt:lpstr>
      <vt:lpstr>Exercise: 3-column CSS</vt:lpstr>
      <vt:lpstr>Summary of Layout Tools</vt:lpstr>
      <vt:lpstr>Header Does Not Expand and Contract</vt:lpstr>
      <vt:lpstr>Exercise: Fixing the Header</vt:lpstr>
      <vt:lpstr>Exercise: Positioning an Award Top and Center</vt:lpstr>
      <vt:lpstr>Fixed Positioning</vt:lpstr>
      <vt:lpstr>Exercise: Fixing the ticket</vt:lpstr>
      <vt:lpstr>Extras: Relative positioning and NO CSS</vt:lpstr>
      <vt:lpstr>Notes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Jason Schanker</dc:creator>
  <cp:lastModifiedBy>Jason Schanker</cp:lastModifiedBy>
  <cp:revision>507</cp:revision>
  <dcterms:created xsi:type="dcterms:W3CDTF">2014-07-27T05:40:59Z</dcterms:created>
  <dcterms:modified xsi:type="dcterms:W3CDTF">2015-10-27T23:38:34Z</dcterms:modified>
</cp:coreProperties>
</file>