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Schanker"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775"/>
    <a:srgbClr val="D8D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7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C06FE8-7860-4F97-8595-AFDCC9824DF0}"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359324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06FE8-7860-4F97-8595-AFDCC9824DF0}"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175241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06FE8-7860-4F97-8595-AFDCC9824DF0}"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190232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06FE8-7860-4F97-8595-AFDCC9824DF0}"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413154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06FE8-7860-4F97-8595-AFDCC9824DF0}"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195476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C06FE8-7860-4F97-8595-AFDCC9824DF0}"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2371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06FE8-7860-4F97-8595-AFDCC9824DF0}"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313641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C06FE8-7860-4F97-8595-AFDCC9824DF0}"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351024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06FE8-7860-4F97-8595-AFDCC9824DF0}"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265548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06FE8-7860-4F97-8595-AFDCC9824DF0}"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41434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06FE8-7860-4F97-8595-AFDCC9824DF0}"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E1310-F962-46B0-A2B7-FB0E5637B90B}" type="slidenum">
              <a:rPr lang="en-US" smtClean="0"/>
              <a:t>‹#›</a:t>
            </a:fld>
            <a:endParaRPr lang="en-US"/>
          </a:p>
        </p:txBody>
      </p:sp>
    </p:spTree>
    <p:extLst>
      <p:ext uri="{BB962C8B-B14F-4D97-AF65-F5344CB8AC3E}">
        <p14:creationId xmlns:p14="http://schemas.microsoft.com/office/powerpoint/2010/main" val="201949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06FE8-7860-4F97-8595-AFDCC9824DF0}" type="datetimeFigureOut">
              <a:rPr lang="en-US" smtClean="0"/>
              <a:t>10/7/2015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E1310-F962-46B0-A2B7-FB0E5637B90B}" type="slidenum">
              <a:rPr lang="en-US" smtClean="0"/>
              <a:t>‹#›</a:t>
            </a:fld>
            <a:endParaRPr lang="en-US"/>
          </a:p>
        </p:txBody>
      </p:sp>
    </p:spTree>
    <p:extLst>
      <p:ext uri="{BB962C8B-B14F-4D97-AF65-F5344CB8AC3E}">
        <p14:creationId xmlns:p14="http://schemas.microsoft.com/office/powerpoint/2010/main" val="346352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lumMod val="50000"/>
                  </a:schemeClr>
                </a:solidFill>
                <a:effectLst>
                  <a:outerShdw blurRad="38100" dist="38100" dir="2700000" algn="tl">
                    <a:srgbClr val="000000">
                      <a:alpha val="43137"/>
                    </a:srgbClr>
                  </a:outerShdw>
                </a:effectLst>
              </a:rPr>
              <a:t>Lecture 9: Box Model, Styling Elements, and </a:t>
            </a:r>
            <a:r>
              <a:rPr lang="en-US" smtClean="0">
                <a:solidFill>
                  <a:schemeClr val="accent6">
                    <a:lumMod val="50000"/>
                  </a:schemeClr>
                </a:solidFill>
                <a:effectLst>
                  <a:outerShdw blurRad="38100" dist="38100" dir="2700000" algn="tl">
                    <a:srgbClr val="000000">
                      <a:alpha val="43137"/>
                    </a:srgbClr>
                  </a:outerShdw>
                </a:effectLst>
              </a:rPr>
              <a:t>Media Queries</a:t>
            </a:r>
            <a:endParaRPr lang="en-US" dirty="0"/>
          </a:p>
        </p:txBody>
      </p:sp>
      <p:sp>
        <p:nvSpPr>
          <p:cNvPr id="3" name="Subtitle 2"/>
          <p:cNvSpPr>
            <a:spLocks noGrp="1"/>
          </p:cNvSpPr>
          <p:nvPr>
            <p:ph type="subTitle" idx="1"/>
          </p:nvPr>
        </p:nvSpPr>
        <p:spPr/>
        <p:txBody>
          <a:bodyPr/>
          <a:lstStyle/>
          <a:p>
            <a:r>
              <a:rPr lang="en-US" dirty="0" smtClean="0">
                <a:solidFill>
                  <a:srgbClr val="002060"/>
                </a:solidFill>
                <a:effectLst>
                  <a:outerShdw blurRad="38100" dist="38100" dir="2700000" algn="tl">
                    <a:srgbClr val="000000">
                      <a:alpha val="43137"/>
                    </a:srgbClr>
                  </a:outerShdw>
                </a:effectLst>
              </a:rPr>
              <a:t>Dr. Jason Schanker</a:t>
            </a:r>
            <a:endParaRPr 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51759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Media Queries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1091821"/>
            <a:ext cx="10871580" cy="5766179"/>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You may want to use different </a:t>
            </a:r>
            <a:r>
              <a:rPr lang="en-US" sz="5000" dirty="0" err="1" smtClean="0"/>
              <a:t>stylesheets</a:t>
            </a:r>
            <a:r>
              <a:rPr lang="en-US" sz="5000" dirty="0" smtClean="0"/>
              <a:t> for different devices.  For example, you may want a 3-column layout for a desktop user but a single-column layout to target a mobile device user.</a:t>
            </a:r>
          </a:p>
          <a:p>
            <a:pPr>
              <a:buClr>
                <a:schemeClr val="accent5">
                  <a:lumMod val="50000"/>
                </a:schemeClr>
              </a:buClr>
              <a:buFont typeface="Wingdings" panose="05000000000000000000" pitchFamily="2" charset="2"/>
              <a:buChar char="Ø"/>
            </a:pPr>
            <a:r>
              <a:rPr lang="en-US" sz="5000" dirty="0" smtClean="0"/>
              <a:t>Using HTML and/or CSS media queries, you can do exactly that.</a:t>
            </a:r>
          </a:p>
          <a:p>
            <a:pPr lvl="1">
              <a:buClr>
                <a:schemeClr val="accent5">
                  <a:lumMod val="50000"/>
                </a:schemeClr>
              </a:buClr>
              <a:buFont typeface="Wingdings" panose="05000000000000000000" pitchFamily="2" charset="2"/>
              <a:buChar char="q"/>
            </a:pPr>
            <a:r>
              <a:rPr lang="en-US" sz="4600" dirty="0" smtClean="0"/>
              <a:t>HTML: Use the </a:t>
            </a:r>
            <a:r>
              <a:rPr lang="en-US" sz="4600" dirty="0" smtClean="0">
                <a:latin typeface="Courier New" panose="02070309020205020404" pitchFamily="49" charset="0"/>
                <a:cs typeface="Courier New" panose="02070309020205020404" pitchFamily="49" charset="0"/>
              </a:rPr>
              <a:t>media</a:t>
            </a:r>
            <a:r>
              <a:rPr lang="en-US" sz="4600" dirty="0" smtClean="0"/>
              <a:t> attribute of the </a:t>
            </a:r>
            <a:r>
              <a:rPr lang="en-US" sz="4600" dirty="0" smtClean="0">
                <a:latin typeface="Courier New" panose="02070309020205020404" pitchFamily="49" charset="0"/>
                <a:cs typeface="Courier New" panose="02070309020205020404" pitchFamily="49" charset="0"/>
              </a:rPr>
              <a:t>link</a:t>
            </a:r>
            <a:r>
              <a:rPr lang="en-US" sz="4600" dirty="0" smtClean="0"/>
              <a:t> element:</a:t>
            </a:r>
            <a:endParaRPr lang="en-US" sz="4600" dirty="0" smtClean="0">
              <a:latin typeface="Courier New" panose="02070309020205020404" pitchFamily="49" charset="0"/>
              <a:cs typeface="Courier New" panose="02070309020205020404" pitchFamily="49" charset="0"/>
            </a:endParaRPr>
          </a:p>
          <a:p>
            <a:pPr lvl="2">
              <a:buClr>
                <a:schemeClr val="accent5">
                  <a:lumMod val="50000"/>
                </a:schemeClr>
              </a:buClr>
              <a:buFont typeface="Courier New" panose="02070309020205020404" pitchFamily="49" charset="0"/>
              <a:buChar char="o"/>
            </a:pPr>
            <a:r>
              <a:rPr lang="en-US" sz="4200" dirty="0" smtClean="0">
                <a:cs typeface="Courier New" panose="02070309020205020404" pitchFamily="49" charset="0"/>
              </a:rPr>
              <a:t>Example: </a:t>
            </a:r>
            <a:r>
              <a:rPr lang="en-US" sz="4200" dirty="0" smtClean="0">
                <a:latin typeface="Courier New" panose="02070309020205020404" pitchFamily="49" charset="0"/>
                <a:cs typeface="Courier New" panose="02070309020205020404" pitchFamily="49" charset="0"/>
              </a:rPr>
              <a:t>&lt;link </a:t>
            </a:r>
            <a:r>
              <a:rPr lang="en-US" sz="4200" dirty="0" err="1" smtClean="0">
                <a:latin typeface="Courier New" panose="02070309020205020404" pitchFamily="49" charset="0"/>
                <a:cs typeface="Courier New" panose="02070309020205020404" pitchFamily="49" charset="0"/>
              </a:rPr>
              <a:t>href</a:t>
            </a:r>
            <a:r>
              <a:rPr lang="en-US" sz="4200" dirty="0" smtClean="0">
                <a:latin typeface="Courier New" panose="02070309020205020404" pitchFamily="49" charset="0"/>
                <a:cs typeface="Courier New" panose="02070309020205020404" pitchFamily="49" charset="0"/>
              </a:rPr>
              <a:t>="lounge-mobile.css" </a:t>
            </a:r>
            <a:r>
              <a:rPr lang="en-US" sz="4200" dirty="0" err="1" smtClean="0">
                <a:latin typeface="Courier New" panose="02070309020205020404" pitchFamily="49" charset="0"/>
                <a:cs typeface="Courier New" panose="02070309020205020404" pitchFamily="49" charset="0"/>
              </a:rPr>
              <a:t>rel</a:t>
            </a:r>
            <a:r>
              <a:rPr lang="en-US" sz="4200" dirty="0" smtClean="0">
                <a:latin typeface="Courier New" panose="02070309020205020404" pitchFamily="49" charset="0"/>
                <a:cs typeface="Courier New" panose="02070309020205020404" pitchFamily="49" charset="0"/>
              </a:rPr>
              <a:t>="</a:t>
            </a:r>
            <a:r>
              <a:rPr lang="en-US" sz="4200" dirty="0" err="1" smtClean="0">
                <a:latin typeface="Courier New" panose="02070309020205020404" pitchFamily="49" charset="0"/>
                <a:cs typeface="Courier New" panose="02070309020205020404" pitchFamily="49" charset="0"/>
              </a:rPr>
              <a:t>stylesheet</a:t>
            </a:r>
            <a:r>
              <a:rPr lang="en-US" sz="4200" dirty="0" smtClean="0">
                <a:latin typeface="Courier New" panose="02070309020205020404" pitchFamily="49" charset="0"/>
                <a:cs typeface="Courier New" panose="02070309020205020404" pitchFamily="49" charset="0"/>
              </a:rPr>
              <a:t>"</a:t>
            </a:r>
          </a:p>
          <a:p>
            <a:pPr marL="914400" lvl="2" indent="0">
              <a:buClr>
                <a:schemeClr val="accent5">
                  <a:lumMod val="50000"/>
                </a:schemeClr>
              </a:buClr>
              <a:buNone/>
            </a:pPr>
            <a:r>
              <a:rPr lang="en-US" sz="4200" dirty="0">
                <a:latin typeface="Courier New" panose="02070309020205020404" pitchFamily="49" charset="0"/>
                <a:cs typeface="Courier New" panose="02070309020205020404" pitchFamily="49" charset="0"/>
              </a:rPr>
              <a:t>	</a:t>
            </a:r>
            <a:r>
              <a:rPr lang="en-US" sz="4200" dirty="0" smtClean="0">
                <a:latin typeface="Courier New" panose="02070309020205020404" pitchFamily="49" charset="0"/>
                <a:cs typeface="Courier New" panose="02070309020205020404" pitchFamily="49" charset="0"/>
              </a:rPr>
              <a:t>        media="screen and (max-device-width: 480px)"&gt;</a:t>
            </a:r>
          </a:p>
          <a:p>
            <a:pPr lvl="2">
              <a:buClr>
                <a:schemeClr val="accent5">
                  <a:lumMod val="50000"/>
                </a:schemeClr>
              </a:buClr>
              <a:buFont typeface="Courier New" panose="02070309020205020404" pitchFamily="49" charset="0"/>
              <a:buChar char="o"/>
            </a:pPr>
            <a:r>
              <a:rPr lang="en-US" sz="4200" dirty="0" smtClean="0">
                <a:cs typeface="Courier New" panose="02070309020205020404" pitchFamily="49" charset="0"/>
              </a:rPr>
              <a:t>Example: </a:t>
            </a:r>
            <a:r>
              <a:rPr lang="en-US" sz="4200" dirty="0" smtClean="0">
                <a:latin typeface="Courier New" panose="02070309020205020404" pitchFamily="49" charset="0"/>
                <a:cs typeface="Courier New" panose="02070309020205020404" pitchFamily="49" charset="0"/>
              </a:rPr>
              <a:t>&lt;link </a:t>
            </a:r>
            <a:r>
              <a:rPr lang="en-US" sz="4200" dirty="0" err="1" smtClean="0">
                <a:latin typeface="Courier New" panose="02070309020205020404" pitchFamily="49" charset="0"/>
                <a:cs typeface="Courier New" panose="02070309020205020404" pitchFamily="49" charset="0"/>
              </a:rPr>
              <a:t>href</a:t>
            </a:r>
            <a:r>
              <a:rPr lang="en-US" sz="4200" dirty="0" smtClean="0">
                <a:latin typeface="Courier New" panose="02070309020205020404" pitchFamily="49" charset="0"/>
                <a:cs typeface="Courier New" panose="02070309020205020404" pitchFamily="49" charset="0"/>
              </a:rPr>
              <a:t>="lounge-print.css" </a:t>
            </a:r>
            <a:r>
              <a:rPr lang="en-US" sz="4200" dirty="0" err="1" smtClean="0">
                <a:latin typeface="Courier New" panose="02070309020205020404" pitchFamily="49" charset="0"/>
                <a:cs typeface="Courier New" panose="02070309020205020404" pitchFamily="49" charset="0"/>
              </a:rPr>
              <a:t>rel</a:t>
            </a:r>
            <a:r>
              <a:rPr lang="en-US" sz="4200" dirty="0" smtClean="0">
                <a:latin typeface="Courier New" panose="02070309020205020404" pitchFamily="49" charset="0"/>
                <a:cs typeface="Courier New" panose="02070309020205020404" pitchFamily="49" charset="0"/>
              </a:rPr>
              <a:t>="</a:t>
            </a:r>
            <a:r>
              <a:rPr lang="en-US" sz="4200" dirty="0" err="1" smtClean="0">
                <a:latin typeface="Courier New" panose="02070309020205020404" pitchFamily="49" charset="0"/>
                <a:cs typeface="Courier New" panose="02070309020205020404" pitchFamily="49" charset="0"/>
              </a:rPr>
              <a:t>stylesheet</a:t>
            </a:r>
            <a:r>
              <a:rPr lang="en-US" sz="4200" dirty="0" smtClean="0">
                <a:latin typeface="Courier New" panose="02070309020205020404" pitchFamily="49" charset="0"/>
                <a:cs typeface="Courier New" panose="02070309020205020404" pitchFamily="49" charset="0"/>
              </a:rPr>
              <a:t>" </a:t>
            </a:r>
          </a:p>
          <a:p>
            <a:pPr marL="914400" lvl="2" indent="0">
              <a:buClr>
                <a:schemeClr val="accent5">
                  <a:lumMod val="50000"/>
                </a:schemeClr>
              </a:buClr>
              <a:buNone/>
            </a:pPr>
            <a:r>
              <a:rPr lang="en-US" sz="4200" dirty="0">
                <a:latin typeface="Courier New" panose="02070309020205020404" pitchFamily="49" charset="0"/>
                <a:cs typeface="Courier New" panose="02070309020205020404" pitchFamily="49" charset="0"/>
              </a:rPr>
              <a:t>	</a:t>
            </a:r>
            <a:r>
              <a:rPr lang="en-US" sz="4200" dirty="0" smtClean="0">
                <a:latin typeface="Courier New" panose="02070309020205020404" pitchFamily="49" charset="0"/>
                <a:cs typeface="Courier New" panose="02070309020205020404" pitchFamily="49" charset="0"/>
              </a:rPr>
              <a:t>        media="print"&gt;</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CSS: Use the </a:t>
            </a:r>
            <a:r>
              <a:rPr lang="en-US" sz="4600" dirty="0" smtClean="0">
                <a:latin typeface="Courier New" panose="02070309020205020404" pitchFamily="49" charset="0"/>
                <a:cs typeface="Courier New" panose="02070309020205020404" pitchFamily="49" charset="0"/>
              </a:rPr>
              <a:t>@media</a:t>
            </a:r>
            <a:r>
              <a:rPr lang="en-US" sz="4600" dirty="0">
                <a:cs typeface="Courier New" panose="02070309020205020404" pitchFamily="49" charset="0"/>
              </a:rPr>
              <a:t> </a:t>
            </a:r>
            <a:r>
              <a:rPr lang="en-US" sz="4600" dirty="0" smtClean="0">
                <a:cs typeface="Courier New" panose="02070309020205020404" pitchFamily="49" charset="0"/>
              </a:rPr>
              <a:t>directive:</a:t>
            </a:r>
          </a:p>
          <a:p>
            <a:pPr lvl="2">
              <a:buClr>
                <a:schemeClr val="accent5">
                  <a:lumMod val="50000"/>
                </a:schemeClr>
              </a:buClr>
              <a:buFont typeface="Courier New" panose="02070309020205020404" pitchFamily="49" charset="0"/>
              <a:buChar char="o"/>
            </a:pPr>
            <a:r>
              <a:rPr lang="en-US" sz="4200" dirty="0" smtClean="0">
                <a:cs typeface="Courier New" panose="02070309020205020404" pitchFamily="49" charset="0"/>
              </a:rPr>
              <a:t>Example:</a:t>
            </a:r>
            <a:r>
              <a:rPr lang="en-US" sz="4200" dirty="0" smtClean="0">
                <a:latin typeface="Courier New" panose="02070309020205020404" pitchFamily="49" charset="0"/>
                <a:cs typeface="Courier New" panose="02070309020205020404" pitchFamily="49" charset="0"/>
              </a:rPr>
              <a:t> </a:t>
            </a:r>
          </a:p>
          <a:p>
            <a:pPr marL="914400" lvl="2" indent="0">
              <a:buClr>
                <a:schemeClr val="accent5">
                  <a:lumMod val="50000"/>
                </a:schemeClr>
              </a:buClr>
              <a:buNone/>
            </a:pPr>
            <a:r>
              <a:rPr lang="en-US" sz="4200" dirty="0">
                <a:latin typeface="Courier New" panose="02070309020205020404" pitchFamily="49" charset="0"/>
                <a:cs typeface="Courier New" panose="02070309020205020404" pitchFamily="49" charset="0"/>
              </a:rPr>
              <a:t> </a:t>
            </a:r>
            <a:r>
              <a:rPr lang="en-US" sz="4200" dirty="0" smtClean="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@media screen and (max-device-width: 480px) {</a:t>
            </a:r>
          </a:p>
          <a:p>
            <a:pPr marL="914400" lvl="2" indent="0">
              <a:buClr>
                <a:schemeClr val="accent5">
                  <a:lumMod val="50000"/>
                </a:schemeClr>
              </a:buClr>
              <a:buNone/>
            </a:pPr>
            <a:r>
              <a:rPr lang="en-US" sz="3400" dirty="0" smtClean="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CSS Rules for browser windows &lt;= 480 pixels run on screens go here</a:t>
            </a:r>
          </a:p>
          <a:p>
            <a:pPr marL="1371600" lvl="3" indent="0">
              <a:buClr>
                <a:schemeClr val="accent5">
                  <a:lumMod val="50000"/>
                </a:schemeClr>
              </a:buClr>
              <a:buNone/>
            </a:pPr>
            <a:r>
              <a:rPr lang="en-US" sz="3800" dirty="0" smtClean="0">
                <a:latin typeface="Courier New" panose="02070309020205020404" pitchFamily="49" charset="0"/>
                <a:cs typeface="Courier New" panose="02070309020205020404" pitchFamily="49" charset="0"/>
              </a:rPr>
              <a:t>}</a:t>
            </a:r>
          </a:p>
          <a:p>
            <a:pPr lvl="2">
              <a:buClr>
                <a:schemeClr val="accent5">
                  <a:lumMod val="50000"/>
                </a:schemeClr>
              </a:buClr>
              <a:buFont typeface="Courier New" panose="02070309020205020404" pitchFamily="49" charset="0"/>
              <a:buChar char="o"/>
            </a:pPr>
            <a:r>
              <a:rPr lang="en-US" sz="4200" dirty="0" smtClean="0">
                <a:cs typeface="Courier New" panose="02070309020205020404" pitchFamily="49" charset="0"/>
              </a:rPr>
              <a:t>Example:</a:t>
            </a:r>
            <a:r>
              <a:rPr lang="en-US" sz="4200" dirty="0" smtClean="0">
                <a:latin typeface="Courier New" panose="02070309020205020404" pitchFamily="49" charset="0"/>
                <a:cs typeface="Courier New" panose="02070309020205020404" pitchFamily="49" charset="0"/>
              </a:rPr>
              <a:t> </a:t>
            </a:r>
          </a:p>
          <a:p>
            <a:pPr marL="914400" lvl="2" indent="0">
              <a:buClr>
                <a:schemeClr val="accent5">
                  <a:lumMod val="50000"/>
                </a:schemeClr>
              </a:buClr>
              <a:buNone/>
            </a:pPr>
            <a:r>
              <a:rPr lang="en-US" sz="4200" dirty="0" smtClean="0">
                <a:latin typeface="Courier New" panose="02070309020205020404" pitchFamily="49" charset="0"/>
                <a:cs typeface="Courier New" panose="02070309020205020404" pitchFamily="49" charset="0"/>
              </a:rPr>
              <a:t>  @media print {</a:t>
            </a:r>
          </a:p>
          <a:p>
            <a:pPr marL="1371600" lvl="3" indent="0">
              <a:buClr>
                <a:schemeClr val="accent5">
                  <a:lumMod val="50000"/>
                </a:schemeClr>
              </a:buClr>
              <a:buNone/>
            </a:pPr>
            <a:r>
              <a:rPr lang="en-US" sz="4000" dirty="0" smtClean="0">
                <a:latin typeface="Courier New" panose="02070309020205020404" pitchFamily="49" charset="0"/>
                <a:cs typeface="Courier New" panose="02070309020205020404" pitchFamily="49" charset="0"/>
              </a:rPr>
              <a:t> CSS Rules for printing</a:t>
            </a:r>
          </a:p>
          <a:p>
            <a:pPr marL="1371600" lvl="3" indent="0">
              <a:buClr>
                <a:schemeClr val="accent5">
                  <a:lumMod val="50000"/>
                </a:schemeClr>
              </a:buClr>
              <a:buNone/>
            </a:pPr>
            <a:r>
              <a:rPr lang="en-US" sz="4000" dirty="0" smtClean="0">
                <a:latin typeface="Courier New" panose="02070309020205020404" pitchFamily="49" charset="0"/>
                <a:cs typeface="Courier New" panose="02070309020205020404" pitchFamily="49" charset="0"/>
              </a:rPr>
              <a:t>}</a:t>
            </a:r>
          </a:p>
          <a:p>
            <a:pPr lvl="2">
              <a:buClr>
                <a:schemeClr val="accent5">
                  <a:lumMod val="50000"/>
                </a:schemeClr>
              </a:buClr>
              <a:buFont typeface="Courier New" panose="02070309020205020404" pitchFamily="49" charset="0"/>
              <a:buChar char="o"/>
            </a:pPr>
            <a:r>
              <a:rPr lang="en-US" sz="4200" dirty="0" smtClean="0"/>
              <a:t>All rules not surrounded by media directives are applied to all devices.</a:t>
            </a:r>
            <a:endParaRPr lang="en-US" sz="4200" dirty="0"/>
          </a:p>
          <a:p>
            <a:pPr lvl="1">
              <a:buClr>
                <a:schemeClr val="accent5">
                  <a:lumMod val="50000"/>
                </a:schemeClr>
              </a:buClr>
              <a:buFont typeface="Wingdings" panose="05000000000000000000" pitchFamily="2" charset="2"/>
              <a:buChar char="q"/>
            </a:pPr>
            <a:r>
              <a:rPr lang="en-US" sz="4200" dirty="0" smtClean="0"/>
              <a:t>HTML link element media attribute is better to use for large number of device-specific rules.</a:t>
            </a:r>
          </a:p>
        </p:txBody>
      </p:sp>
    </p:spTree>
    <p:extLst>
      <p:ext uri="{BB962C8B-B14F-4D97-AF65-F5344CB8AC3E}">
        <p14:creationId xmlns:p14="http://schemas.microsoft.com/office/powerpoint/2010/main" val="1008061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Book Exercises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5032375"/>
          </a:xfrm>
        </p:spPr>
        <p:txBody>
          <a:bodyPr>
            <a:normAutofit fontScale="40000" lnSpcReduction="20000"/>
          </a:bodyPr>
          <a:lstStyle/>
          <a:p>
            <a:pPr marL="1028700" indent="-1028700">
              <a:buClr>
                <a:schemeClr val="accent5">
                  <a:lumMod val="50000"/>
                </a:schemeClr>
              </a:buClr>
              <a:buFont typeface="+mj-lt"/>
              <a:buAutoNum type="romanUcPeriod"/>
            </a:pPr>
            <a:r>
              <a:rPr lang="en-US" sz="5500" dirty="0" smtClean="0"/>
              <a:t>Create a lounge.css file.  Set the default font size of the page’s text to small and a font face of Verdana; if Verdana’s not available, use Helvetica; then if Helvetica’s not available, use Arial; otherwise have the browser use its default sans-serif font.  Also, set the line spacing to be 1.6 times the font size.  Then set the colors of the h1 and h2 elements to have an aquamarine color (hex code #007e7e) “to match the glass in the logo”.  Set the primary headings to 150% of the body text and the secondary headings to 130% of the body text.</a:t>
            </a:r>
          </a:p>
          <a:p>
            <a:pPr marL="1028700" indent="-1028700">
              <a:buClr>
                <a:schemeClr val="accent5">
                  <a:lumMod val="50000"/>
                </a:schemeClr>
              </a:buClr>
              <a:buFont typeface="+mj-lt"/>
              <a:buAutoNum type="romanUcPeriod"/>
            </a:pPr>
            <a:r>
              <a:rPr lang="en-US" sz="5500" dirty="0" smtClean="0"/>
              <a:t>Give the guarantee paragraph a unique id of </a:t>
            </a:r>
            <a:r>
              <a:rPr lang="en-US" sz="5500" dirty="0" smtClean="0">
                <a:latin typeface="Courier New" panose="02070309020205020404" pitchFamily="49" charset="0"/>
                <a:cs typeface="Courier New" panose="02070309020205020404" pitchFamily="49" charset="0"/>
              </a:rPr>
              <a:t>guarantee</a:t>
            </a:r>
            <a:r>
              <a:rPr lang="en-US" sz="5500" dirty="0" smtClean="0"/>
              <a:t> in the HTML. Italicize its text and give it a font face of Georgia; if Georgia’s not available, use "Times New Roman"; then if "Times New Roman" is not available, use Times; otherwise have the browser use its default serif font. Also, set the line spacing to be 1.9 times the font size.</a:t>
            </a:r>
          </a:p>
          <a:p>
            <a:pPr marL="1028700" indent="-1028700">
              <a:buClr>
                <a:schemeClr val="accent5">
                  <a:lumMod val="50000"/>
                </a:schemeClr>
              </a:buClr>
              <a:buFont typeface="+mj-lt"/>
              <a:buAutoNum type="romanUcPeriod"/>
            </a:pPr>
            <a:r>
              <a:rPr lang="en-US" sz="5500" dirty="0" smtClean="0"/>
              <a:t>Set the padding to 25 pixels and the margin to 30 pixels.  Then use a thin white dashed border to give the paragraph a “ragged” look.</a:t>
            </a:r>
          </a:p>
          <a:p>
            <a:pPr marL="1028700" indent="-1028700">
              <a:buClr>
                <a:schemeClr val="accent5">
                  <a:lumMod val="50000"/>
                </a:schemeClr>
              </a:buClr>
              <a:buFont typeface="+mj-lt"/>
              <a:buAutoNum type="romanUcPeriod"/>
            </a:pPr>
            <a:r>
              <a:rPr lang="en-US" sz="5500" dirty="0" smtClean="0"/>
              <a:t>Set the </a:t>
            </a:r>
            <a:r>
              <a:rPr lang="en-US" sz="5500" dirty="0" err="1" smtClean="0"/>
              <a:t>pargraph</a:t>
            </a:r>
            <a:r>
              <a:rPr lang="en-US" sz="5500" dirty="0" smtClean="0"/>
              <a:t> background color to aquamarine (hex code #007e7e), and its</a:t>
            </a:r>
            <a:r>
              <a:rPr lang="en-US" sz="5500" dirty="0" smtClean="0">
                <a:latin typeface="Courier New" panose="02070309020205020404" pitchFamily="49" charset="0"/>
                <a:cs typeface="Courier New" panose="02070309020205020404" pitchFamily="49" charset="0"/>
              </a:rPr>
              <a:t> background-image</a:t>
            </a:r>
            <a:r>
              <a:rPr lang="en-US" sz="5500" dirty="0" smtClean="0"/>
              <a:t> property to </a:t>
            </a:r>
            <a:r>
              <a:rPr lang="en-US" sz="5500" dirty="0" err="1" smtClean="0">
                <a:latin typeface="Courier New" panose="02070309020205020404" pitchFamily="49" charset="0"/>
                <a:cs typeface="Courier New" panose="02070309020205020404" pitchFamily="49" charset="0"/>
              </a:rPr>
              <a:t>url</a:t>
            </a:r>
            <a:r>
              <a:rPr lang="en-US" sz="5500" dirty="0" smtClean="0">
                <a:latin typeface="Courier New" panose="02070309020205020404" pitchFamily="49" charset="0"/>
                <a:cs typeface="Courier New" panose="02070309020205020404" pitchFamily="49" charset="0"/>
              </a:rPr>
              <a:t>(images/background.gif)</a:t>
            </a:r>
            <a:r>
              <a:rPr lang="en-US" sz="5500" dirty="0" smtClean="0"/>
              <a:t>.  Make sure the image does </a:t>
            </a:r>
            <a:r>
              <a:rPr lang="en-US" sz="5500" i="1" dirty="0" smtClean="0"/>
              <a:t>not</a:t>
            </a:r>
            <a:r>
              <a:rPr lang="en-US" sz="5500" dirty="0" smtClean="0"/>
              <a:t> repeat and that its in the top left corner.</a:t>
            </a:r>
          </a:p>
        </p:txBody>
      </p:sp>
    </p:spTree>
    <p:extLst>
      <p:ext uri="{BB962C8B-B14F-4D97-AF65-F5344CB8AC3E}">
        <p14:creationId xmlns:p14="http://schemas.microsoft.com/office/powerpoint/2010/main" val="3668226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Slightly Modified Book Exercises (cont.)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marL="857250" indent="-857250">
              <a:buClr>
                <a:schemeClr val="accent5">
                  <a:lumMod val="50000"/>
                </a:schemeClr>
              </a:buClr>
              <a:buFont typeface="+mj-lt"/>
              <a:buAutoNum type="romanUcPeriod" startAt="5"/>
            </a:pPr>
            <a:r>
              <a:rPr lang="en-US" sz="4200" dirty="0" smtClean="0">
                <a:cs typeface="Courier New" panose="02070309020205020404" pitchFamily="49" charset="0"/>
              </a:rPr>
              <a:t>Increase the padding on the left only to 80 pixels so that the text does not appear on the star.  Then increase the right margin to 250 pixels.</a:t>
            </a:r>
          </a:p>
          <a:p>
            <a:pPr marL="857250" indent="-857250">
              <a:buClr>
                <a:schemeClr val="accent5">
                  <a:lumMod val="50000"/>
                </a:schemeClr>
              </a:buClr>
              <a:buFont typeface="+mj-lt"/>
              <a:buAutoNum type="romanUcPeriod" startAt="5"/>
            </a:pPr>
            <a:r>
              <a:rPr lang="en-US" sz="4200" dirty="0" smtClean="0">
                <a:cs typeface="Courier New" panose="02070309020205020404" pitchFamily="49" charset="0"/>
              </a:rPr>
              <a:t>Cut and paste the guarantee rule into two new CSS files: lounge-compact.css and lounge-medium.css.  Make what you believe are appropriate changes to the guarantee rule for small browser windows in the lounge-compact.css file.  Then add two link elements with media attribute </a:t>
            </a:r>
            <a:r>
              <a:rPr lang="en-US" sz="4200" i="1" dirty="0" smtClean="0">
                <a:cs typeface="Courier New" panose="02070309020205020404" pitchFamily="49" charset="0"/>
              </a:rPr>
              <a:t>above</a:t>
            </a:r>
            <a:r>
              <a:rPr lang="en-US" sz="4200" dirty="0" smtClean="0">
                <a:cs typeface="Courier New" panose="02070309020205020404" pitchFamily="49" charset="0"/>
              </a:rPr>
              <a:t> the existing link element in the HTML, in which one specifies use of the lounge-compact.css </a:t>
            </a:r>
            <a:r>
              <a:rPr lang="en-US" sz="4200" dirty="0" err="1" smtClean="0">
                <a:cs typeface="Courier New" panose="02070309020205020404" pitchFamily="49" charset="0"/>
              </a:rPr>
              <a:t>stylesheet</a:t>
            </a:r>
            <a:r>
              <a:rPr lang="en-US" sz="4200" dirty="0" smtClean="0">
                <a:cs typeface="Courier New" panose="02070309020205020404" pitchFamily="49" charset="0"/>
              </a:rPr>
              <a:t> for a browser window with width of at most 480 pixels (screen) and the other one which specifies use of the lounge-medium.css </a:t>
            </a:r>
            <a:r>
              <a:rPr lang="en-US" sz="4200" dirty="0" err="1" smtClean="0">
                <a:cs typeface="Courier New" panose="02070309020205020404" pitchFamily="49" charset="0"/>
              </a:rPr>
              <a:t>stylesheet</a:t>
            </a:r>
            <a:r>
              <a:rPr lang="en-US" sz="4200" dirty="0" smtClean="0">
                <a:cs typeface="Courier New" panose="02070309020205020404" pitchFamily="49" charset="0"/>
              </a:rPr>
              <a:t> for a browser window whose width is at least 481 pixels (screen).  Finally, add one specifying lounge-print.css for print media.  Test these all by resizing the browser window and viewing the page in Print Preview mode.  </a:t>
            </a:r>
          </a:p>
        </p:txBody>
      </p:sp>
    </p:spTree>
    <p:extLst>
      <p:ext uri="{BB962C8B-B14F-4D97-AF65-F5344CB8AC3E}">
        <p14:creationId xmlns:p14="http://schemas.microsoft.com/office/powerpoint/2010/main" val="2739135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Notes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711653"/>
          </a:xfrm>
        </p:spPr>
        <p:txBody>
          <a:bodyPr>
            <a:normAutofit/>
          </a:bodyPr>
          <a:lstStyle/>
          <a:p>
            <a:pPr>
              <a:buClr>
                <a:schemeClr val="accent5">
                  <a:lumMod val="50000"/>
                </a:schemeClr>
              </a:buClr>
              <a:buFont typeface="Wingdings" panose="05000000000000000000" pitchFamily="2" charset="2"/>
              <a:buChar char="q"/>
            </a:pPr>
            <a:r>
              <a:rPr lang="en-US" sz="5400" dirty="0" smtClean="0"/>
              <a:t>This is primarily a summary of Chapter 9 of </a:t>
            </a:r>
            <a:r>
              <a:rPr lang="en-US" sz="5400" i="1" dirty="0" smtClean="0"/>
              <a:t>Head First HTML and CSS</a:t>
            </a:r>
            <a:r>
              <a:rPr lang="en-US" sz="5400" dirty="0" smtClean="0"/>
              <a:t>, 2</a:t>
            </a:r>
            <a:r>
              <a:rPr lang="en-US" sz="5400" baseline="30000" dirty="0" smtClean="0"/>
              <a:t>nd</a:t>
            </a:r>
            <a:r>
              <a:rPr lang="en-US" sz="5400" dirty="0" smtClean="0"/>
              <a:t> Edition by Elisabeth Robson and Eric Freeman, 2012.  It contains images, exercises, and code from the book.</a:t>
            </a:r>
            <a:endParaRPr lang="en-US" sz="5000" dirty="0" smtClean="0"/>
          </a:p>
          <a:p>
            <a:pPr>
              <a:buClr>
                <a:schemeClr val="accent5">
                  <a:lumMod val="50000"/>
                </a:schemeClr>
              </a:buClr>
              <a:buFont typeface="Wingdings" panose="05000000000000000000" pitchFamily="2" charset="2"/>
              <a:buChar char="q"/>
            </a:pPr>
            <a:endParaRPr lang="en-US" sz="5000" dirty="0" smtClean="0"/>
          </a:p>
        </p:txBody>
      </p:sp>
    </p:spTree>
    <p:extLst>
      <p:ext uri="{BB962C8B-B14F-4D97-AF65-F5344CB8AC3E}">
        <p14:creationId xmlns:p14="http://schemas.microsoft.com/office/powerpoint/2010/main" val="33429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Line Spacing</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Clr>
                <a:schemeClr val="accent5">
                  <a:lumMod val="50000"/>
                </a:schemeClr>
              </a:buClr>
              <a:buFont typeface="Wingdings" panose="05000000000000000000" pitchFamily="2" charset="2"/>
              <a:buChar char="Ø"/>
            </a:pPr>
            <a:r>
              <a:rPr lang="en-US" sz="5000" dirty="0" smtClean="0"/>
              <a:t>The </a:t>
            </a:r>
            <a:r>
              <a:rPr lang="en-US" sz="5000" dirty="0" smtClean="0">
                <a:latin typeface="Courier New" panose="02070309020205020404" pitchFamily="49" charset="0"/>
                <a:cs typeface="Courier New" panose="02070309020205020404" pitchFamily="49" charset="0"/>
              </a:rPr>
              <a:t>line-height</a:t>
            </a:r>
            <a:r>
              <a:rPr lang="en-US" sz="5000" dirty="0" smtClean="0"/>
              <a:t> property is used to specify vertical spacing between lines (known in publishing industry as leading, pronounced </a:t>
            </a:r>
            <a:r>
              <a:rPr lang="en-US" sz="5000" dirty="0" err="1" smtClean="0"/>
              <a:t>ledding</a:t>
            </a:r>
            <a:r>
              <a:rPr lang="en-US" sz="5000" dirty="0" smtClean="0"/>
              <a:t>); 1.6em means 1.6 times the height of the text.</a:t>
            </a:r>
          </a:p>
        </p:txBody>
      </p:sp>
    </p:spTree>
    <p:extLst>
      <p:ext uri="{BB962C8B-B14F-4D97-AF65-F5344CB8AC3E}">
        <p14:creationId xmlns:p14="http://schemas.microsoft.com/office/powerpoint/2010/main" val="3564357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The Box Model</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359" y="1334306"/>
            <a:ext cx="8962974" cy="5523694"/>
          </a:xfrm>
        </p:spPr>
      </p:pic>
    </p:spTree>
    <p:extLst>
      <p:ext uri="{BB962C8B-B14F-4D97-AF65-F5344CB8AC3E}">
        <p14:creationId xmlns:p14="http://schemas.microsoft.com/office/powerpoint/2010/main" val="1586553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Box Model Dissected</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96536"/>
            <a:ext cx="10515600" cy="5561463"/>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Content area: Tight box surrounding content (e.g., text, image, etc.)</a:t>
            </a:r>
          </a:p>
          <a:p>
            <a:pPr>
              <a:buClr>
                <a:schemeClr val="accent5">
                  <a:lumMod val="50000"/>
                </a:schemeClr>
              </a:buClr>
              <a:buFont typeface="Wingdings" panose="05000000000000000000" pitchFamily="2" charset="2"/>
              <a:buChar char="Ø"/>
            </a:pPr>
            <a:r>
              <a:rPr lang="en-US" sz="5000" dirty="0" smtClean="0"/>
              <a:t>Padding: Blank spacing surrounding content area (inside border) that’s “internal” to the element in the sense that if the element has a background, it will show through the padding</a:t>
            </a:r>
          </a:p>
          <a:p>
            <a:pPr>
              <a:buClr>
                <a:schemeClr val="accent5">
                  <a:lumMod val="50000"/>
                </a:schemeClr>
              </a:buClr>
              <a:buFont typeface="Wingdings" panose="05000000000000000000" pitchFamily="2" charset="2"/>
              <a:buChar char="Ø"/>
            </a:pPr>
            <a:r>
              <a:rPr lang="en-US" sz="5000" dirty="0" smtClean="0"/>
              <a:t>Border: Surrounds the padding (and content area); divides padding and margin; encloses content and background of element</a:t>
            </a:r>
          </a:p>
          <a:p>
            <a:pPr>
              <a:buClr>
                <a:schemeClr val="accent5">
                  <a:lumMod val="50000"/>
                </a:schemeClr>
              </a:buClr>
              <a:buFont typeface="Wingdings" panose="05000000000000000000" pitchFamily="2" charset="2"/>
              <a:buChar char="Ø"/>
            </a:pPr>
            <a:r>
              <a:rPr lang="en-US" sz="5000" dirty="0" smtClean="0"/>
              <a:t>Margin: Blank space surrounding border; “External” to the element in the sense that it may merge with margins of other elements and element’s background will not extend behind margin</a:t>
            </a:r>
          </a:p>
          <a:p>
            <a:pPr>
              <a:buClr>
                <a:schemeClr val="accent5">
                  <a:lumMod val="50000"/>
                </a:schemeClr>
              </a:buClr>
              <a:buFont typeface="Wingdings" panose="05000000000000000000" pitchFamily="2" charset="2"/>
              <a:buChar char="Ø"/>
            </a:pPr>
            <a:r>
              <a:rPr lang="en-US" sz="5000" dirty="0" smtClean="0"/>
              <a:t>“Think of padding as part of the element, while the margin surrounds your element and buffers it from the things around it.”</a:t>
            </a:r>
          </a:p>
        </p:txBody>
      </p:sp>
    </p:spTree>
    <p:extLst>
      <p:ext uri="{BB962C8B-B14F-4D97-AF65-F5344CB8AC3E}">
        <p14:creationId xmlns:p14="http://schemas.microsoft.com/office/powerpoint/2010/main" val="3630118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Padding/Margin Properties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817557" cy="5032375"/>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If four numbers are used, then they specify the top, right, bottom, and left paddings/margins in that order (like a clock starting from 12).</a:t>
            </a:r>
          </a:p>
          <a:p>
            <a:pPr lvl="1">
              <a:buClr>
                <a:schemeClr val="accent5">
                  <a:lumMod val="50000"/>
                </a:schemeClr>
              </a:buClr>
              <a:buFont typeface="Wingdings" panose="05000000000000000000" pitchFamily="2" charset="2"/>
              <a:buChar char="q"/>
            </a:pPr>
            <a:r>
              <a:rPr lang="en-US" sz="4600" dirty="0" smtClean="0"/>
              <a:t>Example: </a:t>
            </a:r>
            <a:r>
              <a:rPr lang="en-US" sz="4600" dirty="0" smtClean="0">
                <a:latin typeface="Courier New" panose="02070309020205020404" pitchFamily="49" charset="0"/>
                <a:cs typeface="Courier New" panose="02070309020205020404" pitchFamily="49" charset="0"/>
              </a:rPr>
              <a:t>margin: 5px 10px 15px 20px;</a:t>
            </a:r>
            <a:r>
              <a:rPr lang="en-US" sz="4600" dirty="0" smtClean="0">
                <a:cs typeface="Courier New" panose="02070309020205020404" pitchFamily="49" charset="0"/>
              </a:rPr>
              <a:t> gives a top margin of 5 pixels, a right one of 10, a bottom one of 15 and a left one of 20</a:t>
            </a:r>
            <a:endParaRPr lang="en-US" sz="4600" dirty="0" smtClean="0">
              <a:latin typeface="Courier New" panose="02070309020205020404" pitchFamily="49" charset="0"/>
              <a:cs typeface="Courier New" panose="02070309020205020404" pitchFamily="49" charset="0"/>
            </a:endParaRPr>
          </a:p>
          <a:p>
            <a:pPr>
              <a:buClr>
                <a:schemeClr val="accent5">
                  <a:lumMod val="50000"/>
                </a:schemeClr>
              </a:buClr>
              <a:buFont typeface="Wingdings" panose="05000000000000000000" pitchFamily="2" charset="2"/>
              <a:buChar char="Ø"/>
            </a:pPr>
            <a:r>
              <a:rPr lang="en-US" sz="5000" dirty="0" smtClean="0"/>
              <a:t>If two numbers are used, then they specify the vertical (top/bottom) spacing and the horizontal (right/left) spacing.</a:t>
            </a:r>
          </a:p>
          <a:p>
            <a:pPr lvl="1">
              <a:buClr>
                <a:schemeClr val="accent5">
                  <a:lumMod val="50000"/>
                </a:schemeClr>
              </a:buClr>
              <a:buFont typeface="Wingdings" panose="05000000000000000000" pitchFamily="2" charset="2"/>
              <a:buChar char="q"/>
            </a:pPr>
            <a:r>
              <a:rPr lang="en-US" sz="4600" dirty="0" smtClean="0"/>
              <a:t>Example: </a:t>
            </a:r>
            <a:r>
              <a:rPr lang="en-US" sz="4600" dirty="0" smtClean="0">
                <a:latin typeface="Courier New" panose="02070309020205020404" pitchFamily="49" charset="0"/>
                <a:cs typeface="Courier New" panose="02070309020205020404" pitchFamily="49" charset="0"/>
              </a:rPr>
              <a:t>padding: 5px 10px;</a:t>
            </a:r>
            <a:r>
              <a:rPr lang="en-US" sz="4600" dirty="0" smtClean="0"/>
              <a:t> specifies 5 pixels of top/bottom padding and 10 pixels of right/left padding</a:t>
            </a:r>
          </a:p>
          <a:p>
            <a:pPr>
              <a:buClr>
                <a:schemeClr val="accent5">
                  <a:lumMod val="50000"/>
                </a:schemeClr>
              </a:buClr>
              <a:buFont typeface="Wingdings" panose="05000000000000000000" pitchFamily="2" charset="2"/>
              <a:buChar char="Ø"/>
            </a:pPr>
            <a:r>
              <a:rPr lang="en-US" sz="5000" dirty="0" smtClean="0"/>
              <a:t>If one number is used, then all spacing (top, right, left, and bottom) is the same:</a:t>
            </a:r>
          </a:p>
          <a:p>
            <a:pPr lvl="1">
              <a:buClr>
                <a:schemeClr val="accent5">
                  <a:lumMod val="50000"/>
                </a:schemeClr>
              </a:buClr>
              <a:buFont typeface="Wingdings" panose="05000000000000000000" pitchFamily="2" charset="2"/>
              <a:buChar char="q"/>
            </a:pPr>
            <a:r>
              <a:rPr lang="en-US" sz="4600" dirty="0" smtClean="0"/>
              <a:t>Example: </a:t>
            </a:r>
            <a:r>
              <a:rPr lang="en-US" sz="4600" dirty="0" smtClean="0">
                <a:latin typeface="Courier New" panose="02070309020205020404" pitchFamily="49" charset="0"/>
                <a:cs typeface="Courier New" panose="02070309020205020404" pitchFamily="49" charset="0"/>
              </a:rPr>
              <a:t>margin: 20px; </a:t>
            </a:r>
            <a:r>
              <a:rPr lang="en-US" sz="4600" dirty="0" smtClean="0"/>
              <a:t>specifies 20 pixels of margin space (top, right, bottom, and left).</a:t>
            </a:r>
          </a:p>
          <a:p>
            <a:pPr>
              <a:buClr>
                <a:schemeClr val="accent5">
                  <a:lumMod val="50000"/>
                </a:schemeClr>
              </a:buClr>
              <a:buFont typeface="Wingdings" panose="05000000000000000000" pitchFamily="2" charset="2"/>
              <a:buChar char="Ø"/>
            </a:pPr>
            <a:r>
              <a:rPr lang="en-US" sz="5000" dirty="0" smtClean="0"/>
              <a:t>The default padding and margins are 0 pixels and these properties are </a:t>
            </a:r>
            <a:r>
              <a:rPr lang="en-US" sz="5000" u="sng" dirty="0" smtClean="0"/>
              <a:t>NOT</a:t>
            </a:r>
            <a:r>
              <a:rPr lang="en-US" sz="5000" dirty="0" smtClean="0"/>
              <a:t> inherited.  You can specify top, right, bottom and left padding and margins individually by adding</a:t>
            </a:r>
            <a:endParaRPr lang="en-US" sz="5000" u="sng" dirty="0" smtClean="0"/>
          </a:p>
          <a:p>
            <a:pPr lvl="1">
              <a:buClr>
                <a:schemeClr val="accent5">
                  <a:lumMod val="50000"/>
                </a:schemeClr>
              </a:buClr>
              <a:buFont typeface="Wingdings" panose="05000000000000000000" pitchFamily="2" charset="2"/>
              <a:buChar char="q"/>
            </a:pPr>
            <a:r>
              <a:rPr lang="en-US" sz="4200" dirty="0" smtClean="0">
                <a:cs typeface="Courier New" panose="02070309020205020404" pitchFamily="49" charset="0"/>
              </a:rPr>
              <a:t>Example:  </a:t>
            </a:r>
            <a:r>
              <a:rPr lang="en-US" sz="4200" dirty="0" smtClean="0">
                <a:latin typeface="Courier New" panose="02070309020205020404" pitchFamily="49" charset="0"/>
                <a:cs typeface="Courier New" panose="02070309020205020404" pitchFamily="49" charset="0"/>
              </a:rPr>
              <a:t>padding-top: 5px;</a:t>
            </a:r>
            <a:r>
              <a:rPr lang="en-US" sz="4200" dirty="0" smtClean="0">
                <a:cs typeface="Courier New" panose="02070309020205020404" pitchFamily="49" charset="0"/>
              </a:rPr>
              <a:t> sets the top</a:t>
            </a:r>
            <a:r>
              <a:rPr lang="en-US" sz="4400" dirty="0" smtClean="0">
                <a:latin typeface="Courier New" panose="02070309020205020404" pitchFamily="49" charset="0"/>
                <a:cs typeface="Courier New" panose="02070309020205020404" pitchFamily="49" charset="0"/>
              </a:rPr>
              <a:t>-top</a:t>
            </a:r>
            <a:r>
              <a:rPr lang="en-US" sz="4400" dirty="0" smtClean="0"/>
              <a:t>, </a:t>
            </a:r>
            <a:r>
              <a:rPr lang="en-US" sz="4400" dirty="0" smtClean="0">
                <a:latin typeface="Courier New" panose="02070309020205020404" pitchFamily="49" charset="0"/>
                <a:cs typeface="Courier New" panose="02070309020205020404" pitchFamily="49" charset="0"/>
              </a:rPr>
              <a:t>-right, -bottom, and -left</a:t>
            </a:r>
            <a:r>
              <a:rPr lang="en-US" sz="4400" dirty="0" smtClean="0">
                <a:cs typeface="Courier New" panose="02070309020205020404" pitchFamily="49" charset="0"/>
              </a:rPr>
              <a:t>. </a:t>
            </a:r>
            <a:r>
              <a:rPr lang="en-US" sz="4200" dirty="0" smtClean="0">
                <a:cs typeface="Courier New" panose="02070309020205020404" pitchFamily="49" charset="0"/>
              </a:rPr>
              <a:t> padding to 5 pixels; if unspecified, all other padding will still be 0. </a:t>
            </a:r>
            <a:endParaRPr lang="en-US" sz="4200" dirty="0" smtClean="0">
              <a:latin typeface="Courier New" panose="02070309020205020404" pitchFamily="49" charset="0"/>
              <a:cs typeface="Courier New" panose="02070309020205020404" pitchFamily="49" charset="0"/>
            </a:endParaRPr>
          </a:p>
        </p:txBody>
      </p:sp>
      <p:grpSp>
        <p:nvGrpSpPr>
          <p:cNvPr id="18" name="Group 17"/>
          <p:cNvGrpSpPr/>
          <p:nvPr/>
        </p:nvGrpSpPr>
        <p:grpSpPr>
          <a:xfrm>
            <a:off x="9687637" y="18850"/>
            <a:ext cx="2381533" cy="2018111"/>
            <a:chOff x="9385680" y="0"/>
            <a:chExt cx="2381533" cy="2018111"/>
          </a:xfrm>
          <a:noFill/>
        </p:grpSpPr>
        <p:sp>
          <p:nvSpPr>
            <p:cNvPr id="5" name="TextBox 4"/>
            <p:cNvSpPr txBox="1"/>
            <p:nvPr/>
          </p:nvSpPr>
          <p:spPr>
            <a:xfrm>
              <a:off x="10222173" y="0"/>
              <a:ext cx="696036" cy="369332"/>
            </a:xfrm>
            <a:prstGeom prst="rect">
              <a:avLst/>
            </a:prstGeom>
            <a:grpFill/>
          </p:spPr>
          <p:txBody>
            <a:bodyPr wrap="square" rtlCol="0">
              <a:spAutoFit/>
            </a:bodyPr>
            <a:lstStyle/>
            <a:p>
              <a:r>
                <a:rPr lang="en-US" dirty="0" smtClean="0"/>
                <a:t>  TOP</a:t>
              </a:r>
              <a:endParaRPr lang="en-US" dirty="0"/>
            </a:p>
          </p:txBody>
        </p:sp>
        <p:grpSp>
          <p:nvGrpSpPr>
            <p:cNvPr id="17" name="Group 16"/>
            <p:cNvGrpSpPr/>
            <p:nvPr/>
          </p:nvGrpSpPr>
          <p:grpSpPr>
            <a:xfrm>
              <a:off x="9385680" y="184666"/>
              <a:ext cx="2381533" cy="1833445"/>
              <a:chOff x="9385680" y="184666"/>
              <a:chExt cx="2381533" cy="1833445"/>
            </a:xfrm>
            <a:grpFill/>
          </p:grpSpPr>
          <p:sp>
            <p:nvSpPr>
              <p:cNvPr id="4" name="Oval 3"/>
              <p:cNvSpPr/>
              <p:nvPr/>
            </p:nvSpPr>
            <p:spPr>
              <a:xfrm>
                <a:off x="9799093" y="259307"/>
                <a:ext cx="1554707" cy="1554707"/>
              </a:xfrm>
              <a:prstGeom prst="ellipse">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10820399" y="843240"/>
                <a:ext cx="946814" cy="369332"/>
              </a:xfrm>
              <a:prstGeom prst="rect">
                <a:avLst/>
              </a:prstGeom>
              <a:grpFill/>
            </p:spPr>
            <p:txBody>
              <a:bodyPr wrap="square" rtlCol="0">
                <a:spAutoFit/>
              </a:bodyPr>
              <a:lstStyle/>
              <a:p>
                <a:r>
                  <a:rPr lang="en-US" dirty="0" smtClean="0"/>
                  <a:t>  RIGHT</a:t>
                </a:r>
                <a:endParaRPr lang="en-US" dirty="0"/>
              </a:p>
            </p:txBody>
          </p:sp>
          <p:sp>
            <p:nvSpPr>
              <p:cNvPr id="7" name="TextBox 6"/>
              <p:cNvSpPr txBox="1"/>
              <p:nvPr/>
            </p:nvSpPr>
            <p:spPr>
              <a:xfrm>
                <a:off x="10004377" y="1648779"/>
                <a:ext cx="1131627" cy="369332"/>
              </a:xfrm>
              <a:prstGeom prst="rect">
                <a:avLst/>
              </a:prstGeom>
              <a:grpFill/>
            </p:spPr>
            <p:txBody>
              <a:bodyPr wrap="square" rtlCol="0">
                <a:spAutoFit/>
              </a:bodyPr>
              <a:lstStyle/>
              <a:p>
                <a:r>
                  <a:rPr lang="en-US" dirty="0" smtClean="0"/>
                  <a:t>  BOTTOM</a:t>
                </a:r>
                <a:endParaRPr lang="en-US" dirty="0"/>
              </a:p>
            </p:txBody>
          </p:sp>
          <p:sp>
            <p:nvSpPr>
              <p:cNvPr id="8" name="TextBox 7"/>
              <p:cNvSpPr txBox="1"/>
              <p:nvPr/>
            </p:nvSpPr>
            <p:spPr>
              <a:xfrm>
                <a:off x="9385680" y="855781"/>
                <a:ext cx="836493" cy="369332"/>
              </a:xfrm>
              <a:prstGeom prst="rect">
                <a:avLst/>
              </a:prstGeom>
              <a:grpFill/>
            </p:spPr>
            <p:txBody>
              <a:bodyPr wrap="square" rtlCol="0">
                <a:spAutoFit/>
              </a:bodyPr>
              <a:lstStyle/>
              <a:p>
                <a:r>
                  <a:rPr lang="en-US" dirty="0" smtClean="0"/>
                  <a:t>  LEFT</a:t>
                </a:r>
                <a:endParaRPr lang="en-US" dirty="0"/>
              </a:p>
            </p:txBody>
          </p:sp>
          <p:cxnSp>
            <p:nvCxnSpPr>
              <p:cNvPr id="10" name="Straight Arrow Connector 9"/>
              <p:cNvCxnSpPr>
                <a:endCxn id="6" idx="0"/>
              </p:cNvCxnSpPr>
              <p:nvPr/>
            </p:nvCxnSpPr>
            <p:spPr>
              <a:xfrm>
                <a:off x="10686197" y="184666"/>
                <a:ext cx="607609" cy="65857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p:cNvCxnSpPr>
              <p:nvPr/>
            </p:nvCxnSpPr>
            <p:spPr>
              <a:xfrm flipH="1">
                <a:off x="10686197" y="1212572"/>
                <a:ext cx="607609" cy="47811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0004377" y="1212572"/>
                <a:ext cx="463456" cy="43620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5826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Background Properties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5032375"/>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The </a:t>
            </a:r>
            <a:r>
              <a:rPr lang="en-US" sz="5000" dirty="0" smtClean="0">
                <a:latin typeface="Courier New" panose="02070309020205020404" pitchFamily="49" charset="0"/>
                <a:cs typeface="Courier New" panose="02070309020205020404" pitchFamily="49" charset="0"/>
              </a:rPr>
              <a:t>background-color</a:t>
            </a:r>
            <a:r>
              <a:rPr lang="en-US" sz="5000" dirty="0" smtClean="0"/>
              <a:t> is used to specify the background color of the content area, padding, and if it’s dashed, dotted, etc., between gaps in the border as well.</a:t>
            </a:r>
          </a:p>
          <a:p>
            <a:pPr lvl="1">
              <a:buClr>
                <a:schemeClr val="accent5">
                  <a:lumMod val="50000"/>
                </a:schemeClr>
              </a:buClr>
              <a:buFont typeface="Wingdings" panose="05000000000000000000" pitchFamily="2" charset="2"/>
              <a:buChar char="q"/>
            </a:pPr>
            <a:r>
              <a:rPr lang="en-US" sz="4600" dirty="0" smtClean="0"/>
              <a:t>Example: </a:t>
            </a:r>
            <a:r>
              <a:rPr lang="en-US" sz="4600" dirty="0" smtClean="0">
                <a:latin typeface="Courier New" panose="02070309020205020404" pitchFamily="49" charset="0"/>
                <a:cs typeface="Courier New" panose="02070309020205020404" pitchFamily="49" charset="0"/>
              </a:rPr>
              <a:t>background-color: #ff0000;</a:t>
            </a:r>
          </a:p>
          <a:p>
            <a:pPr>
              <a:buClr>
                <a:schemeClr val="accent5">
                  <a:lumMod val="50000"/>
                </a:schemeClr>
              </a:buClr>
              <a:buFont typeface="Wingdings" panose="05000000000000000000" pitchFamily="2" charset="2"/>
              <a:buChar char="Ø"/>
            </a:pPr>
            <a:r>
              <a:rPr lang="en-US" sz="5000" dirty="0" smtClean="0"/>
              <a:t>The </a:t>
            </a:r>
            <a:r>
              <a:rPr lang="en-US" sz="5000" dirty="0" smtClean="0">
                <a:latin typeface="Courier New" panose="02070309020205020404" pitchFamily="49" charset="0"/>
                <a:cs typeface="Courier New" panose="02070309020205020404" pitchFamily="49" charset="0"/>
              </a:rPr>
              <a:t>background-image</a:t>
            </a:r>
            <a:r>
              <a:rPr lang="en-US" sz="5000" dirty="0" smtClean="0"/>
              <a:t> property can be used to specify the background when you want to use an image.  Use a value of </a:t>
            </a:r>
            <a:r>
              <a:rPr lang="en-US" sz="5000" dirty="0" err="1" smtClean="0">
                <a:latin typeface="Courier New" panose="02070309020205020404" pitchFamily="49" charset="0"/>
                <a:cs typeface="Courier New" panose="02070309020205020404" pitchFamily="49" charset="0"/>
              </a:rPr>
              <a:t>url</a:t>
            </a:r>
            <a:r>
              <a:rPr lang="en-US" sz="5000" dirty="0" smtClean="0">
                <a:latin typeface="Courier New" panose="02070309020205020404" pitchFamily="49" charset="0"/>
                <a:cs typeface="Courier New" panose="02070309020205020404" pitchFamily="49" charset="0"/>
              </a:rPr>
              <a:t>(</a:t>
            </a:r>
            <a:r>
              <a:rPr lang="en-US" sz="5000" i="1" dirty="0" smtClean="0"/>
              <a:t>path to image</a:t>
            </a:r>
            <a:r>
              <a:rPr lang="en-US" sz="5000" dirty="0" smtClean="0">
                <a:latin typeface="Courier New" panose="02070309020205020404" pitchFamily="49" charset="0"/>
                <a:cs typeface="Courier New" panose="02070309020205020404" pitchFamily="49" charset="0"/>
              </a:rPr>
              <a:t>);</a:t>
            </a:r>
            <a:r>
              <a:rPr lang="en-US" sz="5000" dirty="0" smtClean="0"/>
              <a:t>  Note: The path does </a:t>
            </a:r>
            <a:r>
              <a:rPr lang="en-US" sz="5000" i="1" dirty="0" smtClean="0"/>
              <a:t>not </a:t>
            </a:r>
            <a:r>
              <a:rPr lang="en-US" sz="5000" dirty="0" smtClean="0"/>
              <a:t>need to be in quotes.</a:t>
            </a:r>
            <a:endParaRPr lang="en-US" sz="5000" i="1" dirty="0" smtClean="0"/>
          </a:p>
          <a:p>
            <a:pPr lvl="1">
              <a:buClr>
                <a:schemeClr val="accent5">
                  <a:lumMod val="50000"/>
                </a:schemeClr>
              </a:buClr>
              <a:buFont typeface="Wingdings" panose="05000000000000000000" pitchFamily="2" charset="2"/>
              <a:buChar char="q"/>
            </a:pPr>
            <a:r>
              <a:rPr lang="en-US" sz="4600" dirty="0" smtClean="0"/>
              <a:t>Example: </a:t>
            </a:r>
            <a:r>
              <a:rPr lang="en-US" sz="4600" dirty="0" err="1" smtClean="0">
                <a:latin typeface="Courier New" panose="02070309020205020404" pitchFamily="49" charset="0"/>
                <a:cs typeface="Courier New" panose="02070309020205020404" pitchFamily="49" charset="0"/>
              </a:rPr>
              <a:t>background-image:url</a:t>
            </a:r>
            <a:r>
              <a:rPr lang="en-US" sz="4600" dirty="0" smtClean="0">
                <a:latin typeface="Courier New" panose="02070309020205020404" pitchFamily="49" charset="0"/>
                <a:cs typeface="Courier New" panose="02070309020205020404" pitchFamily="49" charset="0"/>
              </a:rPr>
              <a:t>(images/background.gif);</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The </a:t>
            </a:r>
            <a:r>
              <a:rPr lang="en-US" sz="5000" dirty="0" smtClean="0">
                <a:latin typeface="Courier New" panose="02070309020205020404" pitchFamily="49" charset="0"/>
                <a:cs typeface="Courier New" panose="02070309020205020404" pitchFamily="49" charset="0"/>
              </a:rPr>
              <a:t>background-position</a:t>
            </a:r>
            <a:r>
              <a:rPr lang="en-US" sz="5000" dirty="0" smtClean="0">
                <a:cs typeface="Courier New" panose="02070309020205020404" pitchFamily="49" charset="0"/>
              </a:rPr>
              <a:t> property positions a background image.  You can use combinations of </a:t>
            </a:r>
            <a:r>
              <a:rPr lang="en-US" sz="5000" dirty="0" smtClean="0">
                <a:latin typeface="Courier New" panose="02070309020205020404" pitchFamily="49" charset="0"/>
                <a:cs typeface="Courier New" panose="02070309020205020404" pitchFamily="49" charset="0"/>
              </a:rPr>
              <a:t>top</a:t>
            </a:r>
            <a:r>
              <a:rPr lang="en-US" sz="5000" dirty="0">
                <a:cs typeface="Courier New" panose="02070309020205020404" pitchFamily="49" charset="0"/>
              </a:rPr>
              <a:t>/</a:t>
            </a:r>
            <a:r>
              <a:rPr lang="en-US" sz="5000" dirty="0" smtClean="0">
                <a:latin typeface="Courier New" panose="02070309020205020404" pitchFamily="49" charset="0"/>
                <a:cs typeface="Courier New" panose="02070309020205020404" pitchFamily="49" charset="0"/>
              </a:rPr>
              <a:t>bottom</a:t>
            </a:r>
            <a:r>
              <a:rPr lang="en-US" sz="5000" dirty="0" smtClean="0">
                <a:cs typeface="Courier New" panose="02070309020205020404" pitchFamily="49" charset="0"/>
              </a:rPr>
              <a:t>, and </a:t>
            </a:r>
            <a:r>
              <a:rPr lang="en-US" sz="5000" dirty="0" smtClean="0">
                <a:latin typeface="Courier New" panose="02070309020205020404" pitchFamily="49" charset="0"/>
                <a:cs typeface="Courier New" panose="02070309020205020404" pitchFamily="49" charset="0"/>
              </a:rPr>
              <a:t>right</a:t>
            </a:r>
            <a:r>
              <a:rPr lang="en-US" sz="5000" dirty="0" smtClean="0">
                <a:cs typeface="Courier New" panose="02070309020205020404" pitchFamily="49" charset="0"/>
              </a:rPr>
              <a:t>/</a:t>
            </a:r>
            <a:r>
              <a:rPr lang="en-US" sz="5000" dirty="0" smtClean="0">
                <a:latin typeface="Courier New" panose="02070309020205020404" pitchFamily="49" charset="0"/>
                <a:cs typeface="Courier New" panose="02070309020205020404" pitchFamily="49" charset="0"/>
              </a:rPr>
              <a:t>left</a:t>
            </a:r>
            <a:r>
              <a:rPr lang="en-US" sz="5000" dirty="0" smtClean="0">
                <a:cs typeface="Courier New" panose="02070309020205020404" pitchFamily="49" charset="0"/>
              </a:rPr>
              <a:t>.</a:t>
            </a:r>
            <a:endParaRPr lang="en-US" sz="5000" dirty="0" smtClean="0">
              <a:latin typeface="Courier New" panose="02070309020205020404" pitchFamily="49" charset="0"/>
              <a:cs typeface="Courier New" panose="02070309020205020404" pitchFamily="49" charset="0"/>
            </a:endParaRPr>
          </a:p>
          <a:p>
            <a:pPr lvl="1">
              <a:buClr>
                <a:schemeClr val="accent5">
                  <a:lumMod val="50000"/>
                </a:schemeClr>
              </a:buClr>
              <a:buFont typeface="Wingdings" panose="05000000000000000000" pitchFamily="2" charset="2"/>
              <a:buChar char="q"/>
            </a:pPr>
            <a:r>
              <a:rPr lang="en-US" sz="4200" dirty="0" smtClean="0">
                <a:cs typeface="Courier New" panose="02070309020205020404" pitchFamily="49" charset="0"/>
              </a:rPr>
              <a:t>Example: </a:t>
            </a:r>
            <a:r>
              <a:rPr lang="en-US" sz="4200" dirty="0" smtClean="0">
                <a:latin typeface="Courier New" panose="02070309020205020404" pitchFamily="49" charset="0"/>
                <a:cs typeface="Courier New" panose="02070309020205020404" pitchFamily="49" charset="0"/>
              </a:rPr>
              <a:t>background-position: top left;</a:t>
            </a:r>
          </a:p>
          <a:p>
            <a:pPr>
              <a:buClr>
                <a:schemeClr val="accent5">
                  <a:lumMod val="50000"/>
                </a:schemeClr>
              </a:buClr>
              <a:buFont typeface="Wingdings" panose="05000000000000000000" pitchFamily="2" charset="2"/>
              <a:buChar char="Ø"/>
            </a:pPr>
            <a:r>
              <a:rPr lang="en-US" sz="5100" dirty="0" smtClean="0">
                <a:cs typeface="Courier New" panose="02070309020205020404" pitchFamily="49" charset="0"/>
              </a:rPr>
              <a:t>The </a:t>
            </a:r>
            <a:r>
              <a:rPr lang="en-US" sz="5100" dirty="0" smtClean="0">
                <a:latin typeface="Courier New" panose="02070309020205020404" pitchFamily="49" charset="0"/>
                <a:cs typeface="Courier New" panose="02070309020205020404" pitchFamily="49" charset="0"/>
              </a:rPr>
              <a:t>background-repeat</a:t>
            </a:r>
            <a:r>
              <a:rPr lang="en-US" sz="5100" dirty="0" smtClean="0">
                <a:cs typeface="Courier New" panose="02070309020205020404" pitchFamily="49" charset="0"/>
              </a:rPr>
              <a:t> property can be used with </a:t>
            </a:r>
            <a:r>
              <a:rPr lang="en-US" sz="5100" dirty="0" smtClean="0">
                <a:latin typeface="Courier New" panose="02070309020205020404" pitchFamily="49" charset="0"/>
                <a:cs typeface="Courier New" panose="02070309020205020404" pitchFamily="49" charset="0"/>
              </a:rPr>
              <a:t>repeat</a:t>
            </a:r>
            <a:r>
              <a:rPr lang="en-US" sz="5100" dirty="0" smtClean="0">
                <a:cs typeface="Courier New" panose="02070309020205020404" pitchFamily="49" charset="0"/>
              </a:rPr>
              <a:t> (which tiles the image and is the default), </a:t>
            </a:r>
            <a:r>
              <a:rPr lang="en-US" sz="5100" dirty="0" smtClean="0">
                <a:latin typeface="Courier New" panose="02070309020205020404" pitchFamily="49" charset="0"/>
                <a:cs typeface="Courier New" panose="02070309020205020404" pitchFamily="49" charset="0"/>
              </a:rPr>
              <a:t>repeat-x</a:t>
            </a:r>
            <a:r>
              <a:rPr lang="en-US" sz="5100" dirty="0" smtClean="0">
                <a:cs typeface="Courier New" panose="02070309020205020404" pitchFamily="49" charset="0"/>
              </a:rPr>
              <a:t> and </a:t>
            </a:r>
            <a:r>
              <a:rPr lang="en-US" sz="5100" dirty="0" smtClean="0">
                <a:latin typeface="Courier New" panose="02070309020205020404" pitchFamily="49" charset="0"/>
                <a:cs typeface="Courier New" panose="02070309020205020404" pitchFamily="49" charset="0"/>
              </a:rPr>
              <a:t>repeat-y</a:t>
            </a:r>
            <a:r>
              <a:rPr lang="en-US" sz="5100" dirty="0" smtClean="0">
                <a:cs typeface="Courier New" panose="02070309020205020404" pitchFamily="49" charset="0"/>
              </a:rPr>
              <a:t> (which tiles only horizontally and vertically, respectively), </a:t>
            </a:r>
            <a:r>
              <a:rPr lang="en-US" sz="5100" dirty="0" smtClean="0">
                <a:latin typeface="Courier New" panose="02070309020205020404" pitchFamily="49" charset="0"/>
                <a:cs typeface="Courier New" panose="02070309020205020404" pitchFamily="49" charset="0"/>
              </a:rPr>
              <a:t>no-repeat</a:t>
            </a:r>
            <a:r>
              <a:rPr lang="en-US" sz="5100" dirty="0" smtClean="0">
                <a:cs typeface="Courier New" panose="02070309020205020404" pitchFamily="49" charset="0"/>
              </a:rPr>
              <a:t> (only once), or inherit (inherits the parent’s </a:t>
            </a:r>
            <a:r>
              <a:rPr lang="en-US" sz="5100" dirty="0" smtClean="0">
                <a:latin typeface="Courier New" panose="02070309020205020404" pitchFamily="49" charset="0"/>
                <a:cs typeface="Courier New" panose="02070309020205020404" pitchFamily="49" charset="0"/>
              </a:rPr>
              <a:t>background-repeat</a:t>
            </a:r>
            <a:r>
              <a:rPr lang="en-US" sz="5100" dirty="0" smtClean="0">
                <a:cs typeface="Courier New" panose="02070309020205020404" pitchFamily="49" charset="0"/>
              </a:rPr>
              <a:t> value).</a:t>
            </a:r>
          </a:p>
          <a:p>
            <a:pPr lvl="1">
              <a:buClr>
                <a:schemeClr val="accent5">
                  <a:lumMod val="50000"/>
                </a:schemeClr>
              </a:buClr>
              <a:buFont typeface="Wingdings" panose="05000000000000000000" pitchFamily="2" charset="2"/>
              <a:buChar char="q"/>
            </a:pPr>
            <a:r>
              <a:rPr lang="en-US" sz="4200" dirty="0" smtClean="0">
                <a:cs typeface="Courier New" panose="02070309020205020404" pitchFamily="49" charset="0"/>
              </a:rPr>
              <a:t>Example: </a:t>
            </a:r>
            <a:r>
              <a:rPr lang="en-US" sz="4200" dirty="0" smtClean="0">
                <a:latin typeface="Courier New" panose="02070309020205020404" pitchFamily="49" charset="0"/>
                <a:cs typeface="Courier New" panose="02070309020205020404" pitchFamily="49" charset="0"/>
              </a:rPr>
              <a:t>background-repeat: no-repeat;</a:t>
            </a:r>
          </a:p>
        </p:txBody>
      </p:sp>
    </p:spTree>
    <p:extLst>
      <p:ext uri="{BB962C8B-B14F-4D97-AF65-F5344CB8AC3E}">
        <p14:creationId xmlns:p14="http://schemas.microsoft.com/office/powerpoint/2010/main" val="3980547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Border properties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752596"/>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The </a:t>
            </a:r>
            <a:r>
              <a:rPr lang="en-US" sz="5000" dirty="0" smtClean="0">
                <a:latin typeface="Courier New" panose="02070309020205020404" pitchFamily="49" charset="0"/>
                <a:cs typeface="Courier New" panose="02070309020205020404" pitchFamily="49" charset="0"/>
              </a:rPr>
              <a:t>border-style</a:t>
            </a:r>
            <a:r>
              <a:rPr lang="en-US" sz="5000" dirty="0" smtClean="0"/>
              <a:t> property can have values of </a:t>
            </a:r>
            <a:r>
              <a:rPr lang="en-US" sz="5000" dirty="0" smtClean="0">
                <a:latin typeface="Courier New" panose="02070309020205020404" pitchFamily="49" charset="0"/>
                <a:cs typeface="Courier New" panose="02070309020205020404" pitchFamily="49" charset="0"/>
              </a:rPr>
              <a:t>solid</a:t>
            </a:r>
            <a:r>
              <a:rPr lang="en-US" sz="5000" dirty="0" smtClean="0"/>
              <a:t> (default), </a:t>
            </a:r>
            <a:r>
              <a:rPr lang="en-US" sz="5000" dirty="0" smtClean="0">
                <a:latin typeface="Courier New" panose="02070309020205020404" pitchFamily="49" charset="0"/>
                <a:cs typeface="Courier New" panose="02070309020205020404" pitchFamily="49" charset="0"/>
              </a:rPr>
              <a:t>double, dashed, dotted, groove, inset, outset, or ridge</a:t>
            </a:r>
            <a:r>
              <a:rPr lang="en-US" sz="5000" dirty="0" smtClean="0"/>
              <a:t>. </a:t>
            </a:r>
          </a:p>
          <a:p>
            <a:pPr>
              <a:buClr>
                <a:schemeClr val="accent5">
                  <a:lumMod val="50000"/>
                </a:schemeClr>
              </a:buClr>
              <a:buFont typeface="Wingdings" panose="05000000000000000000" pitchFamily="2" charset="2"/>
              <a:buChar char="Ø"/>
            </a:pPr>
            <a:r>
              <a:rPr lang="en-US" sz="5000" dirty="0" smtClean="0"/>
              <a:t>The </a:t>
            </a:r>
            <a:r>
              <a:rPr lang="en-US" sz="5000" dirty="0" smtClean="0">
                <a:latin typeface="Courier New" panose="02070309020205020404" pitchFamily="49" charset="0"/>
                <a:cs typeface="Courier New" panose="02070309020205020404" pitchFamily="49" charset="0"/>
              </a:rPr>
              <a:t>border-width</a:t>
            </a:r>
            <a:r>
              <a:rPr lang="en-US" sz="5000" dirty="0" smtClean="0"/>
              <a:t> property can have values of </a:t>
            </a:r>
            <a:r>
              <a:rPr lang="en-US" sz="5000" dirty="0" smtClean="0">
                <a:latin typeface="Courier New" panose="02070309020205020404" pitchFamily="49" charset="0"/>
                <a:cs typeface="Courier New" panose="02070309020205020404" pitchFamily="49" charset="0"/>
              </a:rPr>
              <a:t>thin, medium, or thick,</a:t>
            </a:r>
            <a:r>
              <a:rPr lang="en-US" sz="5000" dirty="0" smtClean="0"/>
              <a:t> or be specified with a number of pixels (e.g., </a:t>
            </a:r>
            <a:r>
              <a:rPr lang="en-US" sz="5000" dirty="0" smtClean="0">
                <a:latin typeface="Courier New" panose="02070309020205020404" pitchFamily="49" charset="0"/>
                <a:cs typeface="Courier New" panose="02070309020205020404" pitchFamily="49" charset="0"/>
              </a:rPr>
              <a:t>2px</a:t>
            </a:r>
            <a:r>
              <a:rPr lang="en-US" sz="5000" dirty="0" smtClean="0"/>
              <a:t>).</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The </a:t>
            </a:r>
            <a:r>
              <a:rPr lang="en-US" sz="5000" dirty="0" smtClean="0">
                <a:latin typeface="Courier New" panose="02070309020205020404" pitchFamily="49" charset="0"/>
                <a:cs typeface="Courier New" panose="02070309020205020404" pitchFamily="49" charset="0"/>
              </a:rPr>
              <a:t>border-color</a:t>
            </a:r>
            <a:r>
              <a:rPr lang="en-US" sz="5000" dirty="0" smtClean="0">
                <a:cs typeface="Courier New" panose="02070309020205020404" pitchFamily="49" charset="0"/>
              </a:rPr>
              <a:t> property can be specified with the same values as text and background colors.</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You can also specify top, right, left, and bottom border properties for border-color, border-width and border-style by inserting </a:t>
            </a:r>
            <a:r>
              <a:rPr lang="en-US" sz="5000" dirty="0" smtClean="0">
                <a:latin typeface="Courier New" panose="02070309020205020404" pitchFamily="49" charset="0"/>
                <a:cs typeface="Courier New" panose="02070309020205020404" pitchFamily="49" charset="0"/>
              </a:rPr>
              <a:t>-top</a:t>
            </a:r>
            <a:r>
              <a:rPr lang="en-US" sz="5000" dirty="0" smtClean="0"/>
              <a:t>, </a:t>
            </a:r>
            <a:r>
              <a:rPr lang="en-US" sz="5000" dirty="0" smtClean="0">
                <a:latin typeface="Courier New" panose="02070309020205020404" pitchFamily="49" charset="0"/>
                <a:cs typeface="Courier New" panose="02070309020205020404" pitchFamily="49" charset="0"/>
              </a:rPr>
              <a:t>-right, -bottom, and –left</a:t>
            </a:r>
            <a:r>
              <a:rPr lang="en-US" sz="5000" dirty="0" smtClean="0">
                <a:cs typeface="Courier New" panose="02070309020205020404" pitchFamily="49" charset="0"/>
              </a:rPr>
              <a:t> after border:</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Example: </a:t>
            </a:r>
            <a:r>
              <a:rPr lang="en-US" sz="4600" dirty="0" smtClean="0">
                <a:latin typeface="Courier New" panose="02070309020205020404" pitchFamily="49" charset="0"/>
                <a:cs typeface="Courier New" panose="02070309020205020404" pitchFamily="49" charset="0"/>
              </a:rPr>
              <a:t>border-right-color: </a:t>
            </a:r>
            <a:r>
              <a:rPr lang="en-US" sz="4600" dirty="0" err="1" smtClean="0">
                <a:latin typeface="Courier New" panose="02070309020205020404" pitchFamily="49" charset="0"/>
                <a:cs typeface="Courier New" panose="02070309020205020404" pitchFamily="49" charset="0"/>
              </a:rPr>
              <a:t>rgb</a:t>
            </a:r>
            <a:r>
              <a:rPr lang="en-US" sz="4600" dirty="0" smtClean="0">
                <a:latin typeface="Courier New" panose="02070309020205020404" pitchFamily="49" charset="0"/>
                <a:cs typeface="Courier New" panose="02070309020205020404" pitchFamily="49" charset="0"/>
              </a:rPr>
              <a:t>(255, 0, 0);</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The </a:t>
            </a:r>
            <a:r>
              <a:rPr lang="en-US" sz="5000" dirty="0" smtClean="0">
                <a:latin typeface="Courier New" panose="02070309020205020404" pitchFamily="49" charset="0"/>
                <a:cs typeface="Courier New" panose="02070309020205020404" pitchFamily="49" charset="0"/>
              </a:rPr>
              <a:t>border-radius</a:t>
            </a:r>
            <a:r>
              <a:rPr lang="en-US" sz="5000" dirty="0" smtClean="0">
                <a:cs typeface="Courier New" panose="02070309020205020404" pitchFamily="49" charset="0"/>
              </a:rPr>
              <a:t> property can be used to create borders with rounded corners.  The values can be expressed in pixels (</a:t>
            </a:r>
            <a:r>
              <a:rPr lang="en-US" sz="5000" dirty="0" err="1" smtClean="0">
                <a:latin typeface="Courier New" panose="02070309020205020404" pitchFamily="49" charset="0"/>
                <a:cs typeface="Courier New" panose="02070309020205020404" pitchFamily="49" charset="0"/>
              </a:rPr>
              <a:t>px</a:t>
            </a:r>
            <a:r>
              <a:rPr lang="en-US" sz="5000" dirty="0" smtClean="0">
                <a:cs typeface="Courier New" panose="02070309020205020404" pitchFamily="49" charset="0"/>
              </a:rPr>
              <a:t>) or relative to text size with the </a:t>
            </a:r>
            <a:r>
              <a:rPr lang="en-US" sz="5000" dirty="0" err="1" smtClean="0">
                <a:latin typeface="Courier New" panose="02070309020205020404" pitchFamily="49" charset="0"/>
                <a:cs typeface="Courier New" panose="02070309020205020404" pitchFamily="49" charset="0"/>
              </a:rPr>
              <a:t>em</a:t>
            </a:r>
            <a:r>
              <a:rPr lang="en-US" sz="5000" dirty="0" smtClean="0">
                <a:cs typeface="Courier New" panose="02070309020205020404" pitchFamily="49" charset="0"/>
              </a:rPr>
              <a:t> unit.  You can also insert </a:t>
            </a:r>
            <a:r>
              <a:rPr lang="en-US" sz="5000" dirty="0" smtClean="0">
                <a:latin typeface="Courier New" panose="02070309020205020404" pitchFamily="49" charset="0"/>
                <a:cs typeface="Courier New" panose="02070309020205020404" pitchFamily="49" charset="0"/>
              </a:rPr>
              <a:t>-top-left, -top-right, -bottom-right, or –bottom-left </a:t>
            </a:r>
            <a:r>
              <a:rPr lang="en-US" sz="5000" dirty="0" smtClean="0">
                <a:cs typeface="Courier New" panose="02070309020205020404" pitchFamily="49" charset="0"/>
              </a:rPr>
              <a:t>to specify corners individually.</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Example: </a:t>
            </a:r>
            <a:r>
              <a:rPr lang="en-US" sz="4600" dirty="0" smtClean="0">
                <a:latin typeface="Courier New" panose="02070309020205020404" pitchFamily="49" charset="0"/>
                <a:cs typeface="Courier New" panose="02070309020205020404" pitchFamily="49" charset="0"/>
              </a:rPr>
              <a:t>border-top-right-radius: 2em;</a:t>
            </a:r>
          </a:p>
        </p:txBody>
      </p:sp>
    </p:spTree>
    <p:extLst>
      <p:ext uri="{BB962C8B-B14F-4D97-AF65-F5344CB8AC3E}">
        <p14:creationId xmlns:p14="http://schemas.microsoft.com/office/powerpoint/2010/main" val="3586553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Using ids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588823"/>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You can use the</a:t>
            </a:r>
            <a:r>
              <a:rPr lang="en-US" sz="5000" dirty="0" smtClean="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id</a:t>
            </a:r>
            <a:r>
              <a:rPr lang="en-US" sz="5000" dirty="0" smtClean="0">
                <a:cs typeface="Courier New" panose="02070309020205020404" pitchFamily="49" charset="0"/>
              </a:rPr>
              <a:t> </a:t>
            </a:r>
            <a:r>
              <a:rPr lang="en-US" sz="5000" dirty="0" smtClean="0"/>
              <a:t>attribute with any element just as you can with the </a:t>
            </a:r>
            <a:r>
              <a:rPr lang="en-US" sz="5000" dirty="0" smtClean="0">
                <a:latin typeface="Courier New" panose="02070309020205020404" pitchFamily="49" charset="0"/>
                <a:cs typeface="Courier New" panose="02070309020205020404" pitchFamily="49" charset="0"/>
              </a:rPr>
              <a:t>class</a:t>
            </a:r>
            <a:r>
              <a:rPr lang="en-US" sz="5000" dirty="0" smtClean="0"/>
              <a:t> attribute.</a:t>
            </a:r>
          </a:p>
          <a:p>
            <a:pPr>
              <a:buClr>
                <a:schemeClr val="accent5">
                  <a:lumMod val="50000"/>
                </a:schemeClr>
              </a:buClr>
              <a:buFont typeface="Wingdings" panose="05000000000000000000" pitchFamily="2" charset="2"/>
              <a:buChar char="Ø"/>
            </a:pPr>
            <a:r>
              <a:rPr lang="en-US" sz="5000" dirty="0" smtClean="0"/>
              <a:t>“You use a class when you might want to use a style with more than one element. And if what you need to style is unique and there’s only one on your page, then use an id. The id attribute is strictly for naming unique elements.” </a:t>
            </a:r>
          </a:p>
          <a:p>
            <a:pPr>
              <a:buClr>
                <a:schemeClr val="accent5">
                  <a:lumMod val="50000"/>
                </a:schemeClr>
              </a:buClr>
              <a:buFont typeface="Wingdings" panose="05000000000000000000" pitchFamily="2" charset="2"/>
              <a:buChar char="Ø"/>
            </a:pPr>
            <a:r>
              <a:rPr lang="en-US" sz="5100" dirty="0" smtClean="0"/>
              <a:t>You can use both the class an id attribute with the same element.</a:t>
            </a:r>
          </a:p>
          <a:p>
            <a:pPr lvl="1">
              <a:buClr>
                <a:schemeClr val="accent5">
                  <a:lumMod val="50000"/>
                </a:schemeClr>
              </a:buClr>
              <a:buFont typeface="Wingdings" panose="05000000000000000000" pitchFamily="2" charset="2"/>
              <a:buChar char="q"/>
            </a:pPr>
            <a:r>
              <a:rPr lang="en-US" sz="4200" dirty="0" smtClean="0">
                <a:cs typeface="Courier New" panose="02070309020205020404" pitchFamily="49" charset="0"/>
              </a:rPr>
              <a:t>Example: You can have a unique logo on the page that’s one of the multiple drawings (as opposed to photos) that you display on your page.  In that case, you may have a tag like this:</a:t>
            </a:r>
          </a:p>
          <a:p>
            <a:pPr marL="457200" lvl="1" indent="0">
              <a:buClr>
                <a:schemeClr val="accent5">
                  <a:lumMod val="50000"/>
                </a:schemeClr>
              </a:buClr>
              <a:buNone/>
            </a:pPr>
            <a:r>
              <a:rPr lang="en-US" sz="4200" dirty="0">
                <a:cs typeface="Courier New" panose="02070309020205020404" pitchFamily="49" charset="0"/>
              </a:rPr>
              <a:t> </a:t>
            </a:r>
            <a:r>
              <a:rPr lang="en-US" sz="4200" dirty="0" smtClean="0">
                <a:cs typeface="Courier New" panose="02070309020205020404" pitchFamily="49" charset="0"/>
              </a:rPr>
              <a:t> </a:t>
            </a:r>
            <a:r>
              <a:rPr lang="en-US" sz="4200" dirty="0" smtClean="0">
                <a:latin typeface="Courier New" panose="02070309020205020404" pitchFamily="49" charset="0"/>
                <a:cs typeface="Courier New" panose="02070309020205020404" pitchFamily="49" charset="0"/>
              </a:rPr>
              <a:t> &lt;</a:t>
            </a:r>
            <a:r>
              <a:rPr lang="en-US" sz="4200" dirty="0" err="1" smtClean="0">
                <a:latin typeface="Courier New" panose="02070309020205020404" pitchFamily="49" charset="0"/>
                <a:cs typeface="Courier New" panose="02070309020205020404" pitchFamily="49" charset="0"/>
              </a:rPr>
              <a:t>img</a:t>
            </a:r>
            <a:r>
              <a:rPr lang="en-US" sz="4200" dirty="0" smtClean="0">
                <a:latin typeface="Courier New" panose="02070309020205020404" pitchFamily="49" charset="0"/>
                <a:cs typeface="Courier New" panose="02070309020205020404" pitchFamily="49" charset="0"/>
              </a:rPr>
              <a:t> id = "logo" class = "drawing" </a:t>
            </a:r>
            <a:r>
              <a:rPr lang="en-US" sz="4200" dirty="0" err="1" smtClean="0">
                <a:latin typeface="Courier New" panose="02070309020205020404" pitchFamily="49" charset="0"/>
                <a:cs typeface="Courier New" panose="02070309020205020404" pitchFamily="49" charset="0"/>
              </a:rPr>
              <a:t>src</a:t>
            </a:r>
            <a:r>
              <a:rPr lang="en-US" sz="4200" dirty="0" smtClean="0">
                <a:latin typeface="Courier New" panose="02070309020205020404" pitchFamily="49" charset="0"/>
                <a:cs typeface="Courier New" panose="02070309020205020404" pitchFamily="49" charset="0"/>
              </a:rPr>
              <a:t> = "images/logo.gif"&gt;</a:t>
            </a:r>
          </a:p>
          <a:p>
            <a:pPr>
              <a:buClr>
                <a:schemeClr val="accent5">
                  <a:lumMod val="50000"/>
                </a:schemeClr>
              </a:buClr>
              <a:buFont typeface="Wingdings" panose="05000000000000000000" pitchFamily="2" charset="2"/>
              <a:buChar char="Ø"/>
            </a:pPr>
            <a:r>
              <a:rPr lang="en-US" sz="5000" dirty="0" smtClean="0"/>
              <a:t>To select the element with a specific id in a CSS rule for styling, use a # before the id (e.g., </a:t>
            </a:r>
            <a:r>
              <a:rPr lang="en-US" sz="5000" dirty="0" err="1" smtClean="0">
                <a:latin typeface="Courier New" panose="02070309020205020404" pitchFamily="49" charset="0"/>
                <a:cs typeface="Courier New" panose="02070309020205020404" pitchFamily="49" charset="0"/>
              </a:rPr>
              <a:t>img#logo</a:t>
            </a:r>
            <a:r>
              <a:rPr lang="en-US" sz="5000" dirty="0" smtClean="0"/>
              <a:t> or simply </a:t>
            </a:r>
            <a:r>
              <a:rPr lang="en-US" sz="5000" dirty="0" smtClean="0">
                <a:latin typeface="Courier New" panose="02070309020205020404" pitchFamily="49" charset="0"/>
                <a:cs typeface="Courier New" panose="02070309020205020404" pitchFamily="49" charset="0"/>
              </a:rPr>
              <a:t>#logo</a:t>
            </a:r>
            <a:r>
              <a:rPr lang="en-US" sz="5000" dirty="0" smtClean="0"/>
              <a:t>).</a:t>
            </a:r>
          </a:p>
          <a:p>
            <a:pPr marL="0" indent="0">
              <a:buClr>
                <a:schemeClr val="accent5">
                  <a:lumMod val="50000"/>
                </a:schemeClr>
              </a:buClr>
              <a:buNone/>
            </a:pPr>
            <a:r>
              <a:rPr lang="en-US" sz="5000" dirty="0"/>
              <a:t>	</a:t>
            </a:r>
            <a:r>
              <a:rPr lang="en-US" sz="5000" dirty="0" smtClean="0">
                <a:latin typeface="Courier New" panose="02070309020205020404" pitchFamily="49" charset="0"/>
                <a:cs typeface="Courier New" panose="02070309020205020404" pitchFamily="49" charset="0"/>
              </a:rPr>
              <a:t>#logo {</a:t>
            </a:r>
          </a:p>
          <a:p>
            <a:pPr marL="0" indent="0">
              <a:buClr>
                <a:schemeClr val="accent5">
                  <a:lumMod val="50000"/>
                </a:schemeClr>
              </a:buClr>
              <a:buNone/>
            </a:pPr>
            <a:r>
              <a:rPr lang="en-US" sz="5000" dirty="0" smtClean="0">
                <a:latin typeface="Courier New" panose="02070309020205020404" pitchFamily="49" charset="0"/>
                <a:cs typeface="Courier New" panose="02070309020205020404" pitchFamily="49" charset="0"/>
              </a:rPr>
              <a:t>		border: 1px dashed;</a:t>
            </a:r>
          </a:p>
          <a:p>
            <a:pPr marL="0" indent="0">
              <a:buClr>
                <a:schemeClr val="accent5">
                  <a:lumMod val="50000"/>
                </a:schemeClr>
              </a:buClr>
              <a:buNone/>
            </a:pPr>
            <a:r>
              <a:rPr lang="en-US" sz="5000" dirty="0">
                <a:latin typeface="Courier New" panose="02070309020205020404" pitchFamily="49" charset="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9976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Multiple </a:t>
            </a:r>
            <a:r>
              <a:rPr lang="en-US" sz="5400" dirty="0" err="1" smtClean="0">
                <a:solidFill>
                  <a:schemeClr val="accent6">
                    <a:lumMod val="50000"/>
                  </a:schemeClr>
                </a:solidFill>
                <a:effectLst>
                  <a:outerShdw blurRad="38100" dist="38100" dir="2700000" algn="tl">
                    <a:srgbClr val="000000">
                      <a:alpha val="43137"/>
                    </a:srgbClr>
                  </a:outerShdw>
                </a:effectLst>
              </a:rPr>
              <a:t>stylesheets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4523422" cy="4351338"/>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You can link to multiple </a:t>
            </a:r>
            <a:r>
              <a:rPr lang="en-US" sz="5000" dirty="0" err="1" smtClean="0"/>
              <a:t>stylesheets</a:t>
            </a:r>
            <a:r>
              <a:rPr lang="en-US" sz="5000" dirty="0" smtClean="0"/>
              <a:t>, in which case the browser treats the rules from the </a:t>
            </a:r>
            <a:r>
              <a:rPr lang="en-US" sz="5000" dirty="0" err="1" smtClean="0"/>
              <a:t>stylesheets</a:t>
            </a:r>
            <a:r>
              <a:rPr lang="en-US" sz="5000" dirty="0" smtClean="0"/>
              <a:t> as if they came from a single one, with the later linked sheets’ rules coming </a:t>
            </a:r>
            <a:r>
              <a:rPr lang="en-US" sz="5000" i="1" dirty="0" smtClean="0"/>
              <a:t>after </a:t>
            </a:r>
            <a:r>
              <a:rPr lang="en-US" sz="5000" dirty="0" smtClean="0"/>
              <a:t>the earlier linked sheets’ rules.  This is important for determining “winners” in styling conflicts.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622" y="1282638"/>
            <a:ext cx="6830378" cy="5575362"/>
          </a:xfrm>
          <a:prstGeom prst="rect">
            <a:avLst/>
          </a:prstGeom>
        </p:spPr>
      </p:pic>
      <p:sp>
        <p:nvSpPr>
          <p:cNvPr id="5" name="Folded Corner 4"/>
          <p:cNvSpPr/>
          <p:nvPr/>
        </p:nvSpPr>
        <p:spPr>
          <a:xfrm>
            <a:off x="4749421" y="5063319"/>
            <a:ext cx="2524836" cy="1624084"/>
          </a:xfrm>
          <a:prstGeom prst="foldedCorner">
            <a:avLst/>
          </a:prstGeom>
          <a:solidFill>
            <a:srgbClr val="D8D42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u="sng" dirty="0" smtClean="0">
                <a:solidFill>
                  <a:schemeClr val="tx1"/>
                </a:solidFill>
                <a:effectLst>
                  <a:outerShdw blurRad="38100" dist="38100" dir="2700000" algn="tl">
                    <a:srgbClr val="000000">
                      <a:alpha val="43137"/>
                    </a:srgbClr>
                  </a:outerShdw>
                </a:effectLst>
              </a:rPr>
              <a:t>Beyond the code</a:t>
            </a:r>
            <a:r>
              <a:rPr lang="en-US" dirty="0" smtClean="0">
                <a:solidFill>
                  <a:schemeClr val="tx1"/>
                </a:solidFill>
              </a:rPr>
              <a:t>:</a:t>
            </a:r>
          </a:p>
          <a:p>
            <a:endParaRPr lang="en-US" sz="1100" dirty="0" smtClean="0">
              <a:solidFill>
                <a:schemeClr val="tx1"/>
              </a:solidFill>
            </a:endParaRPr>
          </a:p>
          <a:p>
            <a:r>
              <a:rPr lang="en-US" dirty="0" smtClean="0">
                <a:solidFill>
                  <a:schemeClr val="tx1"/>
                </a:solidFill>
              </a:rPr>
              <a:t>Why might you want to use multiple </a:t>
            </a:r>
            <a:r>
              <a:rPr lang="en-US" dirty="0" err="1" smtClean="0">
                <a:solidFill>
                  <a:schemeClr val="tx1"/>
                </a:solidFill>
              </a:rPr>
              <a:t>stylesheets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16072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3183</TotalTime>
  <Words>1533</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Lecture 9: Box Model, Styling Elements, and Media Queries</vt:lpstr>
      <vt:lpstr>Line Spacing</vt:lpstr>
      <vt:lpstr>The Box Model</vt:lpstr>
      <vt:lpstr>Box Model Dissected</vt:lpstr>
      <vt:lpstr>Padding/Margin Properties</vt:lpstr>
      <vt:lpstr>Background Properties</vt:lpstr>
      <vt:lpstr>Border properties</vt:lpstr>
      <vt:lpstr>Using ids</vt:lpstr>
      <vt:lpstr>Multiple stylesheets</vt:lpstr>
      <vt:lpstr>Media Queries</vt:lpstr>
      <vt:lpstr>Book Exercises</vt:lpstr>
      <vt:lpstr>Slightly Modified Book Exercises (cont.)</vt:lpstr>
      <vt:lpstr>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Schanker</dc:creator>
  <cp:lastModifiedBy>Jason Schanker</cp:lastModifiedBy>
  <cp:revision>157</cp:revision>
  <dcterms:created xsi:type="dcterms:W3CDTF">2014-07-22T19:53:22Z</dcterms:created>
  <dcterms:modified xsi:type="dcterms:W3CDTF">2015-10-07T23:39:40Z</dcterms:modified>
</cp:coreProperties>
</file>