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75"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Schanker"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5" d="100"/>
          <a:sy n="85" d="100"/>
        </p:scale>
        <p:origin x="-8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9CE9FB-EB69-407D-9C12-57C95385DA7E}"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374602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CE9FB-EB69-407D-9C12-57C95385DA7E}"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38941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CE9FB-EB69-407D-9C12-57C95385DA7E}"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33690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9CE9FB-EB69-407D-9C12-57C95385DA7E}"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386691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CE9FB-EB69-407D-9C12-57C95385DA7E}"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198567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CE9FB-EB69-407D-9C12-57C95385DA7E}"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206205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CE9FB-EB69-407D-9C12-57C95385DA7E}"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241260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9CE9FB-EB69-407D-9C12-57C95385DA7E}"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290508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CE9FB-EB69-407D-9C12-57C95385DA7E}"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3966978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CE9FB-EB69-407D-9C12-57C95385DA7E}"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200597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CE9FB-EB69-407D-9C12-57C95385DA7E}"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6B35E-6D48-4A07-964C-45413FE38042}" type="slidenum">
              <a:rPr lang="en-US" smtClean="0"/>
              <a:t>‹#›</a:t>
            </a:fld>
            <a:endParaRPr lang="en-US"/>
          </a:p>
        </p:txBody>
      </p:sp>
    </p:spTree>
    <p:extLst>
      <p:ext uri="{BB962C8B-B14F-4D97-AF65-F5344CB8AC3E}">
        <p14:creationId xmlns:p14="http://schemas.microsoft.com/office/powerpoint/2010/main" val="271969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CE9FB-EB69-407D-9C12-57C95385DA7E}" type="datetimeFigureOut">
              <a:rPr lang="en-US" smtClean="0"/>
              <a:t>9/26/2016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6B35E-6D48-4A07-964C-45413FE38042}" type="slidenum">
              <a:rPr lang="en-US" smtClean="0"/>
              <a:t>‹#›</a:t>
            </a:fld>
            <a:endParaRPr lang="en-US"/>
          </a:p>
        </p:txBody>
      </p:sp>
    </p:spTree>
    <p:extLst>
      <p:ext uri="{BB962C8B-B14F-4D97-AF65-F5344CB8AC3E}">
        <p14:creationId xmlns:p14="http://schemas.microsoft.com/office/powerpoint/2010/main" val="2891868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depen.io/anon/pen/Gjmxy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depen.io/anon/pen/kkyE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odepen.io/anon/pen/EgmE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6">
                    <a:lumMod val="50000"/>
                  </a:schemeClr>
                </a:solidFill>
                <a:effectLst>
                  <a:outerShdw blurRad="38100" dist="38100" dir="2700000" algn="tl">
                    <a:srgbClr val="000000">
                      <a:alpha val="43137"/>
                    </a:srgbClr>
                  </a:outerShdw>
                </a:effectLst>
              </a:rPr>
              <a:t>Lecture 7: Introduction to Cascading Style Sheets (CSS)</a:t>
            </a:r>
            <a:endParaRPr lang="en-US" dirty="0"/>
          </a:p>
        </p:txBody>
      </p:sp>
      <p:sp>
        <p:nvSpPr>
          <p:cNvPr id="3" name="Subtitle 2"/>
          <p:cNvSpPr>
            <a:spLocks noGrp="1"/>
          </p:cNvSpPr>
          <p:nvPr>
            <p:ph type="subTitle" idx="1"/>
          </p:nvPr>
        </p:nvSpPr>
        <p:spPr/>
        <p:txBody>
          <a:bodyPr/>
          <a:lstStyle/>
          <a:p>
            <a:r>
              <a:rPr lang="en-US" dirty="0" smtClean="0">
                <a:solidFill>
                  <a:srgbClr val="002060"/>
                </a:solidFill>
                <a:effectLst>
                  <a:outerShdw blurRad="38100" dist="38100" dir="2700000" algn="tl">
                    <a:srgbClr val="000000">
                      <a:alpha val="43137"/>
                    </a:srgbClr>
                  </a:outerShdw>
                </a:effectLst>
              </a:rPr>
              <a:t>Dr. Jason Schanker</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53846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Inheritance Exercises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Clr>
                <a:schemeClr val="accent5">
                  <a:lumMod val="50000"/>
                </a:schemeClr>
              </a:buClr>
              <a:buFont typeface="Wingdings" panose="05000000000000000000" pitchFamily="2" charset="2"/>
              <a:buChar char="Ø"/>
            </a:pPr>
            <a:r>
              <a:rPr lang="en-US" sz="5000" dirty="0" smtClean="0"/>
              <a:t>Modify the </a:t>
            </a:r>
            <a:r>
              <a:rPr lang="en-US" sz="5000" dirty="0" err="1" smtClean="0"/>
              <a:t>stylesheet</a:t>
            </a:r>
            <a:r>
              <a:rPr lang="en-US" sz="5000" dirty="0" smtClean="0"/>
              <a:t> so that </a:t>
            </a:r>
            <a:r>
              <a:rPr lang="en-US" sz="5000" i="1" dirty="0" smtClean="0"/>
              <a:t>all</a:t>
            </a:r>
            <a:r>
              <a:rPr lang="en-US" sz="5000" dirty="0" smtClean="0"/>
              <a:t> of the text uses the </a:t>
            </a:r>
            <a:r>
              <a:rPr lang="en-US" sz="5000" dirty="0" smtClean="0">
                <a:latin typeface="Courier New" panose="02070309020205020404" pitchFamily="49" charset="0"/>
                <a:cs typeface="Courier New" panose="02070309020205020404" pitchFamily="49" charset="0"/>
              </a:rPr>
              <a:t>sans-serif</a:t>
            </a:r>
            <a:r>
              <a:rPr lang="en-US" sz="5000" dirty="0" smtClean="0"/>
              <a:t> font-family.  Be sure to remove any unnecessary property-value pairs.</a:t>
            </a:r>
            <a:endParaRPr lang="en-US" sz="4600" dirty="0" smtClean="0">
              <a:latin typeface="Courier New" panose="02070309020205020404" pitchFamily="49" charset="0"/>
              <a:cs typeface="Courier New" panose="02070309020205020404" pitchFamily="49" charset="0"/>
            </a:endParaRPr>
          </a:p>
          <a:p>
            <a:pPr>
              <a:buClr>
                <a:schemeClr val="accent5">
                  <a:lumMod val="50000"/>
                </a:schemeClr>
              </a:buClr>
              <a:buFont typeface="Wingdings" panose="05000000000000000000" pitchFamily="2" charset="2"/>
              <a:buChar char="Ø"/>
            </a:pPr>
            <a:r>
              <a:rPr lang="en-US" sz="5000" dirty="0" smtClean="0"/>
              <a:t>To override inheritance, simply specify the </a:t>
            </a:r>
            <a:r>
              <a:rPr lang="en-US" sz="5000" i="1" dirty="0" smtClean="0"/>
              <a:t>new</a:t>
            </a:r>
            <a:r>
              <a:rPr lang="en-US" sz="5000" dirty="0" smtClean="0"/>
              <a:t> value you want that element’s property to assume in a selector for that element.  Now make </a:t>
            </a:r>
            <a:r>
              <a:rPr lang="en-US" sz="5000" dirty="0" err="1" smtClean="0">
                <a:latin typeface="Courier New" panose="02070309020205020404" pitchFamily="49" charset="0"/>
                <a:cs typeface="Courier New" panose="02070309020205020404" pitchFamily="49" charset="0"/>
              </a:rPr>
              <a:t>em</a:t>
            </a:r>
            <a:r>
              <a:rPr lang="en-US" sz="5000" dirty="0" smtClean="0"/>
              <a:t> elements have a </a:t>
            </a:r>
            <a:r>
              <a:rPr lang="en-US" sz="5000" dirty="0" smtClean="0">
                <a:latin typeface="Courier New" panose="02070309020205020404" pitchFamily="49" charset="0"/>
                <a:cs typeface="Courier New" panose="02070309020205020404" pitchFamily="49" charset="0"/>
              </a:rPr>
              <a:t>font-family</a:t>
            </a:r>
            <a:r>
              <a:rPr lang="en-US" sz="5000" dirty="0" smtClean="0"/>
              <a:t> of </a:t>
            </a:r>
            <a:r>
              <a:rPr lang="en-US" sz="5000" dirty="0" smtClean="0">
                <a:latin typeface="Courier New" panose="02070309020205020404" pitchFamily="49" charset="0"/>
                <a:cs typeface="Courier New" panose="02070309020205020404" pitchFamily="49" charset="0"/>
              </a:rPr>
              <a:t>serif</a:t>
            </a:r>
            <a:r>
              <a:rPr lang="en-US" sz="5000" dirty="0" smtClean="0"/>
              <a:t> instead by overriding its </a:t>
            </a:r>
            <a:r>
              <a:rPr lang="en-US" sz="5000" dirty="0" smtClean="0">
                <a:latin typeface="Courier New" panose="02070309020205020404" pitchFamily="49" charset="0"/>
                <a:cs typeface="Courier New" panose="02070309020205020404" pitchFamily="49" charset="0"/>
              </a:rPr>
              <a:t>sans-serif</a:t>
            </a:r>
            <a:r>
              <a:rPr lang="en-US" sz="5000" dirty="0" smtClean="0"/>
              <a:t> inheritance.</a:t>
            </a:r>
          </a:p>
        </p:txBody>
      </p:sp>
    </p:spTree>
    <p:extLst>
      <p:ext uri="{BB962C8B-B14F-4D97-AF65-F5344CB8AC3E}">
        <p14:creationId xmlns:p14="http://schemas.microsoft.com/office/powerpoint/2010/main" val="3308007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Classes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27356"/>
            <a:ext cx="10515600" cy="4906537"/>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In cases where you don’t want to style elements exclusively by type (e.g., </a:t>
            </a:r>
            <a:r>
              <a:rPr lang="en-US" sz="5000" i="1" dirty="0" smtClean="0"/>
              <a:t>all</a:t>
            </a:r>
            <a:r>
              <a:rPr lang="en-US" sz="5000" dirty="0" smtClean="0"/>
              <a:t> paragraphs, </a:t>
            </a:r>
            <a:r>
              <a:rPr lang="en-US" sz="5000" i="1" dirty="0" smtClean="0"/>
              <a:t>all</a:t>
            </a:r>
            <a:r>
              <a:rPr lang="en-US" sz="5000" dirty="0" smtClean="0"/>
              <a:t> primary headings, etc.), you can form your own collections of elements to style as a group by assigning the same value to each of their </a:t>
            </a:r>
            <a:r>
              <a:rPr lang="en-US" sz="5000" dirty="0" smtClean="0">
                <a:latin typeface="Courier New" panose="02070309020205020404" pitchFamily="49" charset="0"/>
                <a:cs typeface="Courier New" panose="02070309020205020404" pitchFamily="49" charset="0"/>
              </a:rPr>
              <a:t>class</a:t>
            </a:r>
            <a:r>
              <a:rPr lang="en-US" sz="5000" dirty="0" smtClean="0"/>
              <a:t> attributes.</a:t>
            </a:r>
          </a:p>
          <a:p>
            <a:pPr lvl="1">
              <a:buClr>
                <a:schemeClr val="accent5">
                  <a:lumMod val="50000"/>
                </a:schemeClr>
              </a:buClr>
              <a:buFont typeface="Wingdings" panose="05000000000000000000" pitchFamily="2" charset="2"/>
              <a:buChar char="q"/>
            </a:pPr>
            <a:r>
              <a:rPr lang="en-US" sz="4600" dirty="0" smtClean="0"/>
              <a:t>Each class name should be one word.</a:t>
            </a:r>
          </a:p>
          <a:p>
            <a:pPr lvl="1">
              <a:buClr>
                <a:schemeClr val="accent5">
                  <a:lumMod val="50000"/>
                </a:schemeClr>
              </a:buClr>
              <a:buFont typeface="Wingdings" panose="05000000000000000000" pitchFamily="2" charset="2"/>
              <a:buChar char="q"/>
            </a:pPr>
            <a:r>
              <a:rPr lang="en-US" sz="4600" dirty="0" smtClean="0"/>
              <a:t>You may list multiple classes for elements by separating the names by spaces (e.g., </a:t>
            </a:r>
            <a:r>
              <a:rPr lang="en-US" sz="4600" dirty="0" smtClean="0">
                <a:latin typeface="Courier New" panose="02070309020205020404" pitchFamily="49" charset="0"/>
                <a:cs typeface="Courier New" panose="02070309020205020404" pitchFamily="49" charset="0"/>
              </a:rPr>
              <a:t>blue</a:t>
            </a:r>
            <a:r>
              <a:rPr lang="en-US" sz="4600" dirty="0" smtClean="0"/>
              <a:t> and </a:t>
            </a:r>
            <a:r>
              <a:rPr lang="en-US" sz="4600" dirty="0" smtClean="0">
                <a:latin typeface="Courier New" panose="02070309020205020404" pitchFamily="49" charset="0"/>
                <a:cs typeface="Courier New" panose="02070309020205020404" pitchFamily="49" charset="0"/>
              </a:rPr>
              <a:t>description</a:t>
            </a:r>
            <a:r>
              <a:rPr lang="en-US" sz="4600" dirty="0" smtClean="0"/>
              <a:t> classes: Use </a:t>
            </a:r>
            <a:r>
              <a:rPr lang="en-US" sz="4600" dirty="0" smtClean="0">
                <a:latin typeface="Courier New" panose="02070309020205020404" pitchFamily="49" charset="0"/>
                <a:cs typeface="Courier New" panose="02070309020205020404" pitchFamily="49" charset="0"/>
              </a:rPr>
              <a:t>&lt;p class = "description blue"&gt;</a:t>
            </a:r>
            <a:r>
              <a:rPr lang="en-US" sz="4600" dirty="0" smtClean="0"/>
              <a:t> or </a:t>
            </a:r>
          </a:p>
          <a:p>
            <a:pPr marL="457200" lvl="1" indent="0">
              <a:buClr>
                <a:schemeClr val="accent5">
                  <a:lumMod val="50000"/>
                </a:schemeClr>
              </a:buClr>
              <a:buNone/>
            </a:pPr>
            <a:r>
              <a:rPr lang="en-US" sz="4600" dirty="0">
                <a:latin typeface="Courier New" panose="02070309020205020404" pitchFamily="49" charset="0"/>
                <a:cs typeface="Courier New" panose="02070309020205020404" pitchFamily="49" charset="0"/>
              </a:rPr>
              <a:t> </a:t>
            </a:r>
            <a:r>
              <a:rPr lang="en-US" sz="4600" dirty="0" smtClean="0">
                <a:latin typeface="Courier New" panose="02070309020205020404" pitchFamily="49" charset="0"/>
                <a:cs typeface="Courier New" panose="02070309020205020404" pitchFamily="49" charset="0"/>
              </a:rPr>
              <a:t>&lt;p class = "blue description"&gt;</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In the CSS, you specify classes with dot and the class name (e.g., </a:t>
            </a:r>
            <a:r>
              <a:rPr lang="en-US" sz="4600" dirty="0" smtClean="0">
                <a:latin typeface="Courier New" panose="02070309020205020404" pitchFamily="49" charset="0"/>
                <a:cs typeface="Courier New" panose="02070309020205020404" pitchFamily="49" charset="0"/>
              </a:rPr>
              <a:t>.blue</a:t>
            </a:r>
            <a:r>
              <a:rPr lang="en-US" sz="4600" dirty="0" smtClean="0">
                <a:cs typeface="Courier New" panose="02070309020205020404" pitchFamily="49" charset="0"/>
              </a:rPr>
              <a:t> selector to specify all types of elements belonging to the blue class) or if you only want to style classes for certain types of elements, precede the </a:t>
            </a:r>
            <a:r>
              <a:rPr lang="en-US" sz="4600" dirty="0" smtClean="0">
                <a:latin typeface="Courier New" panose="02070309020205020404" pitchFamily="49" charset="0"/>
                <a:cs typeface="Courier New" panose="02070309020205020404" pitchFamily="49" charset="0"/>
              </a:rPr>
              <a:t>.</a:t>
            </a:r>
            <a:r>
              <a:rPr lang="en-US" sz="4600" dirty="0" smtClean="0">
                <a:cs typeface="Courier New" panose="02070309020205020404" pitchFamily="49" charset="0"/>
              </a:rPr>
              <a:t> with the element type (e.g., </a:t>
            </a:r>
            <a:r>
              <a:rPr lang="en-US" sz="4600" dirty="0" err="1" smtClean="0">
                <a:latin typeface="Courier New" panose="02070309020205020404" pitchFamily="49" charset="0"/>
                <a:cs typeface="Courier New" panose="02070309020205020404" pitchFamily="49" charset="0"/>
              </a:rPr>
              <a:t>p.blue</a:t>
            </a:r>
            <a:r>
              <a:rPr lang="en-US" sz="4600" dirty="0" smtClean="0">
                <a:cs typeface="Courier New" panose="02070309020205020404" pitchFamily="49" charset="0"/>
              </a:rPr>
              <a:t> to only select </a:t>
            </a:r>
            <a:r>
              <a:rPr lang="en-US" sz="4600" i="1" dirty="0" smtClean="0">
                <a:cs typeface="Courier New" panose="02070309020205020404" pitchFamily="49" charset="0"/>
              </a:rPr>
              <a:t>paragraphs</a:t>
            </a:r>
            <a:r>
              <a:rPr lang="en-US" sz="4600" dirty="0" smtClean="0">
                <a:cs typeface="Courier New" panose="02070309020205020404" pitchFamily="49" charset="0"/>
              </a:rPr>
              <a:t> belonging to the blue class).  </a:t>
            </a:r>
            <a:r>
              <a:rPr lang="en-US" sz="4600" dirty="0" smtClean="0"/>
              <a:t> </a:t>
            </a:r>
          </a:p>
        </p:txBody>
      </p:sp>
    </p:spTree>
    <p:extLst>
      <p:ext uri="{BB962C8B-B14F-4D97-AF65-F5344CB8AC3E}">
        <p14:creationId xmlns:p14="http://schemas.microsoft.com/office/powerpoint/2010/main" val="271171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7922"/>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on classes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777923"/>
            <a:ext cx="10515600" cy="6080077"/>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6200" dirty="0" smtClean="0">
                <a:cs typeface="Courier New" panose="02070309020205020404" pitchFamily="49" charset="0"/>
              </a:rPr>
              <a:t>Modify the HTML by adding appropriately valued class attributes.  Then create CSS rules with class selectors so that all of the gains get styled with green text and losses with red text.  If the gain or loss is very large (greater than 1000 or less than -1000), make it bold.</a:t>
            </a:r>
          </a:p>
          <a:p>
            <a:pPr marL="457200" lvl="1" indent="0">
              <a:buClr>
                <a:schemeClr val="accent5">
                  <a:lumMod val="50000"/>
                </a:schemeClr>
              </a:buClr>
              <a:buNone/>
            </a:pPr>
            <a:r>
              <a:rPr lang="en-US" sz="3800" dirty="0" smtClean="0">
                <a:latin typeface="Courier New" panose="02070309020205020404" pitchFamily="49" charset="0"/>
                <a:cs typeface="Courier New" panose="02070309020205020404" pitchFamily="49" charset="0"/>
              </a:rPr>
              <a:t>&lt;!</a:t>
            </a:r>
            <a:r>
              <a:rPr lang="en-US" sz="3800" dirty="0" err="1" smtClean="0">
                <a:latin typeface="Courier New" panose="02070309020205020404" pitchFamily="49" charset="0"/>
                <a:cs typeface="Courier New" panose="02070309020205020404" pitchFamily="49" charset="0"/>
              </a:rPr>
              <a:t>doctype</a:t>
            </a:r>
            <a:r>
              <a:rPr lang="en-US" sz="3800" dirty="0" smtClean="0">
                <a:latin typeface="Courier New" panose="02070309020205020404" pitchFamily="49" charset="0"/>
                <a:cs typeface="Courier New" panose="02070309020205020404" pitchFamily="49" charset="0"/>
              </a:rPr>
              <a:t> html&gt;</a:t>
            </a:r>
          </a:p>
          <a:p>
            <a:pPr marL="457200" lvl="1" indent="0">
              <a:buClr>
                <a:schemeClr val="accent5">
                  <a:lumMod val="50000"/>
                </a:schemeClr>
              </a:buClr>
              <a:buNone/>
            </a:pPr>
            <a:r>
              <a:rPr lang="en-US" sz="3800" dirty="0" smtClean="0">
                <a:latin typeface="Courier New" panose="02070309020205020404" pitchFamily="49" charset="0"/>
                <a:cs typeface="Courier New" panose="02070309020205020404" pitchFamily="49" charset="0"/>
              </a:rPr>
              <a:t>&lt;html&gt;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&lt;head&gt;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&lt;title&gt;List of Gains/Losses&lt;/title&gt;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&lt;meta charset = "utf-8"&gt;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&lt;link type = "text/</a:t>
            </a:r>
            <a:r>
              <a:rPr lang="en-US" sz="3800" dirty="0" err="1" smtClean="0">
                <a:latin typeface="Courier New" panose="02070309020205020404" pitchFamily="49" charset="0"/>
                <a:cs typeface="Courier New" panose="02070309020205020404" pitchFamily="49" charset="0"/>
              </a:rPr>
              <a:t>css</a:t>
            </a:r>
            <a:r>
              <a:rPr lang="en-US" sz="3800" dirty="0" smtClean="0">
                <a:latin typeface="Courier New" panose="02070309020205020404" pitchFamily="49" charset="0"/>
                <a:cs typeface="Courier New" panose="02070309020205020404" pitchFamily="49" charset="0"/>
              </a:rPr>
              <a:t>" </a:t>
            </a:r>
            <a:r>
              <a:rPr lang="en-US" sz="3800" dirty="0" err="1" smtClean="0">
                <a:latin typeface="Courier New" panose="02070309020205020404" pitchFamily="49" charset="0"/>
                <a:cs typeface="Courier New" panose="02070309020205020404" pitchFamily="49" charset="0"/>
              </a:rPr>
              <a:t>rel</a:t>
            </a:r>
            <a:r>
              <a:rPr lang="en-US" sz="3800" dirty="0" smtClean="0">
                <a:latin typeface="Courier New" panose="02070309020205020404" pitchFamily="49" charset="0"/>
                <a:cs typeface="Courier New" panose="02070309020205020404" pitchFamily="49" charset="0"/>
              </a:rPr>
              <a:t> = "</a:t>
            </a:r>
            <a:r>
              <a:rPr lang="en-US" sz="3800" dirty="0" err="1" smtClean="0">
                <a:latin typeface="Courier New" panose="02070309020205020404" pitchFamily="49" charset="0"/>
                <a:cs typeface="Courier New" panose="02070309020205020404" pitchFamily="49" charset="0"/>
              </a:rPr>
              <a:t>stylesheet</a:t>
            </a:r>
            <a:r>
              <a:rPr lang="en-US" sz="3800" dirty="0" smtClean="0">
                <a:latin typeface="Courier New" panose="02070309020205020404" pitchFamily="49" charset="0"/>
                <a:cs typeface="Courier New" panose="02070309020205020404" pitchFamily="49" charset="0"/>
              </a:rPr>
              <a:t>" </a:t>
            </a:r>
            <a:r>
              <a:rPr lang="en-US" sz="3800" dirty="0" err="1" smtClean="0">
                <a:latin typeface="Courier New" panose="02070309020205020404" pitchFamily="49" charset="0"/>
                <a:cs typeface="Courier New" panose="02070309020205020404" pitchFamily="49" charset="0"/>
              </a:rPr>
              <a:t>href</a:t>
            </a:r>
            <a:r>
              <a:rPr lang="en-US" sz="3800" dirty="0" smtClean="0">
                <a:latin typeface="Courier New" panose="02070309020205020404" pitchFamily="49" charset="0"/>
                <a:cs typeface="Courier New" panose="02070309020205020404" pitchFamily="49" charset="0"/>
              </a:rPr>
              <a:t> = "stocks.css"&gt;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&lt;/head&gt;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&lt;body&gt;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&lt;h1&gt;Stocks&lt;/h1&gt;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a:t>
            </a:r>
            <a:r>
              <a:rPr lang="en-US" sz="3800" dirty="0" err="1" smtClean="0">
                <a:latin typeface="Courier New" panose="02070309020205020404" pitchFamily="49" charset="0"/>
                <a:cs typeface="Courier New" panose="02070309020205020404" pitchFamily="49" charset="0"/>
              </a:rPr>
              <a:t>ul</a:t>
            </a:r>
            <a:r>
              <a:rPr lang="en-US" sz="3800" dirty="0" smtClean="0">
                <a:latin typeface="Courier New" panose="02070309020205020404" pitchFamily="49" charset="0"/>
                <a:cs typeface="Courier New" panose="02070309020205020404" pitchFamily="49" charset="0"/>
              </a:rPr>
              <a:t>&gt;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&lt;li&gt;Apple: -$2534.86&lt;/li&gt;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&lt;li&gt;Google: $145.87&lt;/li&gt;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&lt;li&gt;Red Hat: $2734.45&lt;/li&gt;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&lt;li&gt;IBM: -$41.15&lt;/li&gt;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&lt;li&gt;Microsoft: $324.59&lt;/li&gt;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a:t>
            </a:r>
            <a:r>
              <a:rPr lang="en-US" sz="3800" dirty="0" err="1" smtClean="0">
                <a:latin typeface="Courier New" panose="02070309020205020404" pitchFamily="49" charset="0"/>
                <a:cs typeface="Courier New" panose="02070309020205020404" pitchFamily="49" charset="0"/>
              </a:rPr>
              <a:t>ul</a:t>
            </a:r>
            <a:r>
              <a:rPr lang="en-US" sz="3800" dirty="0" smtClean="0">
                <a:latin typeface="Courier New" panose="02070309020205020404" pitchFamily="49" charset="0"/>
                <a:cs typeface="Courier New" panose="02070309020205020404" pitchFamily="49" charset="0"/>
              </a:rPr>
              <a:t>&gt;</a:t>
            </a:r>
          </a:p>
          <a:p>
            <a:pPr marL="457200" lvl="1" indent="0">
              <a:buClr>
                <a:schemeClr val="accent5">
                  <a:lumMod val="50000"/>
                </a:schemeClr>
              </a:buClr>
              <a:buNone/>
            </a:pPr>
            <a:r>
              <a:rPr lang="en-US" sz="3800" dirty="0">
                <a:latin typeface="Courier New" panose="02070309020205020404" pitchFamily="49" charset="0"/>
                <a:cs typeface="Courier New" panose="02070309020205020404" pitchFamily="49" charset="0"/>
              </a:rPr>
              <a:t> </a:t>
            </a:r>
            <a:r>
              <a:rPr lang="en-US" sz="3800" dirty="0" smtClean="0">
                <a:latin typeface="Courier New" panose="02070309020205020404" pitchFamily="49" charset="0"/>
                <a:cs typeface="Courier New" panose="02070309020205020404" pitchFamily="49" charset="0"/>
              </a:rPr>
              <a:t> &lt;/body&gt;</a:t>
            </a:r>
          </a:p>
          <a:p>
            <a:pPr marL="457200" lvl="1" indent="0">
              <a:buClr>
                <a:schemeClr val="accent5">
                  <a:lumMod val="50000"/>
                </a:schemeClr>
              </a:buClr>
              <a:buNone/>
            </a:pPr>
            <a:r>
              <a:rPr lang="en-US" sz="3800" dirty="0" smtClean="0">
                <a:latin typeface="Courier New" panose="02070309020205020404" pitchFamily="49" charset="0"/>
                <a:cs typeface="Courier New" panose="02070309020205020404" pitchFamily="49" charset="0"/>
              </a:rPr>
              <a:t>&lt;/html&gt;</a:t>
            </a:r>
          </a:p>
        </p:txBody>
      </p:sp>
      <p:sp>
        <p:nvSpPr>
          <p:cNvPr id="4" name="Folded Corner 3"/>
          <p:cNvSpPr/>
          <p:nvPr/>
        </p:nvSpPr>
        <p:spPr>
          <a:xfrm>
            <a:off x="7028597" y="4067033"/>
            <a:ext cx="4039737" cy="2470245"/>
          </a:xfrm>
          <a:prstGeom prst="foldedCorner">
            <a:avLst/>
          </a:prstGeom>
          <a:solidFill>
            <a:srgbClr val="EDF95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400" b="1" dirty="0" smtClean="0">
                <a:solidFill>
                  <a:schemeClr val="tx1"/>
                </a:solidFill>
                <a:effectLst>
                  <a:outerShdw blurRad="38100" dist="38100" dir="2700000" algn="tl">
                    <a:srgbClr val="000000">
                      <a:alpha val="43137"/>
                    </a:srgbClr>
                  </a:outerShdw>
                </a:effectLst>
              </a:rPr>
              <a:t>Possible Interview Question (Going beyond the code): Why might this not be such a great idea for styling losses and gains?</a:t>
            </a:r>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975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Book Exercise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Assign each of the first 3 drink paragraphs on the elixir.html page to its own class using a name to match the drink that it describes (i.e., </a:t>
            </a:r>
            <a:r>
              <a:rPr lang="en-US" sz="5000" dirty="0" err="1" smtClean="0"/>
              <a:t>greentea</a:t>
            </a:r>
            <a:r>
              <a:rPr lang="en-US" sz="5000" dirty="0" smtClean="0"/>
              <a:t>, raspberry, and blueberry classes) and then add appropriate rules in lounge.css so that each paragraph text color matches the color of the drink it describes (i.e., green, blue, and purple).  Note the cranberry paragraph is already the correct text color by the CSS rule:</a:t>
            </a:r>
          </a:p>
          <a:p>
            <a:pPr marL="0" indent="0">
              <a:buClr>
                <a:schemeClr val="accent5">
                  <a:lumMod val="50000"/>
                </a:schemeClr>
              </a:buClr>
              <a:buNone/>
            </a:pPr>
            <a:r>
              <a:rPr lang="en-US" sz="5000" i="1" dirty="0"/>
              <a:t>  </a:t>
            </a:r>
            <a:r>
              <a:rPr lang="en-US" sz="5000" i="1" dirty="0" smtClean="0"/>
              <a:t> </a:t>
            </a:r>
            <a:r>
              <a:rPr lang="en-US" sz="5000" dirty="0" smtClean="0">
                <a:latin typeface="Courier New" panose="02070309020205020404" pitchFamily="49" charset="0"/>
                <a:cs typeface="Courier New" panose="02070309020205020404" pitchFamily="49" charset="0"/>
              </a:rPr>
              <a:t>p {</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    </a:t>
            </a:r>
            <a:r>
              <a:rPr lang="en-US" sz="5000" dirty="0" err="1" smtClean="0">
                <a:latin typeface="Courier New" panose="02070309020205020404" pitchFamily="49" charset="0"/>
                <a:cs typeface="Courier New" panose="02070309020205020404" pitchFamily="49" charset="0"/>
              </a:rPr>
              <a:t>color:maroon</a:t>
            </a:r>
            <a:r>
              <a:rPr lang="en-US" sz="5000" dirty="0" smtClean="0">
                <a:latin typeface="Courier New" panose="02070309020205020404" pitchFamily="49" charset="0"/>
                <a:cs typeface="Courier New" panose="02070309020205020404" pitchFamily="49" charset="0"/>
              </a:rPr>
              <a:t>;</a:t>
            </a:r>
          </a:p>
          <a:p>
            <a:pPr marL="0" indent="0">
              <a:buClr>
                <a:schemeClr val="accent5">
                  <a:lumMod val="50000"/>
                </a:schemeClr>
              </a:buClr>
              <a:buNone/>
            </a:pPr>
            <a:r>
              <a:rPr lang="en-US" sz="5000" dirty="0">
                <a:latin typeface="Courier New" panose="02070309020205020404" pitchFamily="49" charset="0"/>
                <a:cs typeface="Courier New" panose="02070309020205020404" pitchFamily="49" charset="0"/>
              </a:rPr>
              <a:t> </a:t>
            </a:r>
            <a:r>
              <a:rPr lang="en-US" sz="5000" dirty="0" smtClean="0">
                <a:latin typeface="Courier New" panose="02070309020205020404" pitchFamily="49" charset="0"/>
                <a:cs typeface="Courier New" panose="02070309020205020404" pitchFamily="49" charset="0"/>
              </a:rPr>
              <a:t>}</a:t>
            </a:r>
          </a:p>
          <a:p>
            <a:pPr>
              <a:buClr>
                <a:schemeClr val="accent5">
                  <a:lumMod val="50000"/>
                </a:schemeClr>
              </a:buClr>
              <a:buFont typeface="Wingdings" panose="05000000000000000000" pitchFamily="2" charset="2"/>
              <a:buChar char="Ø"/>
            </a:pPr>
            <a:r>
              <a:rPr lang="en-US" sz="5000" b="1" dirty="0" smtClean="0">
                <a:effectLst>
                  <a:outerShdw blurRad="38100" dist="38100" dir="2700000" algn="tl">
                    <a:srgbClr val="000000">
                      <a:alpha val="43137"/>
                    </a:srgbClr>
                  </a:outerShdw>
                </a:effectLst>
                <a:cs typeface="Courier New" panose="02070309020205020404" pitchFamily="49" charset="0"/>
              </a:rPr>
              <a:t>Question on conflicting rules</a:t>
            </a:r>
            <a:r>
              <a:rPr lang="en-US" sz="5000" dirty="0" smtClean="0">
                <a:cs typeface="Courier New" panose="02070309020205020404" pitchFamily="49" charset="0"/>
              </a:rPr>
              <a:t>: The green tea paragraph is still a paragraph so how does the browser decide between the above rule and the newly added rule specifying different text colors?</a:t>
            </a:r>
          </a:p>
        </p:txBody>
      </p:sp>
    </p:spTree>
    <p:extLst>
      <p:ext uri="{BB962C8B-B14F-4D97-AF65-F5344CB8AC3E}">
        <p14:creationId xmlns:p14="http://schemas.microsoft.com/office/powerpoint/2010/main" val="203554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Specificity: More details later</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14902"/>
            <a:ext cx="10515600" cy="5343098"/>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When rules conflict, the “most specific” one is used.</a:t>
            </a:r>
          </a:p>
          <a:p>
            <a:pPr lvl="1">
              <a:buClr>
                <a:schemeClr val="accent5">
                  <a:lumMod val="50000"/>
                </a:schemeClr>
              </a:buClr>
              <a:buFont typeface="Wingdings" panose="05000000000000000000" pitchFamily="2" charset="2"/>
              <a:buChar char="q"/>
            </a:pPr>
            <a:r>
              <a:rPr lang="en-US" sz="4600" dirty="0" smtClean="0"/>
              <a:t>If no CSS rules exist for an element, we use the rule applying to the element’s most immediate parent (if any such rules exist). </a:t>
            </a:r>
            <a:endParaRPr lang="en-US" sz="4600" dirty="0" smtClean="0">
              <a:latin typeface="Courier New" panose="02070309020205020404" pitchFamily="49" charset="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Given a rule which selects the element’s class and one which selects the element’s type (e.g., .</a:t>
            </a:r>
            <a:r>
              <a:rPr lang="en-US" sz="4600" dirty="0" err="1" smtClean="0">
                <a:latin typeface="Courier New" panose="02070309020205020404" pitchFamily="49" charset="0"/>
                <a:cs typeface="Courier New" panose="02070309020205020404" pitchFamily="49" charset="0"/>
              </a:rPr>
              <a:t>greentea</a:t>
            </a:r>
            <a:r>
              <a:rPr lang="en-US" sz="4600" dirty="0" smtClean="0">
                <a:cs typeface="Courier New" panose="02070309020205020404" pitchFamily="49" charset="0"/>
              </a:rPr>
              <a:t> vs. </a:t>
            </a:r>
            <a:r>
              <a:rPr lang="en-US" sz="4600" dirty="0" smtClean="0">
                <a:latin typeface="Courier New" panose="02070309020205020404" pitchFamily="49" charset="0"/>
                <a:cs typeface="Courier New" panose="02070309020205020404" pitchFamily="49" charset="0"/>
              </a:rPr>
              <a:t>p</a:t>
            </a:r>
            <a:r>
              <a:rPr lang="en-US" sz="4600" dirty="0" smtClean="0">
                <a:cs typeface="Courier New" panose="02070309020205020404" pitchFamily="49" charset="0"/>
              </a:rPr>
              <a:t>), we use the class rule (</a:t>
            </a:r>
            <a:r>
              <a:rPr lang="en-US" sz="3600" dirty="0" smtClean="0">
                <a:latin typeface="Courier New" panose="02070309020205020404" pitchFamily="49" charset="0"/>
                <a:cs typeface="Courier New" panose="02070309020205020404" pitchFamily="49" charset="0"/>
              </a:rPr>
              <a:t>.</a:t>
            </a:r>
            <a:r>
              <a:rPr lang="en-US" sz="3600" dirty="0" err="1" smtClean="0">
                <a:latin typeface="Courier New" panose="02070309020205020404" pitchFamily="49" charset="0"/>
                <a:cs typeface="Courier New" panose="02070309020205020404" pitchFamily="49" charset="0"/>
              </a:rPr>
              <a:t>greentea</a:t>
            </a:r>
            <a:r>
              <a:rPr lang="en-US" sz="4600" dirty="0" smtClean="0">
                <a:cs typeface="Courier New" panose="02070309020205020404" pitchFamily="49" charset="0"/>
              </a:rPr>
              <a:t>). </a:t>
            </a:r>
          </a:p>
          <a:p>
            <a:pPr lvl="1">
              <a:buClr>
                <a:schemeClr val="accent5">
                  <a:lumMod val="50000"/>
                </a:schemeClr>
              </a:buClr>
              <a:buFont typeface="Wingdings" panose="05000000000000000000" pitchFamily="2" charset="2"/>
              <a:buChar char="q"/>
            </a:pPr>
            <a:r>
              <a:rPr lang="en-US" sz="4600" dirty="0" smtClean="0">
                <a:cs typeface="Courier New" panose="02070309020205020404" pitchFamily="49" charset="0"/>
              </a:rPr>
              <a:t>Given a rule which selects the element’s class </a:t>
            </a:r>
            <a:r>
              <a:rPr lang="en-US" sz="4600" i="1" dirty="0" smtClean="0">
                <a:cs typeface="Courier New" panose="02070309020205020404" pitchFamily="49" charset="0"/>
              </a:rPr>
              <a:t>and</a:t>
            </a:r>
            <a:r>
              <a:rPr lang="en-US" sz="4600" dirty="0" smtClean="0">
                <a:cs typeface="Courier New" panose="02070309020205020404" pitchFamily="49" charset="0"/>
              </a:rPr>
              <a:t> type and one that selects the element’s class alone (e.g., </a:t>
            </a:r>
            <a:r>
              <a:rPr lang="en-US" sz="4600" dirty="0" err="1" smtClean="0">
                <a:latin typeface="Courier New" panose="02070309020205020404" pitchFamily="49" charset="0"/>
                <a:cs typeface="Courier New" panose="02070309020205020404" pitchFamily="49" charset="0"/>
              </a:rPr>
              <a:t>p.greentea</a:t>
            </a:r>
            <a:r>
              <a:rPr lang="en-US" sz="4600" dirty="0" smtClean="0">
                <a:cs typeface="Courier New" panose="02070309020205020404" pitchFamily="49" charset="0"/>
              </a:rPr>
              <a:t> vs. </a:t>
            </a:r>
            <a:r>
              <a:rPr lang="en-US" sz="4600" dirty="0" smtClean="0">
                <a:latin typeface="Courier New" panose="02070309020205020404" pitchFamily="49" charset="0"/>
                <a:cs typeface="Courier New" panose="02070309020205020404" pitchFamily="49" charset="0"/>
              </a:rPr>
              <a:t>.</a:t>
            </a:r>
            <a:r>
              <a:rPr lang="en-US" sz="4600" dirty="0" err="1" smtClean="0">
                <a:latin typeface="Courier New" panose="02070309020205020404" pitchFamily="49" charset="0"/>
                <a:cs typeface="Courier New" panose="02070309020205020404" pitchFamily="49" charset="0"/>
              </a:rPr>
              <a:t>greentea</a:t>
            </a:r>
            <a:r>
              <a:rPr lang="en-US" sz="4600" dirty="0" smtClean="0">
                <a:cs typeface="Courier New" panose="02070309020205020404" pitchFamily="49" charset="0"/>
              </a:rPr>
              <a:t>), we use the one that selects the class and the type (</a:t>
            </a:r>
            <a:r>
              <a:rPr lang="en-US" sz="4600" dirty="0" err="1" smtClean="0">
                <a:latin typeface="Courier New" panose="02070309020205020404" pitchFamily="49" charset="0"/>
                <a:cs typeface="Courier New" panose="02070309020205020404" pitchFamily="49" charset="0"/>
              </a:rPr>
              <a:t>p.greentea</a:t>
            </a:r>
            <a:r>
              <a:rPr lang="en-US" sz="4600" dirty="0" smtClean="0">
                <a:cs typeface="Courier New" panose="02070309020205020404" pitchFamily="49" charset="0"/>
              </a:rPr>
              <a:t>)</a:t>
            </a:r>
          </a:p>
          <a:p>
            <a:pPr>
              <a:buClr>
                <a:schemeClr val="accent5">
                  <a:lumMod val="50000"/>
                </a:schemeClr>
              </a:buClr>
              <a:buFont typeface="Wingdings" panose="05000000000000000000" pitchFamily="2" charset="2"/>
              <a:buChar char="Ø"/>
            </a:pPr>
            <a:r>
              <a:rPr lang="en-US" sz="5000" dirty="0" smtClean="0">
                <a:cs typeface="Courier New" panose="02070309020205020404" pitchFamily="49" charset="0"/>
              </a:rPr>
              <a:t>Exercises (for thought):</a:t>
            </a:r>
          </a:p>
          <a:p>
            <a:pPr lvl="1">
              <a:buClr>
                <a:schemeClr val="accent5">
                  <a:lumMod val="50000"/>
                </a:schemeClr>
              </a:buClr>
              <a:buFont typeface="Wingdings" panose="05000000000000000000" pitchFamily="2" charset="2"/>
              <a:buChar char="q"/>
            </a:pPr>
            <a:r>
              <a:rPr lang="en-US" sz="3800" dirty="0" smtClean="0">
                <a:cs typeface="Courier New" panose="02070309020205020404" pitchFamily="49" charset="0"/>
              </a:rPr>
              <a:t>Suppose we were to replace raspberry by &lt;</a:t>
            </a:r>
            <a:r>
              <a:rPr lang="en-US" sz="3800" dirty="0" err="1" smtClean="0">
                <a:cs typeface="Courier New" panose="02070309020205020404" pitchFamily="49" charset="0"/>
              </a:rPr>
              <a:t>em</a:t>
            </a:r>
            <a:r>
              <a:rPr lang="en-US" sz="3800" dirty="0" smtClean="0">
                <a:cs typeface="Courier New" panose="02070309020205020404" pitchFamily="49" charset="0"/>
              </a:rPr>
              <a:t>&gt;raspberry&lt;/</a:t>
            </a:r>
            <a:r>
              <a:rPr lang="en-US" sz="3800" dirty="0" err="1" smtClean="0">
                <a:cs typeface="Courier New" panose="02070309020205020404" pitchFamily="49" charset="0"/>
              </a:rPr>
              <a:t>em</a:t>
            </a:r>
            <a:r>
              <a:rPr lang="en-US" sz="3800" dirty="0" smtClean="0">
                <a:cs typeface="Courier New" panose="02070309020205020404" pitchFamily="49" charset="0"/>
              </a:rPr>
              <a:t>&gt; in the description of the raspberry drink, what would its text color be?  Why?  What would be the text color if we were to then add a rule with an </a:t>
            </a:r>
            <a:r>
              <a:rPr lang="en-US" sz="3800" dirty="0" err="1" smtClean="0">
                <a:latin typeface="Courier New" panose="02070309020205020404" pitchFamily="49" charset="0"/>
                <a:cs typeface="Courier New" panose="02070309020205020404" pitchFamily="49" charset="0"/>
              </a:rPr>
              <a:t>em</a:t>
            </a:r>
            <a:r>
              <a:rPr lang="en-US" sz="3800" dirty="0" smtClean="0">
                <a:cs typeface="Courier New" panose="02070309020205020404" pitchFamily="49" charset="0"/>
              </a:rPr>
              <a:t> selector specifying a color of maroon?  What if the rule instead only selected </a:t>
            </a:r>
            <a:r>
              <a:rPr lang="en-US" sz="3800" dirty="0" err="1" smtClean="0">
                <a:latin typeface="Courier New" panose="02070309020205020404" pitchFamily="49" charset="0"/>
                <a:cs typeface="Courier New" panose="02070309020205020404" pitchFamily="49" charset="0"/>
              </a:rPr>
              <a:t>em.raspberry</a:t>
            </a:r>
            <a:r>
              <a:rPr lang="en-US" sz="3800" dirty="0" smtClean="0">
                <a:cs typeface="Courier New" panose="02070309020205020404" pitchFamily="49" charset="0"/>
              </a:rPr>
              <a:t> elements? </a:t>
            </a:r>
          </a:p>
        </p:txBody>
      </p:sp>
    </p:spTree>
    <p:extLst>
      <p:ext uri="{BB962C8B-B14F-4D97-AF65-F5344CB8AC3E}">
        <p14:creationId xmlns:p14="http://schemas.microsoft.com/office/powerpoint/2010/main" val="140517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979460" cy="1869932"/>
          </a:xfrm>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Book exercise on specificity: Tiebreakers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761" y="89638"/>
            <a:ext cx="7609241" cy="6768362"/>
          </a:xfrm>
          <a:prstGeom prst="rect">
            <a:avLst/>
          </a:prstGeom>
        </p:spPr>
      </p:pic>
      <p:sp>
        <p:nvSpPr>
          <p:cNvPr id="3" name="Content Placeholder 2"/>
          <p:cNvSpPr>
            <a:spLocks noGrp="1"/>
          </p:cNvSpPr>
          <p:nvPr>
            <p:ph idx="1"/>
          </p:nvPr>
        </p:nvSpPr>
        <p:spPr>
          <a:xfrm>
            <a:off x="838200" y="2235057"/>
            <a:ext cx="3979460" cy="4411403"/>
          </a:xfrm>
        </p:spPr>
        <p:txBody>
          <a:bodyPr>
            <a:normAutofit fontScale="70000" lnSpcReduction="20000"/>
          </a:bodyPr>
          <a:lstStyle/>
          <a:p>
            <a:pPr>
              <a:buClr>
                <a:schemeClr val="accent5">
                  <a:lumMod val="50000"/>
                </a:schemeClr>
              </a:buClr>
              <a:buFont typeface="Wingdings" panose="05000000000000000000" pitchFamily="2" charset="2"/>
              <a:buChar char="Ø"/>
            </a:pPr>
            <a:r>
              <a:rPr lang="en-US" sz="5000" dirty="0" smtClean="0"/>
              <a:t>Based on your tests, does the order that you specify the classes matter?  What about the order that you specify the CSS rules?  How do each of these orderings matter or does it not matter?</a:t>
            </a:r>
          </a:p>
        </p:txBody>
      </p:sp>
    </p:spTree>
    <p:extLst>
      <p:ext uri="{BB962C8B-B14F-4D97-AF65-F5344CB8AC3E}">
        <p14:creationId xmlns:p14="http://schemas.microsoft.com/office/powerpoint/2010/main" val="163241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0925" y="0"/>
            <a:ext cx="8561075" cy="6691546"/>
          </a:xfrm>
        </p:spPr>
      </p:pic>
      <p:sp>
        <p:nvSpPr>
          <p:cNvPr id="2" name="Title 1"/>
          <p:cNvSpPr>
            <a:spLocks noGrp="1"/>
          </p:cNvSpPr>
          <p:nvPr>
            <p:ph type="title"/>
          </p:nvPr>
        </p:nvSpPr>
        <p:spPr>
          <a:xfrm>
            <a:off x="865496" y="1952019"/>
            <a:ext cx="3733800" cy="2787508"/>
          </a:xfrm>
        </p:spPr>
        <p:txBody>
          <a:bodyPr>
            <a:noAutofit/>
          </a:bodyPr>
          <a:lstStyle/>
          <a:p>
            <a:r>
              <a:rPr lang="en-US" dirty="0" smtClean="0">
                <a:solidFill>
                  <a:schemeClr val="accent6">
                    <a:lumMod val="50000"/>
                  </a:schemeClr>
                </a:solidFill>
                <a:effectLst>
                  <a:outerShdw blurRad="38100" dist="38100" dir="2700000" algn="tl">
                    <a:srgbClr val="000000">
                      <a:alpha val="43137"/>
                    </a:srgbClr>
                  </a:outerShdw>
                </a:effectLst>
              </a:rPr>
              <a:t>Book exercise: Which elements are green?</a:t>
            </a:r>
            <a:endParaRPr lang="en-US"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68235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Book exercise: Finding errors in CSS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69493"/>
            <a:ext cx="6813645" cy="4607470"/>
          </a:xfrm>
        </p:spPr>
        <p:txBody>
          <a:bodyPr>
            <a:normAutofit fontScale="85000" lnSpcReduction="10000"/>
          </a:bodyPr>
          <a:lstStyle/>
          <a:p>
            <a:pPr>
              <a:buClr>
                <a:schemeClr val="accent5">
                  <a:lumMod val="50000"/>
                </a:schemeClr>
              </a:buClr>
              <a:buFont typeface="Wingdings" panose="05000000000000000000" pitchFamily="2" charset="2"/>
              <a:buChar char="Ø"/>
            </a:pPr>
            <a:r>
              <a:rPr lang="en-US" sz="5000" dirty="0" smtClean="0"/>
              <a:t>Find all of the errors in the </a:t>
            </a:r>
            <a:r>
              <a:rPr lang="en-US" sz="5000" dirty="0" err="1" smtClean="0"/>
              <a:t>stylesheet</a:t>
            </a:r>
            <a:r>
              <a:rPr lang="en-US" sz="5000" dirty="0" smtClean="0"/>
              <a:t> style.css to the right.</a:t>
            </a:r>
          </a:p>
          <a:p>
            <a:pPr>
              <a:buClr>
                <a:schemeClr val="accent5">
                  <a:lumMod val="50000"/>
                </a:schemeClr>
              </a:buClr>
              <a:buFont typeface="Wingdings" panose="05000000000000000000" pitchFamily="2" charset="2"/>
              <a:buChar char="Ø"/>
            </a:pPr>
            <a:r>
              <a:rPr lang="en-US" sz="5000" dirty="0" smtClean="0"/>
              <a:t>If you make an error in the CSS, usually all subsequent rules are ignored!</a:t>
            </a:r>
          </a:p>
          <a:p>
            <a:pPr>
              <a:buClr>
                <a:schemeClr val="accent5">
                  <a:lumMod val="50000"/>
                </a:schemeClr>
              </a:buClr>
              <a:buFont typeface="Wingdings" panose="05000000000000000000" pitchFamily="2" charset="2"/>
              <a:buChar char="Ø"/>
            </a:pPr>
            <a:r>
              <a:rPr lang="en-US" sz="5000" dirty="0" smtClean="0"/>
              <a:t>There is a CSS validator: </a:t>
            </a:r>
          </a:p>
          <a:p>
            <a:pPr marL="0" indent="0">
              <a:buClr>
                <a:schemeClr val="accent5">
                  <a:lumMod val="50000"/>
                </a:schemeClr>
              </a:buClr>
              <a:buNone/>
            </a:pPr>
            <a:r>
              <a:rPr lang="en-US" sz="4200" dirty="0" smtClean="0">
                <a:hlinkClick r:id="rId2"/>
              </a:rPr>
              <a:t>http://jigsaw.w3.org/css-validator/</a:t>
            </a:r>
            <a:r>
              <a:rPr lang="en-US" sz="4200" dirty="0" smtClean="0"/>
              <a:t> </a:t>
            </a:r>
            <a:endParaRPr lang="en-US" sz="5000" dirty="0" smtClean="0"/>
          </a:p>
        </p:txBody>
      </p:sp>
      <p:sp>
        <p:nvSpPr>
          <p:cNvPr id="5" name="Rectangle 4"/>
          <p:cNvSpPr/>
          <p:nvPr/>
        </p:nvSpPr>
        <p:spPr>
          <a:xfrm>
            <a:off x="7765576" y="1569493"/>
            <a:ext cx="4312693" cy="4217158"/>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p:cNvSpPr txBox="1"/>
          <p:nvPr/>
        </p:nvSpPr>
        <p:spPr>
          <a:xfrm>
            <a:off x="8024884" y="1690688"/>
            <a:ext cx="4167116" cy="4247317"/>
          </a:xfrm>
          <a:prstGeom prst="rect">
            <a:avLst/>
          </a:prstGeom>
          <a:noFill/>
        </p:spPr>
        <p:txBody>
          <a:bodyPr wrap="square" rtlCol="0">
            <a:spAutoFit/>
          </a:bodyPr>
          <a:lstStyle/>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&lt;style&gt;</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body {</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background-color: white</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h1, {</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gray;</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font-family: sans-serif;</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h2, p {</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color: </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a:t>
            </a:r>
            <a:r>
              <a:rPr lang="en-US" b="1" dirty="0" err="1"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em</a:t>
            </a: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 {</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font-style: italic;</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pPr>
              <a:buClr>
                <a:schemeClr val="accent5">
                  <a:lumMod val="50000"/>
                </a:schemeClr>
              </a:buClr>
            </a:pPr>
            <a:r>
              <a:rPr lang="en-US" b="1" dirty="0" smtClean="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&lt;/style&gt;</a:t>
            </a:r>
          </a:p>
          <a:p>
            <a:endParaRPr lang="en-US" dirty="0"/>
          </a:p>
        </p:txBody>
      </p:sp>
    </p:spTree>
    <p:extLst>
      <p:ext uri="{BB962C8B-B14F-4D97-AF65-F5344CB8AC3E}">
        <p14:creationId xmlns:p14="http://schemas.microsoft.com/office/powerpoint/2010/main" val="2958069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85" y="2303059"/>
            <a:ext cx="3051412" cy="1804869"/>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Properties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134" y="-40943"/>
            <a:ext cx="8412866" cy="6492875"/>
          </a:xfrm>
        </p:spPr>
      </p:pic>
    </p:spTree>
    <p:extLst>
      <p:ext uri="{BB962C8B-B14F-4D97-AF65-F5344CB8AC3E}">
        <p14:creationId xmlns:p14="http://schemas.microsoft.com/office/powerpoint/2010/main" val="3480000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Notes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9660"/>
            <a:ext cx="10515600" cy="4583150"/>
          </a:xfrm>
        </p:spPr>
        <p:txBody>
          <a:bodyPr>
            <a:normAutofit/>
          </a:bodyPr>
          <a:lstStyle/>
          <a:p>
            <a:pPr>
              <a:buClr>
                <a:schemeClr val="accent5">
                  <a:lumMod val="50000"/>
                </a:schemeClr>
              </a:buClr>
              <a:buFont typeface="Wingdings" panose="05000000000000000000" pitchFamily="2" charset="2"/>
              <a:buChar char="q"/>
            </a:pPr>
            <a:r>
              <a:rPr lang="en-US" sz="5400" dirty="0" smtClean="0"/>
              <a:t>This is primarily a summary of Chapter 7 of </a:t>
            </a:r>
            <a:r>
              <a:rPr lang="en-US" sz="5400" i="1" dirty="0" smtClean="0"/>
              <a:t>Head First HTML and CSS</a:t>
            </a:r>
            <a:r>
              <a:rPr lang="en-US" sz="5400" dirty="0" smtClean="0"/>
              <a:t>, 2</a:t>
            </a:r>
            <a:r>
              <a:rPr lang="en-US" sz="5400" baseline="30000" dirty="0" smtClean="0"/>
              <a:t>nd</a:t>
            </a:r>
            <a:r>
              <a:rPr lang="en-US" sz="5400" dirty="0" smtClean="0"/>
              <a:t> Edition by Elisabeth Robson and Eric Freeman, 2012.  It contains images, exercises, and code from the book.</a:t>
            </a:r>
            <a:endParaRPr lang="en-US" sz="5000" dirty="0" smtClean="0"/>
          </a:p>
          <a:p>
            <a:pPr>
              <a:buClr>
                <a:schemeClr val="accent5">
                  <a:lumMod val="50000"/>
                </a:schemeClr>
              </a:buClr>
              <a:buFont typeface="Wingdings" panose="05000000000000000000" pitchFamily="2" charset="2"/>
              <a:buChar char="q"/>
            </a:pPr>
            <a:endParaRPr lang="en-US" sz="5000" dirty="0" smtClean="0"/>
          </a:p>
        </p:txBody>
      </p:sp>
    </p:spTree>
    <p:extLst>
      <p:ext uri="{BB962C8B-B14F-4D97-AF65-F5344CB8AC3E}">
        <p14:creationId xmlns:p14="http://schemas.microsoft.com/office/powerpoint/2010/main" val="225913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6114"/>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Introducing CSS</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26272"/>
            <a:ext cx="10515600" cy="5464099"/>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CSS, which stands for Cascading Styling Sheets is used for styling your page.</a:t>
            </a:r>
          </a:p>
          <a:p>
            <a:pPr>
              <a:buClr>
                <a:schemeClr val="accent5">
                  <a:lumMod val="50000"/>
                </a:schemeClr>
              </a:buClr>
              <a:buFont typeface="Wingdings" panose="05000000000000000000" pitchFamily="2" charset="2"/>
              <a:buChar char="Ø"/>
            </a:pPr>
            <a:r>
              <a:rPr lang="en-US" sz="5000" dirty="0" smtClean="0"/>
              <a:t>You tell how elements on your page should be styled via </a:t>
            </a:r>
            <a:r>
              <a:rPr lang="en-US" sz="5000" i="1" dirty="0" smtClean="0"/>
              <a:t>rules</a:t>
            </a:r>
            <a:r>
              <a:rPr lang="en-US" sz="5000" dirty="0" smtClean="0"/>
              <a:t> with </a:t>
            </a:r>
            <a:r>
              <a:rPr lang="en-US" sz="5000" i="1" dirty="0" smtClean="0"/>
              <a:t>selectors</a:t>
            </a:r>
            <a:r>
              <a:rPr lang="en-US" sz="5000" dirty="0" smtClean="0"/>
              <a:t> selecting the element(s) to style and </a:t>
            </a:r>
            <a:r>
              <a:rPr lang="en-US" sz="5000" i="1" dirty="0" smtClean="0"/>
              <a:t>property</a:t>
            </a:r>
            <a:r>
              <a:rPr lang="en-US" sz="5000" dirty="0" smtClean="0"/>
              <a:t>-</a:t>
            </a:r>
            <a:r>
              <a:rPr lang="en-US" sz="5000" i="1" dirty="0" smtClean="0"/>
              <a:t>value</a:t>
            </a:r>
            <a:r>
              <a:rPr lang="en-US" sz="5000" dirty="0" smtClean="0"/>
              <a:t> pair(s) which specify how the properties of the selected element(s) should be styled:</a:t>
            </a:r>
            <a:endParaRPr lang="en-US" sz="4200" dirty="0" smtClean="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4200" dirty="0" smtClean="0">
                <a:cs typeface="Courier New" panose="02070309020205020404" pitchFamily="49" charset="0"/>
              </a:rPr>
              <a:t>Example (Style all paragraph elements with a red background and a 1 pixel solid gray border): </a:t>
            </a:r>
          </a:p>
          <a:p>
            <a:pPr marL="457200" lvl="1" indent="0">
              <a:buClr>
                <a:schemeClr val="accent5">
                  <a:lumMod val="50000"/>
                </a:schemeClr>
              </a:buClr>
              <a:buNone/>
            </a:pPr>
            <a:r>
              <a:rPr lang="en-US" sz="4200" dirty="0">
                <a:latin typeface="Courier New" panose="02070309020205020404" pitchFamily="49" charset="0"/>
                <a:cs typeface="Courier New" panose="02070309020205020404" pitchFamily="49" charset="0"/>
              </a:rPr>
              <a:t>p</a:t>
            </a:r>
            <a:endParaRPr lang="en-US" sz="4200" dirty="0" smtClean="0">
              <a:latin typeface="Courier New" panose="02070309020205020404" pitchFamily="49" charset="0"/>
              <a:cs typeface="Courier New" panose="02070309020205020404" pitchFamily="49" charset="0"/>
            </a:endParaRPr>
          </a:p>
          <a:p>
            <a:pPr marL="457200" lvl="1" indent="0">
              <a:buClr>
                <a:schemeClr val="accent5">
                  <a:lumMod val="50000"/>
                </a:schemeClr>
              </a:buClr>
              <a:buNone/>
            </a:pPr>
            <a:r>
              <a:rPr lang="en-US" sz="4200" dirty="0" smtClean="0">
                <a:latin typeface="Courier New" panose="02070309020205020404" pitchFamily="49" charset="0"/>
                <a:cs typeface="Courier New" panose="02070309020205020404" pitchFamily="49" charset="0"/>
              </a:rPr>
              <a:t>{</a:t>
            </a:r>
          </a:p>
          <a:p>
            <a:pPr marL="457200" lvl="1" indent="0">
              <a:buClr>
                <a:schemeClr val="accent5">
                  <a:lumMod val="50000"/>
                </a:schemeClr>
              </a:buClr>
              <a:buNone/>
            </a:pPr>
            <a:r>
              <a:rPr lang="en-US" sz="4200" dirty="0">
                <a:latin typeface="Courier New" panose="02070309020205020404" pitchFamily="49" charset="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background-color: red;</a:t>
            </a:r>
          </a:p>
          <a:p>
            <a:pPr marL="457200" lvl="1" indent="0">
              <a:buClr>
                <a:schemeClr val="accent5">
                  <a:lumMod val="50000"/>
                </a:schemeClr>
              </a:buClr>
              <a:buNone/>
            </a:pPr>
            <a:r>
              <a:rPr lang="en-US" sz="4200" dirty="0">
                <a:latin typeface="Courier New" panose="02070309020205020404" pitchFamily="49" charset="0"/>
                <a:cs typeface="Courier New" panose="02070309020205020404" pitchFamily="49" charset="0"/>
              </a:rPr>
              <a:t>	</a:t>
            </a:r>
            <a:r>
              <a:rPr lang="en-US" sz="4200" dirty="0" smtClean="0">
                <a:latin typeface="Courier New" panose="02070309020205020404" pitchFamily="49" charset="0"/>
                <a:cs typeface="Courier New" panose="02070309020205020404" pitchFamily="49" charset="0"/>
              </a:rPr>
              <a:t>border: 5px solid gray; </a:t>
            </a:r>
          </a:p>
          <a:p>
            <a:pPr marL="457200" lvl="1" indent="0">
              <a:buClr>
                <a:schemeClr val="accent5">
                  <a:lumMod val="50000"/>
                </a:schemeClr>
              </a:buClr>
              <a:buNone/>
            </a:pPr>
            <a:r>
              <a:rPr lang="en-US" sz="4200" dirty="0" smtClean="0">
                <a:latin typeface="Courier New" panose="02070309020205020404" pitchFamily="49" charset="0"/>
                <a:cs typeface="Courier New" panose="02070309020205020404" pitchFamily="49" charset="0"/>
              </a:rPr>
              <a:t>}</a:t>
            </a:r>
          </a:p>
          <a:p>
            <a:pPr>
              <a:buClr>
                <a:schemeClr val="accent5">
                  <a:lumMod val="50000"/>
                </a:schemeClr>
              </a:buClr>
              <a:buFont typeface="Wingdings" panose="05000000000000000000" pitchFamily="2" charset="2"/>
              <a:buChar char="Ø"/>
            </a:pPr>
            <a:r>
              <a:rPr lang="en-US" sz="4600" dirty="0" smtClean="0">
                <a:cs typeface="Courier New" panose="02070309020205020404" pitchFamily="49" charset="0"/>
              </a:rPr>
              <a:t>Note the form of the rule: selector first (</a:t>
            </a:r>
            <a:r>
              <a:rPr lang="en-US" sz="4600" dirty="0" smtClean="0">
                <a:latin typeface="Courier New" panose="02070309020205020404" pitchFamily="49" charset="0"/>
                <a:cs typeface="Courier New" panose="02070309020205020404" pitchFamily="49" charset="0"/>
              </a:rPr>
              <a:t>p</a:t>
            </a:r>
            <a:r>
              <a:rPr lang="en-US" sz="4600" dirty="0" smtClean="0">
                <a:cs typeface="Courier New" panose="02070309020205020404" pitchFamily="49" charset="0"/>
              </a:rPr>
              <a:t> in this case) followed by a { followed by a series of property-value pairs in the form </a:t>
            </a:r>
            <a:r>
              <a:rPr lang="en-US" sz="4600" dirty="0" err="1" smtClean="0">
                <a:latin typeface="Courier New" panose="02070309020205020404" pitchFamily="49" charset="0"/>
                <a:cs typeface="Courier New" panose="02070309020205020404" pitchFamily="49" charset="0"/>
              </a:rPr>
              <a:t>property:value</a:t>
            </a:r>
            <a:r>
              <a:rPr lang="en-US" sz="4600" dirty="0" smtClean="0">
                <a:cs typeface="Courier New" panose="02070309020205020404" pitchFamily="49" charset="0"/>
              </a:rPr>
              <a:t> , each terminated by a semicolon concluded with a closing }</a:t>
            </a:r>
          </a:p>
          <a:p>
            <a:pPr>
              <a:buClr>
                <a:schemeClr val="accent5">
                  <a:lumMod val="50000"/>
                </a:schemeClr>
              </a:buClr>
              <a:buFont typeface="Wingdings" panose="05000000000000000000" pitchFamily="2" charset="2"/>
              <a:buChar char="Ø"/>
            </a:pPr>
            <a:r>
              <a:rPr lang="en-US" sz="4600" dirty="0" smtClean="0">
                <a:cs typeface="Courier New" panose="02070309020205020404" pitchFamily="49" charset="0"/>
              </a:rPr>
              <a:t>CSS rules can be specified inline in the HTML between </a:t>
            </a:r>
            <a:r>
              <a:rPr lang="en-US" sz="4600" dirty="0" smtClean="0">
                <a:latin typeface="Courier New" panose="02070309020205020404" pitchFamily="49" charset="0"/>
                <a:cs typeface="Courier New" panose="02070309020205020404" pitchFamily="49" charset="0"/>
              </a:rPr>
              <a:t>&lt;style&gt;</a:t>
            </a:r>
            <a:r>
              <a:rPr lang="en-US" sz="4600" dirty="0" smtClean="0">
                <a:cs typeface="Courier New" panose="02070309020205020404" pitchFamily="49" charset="0"/>
              </a:rPr>
              <a:t> and </a:t>
            </a:r>
            <a:r>
              <a:rPr lang="en-US" sz="4600" dirty="0" smtClean="0">
                <a:latin typeface="Courier New" panose="02070309020205020404" pitchFamily="49" charset="0"/>
                <a:cs typeface="Courier New" panose="02070309020205020404" pitchFamily="49" charset="0"/>
              </a:rPr>
              <a:t>&lt;/style&gt;</a:t>
            </a:r>
            <a:r>
              <a:rPr lang="en-US" sz="4600" dirty="0" smtClean="0">
                <a:cs typeface="Courier New" panose="02070309020205020404" pitchFamily="49" charset="0"/>
              </a:rPr>
              <a:t> tags or placed in a separate .</a:t>
            </a:r>
            <a:r>
              <a:rPr lang="en-US" sz="4600" dirty="0" err="1" smtClean="0">
                <a:cs typeface="Courier New" panose="02070309020205020404" pitchFamily="49" charset="0"/>
              </a:rPr>
              <a:t>css</a:t>
            </a:r>
            <a:r>
              <a:rPr lang="en-US" sz="4600" dirty="0" smtClean="0">
                <a:cs typeface="Courier New" panose="02070309020205020404" pitchFamily="49" charset="0"/>
              </a:rPr>
              <a:t> file, which can then be linked in via the </a:t>
            </a:r>
            <a:r>
              <a:rPr lang="en-US" sz="4600" dirty="0" smtClean="0">
                <a:latin typeface="Courier New" panose="02070309020205020404" pitchFamily="49" charset="0"/>
                <a:cs typeface="Courier New" panose="02070309020205020404" pitchFamily="49" charset="0"/>
              </a:rPr>
              <a:t>link</a:t>
            </a:r>
            <a:r>
              <a:rPr lang="en-US" sz="4600" dirty="0" smtClean="0">
                <a:cs typeface="Courier New" panose="02070309020205020404" pitchFamily="49" charset="0"/>
              </a:rPr>
              <a:t> element.</a:t>
            </a:r>
          </a:p>
          <a:p>
            <a:pPr>
              <a:buClr>
                <a:schemeClr val="accent5">
                  <a:lumMod val="50000"/>
                </a:schemeClr>
              </a:buClr>
              <a:buFont typeface="Wingdings" panose="05000000000000000000" pitchFamily="2" charset="2"/>
              <a:buChar char="Ø"/>
            </a:pPr>
            <a:r>
              <a:rPr lang="en-US" sz="4600" dirty="0" smtClean="0">
                <a:cs typeface="Courier New" panose="02070309020205020404" pitchFamily="49" charset="0"/>
              </a:rPr>
              <a:t>Check out the beautiful lounge page with </a:t>
            </a:r>
            <a:r>
              <a:rPr lang="en-US" sz="4600" dirty="0">
                <a:cs typeface="Courier New" panose="02070309020205020404" pitchFamily="49" charset="0"/>
              </a:rPr>
              <a:t>this </a:t>
            </a:r>
            <a:r>
              <a:rPr lang="en-US" sz="4600" dirty="0" smtClean="0">
                <a:cs typeface="Courier New" panose="02070309020205020404" pitchFamily="49" charset="0"/>
              </a:rPr>
              <a:t>styling (Remove /* and */ in the CSS, which is a comment that’s ignored by the browser when rendering the CSS): </a:t>
            </a:r>
            <a:r>
              <a:rPr lang="en-US" sz="4600" dirty="0">
                <a:cs typeface="Courier New" panose="02070309020205020404" pitchFamily="49" charset="0"/>
                <a:hlinkClick r:id="rId2"/>
              </a:rPr>
              <a:t>http://</a:t>
            </a:r>
            <a:r>
              <a:rPr lang="en-US" sz="4600" dirty="0" smtClean="0">
                <a:cs typeface="Courier New" panose="02070309020205020404" pitchFamily="49" charset="0"/>
                <a:hlinkClick r:id="rId2"/>
              </a:rPr>
              <a:t>codepen.io/anon/pen/GjmxyG</a:t>
            </a:r>
            <a:r>
              <a:rPr lang="en-US" sz="4600" dirty="0" smtClean="0">
                <a:cs typeface="Courier New" panose="02070309020205020404" pitchFamily="49" charset="0"/>
              </a:rPr>
              <a:t> </a:t>
            </a:r>
          </a:p>
        </p:txBody>
      </p:sp>
    </p:spTree>
    <p:extLst>
      <p:ext uri="{BB962C8B-B14F-4D97-AF65-F5344CB8AC3E}">
        <p14:creationId xmlns:p14="http://schemas.microsoft.com/office/powerpoint/2010/main" val="191530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CSS Exercise 1 for the Head First Lounge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4552" y="1505416"/>
            <a:ext cx="10515600" cy="5352584"/>
          </a:xfrm>
        </p:spPr>
        <p:txBody>
          <a:bodyPr>
            <a:normAutofit fontScale="62500" lnSpcReduction="20000"/>
          </a:bodyPr>
          <a:lstStyle/>
          <a:p>
            <a:pPr>
              <a:buClr>
                <a:schemeClr val="accent5">
                  <a:lumMod val="50000"/>
                </a:schemeClr>
              </a:buClr>
              <a:buFont typeface="Wingdings" panose="05000000000000000000" pitchFamily="2" charset="2"/>
              <a:buChar char="Ø"/>
            </a:pPr>
            <a:r>
              <a:rPr lang="en-US" sz="5400" dirty="0" smtClean="0"/>
              <a:t>As </a:t>
            </a:r>
            <a:r>
              <a:rPr lang="en-US" sz="5400" dirty="0"/>
              <a:t>an example, see: </a:t>
            </a:r>
            <a:r>
              <a:rPr lang="en-US" sz="5400" dirty="0">
                <a:hlinkClick r:id="rId2"/>
              </a:rPr>
              <a:t>http://</a:t>
            </a:r>
            <a:r>
              <a:rPr lang="en-US" sz="5400" dirty="0" smtClean="0">
                <a:hlinkClick r:id="rId2"/>
              </a:rPr>
              <a:t>codepen.io/anon/pen/kkyEEr</a:t>
            </a:r>
            <a:r>
              <a:rPr lang="en-US" sz="5400" dirty="0" smtClean="0"/>
              <a:t> </a:t>
            </a:r>
            <a:endParaRPr lang="en-US" sz="5400" dirty="0"/>
          </a:p>
          <a:p>
            <a:pPr>
              <a:buClr>
                <a:schemeClr val="accent5">
                  <a:lumMod val="50000"/>
                </a:schemeClr>
              </a:buClr>
              <a:buFont typeface="Wingdings" panose="05000000000000000000" pitchFamily="2" charset="2"/>
              <a:buChar char="Ø"/>
            </a:pPr>
            <a:r>
              <a:rPr lang="en-US" sz="5400" dirty="0" smtClean="0"/>
              <a:t>Open the lounge.html file and add </a:t>
            </a:r>
            <a:r>
              <a:rPr lang="en-US" sz="5400" dirty="0" smtClean="0">
                <a:latin typeface="Courier New" panose="02070309020205020404" pitchFamily="49" charset="0"/>
                <a:cs typeface="Courier New" panose="02070309020205020404" pitchFamily="49" charset="0"/>
              </a:rPr>
              <a:t>&lt;style&gt;</a:t>
            </a:r>
            <a:r>
              <a:rPr lang="en-US" sz="5400" dirty="0" smtClean="0"/>
              <a:t> and </a:t>
            </a:r>
            <a:r>
              <a:rPr lang="en-US" sz="5400" dirty="0" smtClean="0">
                <a:latin typeface="Courier New" panose="02070309020205020404" pitchFamily="49" charset="0"/>
                <a:cs typeface="Courier New" panose="02070309020205020404" pitchFamily="49" charset="0"/>
              </a:rPr>
              <a:t>&lt;/style&gt;</a:t>
            </a:r>
            <a:r>
              <a:rPr lang="en-US" sz="5400" dirty="0" smtClean="0"/>
              <a:t> tags in between the </a:t>
            </a:r>
            <a:r>
              <a:rPr lang="en-US" sz="5400" dirty="0" smtClean="0">
                <a:latin typeface="Courier New" panose="02070309020205020404" pitchFamily="49" charset="0"/>
                <a:cs typeface="Courier New" panose="02070309020205020404" pitchFamily="49" charset="0"/>
              </a:rPr>
              <a:t>&lt;head&gt;</a:t>
            </a:r>
            <a:r>
              <a:rPr lang="en-US" sz="5400" dirty="0" smtClean="0"/>
              <a:t> and </a:t>
            </a:r>
            <a:r>
              <a:rPr lang="en-US" sz="5400" dirty="0" smtClean="0">
                <a:latin typeface="Courier New" panose="02070309020205020404" pitchFamily="49" charset="0"/>
                <a:cs typeface="Courier New" panose="02070309020205020404" pitchFamily="49" charset="0"/>
              </a:rPr>
              <a:t>&lt;/head&gt;</a:t>
            </a:r>
            <a:r>
              <a:rPr lang="en-US" sz="5400" dirty="0" smtClean="0"/>
              <a:t> tags.  Then insert CSS rules in between the </a:t>
            </a:r>
            <a:r>
              <a:rPr lang="en-US" sz="5400" dirty="0" smtClean="0">
                <a:latin typeface="Courier New" panose="02070309020205020404" pitchFamily="49" charset="0"/>
                <a:cs typeface="Courier New" panose="02070309020205020404" pitchFamily="49" charset="0"/>
              </a:rPr>
              <a:t>&lt;style&gt;</a:t>
            </a:r>
            <a:r>
              <a:rPr lang="en-US" sz="5400" dirty="0" smtClean="0"/>
              <a:t> and </a:t>
            </a:r>
            <a:r>
              <a:rPr lang="en-US" sz="5400" dirty="0" smtClean="0">
                <a:latin typeface="Courier New" panose="02070309020205020404" pitchFamily="49" charset="0"/>
                <a:cs typeface="Courier New" panose="02070309020205020404" pitchFamily="49" charset="0"/>
              </a:rPr>
              <a:t>&lt;/style&gt;</a:t>
            </a:r>
            <a:r>
              <a:rPr lang="en-US" sz="5400" dirty="0" smtClean="0"/>
              <a:t> tags to perform the  following styling:</a:t>
            </a:r>
          </a:p>
          <a:p>
            <a:pPr lvl="1">
              <a:buClr>
                <a:schemeClr val="accent5">
                  <a:lumMod val="50000"/>
                </a:schemeClr>
              </a:buClr>
              <a:buFont typeface="Wingdings" panose="05000000000000000000" pitchFamily="2" charset="2"/>
              <a:buChar char="q"/>
            </a:pPr>
            <a:r>
              <a:rPr lang="en-US" sz="5000" dirty="0" smtClean="0"/>
              <a:t>The paragraph text color should be maroon.  You can specify the text color (foreground color) with the </a:t>
            </a:r>
            <a:r>
              <a:rPr lang="en-US" sz="5000" dirty="0" smtClean="0">
                <a:latin typeface="Courier New" panose="02070309020205020404" pitchFamily="49" charset="0"/>
                <a:cs typeface="Courier New" panose="02070309020205020404" pitchFamily="49" charset="0"/>
              </a:rPr>
              <a:t>color</a:t>
            </a:r>
            <a:r>
              <a:rPr lang="en-US" sz="5000" dirty="0" smtClean="0"/>
              <a:t> property.</a:t>
            </a:r>
            <a:endParaRPr lang="en-US" sz="5000" dirty="0" smtClean="0">
              <a:latin typeface="Courier New" panose="02070309020205020404" pitchFamily="49" charset="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5000" dirty="0" smtClean="0">
                <a:cs typeface="Courier New" panose="02070309020205020404" pitchFamily="49" charset="0"/>
              </a:rPr>
              <a:t>The heading elements (</a:t>
            </a:r>
            <a:r>
              <a:rPr lang="en-US" sz="5000" dirty="0" smtClean="0">
                <a:latin typeface="Courier New" panose="02070309020205020404" pitchFamily="49" charset="0"/>
                <a:cs typeface="Courier New" panose="02070309020205020404" pitchFamily="49" charset="0"/>
              </a:rPr>
              <a:t>h1</a:t>
            </a:r>
            <a:r>
              <a:rPr lang="en-US" sz="5000" dirty="0" smtClean="0">
                <a:cs typeface="Courier New" panose="02070309020205020404" pitchFamily="49" charset="0"/>
              </a:rPr>
              <a:t> and </a:t>
            </a:r>
            <a:r>
              <a:rPr lang="en-US" sz="5000" dirty="0" smtClean="0">
                <a:latin typeface="Courier New" panose="02070309020205020404" pitchFamily="49" charset="0"/>
                <a:cs typeface="Courier New" panose="02070309020205020404" pitchFamily="49" charset="0"/>
              </a:rPr>
              <a:t>h2</a:t>
            </a:r>
            <a:r>
              <a:rPr lang="en-US" sz="5000" dirty="0" smtClean="0">
                <a:cs typeface="Courier New" panose="02070309020205020404" pitchFamily="49" charset="0"/>
              </a:rPr>
              <a:t>) should have a sans-serif value for the font-family property and a gray (text) color.</a:t>
            </a:r>
          </a:p>
          <a:p>
            <a:pPr lvl="1">
              <a:buClr>
                <a:schemeClr val="accent5">
                  <a:lumMod val="50000"/>
                </a:schemeClr>
              </a:buClr>
              <a:buFont typeface="Wingdings" panose="05000000000000000000" pitchFamily="2" charset="2"/>
              <a:buChar char="q"/>
            </a:pPr>
            <a:r>
              <a:rPr lang="en-US" sz="5000" b="1" u="sng" dirty="0" smtClean="0">
                <a:effectLst>
                  <a:outerShdw blurRad="38100" dist="38100" dir="2700000" algn="tl">
                    <a:srgbClr val="000000">
                      <a:alpha val="43137"/>
                    </a:srgbClr>
                  </a:outerShdw>
                </a:effectLst>
                <a:cs typeface="Courier New" panose="02070309020205020404" pitchFamily="49" charset="0"/>
              </a:rPr>
              <a:t>Note</a:t>
            </a:r>
            <a:r>
              <a:rPr lang="en-US" sz="5000" dirty="0" smtClean="0">
                <a:cs typeface="Courier New" panose="02070309020205020404" pitchFamily="49" charset="0"/>
              </a:rPr>
              <a:t>: If you have multiple elements for which the same styling applies, you can list all of the selectors separated by commas in a single rule.</a:t>
            </a:r>
            <a:endParaRPr lang="en-US" sz="5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77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Exercise # 2</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a:buClr>
                <a:schemeClr val="accent5">
                  <a:lumMod val="50000"/>
                </a:schemeClr>
              </a:buClr>
              <a:buFont typeface="Wingdings" panose="05000000000000000000" pitchFamily="2" charset="2"/>
              <a:buChar char="Ø"/>
            </a:pPr>
            <a:r>
              <a:rPr lang="en-US" sz="5000" dirty="0" smtClean="0"/>
              <a:t>Make the </a:t>
            </a:r>
            <a:r>
              <a:rPr lang="en-US" sz="5000" dirty="0" smtClean="0">
                <a:latin typeface="Courier New" panose="02070309020205020404" pitchFamily="49" charset="0"/>
                <a:cs typeface="Courier New" panose="02070309020205020404" pitchFamily="49" charset="0"/>
              </a:rPr>
              <a:t>border-bottom</a:t>
            </a:r>
            <a:r>
              <a:rPr lang="en-US" sz="5000" dirty="0" smtClean="0"/>
              <a:t> property of the </a:t>
            </a:r>
            <a:r>
              <a:rPr lang="en-US" sz="5000" dirty="0" smtClean="0">
                <a:latin typeface="Courier New" panose="02070309020205020404" pitchFamily="49" charset="0"/>
                <a:cs typeface="Courier New" panose="02070309020205020404" pitchFamily="49" charset="0"/>
              </a:rPr>
              <a:t>h1</a:t>
            </a:r>
            <a:r>
              <a:rPr lang="en-US" sz="5000" dirty="0" smtClean="0"/>
              <a:t> elements have a value of </a:t>
            </a:r>
            <a:r>
              <a:rPr lang="en-US" sz="5000" dirty="0" smtClean="0">
                <a:latin typeface="Courier New" panose="02070309020205020404" pitchFamily="49" charset="0"/>
                <a:cs typeface="Courier New" panose="02070309020205020404" pitchFamily="49" charset="0"/>
              </a:rPr>
              <a:t>1px solid black</a:t>
            </a:r>
            <a:r>
              <a:rPr lang="en-US" sz="5000" dirty="0" smtClean="0">
                <a:cs typeface="Courier New" panose="02070309020205020404" pitchFamily="49" charset="0"/>
              </a:rPr>
              <a:t>.  The difference between setting an underline style and a bottom border is that a bottom border can extend past the text it’s below.</a:t>
            </a:r>
            <a:endParaRPr lang="en-US" sz="5000" dirty="0" smtClean="0">
              <a:latin typeface="Courier New" panose="02070309020205020404" pitchFamily="49" charset="0"/>
              <a:cs typeface="Courier New" panose="02070309020205020404" pitchFamily="49" charset="0"/>
            </a:endParaRPr>
          </a:p>
          <a:p>
            <a:pPr lvl="1">
              <a:buClr>
                <a:schemeClr val="accent5">
                  <a:lumMod val="50000"/>
                </a:schemeClr>
              </a:buClr>
              <a:buFont typeface="Wingdings" panose="05000000000000000000" pitchFamily="2" charset="2"/>
              <a:buChar char="q"/>
            </a:pPr>
            <a:r>
              <a:rPr lang="en-US" sz="4600" u="sng" dirty="0" smtClean="0"/>
              <a:t>Note</a:t>
            </a:r>
            <a:r>
              <a:rPr lang="en-US" sz="4600" dirty="0" smtClean="0"/>
              <a:t>: You can have multiple CSS rules in which an </a:t>
            </a:r>
            <a:r>
              <a:rPr lang="en-US" sz="4600" dirty="0" smtClean="0">
                <a:latin typeface="Courier New" panose="02070309020205020404" pitchFamily="49" charset="0"/>
                <a:cs typeface="Courier New" panose="02070309020205020404" pitchFamily="49" charset="0"/>
              </a:rPr>
              <a:t>h1</a:t>
            </a:r>
            <a:r>
              <a:rPr lang="en-US" sz="4600" dirty="0" smtClean="0"/>
              <a:t> element is selected; it is good to do so when an h1 element shares some property values with one or more elements but not all of them.  In this case you “factor out” the shared properties in a separate rule so if you ever want to change the common properties, you can do so in one place.</a:t>
            </a:r>
          </a:p>
          <a:p>
            <a:pPr lvl="2">
              <a:buClr>
                <a:schemeClr val="accent5">
                  <a:lumMod val="50000"/>
                </a:schemeClr>
              </a:buClr>
              <a:buFont typeface="Courier New" panose="02070309020205020404" pitchFamily="49" charset="0"/>
              <a:buChar char="o"/>
            </a:pPr>
            <a:r>
              <a:rPr lang="en-US" sz="4200" dirty="0" smtClean="0">
                <a:cs typeface="Courier New" panose="02070309020205020404" pitchFamily="49" charset="0"/>
              </a:rPr>
              <a:t>Example: Only h1 elements should have a bottom border, but both h1 and h2 elements should </a:t>
            </a:r>
            <a:r>
              <a:rPr lang="en-US" sz="4200" dirty="0">
                <a:cs typeface="Courier New" panose="02070309020205020404" pitchFamily="49" charset="0"/>
              </a:rPr>
              <a:t>have a sans-serif value for the font-family property and a gray (text) color</a:t>
            </a:r>
            <a:endParaRPr lang="en-US" sz="4200" dirty="0" smtClean="0">
              <a:cs typeface="Courier New" panose="02070309020205020404" pitchFamily="49" charset="0"/>
            </a:endParaRPr>
          </a:p>
        </p:txBody>
      </p:sp>
    </p:spTree>
    <p:extLst>
      <p:ext uri="{BB962C8B-B14F-4D97-AF65-F5344CB8AC3E}">
        <p14:creationId xmlns:p14="http://schemas.microsoft.com/office/powerpoint/2010/main" val="223444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Resizable Images with Transition</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49659"/>
            <a:ext cx="10515600" cy="5196468"/>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a:t>See</a:t>
            </a:r>
            <a:r>
              <a:rPr lang="en-US" sz="5000"/>
              <a:t>: </a:t>
            </a:r>
            <a:r>
              <a:rPr lang="en-US" sz="5000">
                <a:hlinkClick r:id="rId2"/>
              </a:rPr>
              <a:t>http</a:t>
            </a:r>
            <a:r>
              <a:rPr lang="en-US" sz="5000">
                <a:hlinkClick r:id="rId2"/>
              </a:rPr>
              <a:t>://</a:t>
            </a:r>
            <a:r>
              <a:rPr lang="en-US" sz="5000" smtClean="0">
                <a:hlinkClick r:id="rId2"/>
              </a:rPr>
              <a:t>codepen.io/anon/pen/EgmEOW</a:t>
            </a:r>
            <a:endParaRPr lang="en-US" sz="5000" smtClean="0"/>
          </a:p>
          <a:p>
            <a:pPr>
              <a:buClr>
                <a:schemeClr val="accent5">
                  <a:lumMod val="50000"/>
                </a:schemeClr>
              </a:buClr>
              <a:buFont typeface="Wingdings" panose="05000000000000000000" pitchFamily="2" charset="2"/>
              <a:buChar char="Ø"/>
            </a:pPr>
            <a:r>
              <a:rPr lang="en-US" sz="5000" smtClean="0">
                <a:cs typeface="Courier New" panose="02070309020205020404" pitchFamily="49" charset="0"/>
              </a:rPr>
              <a:t>CSS </a:t>
            </a:r>
            <a:r>
              <a:rPr lang="en-US" sz="5000" dirty="0" smtClean="0">
                <a:cs typeface="Courier New" panose="02070309020205020404" pitchFamily="49" charset="0"/>
              </a:rPr>
              <a:t>width and height overrides width and height specified for image in HTML.</a:t>
            </a:r>
          </a:p>
          <a:p>
            <a:pPr>
              <a:buClr>
                <a:schemeClr val="accent5">
                  <a:lumMod val="50000"/>
                </a:schemeClr>
              </a:buClr>
              <a:buFont typeface="Wingdings" panose="05000000000000000000" pitchFamily="2" charset="2"/>
              <a:buChar char="Ø"/>
            </a:pPr>
            <a:r>
              <a:rPr lang="en-US" sz="5000" dirty="0">
                <a:latin typeface="Courier New" panose="02070309020205020404" pitchFamily="49" charset="0"/>
                <a:cs typeface="Courier New" panose="02070309020205020404" pitchFamily="49" charset="0"/>
              </a:rPr>
              <a:t>a</a:t>
            </a:r>
            <a:r>
              <a:rPr lang="en-US" sz="5000" dirty="0" smtClean="0">
                <a:latin typeface="Courier New" panose="02070309020205020404" pitchFamily="49" charset="0"/>
                <a:cs typeface="Courier New" panose="02070309020205020404" pitchFamily="49" charset="0"/>
              </a:rPr>
              <a:t>uto</a:t>
            </a:r>
            <a:r>
              <a:rPr lang="en-US" sz="5000" dirty="0" smtClean="0">
                <a:cs typeface="Courier New" panose="02070309020205020404" pitchFamily="49" charset="0"/>
              </a:rPr>
              <a:t> for height means the height will scale in proportion with the width.</a:t>
            </a:r>
          </a:p>
          <a:p>
            <a:pPr>
              <a:buClr>
                <a:schemeClr val="accent5">
                  <a:lumMod val="50000"/>
                </a:schemeClr>
              </a:buClr>
              <a:buFont typeface="Wingdings" panose="05000000000000000000" pitchFamily="2" charset="2"/>
              <a:buChar char="Ø"/>
            </a:pPr>
            <a:r>
              <a:rPr lang="en-US" sz="5000" dirty="0" smtClean="0">
                <a:latin typeface="Courier New" panose="02070309020205020404" pitchFamily="49" charset="0"/>
                <a:cs typeface="Courier New" panose="02070309020205020404" pitchFamily="49" charset="0"/>
              </a:rPr>
              <a:t>:hover</a:t>
            </a:r>
            <a:r>
              <a:rPr lang="en-US" sz="5000" dirty="0" smtClean="0">
                <a:cs typeface="Courier New" panose="02070309020205020404" pitchFamily="49" charset="0"/>
              </a:rPr>
              <a:t> is an example of a pseudo-class; by appending it to the </a:t>
            </a:r>
            <a:r>
              <a:rPr lang="en-US" sz="5000" dirty="0" err="1" smtClean="0">
                <a:latin typeface="Courier New" panose="02070309020205020404" pitchFamily="49" charset="0"/>
                <a:cs typeface="Courier New" panose="02070309020205020404" pitchFamily="49" charset="0"/>
              </a:rPr>
              <a:t>img</a:t>
            </a:r>
            <a:r>
              <a:rPr lang="en-US" sz="5000" dirty="0" smtClean="0">
                <a:cs typeface="Courier New" panose="02070309020205020404" pitchFamily="49" charset="0"/>
              </a:rPr>
              <a:t> selector, the rule will be applied whenever an image is being hovered over.</a:t>
            </a:r>
          </a:p>
          <a:p>
            <a:pPr>
              <a:buClr>
                <a:schemeClr val="accent5">
                  <a:lumMod val="50000"/>
                </a:schemeClr>
              </a:buClr>
              <a:buFont typeface="Wingdings" panose="05000000000000000000" pitchFamily="2" charset="2"/>
              <a:buChar char="Ø"/>
            </a:pPr>
            <a:r>
              <a:rPr lang="en-US" sz="5000" b="1" dirty="0" smtClean="0">
                <a:cs typeface="Courier New" panose="02070309020205020404" pitchFamily="49" charset="0"/>
              </a:rPr>
              <a:t>CSS3 transition</a:t>
            </a:r>
            <a:r>
              <a:rPr lang="en-US" sz="5000" dirty="0" smtClean="0">
                <a:cs typeface="Courier New" panose="02070309020205020404" pitchFamily="49" charset="0"/>
              </a:rPr>
              <a:t>: By giving a time interval for the </a:t>
            </a:r>
            <a:r>
              <a:rPr lang="en-US" sz="5000" dirty="0" smtClean="0">
                <a:latin typeface="Courier New" panose="02070309020205020404" pitchFamily="49" charset="0"/>
                <a:cs typeface="Courier New" panose="02070309020205020404" pitchFamily="49" charset="0"/>
              </a:rPr>
              <a:t>transition</a:t>
            </a:r>
            <a:r>
              <a:rPr lang="en-US" sz="5000" dirty="0" smtClean="0">
                <a:cs typeface="Courier New" panose="02070309020205020404" pitchFamily="49" charset="0"/>
              </a:rPr>
              <a:t> property in the </a:t>
            </a:r>
            <a:r>
              <a:rPr lang="en-US" sz="5000" dirty="0" err="1" smtClean="0">
                <a:latin typeface="Courier New" panose="02070309020205020404" pitchFamily="49" charset="0"/>
                <a:cs typeface="Courier New" panose="02070309020205020404" pitchFamily="49" charset="0"/>
              </a:rPr>
              <a:t>img:hover</a:t>
            </a:r>
            <a:r>
              <a:rPr lang="en-US" sz="5000" dirty="0" smtClean="0">
                <a:cs typeface="Courier New" panose="02070309020205020404" pitchFamily="49" charset="0"/>
              </a:rPr>
              <a:t> rule, the height and width of the image will adjust gradually instead of immediately when the image is hovered over.  Similarly, by providing a transition property in the </a:t>
            </a:r>
            <a:r>
              <a:rPr lang="en-US" sz="5000" dirty="0" err="1" smtClean="0">
                <a:latin typeface="Courier New" panose="02070309020205020404" pitchFamily="49" charset="0"/>
                <a:cs typeface="Courier New" panose="02070309020205020404" pitchFamily="49" charset="0"/>
              </a:rPr>
              <a:t>img</a:t>
            </a:r>
            <a:r>
              <a:rPr lang="en-US" sz="5000" dirty="0" smtClean="0">
                <a:cs typeface="Courier New" panose="02070309020205020404" pitchFamily="49" charset="0"/>
              </a:rPr>
              <a:t> rule, the image will gradually return to its initial size when removing the mouse cursor.</a:t>
            </a:r>
          </a:p>
        </p:txBody>
      </p:sp>
    </p:spTree>
    <p:extLst>
      <p:ext uri="{BB962C8B-B14F-4D97-AF65-F5344CB8AC3E}">
        <p14:creationId xmlns:p14="http://schemas.microsoft.com/office/powerpoint/2010/main" val="389295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Fill in the HTML element tree for the lounge page</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803" y="1825625"/>
            <a:ext cx="6141421" cy="4351338"/>
          </a:xfrm>
        </p:spPr>
      </p:pic>
    </p:spTree>
    <p:extLst>
      <p:ext uri="{BB962C8B-B14F-4D97-AF65-F5344CB8AC3E}">
        <p14:creationId xmlns:p14="http://schemas.microsoft.com/office/powerpoint/2010/main" val="1817401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Linking style sheets</a:t>
            </a:r>
            <a:endParaRPr lang="en-US" sz="5400" dirty="0">
              <a:solidFill>
                <a:schemeClr val="accent6">
                  <a:lumMod val="50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15738"/>
            <a:ext cx="10871579" cy="4351446"/>
          </a:xfrm>
          <a:prstGeom prst="rect">
            <a:avLst/>
          </a:prstGeom>
        </p:spPr>
      </p:pic>
      <p:sp>
        <p:nvSpPr>
          <p:cNvPr id="3" name="Content Placeholder 2"/>
          <p:cNvSpPr>
            <a:spLocks noGrp="1"/>
          </p:cNvSpPr>
          <p:nvPr>
            <p:ph idx="1"/>
          </p:nvPr>
        </p:nvSpPr>
        <p:spPr>
          <a:xfrm>
            <a:off x="1016189" y="1129590"/>
            <a:ext cx="10515600" cy="1804679"/>
          </a:xfrm>
        </p:spPr>
        <p:txBody>
          <a:bodyPr>
            <a:normAutofit fontScale="47500" lnSpcReduction="20000"/>
          </a:bodyPr>
          <a:lstStyle/>
          <a:p>
            <a:pPr>
              <a:buClr>
                <a:schemeClr val="accent5">
                  <a:lumMod val="50000"/>
                </a:schemeClr>
              </a:buClr>
              <a:buFont typeface="Wingdings" panose="05000000000000000000" pitchFamily="2" charset="2"/>
              <a:buChar char="Ø"/>
            </a:pPr>
            <a:r>
              <a:rPr lang="en-US" sz="5000" dirty="0" smtClean="0"/>
              <a:t>We often want consistent styling among the many web pages that can make up our site.  Inserting the common CSS across the pages is a </a:t>
            </a:r>
            <a:r>
              <a:rPr lang="en-US" sz="5000" i="1" dirty="0" smtClean="0"/>
              <a:t>bad</a:t>
            </a:r>
            <a:r>
              <a:rPr lang="en-US" sz="5000" dirty="0" smtClean="0"/>
              <a:t> idea because if we ever wanted to change this style, we’d be modifying every page.</a:t>
            </a:r>
          </a:p>
          <a:p>
            <a:pPr>
              <a:buClr>
                <a:schemeClr val="accent5">
                  <a:lumMod val="50000"/>
                </a:schemeClr>
              </a:buClr>
              <a:buFont typeface="Wingdings" panose="05000000000000000000" pitchFamily="2" charset="2"/>
              <a:buChar char="Ø"/>
            </a:pPr>
            <a:r>
              <a:rPr lang="en-US" sz="5000" dirty="0" smtClean="0"/>
              <a:t>Can create an external .</a:t>
            </a:r>
            <a:r>
              <a:rPr lang="en-US" sz="5000" dirty="0" err="1" smtClean="0"/>
              <a:t>css</a:t>
            </a:r>
            <a:r>
              <a:rPr lang="en-US" sz="5000" dirty="0" smtClean="0"/>
              <a:t> file (</a:t>
            </a:r>
            <a:r>
              <a:rPr lang="en-US" sz="5000" dirty="0" err="1" smtClean="0"/>
              <a:t>stylesheet</a:t>
            </a:r>
            <a:r>
              <a:rPr lang="en-US" sz="5000" dirty="0" smtClean="0"/>
              <a:t>) and then insert a </a:t>
            </a:r>
            <a:r>
              <a:rPr lang="en-US" sz="5000" dirty="0" smtClean="0">
                <a:latin typeface="Courier New" panose="02070309020205020404" pitchFamily="49" charset="0"/>
                <a:cs typeface="Courier New" panose="02070309020205020404" pitchFamily="49" charset="0"/>
              </a:rPr>
              <a:t>link</a:t>
            </a:r>
            <a:r>
              <a:rPr lang="en-US" sz="5000" dirty="0" smtClean="0"/>
              <a:t> element in the </a:t>
            </a:r>
            <a:r>
              <a:rPr lang="en-US" sz="5000" dirty="0" smtClean="0">
                <a:latin typeface="Courier New" panose="02070309020205020404" pitchFamily="49" charset="0"/>
                <a:cs typeface="Courier New" panose="02070309020205020404" pitchFamily="49" charset="0"/>
              </a:rPr>
              <a:t>head</a:t>
            </a:r>
            <a:r>
              <a:rPr lang="en-US" sz="5000" dirty="0" smtClean="0"/>
              <a:t> element of the HTML in each page to tell the browser that we want to use this common style.  Use this element instead of the </a:t>
            </a:r>
            <a:r>
              <a:rPr lang="en-US" sz="5000" dirty="0" smtClean="0">
                <a:latin typeface="Courier New" panose="02070309020205020404" pitchFamily="49" charset="0"/>
                <a:cs typeface="Courier New" panose="02070309020205020404" pitchFamily="49" charset="0"/>
              </a:rPr>
              <a:t>style</a:t>
            </a:r>
            <a:r>
              <a:rPr lang="en-US" sz="5000" dirty="0" smtClean="0"/>
              <a:t> element.</a:t>
            </a:r>
          </a:p>
        </p:txBody>
      </p:sp>
    </p:spTree>
    <p:extLst>
      <p:ext uri="{BB962C8B-B14F-4D97-AF65-F5344CB8AC3E}">
        <p14:creationId xmlns:p14="http://schemas.microsoft.com/office/powerpoint/2010/main" val="3952707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Exercise: External style sheet</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Clr>
                <a:schemeClr val="accent5">
                  <a:lumMod val="50000"/>
                </a:schemeClr>
              </a:buClr>
              <a:buFont typeface="Wingdings" panose="05000000000000000000" pitchFamily="2" charset="2"/>
              <a:buChar char="Ø"/>
            </a:pPr>
            <a:r>
              <a:rPr lang="en-US" sz="5000" dirty="0" smtClean="0"/>
              <a:t>Cut all of the CSS from between the </a:t>
            </a:r>
            <a:r>
              <a:rPr lang="en-US" sz="5000" dirty="0" smtClean="0">
                <a:latin typeface="Courier New" panose="02070309020205020404" pitchFamily="49" charset="0"/>
                <a:cs typeface="Courier New" panose="02070309020205020404" pitchFamily="49" charset="0"/>
              </a:rPr>
              <a:t>&lt;style&gt;</a:t>
            </a:r>
            <a:r>
              <a:rPr lang="en-US" sz="5000" dirty="0" smtClean="0"/>
              <a:t> and </a:t>
            </a:r>
            <a:r>
              <a:rPr lang="en-US" sz="5000" dirty="0" smtClean="0">
                <a:latin typeface="Courier New" panose="02070309020205020404" pitchFamily="49" charset="0"/>
                <a:cs typeface="Courier New" panose="02070309020205020404" pitchFamily="49" charset="0"/>
              </a:rPr>
              <a:t>&lt;/style&gt;</a:t>
            </a:r>
            <a:r>
              <a:rPr lang="en-US" sz="5000" dirty="0" smtClean="0"/>
              <a:t> tags and paste it in a new file, lounge.css.  Then remove the </a:t>
            </a:r>
            <a:r>
              <a:rPr lang="en-US" sz="5000" dirty="0" smtClean="0">
                <a:latin typeface="Courier New" panose="02070309020205020404" pitchFamily="49" charset="0"/>
                <a:cs typeface="Courier New" panose="02070309020205020404" pitchFamily="49" charset="0"/>
              </a:rPr>
              <a:t>style</a:t>
            </a:r>
            <a:r>
              <a:rPr lang="en-US" sz="5000" dirty="0" smtClean="0"/>
              <a:t> element and replace it with the </a:t>
            </a:r>
            <a:r>
              <a:rPr lang="en-US" sz="5000" dirty="0" smtClean="0">
                <a:latin typeface="Courier New" panose="02070309020205020404" pitchFamily="49" charset="0"/>
                <a:cs typeface="Courier New" panose="02070309020205020404" pitchFamily="49" charset="0"/>
              </a:rPr>
              <a:t>link</a:t>
            </a:r>
            <a:r>
              <a:rPr lang="en-US" sz="5000" dirty="0" smtClean="0"/>
              <a:t> element from the previous page.  Finally, link to the external </a:t>
            </a:r>
            <a:r>
              <a:rPr lang="en-US" sz="5000" dirty="0" err="1" smtClean="0"/>
              <a:t>stylesheet</a:t>
            </a:r>
            <a:r>
              <a:rPr lang="en-US" sz="5000" dirty="0" smtClean="0"/>
              <a:t> from the elixir.html and directions.html files.</a:t>
            </a:r>
          </a:p>
        </p:txBody>
      </p:sp>
    </p:spTree>
    <p:extLst>
      <p:ext uri="{BB962C8B-B14F-4D97-AF65-F5344CB8AC3E}">
        <p14:creationId xmlns:p14="http://schemas.microsoft.com/office/powerpoint/2010/main" val="33956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50000"/>
                  </a:schemeClr>
                </a:solidFill>
                <a:effectLst>
                  <a:outerShdw blurRad="38100" dist="38100" dir="2700000" algn="tl">
                    <a:srgbClr val="000000">
                      <a:alpha val="43137"/>
                    </a:srgbClr>
                  </a:outerShdw>
                </a:effectLst>
              </a:rPr>
              <a:t>CSS Inheritance</a:t>
            </a:r>
            <a:endParaRPr lang="en-US" sz="5400" dirty="0">
              <a:solidFill>
                <a:schemeClr val="accent6">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1354303"/>
          </a:xfrm>
        </p:spPr>
        <p:txBody>
          <a:bodyPr>
            <a:normAutofit fontScale="55000" lnSpcReduction="20000"/>
          </a:bodyPr>
          <a:lstStyle/>
          <a:p>
            <a:pPr>
              <a:buClr>
                <a:schemeClr val="accent5">
                  <a:lumMod val="50000"/>
                </a:schemeClr>
              </a:buClr>
              <a:buFont typeface="Wingdings" panose="05000000000000000000" pitchFamily="2" charset="2"/>
              <a:buChar char="Ø"/>
            </a:pPr>
            <a:r>
              <a:rPr lang="en-US" sz="5000" dirty="0" smtClean="0"/>
              <a:t>If the value for an element’s property is not specified directly, then it may be inherited from its “most immediate” parent (parents are more immediate than grandparents who are more immediate than great grandparents, etc.) for which this styling information is specified.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634" y="3179928"/>
            <a:ext cx="8498731" cy="3459171"/>
          </a:xfrm>
          <a:prstGeom prst="rect">
            <a:avLst/>
          </a:prstGeom>
        </p:spPr>
      </p:pic>
    </p:spTree>
    <p:extLst>
      <p:ext uri="{BB962C8B-B14F-4D97-AF65-F5344CB8AC3E}">
        <p14:creationId xmlns:p14="http://schemas.microsoft.com/office/powerpoint/2010/main" val="65002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6556</TotalTime>
  <Words>1659</Words>
  <Application>Microsoft Office PowerPoint</Application>
  <PresentationFormat>Custom</PresentationFormat>
  <Paragraphs>106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Lecture 7: Introduction to Cascading Style Sheets (CSS)</vt:lpstr>
      <vt:lpstr>Introducing CSS</vt:lpstr>
      <vt:lpstr>CSS Exercise 1 for the Head First Lounge</vt:lpstr>
      <vt:lpstr>CSS Exercise # 2</vt:lpstr>
      <vt:lpstr>Resizable Images with Transition</vt:lpstr>
      <vt:lpstr>Exercise: Fill in the HTML element tree for the lounge page</vt:lpstr>
      <vt:lpstr>Linking style sheets</vt:lpstr>
      <vt:lpstr>Exercise: External style sheet</vt:lpstr>
      <vt:lpstr>CSS Inheritance</vt:lpstr>
      <vt:lpstr>Inheritance Exercises</vt:lpstr>
      <vt:lpstr>Classes</vt:lpstr>
      <vt:lpstr>Exercise on classes</vt:lpstr>
      <vt:lpstr>Book Exercise</vt:lpstr>
      <vt:lpstr>Specificity: More details later</vt:lpstr>
      <vt:lpstr>Book exercise on specificity: Tiebreakers</vt:lpstr>
      <vt:lpstr>Book exercise: Which elements are green?</vt:lpstr>
      <vt:lpstr>Book exercise: Finding errors in CSS</vt:lpstr>
      <vt:lpstr>CSS Properties</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Schanker</dc:creator>
  <cp:lastModifiedBy>Jason Schanker</cp:lastModifiedBy>
  <cp:revision>168</cp:revision>
  <dcterms:created xsi:type="dcterms:W3CDTF">2014-07-16T18:44:35Z</dcterms:created>
  <dcterms:modified xsi:type="dcterms:W3CDTF">2016-09-27T01:11:04Z</dcterms:modified>
</cp:coreProperties>
</file>