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4" r:id="rId7"/>
    <p:sldId id="263" r:id="rId8"/>
    <p:sldId id="265" r:id="rId9"/>
    <p:sldId id="27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3" d="100"/>
          <a:sy n="83" d="100"/>
        </p:scale>
        <p:origin x="-84"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4B2418-1581-4AFE-9F32-8D2112029C17}"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343142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2418-1581-4AFE-9F32-8D2112029C17}"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323528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2418-1581-4AFE-9F32-8D2112029C17}"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226998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B2418-1581-4AFE-9F32-8D2112029C17}"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66259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B2418-1581-4AFE-9F32-8D2112029C17}"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357465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B2418-1581-4AFE-9F32-8D2112029C17}"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111590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4B2418-1581-4AFE-9F32-8D2112029C17}" type="datetimeFigureOut">
              <a:rPr lang="en-US" smtClean="0"/>
              <a:t>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87901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B2418-1581-4AFE-9F32-8D2112029C17}" type="datetimeFigureOut">
              <a:rPr lang="en-US" smtClean="0"/>
              <a:t>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8345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B2418-1581-4AFE-9F32-8D2112029C17}" type="datetimeFigureOut">
              <a:rPr lang="en-US" smtClean="0"/>
              <a:t>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244257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B2418-1581-4AFE-9F32-8D2112029C17}"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383786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B2418-1581-4AFE-9F32-8D2112029C17}"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7-444E-4262-A1DA-B0AA6AA45732}" type="slidenum">
              <a:rPr lang="en-US" smtClean="0"/>
              <a:t>‹#›</a:t>
            </a:fld>
            <a:endParaRPr lang="en-US"/>
          </a:p>
        </p:txBody>
      </p:sp>
    </p:spTree>
    <p:extLst>
      <p:ext uri="{BB962C8B-B14F-4D97-AF65-F5344CB8AC3E}">
        <p14:creationId xmlns:p14="http://schemas.microsoft.com/office/powerpoint/2010/main" val="983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B2418-1581-4AFE-9F32-8D2112029C17}" type="datetimeFigureOut">
              <a:rPr lang="en-US" smtClean="0"/>
              <a:t>2/12/2015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8DAA7-444E-4262-A1DA-B0AA6AA45732}" type="slidenum">
              <a:rPr lang="en-US" smtClean="0"/>
              <a:t>‹#›</a:t>
            </a:fld>
            <a:endParaRPr lang="en-US"/>
          </a:p>
        </p:txBody>
      </p:sp>
    </p:spTree>
    <p:extLst>
      <p:ext uri="{BB962C8B-B14F-4D97-AF65-F5344CB8AC3E}">
        <p14:creationId xmlns:p14="http://schemas.microsoft.com/office/powerpoint/2010/main" val="10228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schools.com/tags/tag_meta.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6">
                    <a:lumMod val="50000"/>
                  </a:schemeClr>
                </a:solidFill>
                <a:effectLst>
                  <a:outerShdw blurRad="38100" dist="38100" dir="2700000" algn="tl">
                    <a:srgbClr val="000000">
                      <a:alpha val="43137"/>
                    </a:srgbClr>
                  </a:outerShdw>
                </a:effectLst>
              </a:rPr>
              <a:t>Lecture 6: Introduction to Industry Standard HTML</a:t>
            </a:r>
            <a:endParaRPr lang="en-US" dirty="0"/>
          </a:p>
        </p:txBody>
      </p:sp>
      <p:sp>
        <p:nvSpPr>
          <p:cNvPr id="3" name="Subtitle 2"/>
          <p:cNvSpPr>
            <a:spLocks noGrp="1"/>
          </p:cNvSpPr>
          <p:nvPr>
            <p:ph type="subTitle" idx="1"/>
          </p:nvPr>
        </p:nvSpPr>
        <p:spPr/>
        <p:txBody>
          <a:bodyPr/>
          <a:lstStyle/>
          <a:p>
            <a:r>
              <a:rPr lang="en-US" dirty="0" smtClean="0">
                <a:solidFill>
                  <a:srgbClr val="002060"/>
                </a:solidFill>
                <a:effectLst>
                  <a:outerShdw blurRad="38100" dist="38100" dir="2700000" algn="tl">
                    <a:srgbClr val="000000">
                      <a:alpha val="43137"/>
                    </a:srgbClr>
                  </a:outerShdw>
                </a:effectLst>
              </a:rPr>
              <a:t>Dr. Jason Schanker</a:t>
            </a:r>
            <a:endParaRPr 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6600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Notes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711653"/>
          </a:xfrm>
        </p:spPr>
        <p:txBody>
          <a:bodyPr>
            <a:normAutofit/>
          </a:bodyPr>
          <a:lstStyle/>
          <a:p>
            <a:pPr>
              <a:buClr>
                <a:schemeClr val="accent5">
                  <a:lumMod val="50000"/>
                </a:schemeClr>
              </a:buClr>
              <a:buFont typeface="Wingdings" panose="05000000000000000000" pitchFamily="2" charset="2"/>
              <a:buChar char="q"/>
            </a:pPr>
            <a:r>
              <a:rPr lang="en-US" sz="5400" dirty="0" smtClean="0"/>
              <a:t>This is primarily a summary of Chapter 6 of </a:t>
            </a:r>
            <a:r>
              <a:rPr lang="en-US" sz="5400" i="1" dirty="0" smtClean="0"/>
              <a:t>Head First HTML and CSS</a:t>
            </a:r>
            <a:r>
              <a:rPr lang="en-US" sz="5400" dirty="0" smtClean="0"/>
              <a:t>, 2</a:t>
            </a:r>
            <a:r>
              <a:rPr lang="en-US" sz="5400" baseline="30000" dirty="0" smtClean="0"/>
              <a:t>nd</a:t>
            </a:r>
            <a:r>
              <a:rPr lang="en-US" sz="5400" dirty="0" smtClean="0"/>
              <a:t> Edition by Elisabeth Robson and Eric Freeman, 2012.  It contains images, exercises, and code from the book.</a:t>
            </a:r>
            <a:endParaRPr lang="en-US" sz="5000" dirty="0" smtClean="0"/>
          </a:p>
          <a:p>
            <a:pPr>
              <a:buClr>
                <a:schemeClr val="accent5">
                  <a:lumMod val="50000"/>
                </a:schemeClr>
              </a:buClr>
              <a:buFont typeface="Wingdings" panose="05000000000000000000" pitchFamily="2" charset="2"/>
              <a:buChar char="q"/>
            </a:pPr>
            <a:endParaRPr lang="en-US" sz="5000" dirty="0" smtClean="0"/>
          </a:p>
        </p:txBody>
      </p:sp>
    </p:spTree>
    <p:extLst>
      <p:ext uri="{BB962C8B-B14F-4D97-AF65-F5344CB8AC3E}">
        <p14:creationId xmlns:p14="http://schemas.microsoft.com/office/powerpoint/2010/main" val="253892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Industry standard HTML</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To make sure your web pages display correctly on all of the major browsers, you need to adhere to the industry standard.  If you don’t, browsers may need to “guess” what you intended and different browsers may guess differently, making it look bad on one even if it looks good on the one you’re using.</a:t>
            </a:r>
          </a:p>
          <a:p>
            <a:pPr lvl="1">
              <a:buClr>
                <a:schemeClr val="accent5">
                  <a:lumMod val="50000"/>
                </a:schemeClr>
              </a:buClr>
              <a:buFont typeface="Wingdings" panose="05000000000000000000" pitchFamily="2" charset="2"/>
              <a:buChar char="q"/>
            </a:pPr>
            <a:r>
              <a:rPr lang="en-US" sz="4600" dirty="0" smtClean="0"/>
              <a:t>Back in the days of the browser wars in the mid 90’s, we couldn’t rely on this – Internet Explorer and Netscape duked it out for supremacy; these were the days of the “Best viewed using…” and a </a:t>
            </a:r>
            <a:r>
              <a:rPr lang="en-US" sz="4600" dirty="0" smtClean="0">
                <a:latin typeface="Courier New" panose="02070309020205020404" pitchFamily="49" charset="0"/>
                <a:cs typeface="Courier New" panose="02070309020205020404" pitchFamily="49" charset="0"/>
              </a:rPr>
              <a:t>marquee</a:t>
            </a:r>
            <a:r>
              <a:rPr lang="en-US" sz="4600" dirty="0" smtClean="0"/>
              <a:t> element that would show a scroll on IE, but would not even work on Netscape.</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Starting with HTML 4, the World Wide Web Consortium (W3C) created a standard for all browsers to adhere to via a specification that would give the valid list of html tags and attributes, say how they should work/display, etc.</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HTML 5 is the newest version of HTML; after HTML 5, there will be no version numbers.  Later additions and changes to HTML will not affect earlier code adhering to the HTML 5 standard.  It will still work because of backward compatibility.</a:t>
            </a:r>
          </a:p>
        </p:txBody>
      </p:sp>
    </p:spTree>
    <p:extLst>
      <p:ext uri="{BB962C8B-B14F-4D97-AF65-F5344CB8AC3E}">
        <p14:creationId xmlns:p14="http://schemas.microsoft.com/office/powerpoint/2010/main" val="3594964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Key # 1 to adhering to the standard</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5162030"/>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900" dirty="0" smtClean="0"/>
              <a:t>Use a </a:t>
            </a:r>
            <a:r>
              <a:rPr lang="en-US" sz="5900" dirty="0" err="1" smtClean="0">
                <a:latin typeface="Courier New" panose="02070309020205020404" pitchFamily="49" charset="0"/>
                <a:cs typeface="Courier New" panose="02070309020205020404" pitchFamily="49" charset="0"/>
              </a:rPr>
              <a:t>doctype</a:t>
            </a:r>
            <a:r>
              <a:rPr lang="en-US" sz="5900" dirty="0" smtClean="0"/>
              <a:t> command AT the top (above the </a:t>
            </a:r>
            <a:r>
              <a:rPr lang="en-US" sz="5900" dirty="0" smtClean="0">
                <a:latin typeface="Courier New" panose="02070309020205020404" pitchFamily="49" charset="0"/>
                <a:cs typeface="Courier New" panose="02070309020205020404" pitchFamily="49" charset="0"/>
              </a:rPr>
              <a:t>&lt;html&gt;</a:t>
            </a:r>
            <a:r>
              <a:rPr lang="en-US" sz="5900" dirty="0" smtClean="0">
                <a:cs typeface="Courier New" panose="02070309020205020404" pitchFamily="49" charset="0"/>
              </a:rPr>
              <a:t> tag</a:t>
            </a:r>
            <a:r>
              <a:rPr lang="en-US" sz="5900" dirty="0" smtClean="0"/>
              <a:t>).</a:t>
            </a:r>
          </a:p>
          <a:p>
            <a:pPr>
              <a:buClr>
                <a:schemeClr val="accent5">
                  <a:lumMod val="50000"/>
                </a:schemeClr>
              </a:buClr>
              <a:buFont typeface="Wingdings" panose="05000000000000000000" pitchFamily="2" charset="2"/>
              <a:buChar char="Ø"/>
            </a:pPr>
            <a:endParaRPr lang="en-US" sz="5000" dirty="0"/>
          </a:p>
          <a:p>
            <a:pPr>
              <a:buClr>
                <a:schemeClr val="accent5">
                  <a:lumMod val="50000"/>
                </a:schemeClr>
              </a:buClr>
              <a:buFont typeface="Wingdings" panose="05000000000000000000" pitchFamily="2" charset="2"/>
              <a:buChar char="Ø"/>
            </a:pPr>
            <a:endParaRPr lang="en-US" sz="5000" dirty="0" smtClean="0"/>
          </a:p>
          <a:p>
            <a:pPr>
              <a:buClr>
                <a:schemeClr val="accent5">
                  <a:lumMod val="50000"/>
                </a:schemeClr>
              </a:buClr>
              <a:buFont typeface="Wingdings" panose="05000000000000000000" pitchFamily="2" charset="2"/>
              <a:buChar char="Ø"/>
            </a:pPr>
            <a:endParaRPr lang="en-US" sz="5000" dirty="0"/>
          </a:p>
          <a:p>
            <a:pPr>
              <a:buClr>
                <a:schemeClr val="accent5">
                  <a:lumMod val="50000"/>
                </a:schemeClr>
              </a:buClr>
              <a:buFont typeface="Wingdings" panose="05000000000000000000" pitchFamily="2" charset="2"/>
              <a:buChar char="Ø"/>
            </a:pPr>
            <a:endParaRPr lang="en-US" sz="5000" dirty="0" smtClean="0"/>
          </a:p>
          <a:p>
            <a:pPr>
              <a:buClr>
                <a:schemeClr val="accent5">
                  <a:lumMod val="50000"/>
                </a:schemeClr>
              </a:buClr>
              <a:buFont typeface="Wingdings" panose="05000000000000000000" pitchFamily="2" charset="2"/>
              <a:buChar char="Ø"/>
            </a:pPr>
            <a:endParaRPr lang="en-US" sz="5000" dirty="0" smtClean="0"/>
          </a:p>
          <a:p>
            <a:pPr>
              <a:buClr>
                <a:schemeClr val="accent5">
                  <a:lumMod val="50000"/>
                </a:schemeClr>
              </a:buClr>
              <a:buFont typeface="Wingdings" panose="05000000000000000000" pitchFamily="2" charset="2"/>
              <a:buChar char="Ø"/>
            </a:pPr>
            <a:endParaRPr lang="en-US" sz="5000" dirty="0" smtClean="0">
              <a:cs typeface="Courier New" panose="02070309020205020404" pitchFamily="49" charset="0"/>
            </a:endParaRPr>
          </a:p>
          <a:p>
            <a:pPr>
              <a:buClr>
                <a:schemeClr val="accent5">
                  <a:lumMod val="50000"/>
                </a:schemeClr>
              </a:buClr>
              <a:buFont typeface="Wingdings" panose="05000000000000000000" pitchFamily="2" charset="2"/>
              <a:buChar char="Ø"/>
            </a:pPr>
            <a:endParaRPr lang="en-US" sz="5000" dirty="0">
              <a:cs typeface="Courier New" panose="02070309020205020404" pitchFamily="49" charset="0"/>
            </a:endParaRPr>
          </a:p>
          <a:p>
            <a:pPr>
              <a:buClr>
                <a:schemeClr val="accent5">
                  <a:lumMod val="50000"/>
                </a:schemeClr>
              </a:buClr>
              <a:buFont typeface="Wingdings" panose="05000000000000000000" pitchFamily="2" charset="2"/>
              <a:buChar char="Ø"/>
            </a:pPr>
            <a:endParaRPr lang="en-US" sz="5000" dirty="0" smtClean="0">
              <a:cs typeface="Courier New" panose="02070309020205020404" pitchFamily="49" charset="0"/>
            </a:endParaRPr>
          </a:p>
          <a:p>
            <a:pPr>
              <a:buClr>
                <a:schemeClr val="accent5">
                  <a:lumMod val="50000"/>
                </a:schemeClr>
              </a:buClr>
              <a:buFont typeface="Wingdings" panose="05000000000000000000" pitchFamily="2" charset="2"/>
              <a:buChar char="Ø"/>
            </a:pPr>
            <a:endParaRPr lang="en-US" sz="5000" dirty="0" smtClean="0">
              <a:cs typeface="Courier New" panose="02070309020205020404" pitchFamily="49" charset="0"/>
            </a:endParaRP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Because of the “living standard” HTML, the document type definitions for HTML that’s HTML5 compliant has been greatly simplified to the following:</a:t>
            </a:r>
          </a:p>
          <a:p>
            <a:pPr marL="0" indent="0">
              <a:buClr>
                <a:schemeClr val="accent5">
                  <a:lumMod val="50000"/>
                </a:schemeClr>
              </a:buClr>
              <a:buNone/>
            </a:pPr>
            <a:r>
              <a:rPr lang="en-US" sz="5000" dirty="0">
                <a:cs typeface="Courier New" panose="02070309020205020404" pitchFamily="49" charset="0"/>
              </a:rPr>
              <a:t>	</a:t>
            </a: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n-US" sz="5000" b="1"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doctype</a:t>
            </a:r>
            <a:r>
              <a:rPr lang="en-US" sz="5000" b="1"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html&gt;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628" y="2419923"/>
            <a:ext cx="6477904" cy="3162741"/>
          </a:xfrm>
          <a:prstGeom prst="rect">
            <a:avLst/>
          </a:prstGeom>
        </p:spPr>
      </p:pic>
    </p:spTree>
    <p:extLst>
      <p:ext uri="{BB962C8B-B14F-4D97-AF65-F5344CB8AC3E}">
        <p14:creationId xmlns:p14="http://schemas.microsoft.com/office/powerpoint/2010/main" val="975407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More keys to successful validation</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5032375"/>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Make sure that every </a:t>
            </a:r>
            <a:r>
              <a:rPr lang="en-US" sz="5000" dirty="0" err="1" smtClean="0"/>
              <a:t>nonvoid</a:t>
            </a:r>
            <a:r>
              <a:rPr lang="en-US" sz="5000" dirty="0" smtClean="0"/>
              <a:t> element has a closing tag and that all of your tags are properly nested; the last tag you open is the first tag you should close.  Also make sure you don’t include a tag that shouldn’t be nested in another one.</a:t>
            </a:r>
          </a:p>
          <a:p>
            <a:pPr lvl="1">
              <a:buClr>
                <a:schemeClr val="accent5">
                  <a:lumMod val="50000"/>
                </a:schemeClr>
              </a:buClr>
              <a:buFont typeface="Wingdings" panose="05000000000000000000" pitchFamily="2" charset="2"/>
              <a:buChar char="q"/>
            </a:pPr>
            <a:r>
              <a:rPr lang="en-US" sz="4600" dirty="0" smtClean="0"/>
              <a:t>Proper indentation also helps; if you indent at least four spaces for every </a:t>
            </a:r>
            <a:r>
              <a:rPr lang="en-US" sz="4600" dirty="0" err="1" smtClean="0"/>
              <a:t>nonvoid</a:t>
            </a:r>
            <a:r>
              <a:rPr lang="en-US" sz="4600" dirty="0" smtClean="0"/>
              <a:t> element with an opening tag, you should be able to easily tell which one needs to be closed first.  You can also insert a new tabbed tag you may have forgotten (at say 2 spaces).</a:t>
            </a:r>
          </a:p>
          <a:p>
            <a:pPr>
              <a:buClr>
                <a:schemeClr val="accent5">
                  <a:lumMod val="50000"/>
                </a:schemeClr>
              </a:buClr>
              <a:buFont typeface="Wingdings" panose="05000000000000000000" pitchFamily="2" charset="2"/>
              <a:buChar char="Ø"/>
            </a:pPr>
            <a:r>
              <a:rPr lang="en-US" sz="5000" dirty="0" smtClean="0"/>
              <a:t>All of your tags should have the required attributes, and all tags should only use attributes that are allowed for them.</a:t>
            </a:r>
          </a:p>
          <a:p>
            <a:pPr>
              <a:buClr>
                <a:schemeClr val="accent5">
                  <a:lumMod val="50000"/>
                </a:schemeClr>
              </a:buClr>
              <a:buFont typeface="Wingdings" panose="05000000000000000000" pitchFamily="2" charset="2"/>
              <a:buChar char="Ø"/>
            </a:pPr>
            <a:r>
              <a:rPr lang="en-US" sz="5000" dirty="0" smtClean="0"/>
              <a:t>Every page should have a </a:t>
            </a:r>
            <a:r>
              <a:rPr lang="en-US" sz="5000" dirty="0" err="1" smtClean="0">
                <a:latin typeface="Courier New" panose="02070309020205020404" pitchFamily="49" charset="0"/>
                <a:cs typeface="Courier New" panose="02070309020205020404" pitchFamily="49" charset="0"/>
              </a:rPr>
              <a:t>doctype</a:t>
            </a:r>
            <a:r>
              <a:rPr lang="en-US" sz="5000" dirty="0" smtClean="0"/>
              <a:t> at the top, the </a:t>
            </a:r>
            <a:r>
              <a:rPr lang="en-US" sz="5000" dirty="0" smtClean="0">
                <a:latin typeface="Courier New" panose="02070309020205020404" pitchFamily="49" charset="0"/>
                <a:cs typeface="Courier New" panose="02070309020205020404" pitchFamily="49" charset="0"/>
              </a:rPr>
              <a:t>&lt;html&gt;</a:t>
            </a:r>
            <a:r>
              <a:rPr lang="en-US" sz="5000" dirty="0" smtClean="0"/>
              <a:t> tag directly below it, a head, which includes the title and a </a:t>
            </a:r>
            <a:r>
              <a:rPr lang="en-US" sz="5000" dirty="0" smtClean="0">
                <a:latin typeface="Courier New" panose="02070309020205020404" pitchFamily="49" charset="0"/>
                <a:cs typeface="Courier New" panose="02070309020205020404" pitchFamily="49" charset="0"/>
              </a:rPr>
              <a:t>meta</a:t>
            </a:r>
            <a:r>
              <a:rPr lang="en-US" sz="5000" dirty="0" smtClean="0"/>
              <a:t> tag specifying the character set (described soon), and a body. </a:t>
            </a:r>
          </a:p>
          <a:p>
            <a:pPr>
              <a:buClr>
                <a:schemeClr val="accent5">
                  <a:lumMod val="50000"/>
                </a:schemeClr>
              </a:buClr>
              <a:buFont typeface="Wingdings" panose="05000000000000000000" pitchFamily="2" charset="2"/>
              <a:buChar char="Ø"/>
            </a:pPr>
            <a:r>
              <a:rPr lang="en-US" sz="5000" dirty="0" smtClean="0"/>
              <a:t>Avoid using obsolete HTML tags and attributes such as ones used for styling (e.g., </a:t>
            </a:r>
            <a:r>
              <a:rPr lang="en-US" sz="5000" dirty="0" smtClean="0">
                <a:latin typeface="Courier New" panose="02070309020205020404" pitchFamily="49" charset="0"/>
                <a:cs typeface="Courier New" panose="02070309020205020404" pitchFamily="49" charset="0"/>
              </a:rPr>
              <a:t>&lt;font&gt;</a:t>
            </a:r>
            <a:r>
              <a:rPr lang="en-US" sz="5000" dirty="0" smtClean="0"/>
              <a:t> tag, </a:t>
            </a:r>
            <a:r>
              <a:rPr lang="en-US" sz="5000" dirty="0" err="1" smtClean="0">
                <a:latin typeface="Courier New" panose="02070309020205020404" pitchFamily="49" charset="0"/>
                <a:cs typeface="Courier New" panose="02070309020205020404" pitchFamily="49" charset="0"/>
              </a:rPr>
              <a:t>bgcolor</a:t>
            </a:r>
            <a:r>
              <a:rPr lang="en-US" sz="5000" dirty="0" smtClean="0"/>
              <a:t> attribute for </a:t>
            </a:r>
            <a:r>
              <a:rPr lang="en-US" sz="5000" dirty="0" smtClean="0">
                <a:latin typeface="Courier New" panose="02070309020205020404" pitchFamily="49" charset="0"/>
                <a:cs typeface="Courier New" panose="02070309020205020404" pitchFamily="49" charset="0"/>
              </a:rPr>
              <a:t>&lt;body&gt;</a:t>
            </a:r>
            <a:r>
              <a:rPr lang="en-US" sz="5000" dirty="0" smtClean="0"/>
              <a:t>).</a:t>
            </a:r>
          </a:p>
        </p:txBody>
      </p:sp>
    </p:spTree>
    <p:extLst>
      <p:ext uri="{BB962C8B-B14F-4D97-AF65-F5344CB8AC3E}">
        <p14:creationId xmlns:p14="http://schemas.microsoft.com/office/powerpoint/2010/main" val="289339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Use the W3C Validator</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To check your HTML for correctness, you can (and should) use the W3C validator.</a:t>
            </a:r>
          </a:p>
          <a:p>
            <a:pPr lvl="1">
              <a:buClr>
                <a:schemeClr val="accent5">
                  <a:lumMod val="50000"/>
                </a:schemeClr>
              </a:buClr>
              <a:buFont typeface="Wingdings" panose="05000000000000000000" pitchFamily="2" charset="2"/>
              <a:buChar char="q"/>
            </a:pPr>
            <a:r>
              <a:rPr lang="en-US" sz="4600" dirty="0" smtClean="0"/>
              <a:t>Exercise: Open your lounge.html page and add the </a:t>
            </a:r>
            <a:r>
              <a:rPr lang="en-US" sz="4600" dirty="0" err="1" smtClean="0"/>
              <a:t>doctype</a:t>
            </a:r>
            <a:r>
              <a:rPr lang="en-US" sz="4600" dirty="0" smtClean="0"/>
              <a:t> command at the top.  Then validate it by either copying/pasting into the Direct Input or uploading the file using the File Upload option. </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Warnings you can ignore:</a:t>
            </a:r>
          </a:p>
          <a:p>
            <a:pPr lvl="1">
              <a:buClr>
                <a:schemeClr val="accent5">
                  <a:lumMod val="50000"/>
                </a:schemeClr>
              </a:buClr>
              <a:buFont typeface="Wingdings" panose="05000000000000000000" pitchFamily="2" charset="2"/>
              <a:buChar char="q"/>
            </a:pPr>
            <a:r>
              <a:rPr lang="en-US" sz="4200" dirty="0" smtClean="0">
                <a:solidFill>
                  <a:srgbClr val="FF0000"/>
                </a:solidFill>
                <a:cs typeface="Courier New" panose="02070309020205020404" pitchFamily="49" charset="0"/>
              </a:rPr>
              <a:t>Using experimental feature: HTML5 Conformance checker</a:t>
            </a:r>
            <a:r>
              <a:rPr lang="en-US" sz="4200" dirty="0" smtClean="0">
                <a:cs typeface="Courier New" panose="02070309020205020404" pitchFamily="49" charset="0"/>
              </a:rPr>
              <a:t>: Standard warning that the standards for HTML5 have not yet been finalized so HTML5 validation is a work in progress.</a:t>
            </a:r>
          </a:p>
          <a:p>
            <a:pPr lvl="1">
              <a:buClr>
                <a:schemeClr val="accent5">
                  <a:lumMod val="50000"/>
                </a:schemeClr>
              </a:buClr>
              <a:buFont typeface="Wingdings" panose="05000000000000000000" pitchFamily="2" charset="2"/>
              <a:buChar char="q"/>
            </a:pPr>
            <a:r>
              <a:rPr lang="en-US" sz="4200" dirty="0" smtClean="0">
                <a:solidFill>
                  <a:srgbClr val="FF0000"/>
                </a:solidFill>
                <a:cs typeface="Courier New" panose="02070309020205020404" pitchFamily="49" charset="0"/>
              </a:rPr>
              <a:t>Using Direct Input mode: UTF-8 character encoding assumed</a:t>
            </a:r>
            <a:r>
              <a:rPr lang="en-US" sz="4200" dirty="0" smtClean="0">
                <a:cs typeface="Courier New" panose="02070309020205020404" pitchFamily="49" charset="0"/>
              </a:rPr>
              <a:t>: When you use direct input mode by pasting your HTML in the form box and submitting, your text will be converted to UTF-8 format.  This warning is telling you that the validator is ignoring any character encoding you might have specified in the HTML for this reason, which is fine if your file text is in this format.</a:t>
            </a:r>
          </a:p>
        </p:txBody>
      </p:sp>
    </p:spTree>
    <p:extLst>
      <p:ext uri="{BB962C8B-B14F-4D97-AF65-F5344CB8AC3E}">
        <p14:creationId xmlns:p14="http://schemas.microsoft.com/office/powerpoint/2010/main" val="423967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Mandatory attributes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a:buClr>
                <a:schemeClr val="accent5">
                  <a:lumMod val="50000"/>
                </a:schemeClr>
              </a:buClr>
              <a:buFont typeface="Wingdings" panose="05000000000000000000" pitchFamily="2" charset="2"/>
              <a:buChar char="Ø"/>
            </a:pPr>
            <a:r>
              <a:rPr lang="en-US" sz="5000" dirty="0" smtClean="0"/>
              <a:t>Some tags come with mandatory attributes.</a:t>
            </a:r>
          </a:p>
          <a:p>
            <a:pPr lvl="1">
              <a:buClr>
                <a:schemeClr val="accent5">
                  <a:lumMod val="50000"/>
                </a:schemeClr>
              </a:buClr>
              <a:buFont typeface="Wingdings" panose="05000000000000000000" pitchFamily="2" charset="2"/>
              <a:buChar char="q"/>
            </a:pPr>
            <a:r>
              <a:rPr lang="en-US" sz="4600" dirty="0" smtClean="0"/>
              <a:t>Example: The HTML5 standard specifies that the </a:t>
            </a:r>
            <a:r>
              <a:rPr lang="en-US" sz="4600" dirty="0" smtClean="0">
                <a:latin typeface="Courier New" panose="02070309020205020404" pitchFamily="49" charset="0"/>
                <a:cs typeface="Courier New" panose="02070309020205020404" pitchFamily="49" charset="0"/>
              </a:rPr>
              <a:t>alt</a:t>
            </a:r>
            <a:r>
              <a:rPr lang="en-US" sz="4600" dirty="0" smtClean="0"/>
              <a:t> attribute is mandatory for images.  Recall that the </a:t>
            </a:r>
            <a:r>
              <a:rPr lang="en-US" sz="4600" dirty="0" smtClean="0">
                <a:latin typeface="Courier New" panose="02070309020205020404" pitchFamily="49" charset="0"/>
                <a:cs typeface="Courier New" panose="02070309020205020404" pitchFamily="49" charset="0"/>
              </a:rPr>
              <a:t>alt</a:t>
            </a:r>
            <a:r>
              <a:rPr lang="en-US" sz="4600" dirty="0" smtClean="0"/>
              <a:t> attribute helps the visually impaired (can use a screen reader for the text describing your image) and people who see a broken image (due to e.g., slow connections, server going down, incorrect path to image, etc.) get an idea of what image is showing or would show.</a:t>
            </a:r>
          </a:p>
          <a:p>
            <a:pPr lvl="1">
              <a:buClr>
                <a:schemeClr val="accent5">
                  <a:lumMod val="50000"/>
                </a:schemeClr>
              </a:buClr>
              <a:buFont typeface="Wingdings" panose="05000000000000000000" pitchFamily="2" charset="2"/>
              <a:buChar char="q"/>
            </a:pPr>
            <a:r>
              <a:rPr lang="en-US" sz="4600" dirty="0" smtClean="0"/>
              <a:t>Example: </a:t>
            </a:r>
            <a:r>
              <a:rPr lang="en-US" sz="4600" dirty="0" smtClean="0">
                <a:cs typeface="Courier New" panose="02070309020205020404" pitchFamily="49" charset="0"/>
              </a:rPr>
              <a:t>Some tags would be useless without specific attributes (e.g., </a:t>
            </a:r>
            <a:r>
              <a:rPr lang="en-US" sz="4600" dirty="0" smtClean="0">
                <a:latin typeface="Courier New" panose="02070309020205020404" pitchFamily="49" charset="0"/>
                <a:cs typeface="Courier New" panose="02070309020205020404" pitchFamily="49" charset="0"/>
              </a:rPr>
              <a:t>&lt;a&gt;</a:t>
            </a:r>
            <a:r>
              <a:rPr lang="en-US" sz="4600" dirty="0" smtClean="0">
                <a:cs typeface="Courier New" panose="02070309020205020404" pitchFamily="49" charset="0"/>
              </a:rPr>
              <a:t> tag) and are therefore required to have them.</a:t>
            </a:r>
            <a:endParaRPr lang="en-US" sz="4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6761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6">
                    <a:lumMod val="50000"/>
                  </a:schemeClr>
                </a:solidFill>
                <a:effectLst>
                  <a:outerShdw blurRad="38100" dist="38100" dir="2700000" algn="tl">
                    <a:srgbClr val="000000">
                      <a:alpha val="43137"/>
                    </a:srgbClr>
                  </a:outerShdw>
                </a:effectLst>
              </a:rPr>
              <a:t>Character encodings and using </a:t>
            </a:r>
            <a:r>
              <a:rPr lang="en-US" dirty="0" smtClean="0">
                <a:solidFill>
                  <a:schemeClr val="accent6">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&lt;meta&gt;</a:t>
            </a:r>
            <a:r>
              <a:rPr lang="en-US" dirty="0" smtClean="0">
                <a:solidFill>
                  <a:schemeClr val="accent6">
                    <a:lumMod val="50000"/>
                  </a:schemeClr>
                </a:solidFill>
                <a:effectLst>
                  <a:outerShdw blurRad="38100" dist="38100" dir="2700000" algn="tl">
                    <a:srgbClr val="000000">
                      <a:alpha val="43137"/>
                    </a:srgbClr>
                  </a:outerShdw>
                </a:effectLst>
              </a:rPr>
              <a:t> tags</a:t>
            </a:r>
            <a:endParaRPr lang="en-US"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725300"/>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The </a:t>
            </a:r>
            <a:r>
              <a:rPr lang="en-US" sz="5000" dirty="0" smtClean="0">
                <a:latin typeface="Courier New" panose="02070309020205020404" pitchFamily="49" charset="0"/>
                <a:cs typeface="Courier New" panose="02070309020205020404" pitchFamily="49" charset="0"/>
              </a:rPr>
              <a:t>&lt;meta&gt;</a:t>
            </a:r>
            <a:r>
              <a:rPr lang="en-US" sz="5000" dirty="0" smtClean="0">
                <a:cs typeface="Courier New" panose="02070309020205020404" pitchFamily="49" charset="0"/>
              </a:rPr>
              <a:t> tags can be used to specify information about your document such as what type of character encoding you are using or keywords for search engines.  See </a:t>
            </a:r>
            <a:r>
              <a:rPr lang="en-US" sz="5000" dirty="0" smtClean="0">
                <a:cs typeface="Courier New" panose="02070309020205020404" pitchFamily="49" charset="0"/>
                <a:hlinkClick r:id="rId2"/>
              </a:rPr>
              <a:t>http://www.w3schools.com/tags/tag_meta.asp</a:t>
            </a:r>
            <a:r>
              <a:rPr lang="en-US" sz="5000" dirty="0" smtClean="0">
                <a:cs typeface="Courier New" panose="02070309020205020404" pitchFamily="49" charset="0"/>
              </a:rPr>
              <a:t> for more.</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Since </a:t>
            </a:r>
            <a:r>
              <a:rPr lang="en-US" sz="4800" dirty="0" smtClean="0">
                <a:latin typeface="Courier New" panose="02070309020205020404" pitchFamily="49" charset="0"/>
                <a:cs typeface="Courier New" panose="02070309020205020404" pitchFamily="49" charset="0"/>
              </a:rPr>
              <a:t>&lt;meta&gt;</a:t>
            </a:r>
            <a:r>
              <a:rPr lang="en-US" sz="4800" dirty="0" smtClean="0">
                <a:cs typeface="Courier New" panose="02070309020205020404" pitchFamily="49" charset="0"/>
              </a:rPr>
              <a:t> tags are used to describe your document, you should put them between </a:t>
            </a:r>
            <a:r>
              <a:rPr lang="en-US" sz="4800" dirty="0" smtClean="0">
                <a:latin typeface="Courier New" panose="02070309020205020404" pitchFamily="49" charset="0"/>
                <a:cs typeface="Courier New" panose="02070309020205020404" pitchFamily="49" charset="0"/>
              </a:rPr>
              <a:t>&lt;head&gt;</a:t>
            </a:r>
            <a:r>
              <a:rPr lang="en-US" sz="4800" dirty="0" smtClean="0">
                <a:cs typeface="Courier New" panose="02070309020205020404" pitchFamily="49" charset="0"/>
              </a:rPr>
              <a:t> and </a:t>
            </a:r>
            <a:r>
              <a:rPr lang="en-US" sz="4800" dirty="0" smtClean="0">
                <a:latin typeface="Courier New" panose="02070309020205020404" pitchFamily="49" charset="0"/>
                <a:cs typeface="Courier New" panose="02070309020205020404" pitchFamily="49" charset="0"/>
              </a:rPr>
              <a:t>&lt;/head&gt;</a:t>
            </a:r>
            <a:r>
              <a:rPr lang="en-US" sz="4800" dirty="0">
                <a:cs typeface="Courier New" panose="02070309020205020404" pitchFamily="49" charset="0"/>
              </a:rPr>
              <a:t>.</a:t>
            </a:r>
            <a:endParaRPr lang="en-US" sz="4600" dirty="0" smtClean="0">
              <a:cs typeface="Courier New" panose="02070309020205020404" pitchFamily="49" charset="0"/>
            </a:endParaRP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To specify a UTF-8 encoding, enter: </a:t>
            </a:r>
          </a:p>
          <a:p>
            <a:pPr marL="457200" lvl="1"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&lt;meta charset = "utf-8"&gt;</a:t>
            </a:r>
          </a:p>
          <a:p>
            <a:pPr>
              <a:buClr>
                <a:schemeClr val="accent5">
                  <a:lumMod val="50000"/>
                </a:schemeClr>
              </a:buClr>
              <a:buFont typeface="Wingdings" panose="05000000000000000000" pitchFamily="2" charset="2"/>
              <a:buChar char="Ø"/>
            </a:pPr>
            <a:r>
              <a:rPr lang="en-US" sz="5000" dirty="0" smtClean="0"/>
              <a:t>All characters (letters, numbers, whitespace (space, tabs, etc.), symbols, etc.) are represented internally by numbers on the computer.  Specifying the type of character encoding tells the browser what numbers should represent what characters.  UTF-8 is a standard for web (in the Unicode family) and is “compatible with ASCII, which was a common encoding for English-only documents.”</a:t>
            </a:r>
            <a:endParaRPr lang="en-US" sz="4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447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
            <a:ext cx="4681182" cy="6858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4816077" cy="6858000"/>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Mistakes and Obsolete (Legacy) tags</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077" y="0"/>
            <a:ext cx="7375924" cy="6858000"/>
          </a:xfrm>
        </p:spPr>
      </p:pic>
    </p:spTree>
    <p:extLst>
      <p:ext uri="{BB962C8B-B14F-4D97-AF65-F5344CB8AC3E}">
        <p14:creationId xmlns:p14="http://schemas.microsoft.com/office/powerpoint/2010/main" val="166185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
            <a:ext cx="4681182" cy="6858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0"/>
            <a:ext cx="4816077" cy="6858000"/>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Be the validator exercise: Locate all the errors</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078" y="-1"/>
            <a:ext cx="7375922" cy="6858001"/>
          </a:xfrm>
        </p:spPr>
      </p:pic>
    </p:spTree>
    <p:extLst>
      <p:ext uri="{BB962C8B-B14F-4D97-AF65-F5344CB8AC3E}">
        <p14:creationId xmlns:p14="http://schemas.microsoft.com/office/powerpoint/2010/main" val="374743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326391</TotalTime>
  <Words>962</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Lecture 6: Introduction to Industry Standard HTML</vt:lpstr>
      <vt:lpstr>Industry standard HTML</vt:lpstr>
      <vt:lpstr>Key # 1 to adhering to the standard</vt:lpstr>
      <vt:lpstr>More keys to successful validation</vt:lpstr>
      <vt:lpstr>Use the W3C Validator</vt:lpstr>
      <vt:lpstr>Mandatory attributes</vt:lpstr>
      <vt:lpstr>Character encodings and using &lt;meta&gt; tags</vt:lpstr>
      <vt:lpstr>Mistakes and Obsolete (Legacy) tags</vt:lpstr>
      <vt:lpstr>Be the validator exercise: Locate all the errors</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Schanker</dc:creator>
  <cp:lastModifiedBy>Jason Schanker</cp:lastModifiedBy>
  <cp:revision>75</cp:revision>
  <dcterms:created xsi:type="dcterms:W3CDTF">2013-12-02T02:03:28Z</dcterms:created>
  <dcterms:modified xsi:type="dcterms:W3CDTF">2015-02-13T00:10:35Z</dcterms:modified>
</cp:coreProperties>
</file>