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75" r:id="rId5"/>
    <p:sldId id="259" r:id="rId6"/>
    <p:sldId id="276" r:id="rId7"/>
    <p:sldId id="260" r:id="rId8"/>
    <p:sldId id="261" r:id="rId9"/>
    <p:sldId id="277" r:id="rId10"/>
    <p:sldId id="262" r:id="rId11"/>
    <p:sldId id="263" r:id="rId12"/>
    <p:sldId id="278" r:id="rId13"/>
    <p:sldId id="264" r:id="rId14"/>
    <p:sldId id="265" r:id="rId15"/>
    <p:sldId id="266"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19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FEB8A3-FCD5-40F6-BB64-298A3D2584DD}" type="datetimeFigureOut">
              <a:rPr lang="en-US" smtClean="0"/>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23824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EB8A3-FCD5-40F6-BB64-298A3D2584DD}" type="datetimeFigureOut">
              <a:rPr lang="en-US" smtClean="0"/>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31822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EB8A3-FCD5-40F6-BB64-298A3D2584DD}" type="datetimeFigureOut">
              <a:rPr lang="en-US" smtClean="0"/>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388238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EB8A3-FCD5-40F6-BB64-298A3D2584DD}" type="datetimeFigureOut">
              <a:rPr lang="en-US" smtClean="0"/>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128580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EB8A3-FCD5-40F6-BB64-298A3D2584DD}" type="datetimeFigureOut">
              <a:rPr lang="en-US" smtClean="0"/>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67085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FEB8A3-FCD5-40F6-BB64-298A3D2584DD}" type="datetimeFigureOut">
              <a:rPr lang="en-US" smtClean="0"/>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251114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FEB8A3-FCD5-40F6-BB64-298A3D2584DD}" type="datetimeFigureOut">
              <a:rPr lang="en-US" smtClean="0"/>
              <a:t>9/25/2015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33888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EB8A3-FCD5-40F6-BB64-298A3D2584DD}" type="datetimeFigureOut">
              <a:rPr lang="en-US" smtClean="0"/>
              <a:t>9/25/2015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76823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EB8A3-FCD5-40F6-BB64-298A3D2584DD}" type="datetimeFigureOut">
              <a:rPr lang="en-US" smtClean="0"/>
              <a:t>9/25/2015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317806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EB8A3-FCD5-40F6-BB64-298A3D2584DD}" type="datetimeFigureOut">
              <a:rPr lang="en-US" smtClean="0"/>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125031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EB8A3-FCD5-40F6-BB64-298A3D2584DD}" type="datetimeFigureOut">
              <a:rPr lang="en-US" smtClean="0"/>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B7B1E-0D07-4E2D-920E-57D4180595FD}" type="slidenum">
              <a:rPr lang="en-US" smtClean="0"/>
              <a:t>‹#›</a:t>
            </a:fld>
            <a:endParaRPr lang="en-US"/>
          </a:p>
        </p:txBody>
      </p:sp>
    </p:spTree>
    <p:extLst>
      <p:ext uri="{BB962C8B-B14F-4D97-AF65-F5344CB8AC3E}">
        <p14:creationId xmlns:p14="http://schemas.microsoft.com/office/powerpoint/2010/main" val="68087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EB8A3-FCD5-40F6-BB64-298A3D2584DD}" type="datetimeFigureOut">
              <a:rPr lang="en-US" smtClean="0"/>
              <a:t>9/25/2015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B7B1E-0D07-4E2D-920E-57D4180595FD}" type="slidenum">
              <a:rPr lang="en-US" smtClean="0"/>
              <a:t>‹#›</a:t>
            </a:fld>
            <a:endParaRPr lang="en-US"/>
          </a:p>
        </p:txBody>
      </p:sp>
    </p:spTree>
    <p:extLst>
      <p:ext uri="{BB962C8B-B14F-4D97-AF65-F5344CB8AC3E}">
        <p14:creationId xmlns:p14="http://schemas.microsoft.com/office/powerpoint/2010/main" val="307006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ickedlysmart.com/hfhtmlcss/trivia/pencil.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accent6">
                    <a:lumMod val="50000"/>
                  </a:schemeClr>
                </a:solidFill>
                <a:effectLst>
                  <a:outerShdw blurRad="38100" dist="38100" dir="2700000" algn="tl">
                    <a:srgbClr val="000000">
                      <a:alpha val="43137"/>
                    </a:srgbClr>
                  </a:outerShdw>
                </a:effectLst>
              </a:rPr>
              <a:t>Lecture 5: Introduction to Images</a:t>
            </a:r>
            <a:endParaRPr lang="en-US" dirty="0"/>
          </a:p>
        </p:txBody>
      </p:sp>
      <p:sp>
        <p:nvSpPr>
          <p:cNvPr id="3" name="Subtitle 2"/>
          <p:cNvSpPr>
            <a:spLocks noGrp="1"/>
          </p:cNvSpPr>
          <p:nvPr>
            <p:ph type="subTitle" idx="1"/>
          </p:nvPr>
        </p:nvSpPr>
        <p:spPr/>
        <p:txBody>
          <a:bodyPr/>
          <a:lstStyle/>
          <a:p>
            <a:r>
              <a:rPr lang="en-US" dirty="0" smtClean="0">
                <a:solidFill>
                  <a:srgbClr val="002060"/>
                </a:solidFill>
                <a:effectLst>
                  <a:outerShdw blurRad="38100" dist="38100" dir="2700000" algn="tl">
                    <a:srgbClr val="000000">
                      <a:alpha val="43137"/>
                    </a:srgbClr>
                  </a:outerShdw>
                </a:effectLst>
              </a:rPr>
              <a:t>Dr. Jason Schanker</a:t>
            </a:r>
            <a:endParaRPr 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548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with thumbnails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698005"/>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Thumbnails of images are smaller versions of them.</a:t>
            </a:r>
          </a:p>
          <a:p>
            <a:pPr marL="1028700" indent="-1028700">
              <a:buClr>
                <a:schemeClr val="accent5">
                  <a:lumMod val="50000"/>
                </a:schemeClr>
              </a:buClr>
              <a:buFont typeface="+mj-lt"/>
              <a:buAutoNum type="romanUcPeriod"/>
            </a:pPr>
            <a:r>
              <a:rPr lang="en-US" sz="5000" dirty="0" smtClean="0"/>
              <a:t>Create a new thumbnails directory and resize the first four images to 150 X 100 pixels.  Then save </a:t>
            </a:r>
            <a:r>
              <a:rPr lang="en-US" sz="5000" b="1" dirty="0" smtClean="0">
                <a:effectLst>
                  <a:outerShdw blurRad="38100" dist="38100" dir="2700000" algn="tl">
                    <a:srgbClr val="000000">
                      <a:alpha val="43137"/>
                    </a:srgbClr>
                  </a:outerShdw>
                </a:effectLst>
              </a:rPr>
              <a:t>AS </a:t>
            </a:r>
            <a:r>
              <a:rPr lang="en-US" sz="5000" dirty="0" smtClean="0"/>
              <a:t>the same name but in the thumbnails directory.  For the two Birmingham photos, either resize to 100 X 150 or crop to images of that size and save them in the thumbnails directory as well.</a:t>
            </a:r>
          </a:p>
          <a:p>
            <a:pPr marL="1028700" indent="-1028700">
              <a:buClr>
                <a:schemeClr val="accent5">
                  <a:lumMod val="50000"/>
                </a:schemeClr>
              </a:buClr>
              <a:buFont typeface="+mj-lt"/>
              <a:buAutoNum type="romanUcPeriod"/>
            </a:pPr>
            <a:r>
              <a:rPr lang="en-US" sz="5000" dirty="0" smtClean="0"/>
              <a:t>Update the image attributes to load these thumbnail images at the appropriate sizes.  Reload the page and note how the four images and two images now line up in a row.  This is because the </a:t>
            </a:r>
            <a:r>
              <a:rPr lang="en-US" sz="5000" dirty="0" err="1" smtClean="0">
                <a:latin typeface="Courier New" panose="02070309020205020404" pitchFamily="49" charset="0"/>
                <a:cs typeface="Courier New" panose="02070309020205020404" pitchFamily="49" charset="0"/>
              </a:rPr>
              <a:t>img</a:t>
            </a:r>
            <a:r>
              <a:rPr lang="en-US" sz="5000" dirty="0" smtClean="0"/>
              <a:t> element is an inline element and the browser window now has enough space to line them up.</a:t>
            </a:r>
          </a:p>
          <a:p>
            <a:pPr marL="1028700" indent="-1028700">
              <a:buClr>
                <a:schemeClr val="accent5">
                  <a:lumMod val="50000"/>
                </a:schemeClr>
              </a:buClr>
              <a:buFont typeface="+mj-lt"/>
              <a:buAutoNum type="romanUcPeriod"/>
            </a:pPr>
            <a:r>
              <a:rPr lang="en-US" sz="5000" dirty="0" smtClean="0"/>
              <a:t>Add an html directory in the </a:t>
            </a:r>
            <a:r>
              <a:rPr lang="en-US" sz="5000" dirty="0" err="1" smtClean="0"/>
              <a:t>mypod</a:t>
            </a:r>
            <a:r>
              <a:rPr lang="en-US" sz="5000" dirty="0" smtClean="0"/>
              <a:t> folder which will contain the documents with the larger photos and descriptions.</a:t>
            </a:r>
          </a:p>
        </p:txBody>
      </p:sp>
    </p:spTree>
    <p:extLst>
      <p:ext uri="{BB962C8B-B14F-4D97-AF65-F5344CB8AC3E}">
        <p14:creationId xmlns:p14="http://schemas.microsoft.com/office/powerpoint/2010/main" val="1368757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with thumbnails (cont.)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820835"/>
          </a:xfrm>
        </p:spPr>
        <p:txBody>
          <a:bodyPr>
            <a:normAutofit fontScale="47500" lnSpcReduction="20000"/>
          </a:bodyPr>
          <a:lstStyle/>
          <a:p>
            <a:pPr marL="1028700" indent="-1028700">
              <a:buClr>
                <a:schemeClr val="accent5">
                  <a:lumMod val="50000"/>
                </a:schemeClr>
              </a:buClr>
              <a:buFont typeface="+mj-lt"/>
              <a:buAutoNum type="romanUcPeriod" startAt="4"/>
            </a:pPr>
            <a:r>
              <a:rPr lang="en-US" sz="5000" dirty="0" smtClean="0"/>
              <a:t>Open up a new text document and enter the following HTML.  Then save it as seattle_downtown.html in the html directory:</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&lt;html&gt;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&lt;head&gt;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&lt;title&gt;</a:t>
            </a:r>
            <a:r>
              <a:rPr lang="en-US" sz="4600" dirty="0" err="1" smtClean="0">
                <a:latin typeface="Courier New" panose="02070309020205020404" pitchFamily="49" charset="0"/>
                <a:cs typeface="Courier New" panose="02070309020205020404" pitchFamily="49" charset="0"/>
              </a:rPr>
              <a:t>myPod</a:t>
            </a:r>
            <a:r>
              <a:rPr lang="en-US" sz="4600" dirty="0" smtClean="0">
                <a:latin typeface="Courier New" panose="02070309020205020404" pitchFamily="49" charset="0"/>
                <a:cs typeface="Courier New" panose="02070309020205020404" pitchFamily="49" charset="0"/>
              </a:rPr>
              <a:t>: Seattle Ferry&lt;/title&gt;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&lt;style type="text/</a:t>
            </a:r>
            <a:r>
              <a:rPr lang="en-US" sz="4600" dirty="0" err="1" smtClean="0">
                <a:latin typeface="Courier New" panose="02070309020205020404" pitchFamily="49" charset="0"/>
                <a:cs typeface="Courier New" panose="02070309020205020404" pitchFamily="49" charset="0"/>
              </a:rPr>
              <a:t>css</a:t>
            </a:r>
            <a:r>
              <a:rPr lang="en-US" sz="4600" dirty="0" smtClean="0">
                <a:latin typeface="Courier New" panose="02070309020205020404" pitchFamily="49" charset="0"/>
                <a:cs typeface="Courier New" panose="02070309020205020404" pitchFamily="49" charset="0"/>
              </a:rPr>
              <a:t>"&gt; body { background-color: #eaf3da; } &lt;/style&gt;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&lt;/head&gt;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&lt;body&gt;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&lt;h1&gt;Seattle Ferry&lt;/h1&gt;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&lt;p&gt;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a:t>
            </a:r>
            <a:r>
              <a:rPr lang="en-US" sz="4600" dirty="0" err="1" smtClean="0">
                <a:latin typeface="Courier New" panose="02070309020205020404" pitchFamily="49" charset="0"/>
                <a:cs typeface="Courier New" panose="02070309020205020404" pitchFamily="49" charset="0"/>
              </a:rPr>
              <a:t>img</a:t>
            </a:r>
            <a:r>
              <a:rPr lang="en-US" sz="4600" dirty="0" smtClean="0">
                <a:latin typeface="Courier New" panose="02070309020205020404" pitchFamily="49" charset="0"/>
                <a:cs typeface="Courier New" panose="02070309020205020404" pitchFamily="49" charset="0"/>
              </a:rPr>
              <a:t> </a:t>
            </a:r>
            <a:r>
              <a:rPr lang="en-US" sz="4600" dirty="0" err="1" smtClean="0">
                <a:latin typeface="Courier New" panose="02070309020205020404" pitchFamily="49" charset="0"/>
                <a:cs typeface="Courier New" panose="02070309020205020404" pitchFamily="49" charset="0"/>
              </a:rPr>
              <a:t>src</a:t>
            </a:r>
            <a:r>
              <a:rPr lang="en-US" sz="4600" dirty="0" smtClean="0">
                <a:latin typeface="Courier New" panose="02070309020205020404" pitchFamily="49" charset="0"/>
                <a:cs typeface="Courier New" panose="02070309020205020404" pitchFamily="49" charset="0"/>
              </a:rPr>
              <a:t>="../photos/seattle_video_med.jpg" alt="A video iPod on the ferry" width = "600" height = "400"&gt;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&lt;/p&gt;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&lt;/body&gt;</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525053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with thumbnails (cont.)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698005"/>
          </a:xfrm>
        </p:spPr>
        <p:txBody>
          <a:bodyPr>
            <a:normAutofit fontScale="85000" lnSpcReduction="20000"/>
          </a:bodyPr>
          <a:lstStyle/>
          <a:p>
            <a:pPr marL="1028700" indent="-1028700">
              <a:buClr>
                <a:schemeClr val="accent5">
                  <a:lumMod val="50000"/>
                </a:schemeClr>
              </a:buClr>
              <a:buFont typeface="+mj-lt"/>
              <a:buAutoNum type="romanUcPeriod" startAt="5"/>
            </a:pPr>
            <a:r>
              <a:rPr lang="en-US" sz="5000" dirty="0" smtClean="0"/>
              <a:t>Use the previous page as a template for your other pages which will be linked to by the other images from the main index.html page. </a:t>
            </a:r>
          </a:p>
          <a:p>
            <a:pPr marL="1028700" indent="-1028700">
              <a:buClr>
                <a:schemeClr val="accent5">
                  <a:lumMod val="50000"/>
                </a:schemeClr>
              </a:buClr>
              <a:buFont typeface="+mj-lt"/>
              <a:buAutoNum type="romanUcPeriod" startAt="5"/>
            </a:pPr>
            <a:r>
              <a:rPr lang="en-US" sz="5000" dirty="0" smtClean="0"/>
              <a:t>Turn all of the thumbnail images on the main page into links pointing to the corresponding web pages containing the full sized images.  You can turn images into links in the same way you do for text.</a:t>
            </a:r>
          </a:p>
        </p:txBody>
      </p:sp>
    </p:spTree>
    <p:extLst>
      <p:ext uri="{BB962C8B-B14F-4D97-AF65-F5344CB8AC3E}">
        <p14:creationId xmlns:p14="http://schemas.microsoft.com/office/powerpoint/2010/main" val="3347816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Adding transparent logo</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40000" lnSpcReduction="20000"/>
          </a:bodyPr>
          <a:lstStyle/>
          <a:p>
            <a:pPr>
              <a:buClr>
                <a:schemeClr val="accent5">
                  <a:lumMod val="50000"/>
                </a:schemeClr>
              </a:buClr>
              <a:buFont typeface="Wingdings" panose="05000000000000000000" pitchFamily="2" charset="2"/>
              <a:buChar char="Ø"/>
            </a:pPr>
            <a:r>
              <a:rPr lang="en-US" sz="5000" dirty="0" smtClean="0"/>
              <a:t>If you have Photoshop, open </a:t>
            </a:r>
            <a:r>
              <a:rPr lang="en-US" sz="5000" dirty="0" err="1" smtClean="0"/>
              <a:t>mypod.psd</a:t>
            </a:r>
            <a:r>
              <a:rPr lang="en-US" sz="5000" dirty="0" smtClean="0"/>
              <a:t> in </a:t>
            </a:r>
            <a:r>
              <a:rPr lang="en-US" sz="5000" dirty="0" err="1" smtClean="0"/>
              <a:t>mypod</a:t>
            </a:r>
            <a:r>
              <a:rPr lang="en-US" sz="5000" dirty="0" smtClean="0"/>
              <a:t>/logo.  The checkers represent the transparent part.</a:t>
            </a:r>
          </a:p>
          <a:p>
            <a:pPr>
              <a:buClr>
                <a:schemeClr val="accent5">
                  <a:lumMod val="50000"/>
                </a:schemeClr>
              </a:buClr>
              <a:buFont typeface="Wingdings" panose="05000000000000000000" pitchFamily="2" charset="2"/>
              <a:buChar char="Ø"/>
            </a:pPr>
            <a:r>
              <a:rPr lang="en-US" sz="5000" dirty="0" smtClean="0"/>
              <a:t>Change the matte color of the image so that it matches the web page background color (with RGB hex code eaf3da).  A “matte” is used to “soften the text’s edges against the background color.”  But using the wrong color matte means you will see halos. </a:t>
            </a:r>
          </a:p>
          <a:p>
            <a:pPr>
              <a:buClr>
                <a:schemeClr val="accent5">
                  <a:lumMod val="50000"/>
                </a:schemeClr>
              </a:buClr>
              <a:buFont typeface="Wingdings" panose="05000000000000000000" pitchFamily="2" charset="2"/>
              <a:buChar char="Ø"/>
            </a:pPr>
            <a:r>
              <a:rPr lang="en-US" sz="5000" dirty="0" smtClean="0"/>
              <a:t>The colors are formed by “adding” the intensities of red, green and blue (from 0 to 255) first two digits of the hex code represent the red (</a:t>
            </a:r>
            <a:r>
              <a:rPr lang="en-US" sz="5000" dirty="0" err="1" smtClean="0"/>
              <a:t>ea</a:t>
            </a:r>
            <a:r>
              <a:rPr lang="en-US" sz="5000" dirty="0" smtClean="0"/>
              <a:t>), the next two the green (3d) and the last two the blue (da).  In hexadecimal, we have 16 digits and we use A through F for the digits 10 through 15.  To get the number in our familiar decimal format, multiply the left digit by 16 and add it to the right number.</a:t>
            </a:r>
          </a:p>
          <a:p>
            <a:pPr lvl="1">
              <a:buClr>
                <a:schemeClr val="accent5">
                  <a:lumMod val="50000"/>
                </a:schemeClr>
              </a:buClr>
              <a:buFont typeface="Wingdings" panose="05000000000000000000" pitchFamily="2" charset="2"/>
              <a:buChar char="q"/>
            </a:pPr>
            <a:r>
              <a:rPr lang="en-US" sz="4600" dirty="0" smtClean="0"/>
              <a:t>Example: 3d = 3*16 + 13 = 48 + 13 = 61 (A = 10, B = 11, C = 12, D = 13, E = 14, F = 15) </a:t>
            </a:r>
            <a:endParaRPr lang="en-US" sz="4600" dirty="0"/>
          </a:p>
          <a:p>
            <a:pPr>
              <a:buClr>
                <a:schemeClr val="accent5">
                  <a:lumMod val="50000"/>
                </a:schemeClr>
              </a:buClr>
              <a:buFont typeface="Wingdings" panose="05000000000000000000" pitchFamily="2" charset="2"/>
              <a:buChar char="Ø"/>
            </a:pPr>
            <a:r>
              <a:rPr lang="en-US" sz="5000" dirty="0" smtClean="0"/>
              <a:t>Since the logo has a transparent background, save it as a GIF or PNG-8, being sure to check the Transparency option.  Then add it to the top of your main page:</a:t>
            </a:r>
          </a:p>
          <a:p>
            <a:pPr marL="457200" lvl="1" indent="0">
              <a:buClr>
                <a:schemeClr val="accent5">
                  <a:lumMod val="50000"/>
                </a:schemeClr>
              </a:buClr>
              <a:buNone/>
            </a:pPr>
            <a:r>
              <a:rPr lang="en-US" sz="4000" dirty="0" smtClean="0">
                <a:latin typeface="Courier New" panose="02070309020205020404" pitchFamily="49" charset="0"/>
                <a:cs typeface="Courier New" panose="02070309020205020404" pitchFamily="49" charset="0"/>
              </a:rPr>
              <a:t>&lt;p&gt;</a:t>
            </a:r>
          </a:p>
          <a:p>
            <a:pPr marL="457200" lvl="1" indent="0">
              <a:buClr>
                <a:schemeClr val="accent5">
                  <a:lumMod val="50000"/>
                </a:schemeClr>
              </a:buClr>
              <a:buNone/>
            </a:pPr>
            <a:r>
              <a:rPr lang="en-US" sz="4000" dirty="0" smtClean="0">
                <a:latin typeface="Courier New" panose="02070309020205020404" pitchFamily="49" charset="0"/>
                <a:cs typeface="Courier New" panose="02070309020205020404" pitchFamily="49" charset="0"/>
              </a:rPr>
              <a:t>         &lt;</a:t>
            </a:r>
            <a:r>
              <a:rPr lang="en-US" sz="4000" dirty="0" err="1" smtClean="0">
                <a:latin typeface="Courier New" panose="02070309020205020404" pitchFamily="49" charset="0"/>
                <a:cs typeface="Courier New" panose="02070309020205020404" pitchFamily="49" charset="0"/>
              </a:rPr>
              <a:t>img</a:t>
            </a: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src</a:t>
            </a:r>
            <a:r>
              <a:rPr lang="en-US" sz="4000" dirty="0" smtClean="0">
                <a:latin typeface="Courier New" panose="02070309020205020404" pitchFamily="49" charset="0"/>
                <a:cs typeface="Courier New" panose="02070309020205020404" pitchFamily="49" charset="0"/>
              </a:rPr>
              <a:t>="logo/mypod.png" alt="</a:t>
            </a:r>
            <a:r>
              <a:rPr lang="en-US" sz="4000" dirty="0" err="1" smtClean="0">
                <a:latin typeface="Courier New" panose="02070309020205020404" pitchFamily="49" charset="0"/>
                <a:cs typeface="Courier New" panose="02070309020205020404" pitchFamily="49" charset="0"/>
              </a:rPr>
              <a:t>myPod</a:t>
            </a:r>
            <a:r>
              <a:rPr lang="en-US" sz="4000" dirty="0" smtClean="0">
                <a:latin typeface="Courier New" panose="02070309020205020404" pitchFamily="49" charset="0"/>
                <a:cs typeface="Courier New" panose="02070309020205020404" pitchFamily="49" charset="0"/>
              </a:rPr>
              <a:t> Logo"&gt;</a:t>
            </a:r>
          </a:p>
          <a:p>
            <a:pPr marL="457200" lvl="1" indent="0">
              <a:buClr>
                <a:schemeClr val="accent5">
                  <a:lumMod val="50000"/>
                </a:schemeClr>
              </a:buClr>
              <a:buNone/>
            </a:pPr>
            <a:r>
              <a:rPr lang="en-US" sz="4000" dirty="0" smtClean="0">
                <a:latin typeface="Courier New" panose="02070309020205020404" pitchFamily="49" charset="0"/>
                <a:cs typeface="Courier New" panose="02070309020205020404" pitchFamily="49" charset="0"/>
              </a:rPr>
              <a:t>&lt;/p&gt;</a:t>
            </a:r>
            <a:endParaRPr lang="en-US" sz="3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8101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3733800" cy="2691974"/>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Logos (with different transparency)</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1544" y="0"/>
            <a:ext cx="6586182"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98588"/>
            <a:ext cx="4944165" cy="2191056"/>
          </a:xfrm>
          <a:prstGeom prst="rect">
            <a:avLst/>
          </a:prstGeom>
        </p:spPr>
      </p:pic>
    </p:spTree>
    <p:extLst>
      <p:ext uri="{BB962C8B-B14F-4D97-AF65-F5344CB8AC3E}">
        <p14:creationId xmlns:p14="http://schemas.microsoft.com/office/powerpoint/2010/main" val="81430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Softening text edges</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5675" y="1799175"/>
            <a:ext cx="5524176" cy="5058825"/>
          </a:xfrm>
        </p:spPr>
      </p:pic>
    </p:spTree>
    <p:extLst>
      <p:ext uri="{BB962C8B-B14F-4D97-AF65-F5344CB8AC3E}">
        <p14:creationId xmlns:p14="http://schemas.microsoft.com/office/powerpoint/2010/main" val="2397433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Notes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711653"/>
          </a:xfrm>
        </p:spPr>
        <p:txBody>
          <a:bodyPr>
            <a:normAutofit/>
          </a:bodyPr>
          <a:lstStyle/>
          <a:p>
            <a:pPr>
              <a:buClr>
                <a:schemeClr val="accent5">
                  <a:lumMod val="50000"/>
                </a:schemeClr>
              </a:buClr>
              <a:buFont typeface="Wingdings" panose="05000000000000000000" pitchFamily="2" charset="2"/>
              <a:buChar char="q"/>
            </a:pPr>
            <a:r>
              <a:rPr lang="en-US" sz="5400" dirty="0" smtClean="0"/>
              <a:t>This is primarily a summary of Chapter 5 of </a:t>
            </a:r>
            <a:r>
              <a:rPr lang="en-US" sz="5400" i="1" dirty="0" smtClean="0"/>
              <a:t>Head First HTML and CSS</a:t>
            </a:r>
            <a:r>
              <a:rPr lang="en-US" sz="5400" dirty="0" smtClean="0"/>
              <a:t>, 2</a:t>
            </a:r>
            <a:r>
              <a:rPr lang="en-US" sz="5400" baseline="30000" dirty="0" smtClean="0"/>
              <a:t>nd</a:t>
            </a:r>
            <a:r>
              <a:rPr lang="en-US" sz="5400" dirty="0" smtClean="0"/>
              <a:t> Edition by Elisabeth Robson and Eric Freeman, 2012.  It contains images, exercises, and </a:t>
            </a:r>
            <a:r>
              <a:rPr lang="en-US" sz="5400" smtClean="0"/>
              <a:t>code from the book.</a:t>
            </a:r>
            <a:endParaRPr lang="en-US" sz="5000" dirty="0" smtClean="0"/>
          </a:p>
          <a:p>
            <a:pPr>
              <a:buClr>
                <a:schemeClr val="accent5">
                  <a:lumMod val="50000"/>
                </a:schemeClr>
              </a:buClr>
              <a:buFont typeface="Wingdings" panose="05000000000000000000" pitchFamily="2" charset="2"/>
              <a:buChar char="q"/>
            </a:pPr>
            <a:endParaRPr lang="en-US" sz="5000" dirty="0" smtClean="0"/>
          </a:p>
        </p:txBody>
      </p:sp>
    </p:spTree>
    <p:extLst>
      <p:ext uri="{BB962C8B-B14F-4D97-AF65-F5344CB8AC3E}">
        <p14:creationId xmlns:p14="http://schemas.microsoft.com/office/powerpoint/2010/main" val="2507382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Introducing Images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Images are placed on the page using the </a:t>
            </a:r>
            <a:r>
              <a:rPr lang="en-US" sz="5000" dirty="0" err="1" smtClean="0">
                <a:latin typeface="Courier New" panose="02070309020205020404" pitchFamily="49" charset="0"/>
                <a:cs typeface="Courier New" panose="02070309020205020404" pitchFamily="49" charset="0"/>
              </a:rPr>
              <a:t>img</a:t>
            </a:r>
            <a:r>
              <a:rPr lang="en-US" sz="5000" dirty="0" smtClean="0"/>
              <a:t> void element with a </a:t>
            </a:r>
            <a:r>
              <a:rPr lang="en-US" sz="5000" dirty="0" err="1" smtClean="0">
                <a:latin typeface="Courier New" panose="02070309020205020404" pitchFamily="49" charset="0"/>
                <a:cs typeface="Courier New" panose="02070309020205020404" pitchFamily="49" charset="0"/>
              </a:rPr>
              <a:t>src</a:t>
            </a:r>
            <a:r>
              <a:rPr lang="en-US" sz="5000" dirty="0" smtClean="0"/>
              <a:t> attribute whose value is the path to the image.</a:t>
            </a:r>
          </a:p>
          <a:p>
            <a:pPr lvl="1">
              <a:buClr>
                <a:schemeClr val="accent5">
                  <a:lumMod val="50000"/>
                </a:schemeClr>
              </a:buClr>
              <a:buFont typeface="Wingdings" panose="05000000000000000000" pitchFamily="2" charset="2"/>
              <a:buChar char="q"/>
            </a:pPr>
            <a:r>
              <a:rPr lang="en-US" sz="4600" dirty="0" smtClean="0"/>
              <a:t>Example (from </a:t>
            </a:r>
            <a:r>
              <a:rPr lang="en-US" sz="4600" dirty="0" smtClean="0">
                <a:latin typeface="Courier New" panose="02070309020205020404" pitchFamily="49" charset="0"/>
                <a:cs typeface="Courier New" panose="02070309020205020404" pitchFamily="49" charset="0"/>
              </a:rPr>
              <a:t>elixir.html</a:t>
            </a:r>
            <a:r>
              <a:rPr lang="en-US" sz="4600" dirty="0" smtClean="0"/>
              <a:t>): </a:t>
            </a:r>
            <a:r>
              <a:rPr lang="en-US" sz="4600" dirty="0" smtClean="0">
                <a:latin typeface="Courier New" panose="02070309020205020404" pitchFamily="49" charset="0"/>
                <a:cs typeface="Courier New" panose="02070309020205020404" pitchFamily="49" charset="0"/>
              </a:rPr>
              <a:t>&lt;</a:t>
            </a:r>
            <a:r>
              <a:rPr lang="en-US" sz="4600" dirty="0" err="1" smtClean="0">
                <a:latin typeface="Courier New" panose="02070309020205020404" pitchFamily="49" charset="0"/>
                <a:cs typeface="Courier New" panose="02070309020205020404" pitchFamily="49" charset="0"/>
              </a:rPr>
              <a:t>img</a:t>
            </a:r>
            <a:r>
              <a:rPr lang="en-US" sz="4600" dirty="0" smtClean="0">
                <a:latin typeface="Courier New" panose="02070309020205020404" pitchFamily="49" charset="0"/>
                <a:cs typeface="Courier New" panose="02070309020205020404" pitchFamily="49" charset="0"/>
              </a:rPr>
              <a:t> </a:t>
            </a:r>
            <a:r>
              <a:rPr lang="en-US" sz="4600" dirty="0" err="1" smtClean="0">
                <a:latin typeface="Courier New" panose="02070309020205020404" pitchFamily="49" charset="0"/>
                <a:cs typeface="Courier New" panose="02070309020205020404" pitchFamily="49" charset="0"/>
              </a:rPr>
              <a:t>src</a:t>
            </a:r>
            <a:r>
              <a:rPr lang="en-US" sz="4600" dirty="0" smtClean="0">
                <a:latin typeface="Courier New" panose="02070309020205020404" pitchFamily="49" charset="0"/>
                <a:cs typeface="Courier New" panose="02070309020205020404" pitchFamily="49" charset="0"/>
              </a:rPr>
              <a:t> = "../images/green.jpg"&gt;</a:t>
            </a:r>
            <a:r>
              <a:rPr lang="en-US" sz="4600" dirty="0" smtClean="0">
                <a:cs typeface="Courier New" panose="02070309020205020404" pitchFamily="49" charset="0"/>
              </a:rPr>
              <a:t> (Note no closing tag or content)</a:t>
            </a:r>
            <a:endParaRPr lang="en-US" sz="4600" dirty="0" smtClean="0">
              <a:latin typeface="Courier New" panose="02070309020205020404" pitchFamily="49" charset="0"/>
              <a:cs typeface="Courier New" panose="02070309020205020404" pitchFamily="49" charset="0"/>
            </a:endParaRPr>
          </a:p>
          <a:p>
            <a:pPr>
              <a:buClr>
                <a:schemeClr val="accent5">
                  <a:lumMod val="50000"/>
                </a:schemeClr>
              </a:buClr>
              <a:buFont typeface="Wingdings" panose="05000000000000000000" pitchFamily="2" charset="2"/>
              <a:buChar char="Ø"/>
            </a:pPr>
            <a:r>
              <a:rPr lang="en-US" sz="5000" dirty="0" smtClean="0"/>
              <a:t>Images are requested from the server when processing the HTML: When the browser encounters the </a:t>
            </a:r>
            <a:r>
              <a:rPr lang="en-US" sz="5000" dirty="0" err="1" smtClean="0">
                <a:latin typeface="Courier New" panose="02070309020205020404" pitchFamily="49" charset="0"/>
                <a:cs typeface="Courier New" panose="02070309020205020404" pitchFamily="49" charset="0"/>
              </a:rPr>
              <a:t>img</a:t>
            </a:r>
            <a:r>
              <a:rPr lang="en-US" sz="5000" dirty="0" smtClean="0"/>
              <a:t> element, it looks at the </a:t>
            </a:r>
            <a:r>
              <a:rPr lang="en-US" sz="5000" dirty="0" err="1" smtClean="0">
                <a:latin typeface="Courier New" panose="02070309020205020404" pitchFamily="49" charset="0"/>
                <a:cs typeface="Courier New" panose="02070309020205020404" pitchFamily="49" charset="0"/>
              </a:rPr>
              <a:t>src</a:t>
            </a:r>
            <a:r>
              <a:rPr lang="en-US" sz="5000" dirty="0" smtClean="0"/>
              <a:t> attribute so it can send another request to the server for the image it needs.  Thus images can load </a:t>
            </a:r>
            <a:r>
              <a:rPr lang="en-US" sz="5000" i="1" dirty="0" smtClean="0"/>
              <a:t>after</a:t>
            </a:r>
            <a:r>
              <a:rPr lang="en-US" sz="5000" dirty="0" smtClean="0"/>
              <a:t> some of the page is displayed.</a:t>
            </a:r>
          </a:p>
          <a:p>
            <a:pPr lvl="1">
              <a:buClr>
                <a:schemeClr val="accent5">
                  <a:lumMod val="50000"/>
                </a:schemeClr>
              </a:buClr>
              <a:buFont typeface="Wingdings" panose="05000000000000000000" pitchFamily="2" charset="2"/>
              <a:buChar char="q"/>
            </a:pPr>
            <a:r>
              <a:rPr lang="en-US" sz="4600" dirty="0" smtClean="0"/>
              <a:t>This was more noticeable back in the days of dialup modems where you might load a lower resolution image via an additional </a:t>
            </a:r>
            <a:r>
              <a:rPr lang="en-US" sz="4600" dirty="0" err="1" smtClean="0">
                <a:latin typeface="Courier New" panose="02070309020205020404" pitchFamily="49" charset="0"/>
                <a:cs typeface="Courier New" panose="02070309020205020404" pitchFamily="49" charset="0"/>
              </a:rPr>
              <a:t>img</a:t>
            </a:r>
            <a:r>
              <a:rPr lang="en-US" sz="4600" dirty="0" smtClean="0"/>
              <a:t> attribute </a:t>
            </a:r>
            <a:r>
              <a:rPr lang="en-US" sz="4600" dirty="0" err="1" smtClean="0">
                <a:latin typeface="Courier New" panose="02070309020205020404" pitchFamily="49" charset="0"/>
                <a:cs typeface="Courier New" panose="02070309020205020404" pitchFamily="49" charset="0"/>
              </a:rPr>
              <a:t>lowsrc</a:t>
            </a:r>
            <a:r>
              <a:rPr lang="en-US" sz="4600" dirty="0" smtClean="0">
                <a:latin typeface="Courier New" panose="02070309020205020404" pitchFamily="49" charset="0"/>
                <a:cs typeface="Courier New" panose="02070309020205020404" pitchFamily="49" charset="0"/>
              </a:rPr>
              <a:t> *</a:t>
            </a:r>
            <a:r>
              <a:rPr lang="en-US" sz="4600" dirty="0" smtClean="0"/>
              <a:t> before the actual one you wanted to show so the user wouldn’t have to wait to see something!</a:t>
            </a:r>
            <a:endParaRPr lang="en-US" sz="4600" i="1" dirty="0" smtClean="0"/>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The main image formats to choose from are GIF (.gif), JPEG (.jpg), and PNG (.</a:t>
            </a:r>
            <a:r>
              <a:rPr lang="en-US" sz="5000" dirty="0" err="1" smtClean="0">
                <a:cs typeface="Courier New" panose="02070309020205020404" pitchFamily="49" charset="0"/>
              </a:rPr>
              <a:t>png</a:t>
            </a:r>
            <a:r>
              <a:rPr lang="en-US" sz="5000" dirty="0" smtClean="0">
                <a:cs typeface="Courier New" panose="02070309020205020404" pitchFamily="49" charset="0"/>
              </a:rPr>
              <a:t>).</a:t>
            </a:r>
            <a:endParaRPr lang="en-US" sz="4200" dirty="0" smtClean="0">
              <a:cs typeface="Courier New" panose="02070309020205020404" pitchFamily="49" charset="0"/>
            </a:endParaRPr>
          </a:p>
          <a:p>
            <a:pPr lvl="1" algn="ctr">
              <a:buClr>
                <a:schemeClr val="accent5">
                  <a:lumMod val="50000"/>
                </a:schemeClr>
              </a:buClr>
              <a:buFont typeface="Wingdings" panose="05000000000000000000" pitchFamily="2" charset="2"/>
              <a:buChar char="q"/>
            </a:pPr>
            <a:endParaRPr lang="en-US" sz="3800" b="1" dirty="0">
              <a:cs typeface="Courier New" panose="02070309020205020404" pitchFamily="49" charset="0"/>
            </a:endParaRPr>
          </a:p>
          <a:p>
            <a:pPr marL="457200" lvl="1" indent="0" algn="ctr">
              <a:buClr>
                <a:schemeClr val="accent5">
                  <a:lumMod val="50000"/>
                </a:schemeClr>
              </a:buClr>
              <a:buNone/>
            </a:pPr>
            <a:r>
              <a:rPr lang="en-US" sz="3800" b="1" dirty="0" smtClean="0">
                <a:cs typeface="Courier New" panose="02070309020205020404" pitchFamily="49" charset="0"/>
              </a:rPr>
              <a:t>* Don’t use </a:t>
            </a:r>
            <a:r>
              <a:rPr lang="en-US" sz="3800" b="1" dirty="0" err="1" smtClean="0">
                <a:latin typeface="Courier New" panose="02070309020205020404" pitchFamily="49" charset="0"/>
                <a:cs typeface="Courier New" panose="02070309020205020404" pitchFamily="49" charset="0"/>
              </a:rPr>
              <a:t>lowsrc</a:t>
            </a:r>
            <a:r>
              <a:rPr lang="en-US" sz="3800" b="1" dirty="0" smtClean="0">
                <a:cs typeface="Courier New" panose="02070309020205020404" pitchFamily="49" charset="0"/>
              </a:rPr>
              <a:t> now, it’s considered an obsolete or deprecated attribute.</a:t>
            </a:r>
            <a:endParaRPr lang="en-US" sz="38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8749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Image formats: Which one to choose?</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rPr>
              <a:t>GIF (Graphics Interchange Format)</a:t>
            </a:r>
            <a:r>
              <a:rPr lang="en-US" sz="5000" dirty="0" smtClean="0"/>
              <a:t>: The original image format for the web; supports animations and one-color transparency; limited to 256 colors; good for logos, text, and simple drawings.</a:t>
            </a:r>
          </a:p>
          <a:p>
            <a:pPr>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rPr>
              <a:t>JPEG</a:t>
            </a:r>
            <a:r>
              <a:rPr lang="en-US" sz="5000" dirty="0" smtClean="0"/>
              <a:t>: Good for photos; uses </a:t>
            </a:r>
            <a:r>
              <a:rPr lang="en-US" sz="5000" dirty="0" err="1" smtClean="0"/>
              <a:t>lossy</a:t>
            </a:r>
            <a:r>
              <a:rPr lang="en-US" sz="5000" dirty="0" smtClean="0"/>
              <a:t> (as opposed to </a:t>
            </a:r>
            <a:r>
              <a:rPr lang="en-US" sz="5000" dirty="0" err="1" smtClean="0"/>
              <a:t>loseless</a:t>
            </a:r>
            <a:r>
              <a:rPr lang="en-US" sz="5000" dirty="0" smtClean="0"/>
              <a:t>) compression meaning that some parts of the original image are lost to reduce the space requirement of the image. </a:t>
            </a:r>
          </a:p>
          <a:p>
            <a:pPr>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cs typeface="Courier New" panose="02070309020205020404" pitchFamily="49" charset="0"/>
              </a:rPr>
              <a:t>PNG (Portable Network Graphics)</a:t>
            </a:r>
            <a:r>
              <a:rPr lang="en-US" sz="5000" dirty="0" smtClean="0">
                <a:effectLst>
                  <a:outerShdw blurRad="38100" dist="38100" dir="2700000" algn="tl">
                    <a:srgbClr val="000000">
                      <a:alpha val="43137"/>
                    </a:srgbClr>
                  </a:outerShdw>
                </a:effectLst>
                <a:cs typeface="Courier New" panose="02070309020205020404" pitchFamily="49" charset="0"/>
              </a:rPr>
              <a:t>: </a:t>
            </a:r>
            <a:r>
              <a:rPr lang="en-US" sz="5000" dirty="0" smtClean="0">
                <a:cs typeface="Courier New" panose="02070309020205020404" pitchFamily="49" charset="0"/>
              </a:rPr>
              <a:t>Newer image format that’s</a:t>
            </a:r>
            <a:r>
              <a:rPr lang="en-US" sz="5000" dirty="0" smtClean="0">
                <a:effectLst>
                  <a:outerShdw blurRad="38100" dist="38100" dir="2700000" algn="tl">
                    <a:srgbClr val="000000">
                      <a:alpha val="43137"/>
                    </a:srgbClr>
                  </a:outerShdw>
                </a:effectLst>
                <a:cs typeface="Courier New" panose="02070309020205020404" pitchFamily="49" charset="0"/>
              </a:rPr>
              <a:t> </a:t>
            </a:r>
            <a:r>
              <a:rPr lang="en-US" sz="5000" dirty="0" smtClean="0">
                <a:cs typeface="Courier New" panose="02070309020205020404" pitchFamily="49" charset="0"/>
              </a:rPr>
              <a:t>good for logos, text and simple drawings; supports images of varying complexity: PNG-8 (256 colors), PNG-24 (16,777,216 colors), and PNG-32 (4,294,967,296 colors); Supports multiple transparent colors for anti-aliasing (allowing smoother edges)</a:t>
            </a:r>
            <a:endParaRPr lang="en-US" sz="4200" b="1" u="sng"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622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169"/>
            <a:ext cx="10515600"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Book’s Trivia Question exercise</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1364776"/>
            <a:ext cx="10857931" cy="5493224"/>
          </a:xfrm>
          <a:solidFill>
            <a:schemeClr val="tx1"/>
          </a:solidFill>
        </p:spPr>
        <p:txBody>
          <a:bodyPr>
            <a:normAutofit fontScale="47500" lnSpcReduction="20000"/>
          </a:bodyPr>
          <a:lstStyle/>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&lt;head&gt;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&lt;title&gt;Sharpen your pencil trivia&lt;/title&gt;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&lt;/head&gt;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&lt;body&gt;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&lt;p&gt;How long a line can you draw with the typical</a:t>
            </a:r>
          </a:p>
          <a:p>
            <a:pPr marL="0" indent="0">
              <a:buClr>
                <a:schemeClr val="accent5">
                  <a:lumMod val="50000"/>
                </a:schemeClr>
              </a:buClr>
              <a:buNone/>
            </a:pPr>
            <a:r>
              <a:rPr lang="en-US" sz="50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pencil?&lt;/p&gt;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a:t>
            </a:r>
          </a:p>
          <a:p>
            <a:pPr marL="0" indent="0">
              <a:buClr>
                <a:schemeClr val="accent5">
                  <a:lumMod val="50000"/>
                </a:schemeClr>
              </a:buClr>
              <a:buNone/>
            </a:pPr>
            <a:r>
              <a:rPr lang="en-US" sz="5000" b="1" i="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Fill in HTML to display image with answer at the URL:  </a:t>
            </a:r>
          </a:p>
          <a:p>
            <a:pPr marL="0" indent="0">
              <a:buClr>
                <a:schemeClr val="accent5">
                  <a:lumMod val="50000"/>
                </a:schemeClr>
              </a:buClr>
              <a:buNone/>
            </a:pPr>
            <a:r>
              <a:rPr lang="en-US" sz="51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hlinkClick r:id="rId2"/>
              </a:rPr>
              <a:t>http://wickedlysmart.com/hfhtmlcss/trivia/pencil.png</a:t>
            </a:r>
            <a:r>
              <a:rPr lang="en-US" sz="3500" b="1" i="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5100" b="1" i="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here.</a:t>
            </a:r>
            <a:endParaRPr lang="en-US" sz="3500" b="1" i="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&lt;/body&gt;</a:t>
            </a:r>
          </a:p>
          <a:p>
            <a:pPr marL="0" indent="0">
              <a:buClr>
                <a:schemeClr val="accent5">
                  <a:lumMod val="50000"/>
                </a:schemeClr>
              </a:buClr>
              <a:buNone/>
            </a:pP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endParaRPr lang="en-US" sz="42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235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Couple of image attributes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5032375"/>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Always use the </a:t>
            </a:r>
            <a:r>
              <a:rPr lang="en-US" sz="5000" dirty="0" smtClean="0">
                <a:latin typeface="Courier New" panose="02070309020205020404" pitchFamily="49" charset="0"/>
                <a:cs typeface="Courier New" panose="02070309020205020404" pitchFamily="49" charset="0"/>
              </a:rPr>
              <a:t>alt</a:t>
            </a:r>
            <a:r>
              <a:rPr lang="en-US" sz="5000" dirty="0" smtClean="0"/>
              <a:t> attribute of the </a:t>
            </a:r>
            <a:r>
              <a:rPr lang="en-US" sz="5000" dirty="0" err="1" smtClean="0">
                <a:latin typeface="Courier New" panose="02070309020205020404" pitchFamily="49" charset="0"/>
                <a:cs typeface="Courier New" panose="02070309020205020404" pitchFamily="49" charset="0"/>
              </a:rPr>
              <a:t>img</a:t>
            </a:r>
            <a:r>
              <a:rPr lang="en-US" sz="5000" dirty="0" smtClean="0"/>
              <a:t> element to supply a text alternative for the image.  If you have a broken image because e.g., the image can’t be found or if the user stopped the page from loading before the image could be retrieved, this is the text that will be displayed.  It’s also useful for the visually impaired since it can be read by the computer.</a:t>
            </a:r>
          </a:p>
          <a:p>
            <a:pPr lvl="1">
              <a:buClr>
                <a:schemeClr val="accent5">
                  <a:lumMod val="50000"/>
                </a:schemeClr>
              </a:buClr>
              <a:buFont typeface="Wingdings" panose="05000000000000000000" pitchFamily="2" charset="2"/>
              <a:buChar char="q"/>
            </a:pPr>
            <a:r>
              <a:rPr lang="en-US" sz="4600" dirty="0" smtClean="0"/>
              <a:t>Example: </a:t>
            </a:r>
            <a:r>
              <a:rPr lang="en-US" sz="4600" dirty="0" smtClean="0">
                <a:latin typeface="Courier New" panose="02070309020205020404" pitchFamily="49" charset="0"/>
                <a:cs typeface="Courier New" panose="02070309020205020404" pitchFamily="49" charset="0"/>
              </a:rPr>
              <a:t>&lt;</a:t>
            </a:r>
            <a:r>
              <a:rPr lang="en-US" sz="4600" dirty="0" err="1" smtClean="0">
                <a:latin typeface="Courier New" panose="02070309020205020404" pitchFamily="49" charset="0"/>
                <a:cs typeface="Courier New" panose="02070309020205020404" pitchFamily="49" charset="0"/>
              </a:rPr>
              <a:t>img</a:t>
            </a:r>
            <a:r>
              <a:rPr lang="en-US" sz="4600" dirty="0" smtClean="0">
                <a:latin typeface="Courier New" panose="02070309020205020404" pitchFamily="49" charset="0"/>
                <a:cs typeface="Courier New" panose="02070309020205020404" pitchFamily="49" charset="0"/>
              </a:rPr>
              <a:t> </a:t>
            </a:r>
            <a:r>
              <a:rPr lang="en-US" sz="4600" dirty="0" err="1" smtClean="0">
                <a:latin typeface="Courier New" panose="02070309020205020404" pitchFamily="49" charset="0"/>
                <a:cs typeface="Courier New" panose="02070309020205020404" pitchFamily="49" charset="0"/>
              </a:rPr>
              <a:t>src</a:t>
            </a:r>
            <a:r>
              <a:rPr lang="en-US" sz="4600" dirty="0" smtClean="0">
                <a:latin typeface="Courier New" panose="02070309020205020404" pitchFamily="49" charset="0"/>
                <a:cs typeface="Courier New" panose="02070309020205020404" pitchFamily="49" charset="0"/>
              </a:rPr>
              <a:t> = "logo.gif" alt = "Company logo"&gt;</a:t>
            </a:r>
          </a:p>
          <a:p>
            <a:pPr>
              <a:buClr>
                <a:schemeClr val="accent5">
                  <a:lumMod val="50000"/>
                </a:schemeClr>
              </a:buClr>
              <a:buFont typeface="Wingdings" panose="05000000000000000000" pitchFamily="2" charset="2"/>
              <a:buChar char="Ø"/>
            </a:pPr>
            <a:r>
              <a:rPr lang="en-US" sz="5000" dirty="0" smtClean="0"/>
              <a:t>The </a:t>
            </a:r>
            <a:r>
              <a:rPr lang="en-US" sz="5000" dirty="0" smtClean="0">
                <a:latin typeface="Courier New" panose="02070309020205020404" pitchFamily="49" charset="0"/>
                <a:cs typeface="Courier New" panose="02070309020205020404" pitchFamily="49" charset="0"/>
              </a:rPr>
              <a:t>width</a:t>
            </a:r>
            <a:r>
              <a:rPr lang="en-US" sz="5000" dirty="0" smtClean="0"/>
              <a:t> and </a:t>
            </a:r>
            <a:r>
              <a:rPr lang="en-US" sz="5000" dirty="0" smtClean="0">
                <a:latin typeface="Courier New" panose="02070309020205020404" pitchFamily="49" charset="0"/>
                <a:cs typeface="Courier New" panose="02070309020205020404" pitchFamily="49" charset="0"/>
              </a:rPr>
              <a:t>height</a:t>
            </a:r>
            <a:r>
              <a:rPr lang="en-US" sz="5000" dirty="0" smtClean="0">
                <a:cs typeface="Courier New" panose="02070309020205020404" pitchFamily="49" charset="0"/>
              </a:rPr>
              <a:t> attributes can be used to specify the desired dimensions of the image in pixels, scaling the image if necessary.  Setting these to be the actual dimensions of the image is a good use of them as in this case, you are specifying structure and allow the rest of the page to layout correctly around it before the image loads.</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Using it for scaling purposes is not recommended because…</a:t>
            </a:r>
          </a:p>
          <a:p>
            <a:pPr marL="1657350" lvl="2" indent="-742950">
              <a:buClr>
                <a:schemeClr val="accent5">
                  <a:lumMod val="50000"/>
                </a:schemeClr>
              </a:buClr>
              <a:buFont typeface="+mj-lt"/>
              <a:buAutoNum type="alphaUcPeriod"/>
            </a:pPr>
            <a:r>
              <a:rPr lang="en-US" sz="4200" dirty="0" smtClean="0">
                <a:cs typeface="Courier New" panose="02070309020205020404" pitchFamily="49" charset="0"/>
              </a:rPr>
              <a:t>Then you are specifying presentation in HTML, which should be kept separate in the CSS;</a:t>
            </a:r>
          </a:p>
          <a:p>
            <a:pPr marL="1657350" lvl="2" indent="-742950">
              <a:buClr>
                <a:schemeClr val="accent5">
                  <a:lumMod val="50000"/>
                </a:schemeClr>
              </a:buClr>
              <a:buFont typeface="+mj-lt"/>
              <a:buAutoNum type="alphaUcPeriod"/>
            </a:pPr>
            <a:r>
              <a:rPr lang="en-US" sz="4200" dirty="0" smtClean="0">
                <a:cs typeface="Courier New" panose="02070309020205020404" pitchFamily="49" charset="0"/>
              </a:rPr>
              <a:t>If you are scaling to larger dimensions, the image will look grainy.</a:t>
            </a:r>
          </a:p>
          <a:p>
            <a:pPr marL="1657350" lvl="2" indent="-742950">
              <a:buClr>
                <a:schemeClr val="accent5">
                  <a:lumMod val="50000"/>
                </a:schemeClr>
              </a:buClr>
              <a:buFont typeface="+mj-lt"/>
              <a:buAutoNum type="alphaUcPeriod"/>
            </a:pPr>
            <a:r>
              <a:rPr lang="en-US" sz="4200" dirty="0" smtClean="0">
                <a:cs typeface="Courier New" panose="02070309020205020404" pitchFamily="49" charset="0"/>
              </a:rPr>
              <a:t>If you are scaling to smaller dimensions, then you are missing out on an alternative to decrease its file size (and hence loading time) by supplying a separate smaller version of the image. </a:t>
            </a:r>
          </a:p>
        </p:txBody>
      </p:sp>
    </p:spTree>
    <p:extLst>
      <p:ext uri="{BB962C8B-B14F-4D97-AF65-F5344CB8AC3E}">
        <p14:creationId xmlns:p14="http://schemas.microsoft.com/office/powerpoint/2010/main" val="2164755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6807"/>
          </a:xfrm>
        </p:spPr>
        <p:txBody>
          <a:bodyPr>
            <a:normAutofit fontScale="90000"/>
          </a:bodyPr>
          <a:lstStyle/>
          <a:p>
            <a:pPr algn="ctr"/>
            <a:r>
              <a:rPr lang="en-US" sz="4900" dirty="0" err="1" smtClean="0">
                <a:solidFill>
                  <a:schemeClr val="accent6">
                    <a:lumMod val="50000"/>
                  </a:schemeClr>
                </a:solidFill>
                <a:effectLst>
                  <a:outerShdw blurRad="38100" dist="38100" dir="2700000" algn="tl">
                    <a:srgbClr val="000000">
                      <a:alpha val="43137"/>
                    </a:srgbClr>
                  </a:outerShdw>
                </a:effectLst>
              </a:rPr>
              <a:t>myPod</a:t>
            </a:r>
            <a:r>
              <a:rPr lang="en-US" sz="4900" dirty="0" smtClean="0">
                <a:solidFill>
                  <a:schemeClr val="accent6">
                    <a:lumMod val="50000"/>
                  </a:schemeClr>
                </a:solidFill>
                <a:effectLst>
                  <a:outerShdw blurRad="38100" dist="38100" dir="2700000" algn="tl">
                    <a:srgbClr val="000000">
                      <a:alpha val="43137"/>
                    </a:srgbClr>
                  </a:outerShdw>
                </a:effectLst>
              </a:rPr>
              <a:t> Code: Add image seattle_video.jpg to bottom.</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532261"/>
            <a:ext cx="7978255" cy="6257499"/>
          </a:xfrm>
          <a:solidFill>
            <a:schemeClr val="bg1"/>
          </a:solidFill>
        </p:spPr>
        <p:txBody>
          <a:bodyPr>
            <a:normAutofit fontScale="25000" lnSpcReduction="20000"/>
          </a:bodyPr>
          <a:lstStyle/>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&lt;head&gt;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&lt;title&gt;</a:t>
            </a:r>
            <a:r>
              <a:rPr lang="en-US" sz="5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myPod</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&lt;style type="text/</a:t>
            </a:r>
            <a:r>
              <a:rPr lang="en-US" sz="5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css</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body { background-color: #eaf3da;}</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&lt;/style&gt;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&lt;/head&gt;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&lt;body&gt;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&lt;h1&gt;Welcome to </a:t>
            </a:r>
            <a:r>
              <a:rPr lang="en-US" sz="5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myPod</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&lt;/h1&gt;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p&gt;Welcome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to the place to show off your iPod, wherever you might be.</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5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Wanna</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join the fun? All you need is any iPod from the early classic </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iPod to the latest iPod </a:t>
            </a:r>
            <a:r>
              <a:rPr lang="en-US" sz="5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Nano</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the smallest iPod Shuffle to the largest </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iPod Video, and a digital camera. Just take a snapshot of your iPod in</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your favorite location and we'll be glad to post it on </a:t>
            </a:r>
            <a:r>
              <a:rPr lang="en-US" sz="5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myPod</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So, what </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are you waiting </a:t>
            </a:r>
            <a:r>
              <a:rPr lang="en-US" sz="5000" b="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a:t>
            </a:r>
            <a:r>
              <a:rPr lang="en-US" sz="5000" b="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&lt;h2&gt;Seattle, Washington&lt;/h2&gt;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p&gt;Me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and my iPod in Seattle! You can see the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Space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Needle. You can't see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0" indent="0">
              <a:buClr>
                <a:schemeClr val="accent5">
                  <a:lumMod val="50000"/>
                </a:schemeClr>
              </a:buClr>
              <a:buNone/>
            </a:pPr>
            <a:r>
              <a:rPr lang="en-US" sz="5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628 coffee shops</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t>
            </a: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n-US" sz="5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p&gt;&lt;</a:t>
            </a:r>
            <a:r>
              <a:rPr lang="en-US" sz="5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img</a:t>
            </a:r>
            <a:r>
              <a:rPr lang="en-US" sz="5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5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src</a:t>
            </a:r>
            <a:r>
              <a:rPr lang="en-US" sz="5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"photos/seattle_video.jpg"&gt;&lt;/p&gt;</a:t>
            </a:r>
            <a:endPar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&lt;/body&gt;</a:t>
            </a:r>
          </a:p>
          <a:p>
            <a:pPr marL="0" indent="0">
              <a:buClr>
                <a:schemeClr val="accent5">
                  <a:lumMod val="50000"/>
                </a:schemeClr>
              </a:buClr>
              <a:buNone/>
            </a:pPr>
            <a:r>
              <a:rPr lang="en-US" sz="5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endParaRPr lang="en-US" sz="4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255" y="532261"/>
            <a:ext cx="4191615" cy="6325738"/>
          </a:xfrm>
          <a:prstGeom prst="rect">
            <a:avLst/>
          </a:prstGeom>
        </p:spPr>
      </p:pic>
    </p:spTree>
    <p:extLst>
      <p:ext uri="{BB962C8B-B14F-4D97-AF65-F5344CB8AC3E}">
        <p14:creationId xmlns:p14="http://schemas.microsoft.com/office/powerpoint/2010/main" val="1941937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Pixels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7254922" cy="4351338"/>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The computer screen is made up of a grid of pixels, which you can think of as tiny rectangles that can only display a single color at a time.* In most cases, you can’t even tell that images are made up of these rectangular blocks of single colors unless you zoom in.  Higher resolutions mean more pixels per square inch.</a:t>
            </a:r>
          </a:p>
          <a:p>
            <a:pPr>
              <a:buClr>
                <a:schemeClr val="accent5">
                  <a:lumMod val="50000"/>
                </a:schemeClr>
              </a:buClr>
              <a:buFont typeface="Wingdings" panose="05000000000000000000" pitchFamily="2" charset="2"/>
              <a:buChar char="Ø"/>
            </a:pPr>
            <a:r>
              <a:rPr lang="en-US" sz="5000" dirty="0" smtClean="0"/>
              <a:t>Most (desktop) browser windows span 800 – 1200 pixels so you should keep your image widths at a maximum of 800 pixels so that horizontal scrolling isn’t necessary.  But this is different for mobile (more on adjustments later).</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An estimate is 96 pixels per inch (</a:t>
            </a:r>
            <a:r>
              <a:rPr lang="en-US" sz="5000" dirty="0" err="1" smtClean="0">
                <a:cs typeface="Courier New" panose="02070309020205020404" pitchFamily="49" charset="0"/>
              </a:rPr>
              <a:t>ppi</a:t>
            </a:r>
            <a:r>
              <a:rPr lang="en-US" sz="5000" dirty="0" smtClean="0">
                <a:cs typeface="Courier New" panose="02070309020205020404" pitchFamily="49" charset="0"/>
              </a:rPr>
              <a:t>), but with higher resolution monitors and retinal displays, this number goes up.</a:t>
            </a:r>
          </a:p>
          <a:p>
            <a:pPr marL="457200" lvl="1" indent="0" algn="ctr">
              <a:buClr>
                <a:schemeClr val="accent5">
                  <a:lumMod val="50000"/>
                </a:schemeClr>
              </a:buClr>
              <a:buNone/>
            </a:pPr>
            <a:r>
              <a:rPr lang="en-US" sz="3300" dirty="0" smtClean="0">
                <a:cs typeface="Courier New" panose="02070309020205020404" pitchFamily="49" charset="0"/>
              </a:rPr>
              <a:t>* </a:t>
            </a:r>
            <a:r>
              <a:rPr lang="en-US" sz="3300" dirty="0" smtClean="0"/>
              <a:t>Actually, there are </a:t>
            </a:r>
            <a:r>
              <a:rPr lang="en-US" sz="3300" dirty="0" err="1" smtClean="0"/>
              <a:t>subpixels</a:t>
            </a:r>
            <a:r>
              <a:rPr lang="en-US" sz="3300" dirty="0" smtClean="0"/>
              <a:t> but you generally only set colors of whole pixels.</a:t>
            </a:r>
            <a:endParaRPr lang="en-US" sz="3300" dirty="0" smtClean="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122" y="1825625"/>
            <a:ext cx="3077004" cy="3658111"/>
          </a:xfrm>
          <a:prstGeom prst="rect">
            <a:avLst/>
          </a:prstGeom>
        </p:spPr>
      </p:pic>
    </p:spTree>
    <p:extLst>
      <p:ext uri="{BB962C8B-B14F-4D97-AF65-F5344CB8AC3E}">
        <p14:creationId xmlns:p14="http://schemas.microsoft.com/office/powerpoint/2010/main" val="2712781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a:t>
            </a:r>
            <a:r>
              <a:rPr lang="en-US" sz="5400" dirty="0" err="1" smtClean="0">
                <a:solidFill>
                  <a:schemeClr val="accent6">
                    <a:lumMod val="50000"/>
                  </a:schemeClr>
                </a:solidFill>
                <a:effectLst>
                  <a:outerShdw blurRad="38100" dist="38100" dir="2700000" algn="tl">
                    <a:srgbClr val="000000">
                      <a:alpha val="43137"/>
                    </a:srgbClr>
                  </a:outerShdw>
                </a:effectLst>
              </a:rPr>
              <a:t>myPod</a:t>
            </a:r>
            <a:r>
              <a:rPr lang="en-US" sz="5400" dirty="0" smtClean="0">
                <a:solidFill>
                  <a:schemeClr val="accent6">
                    <a:lumMod val="50000"/>
                  </a:schemeClr>
                </a:solidFill>
                <a:effectLst>
                  <a:outerShdw blurRad="38100" dist="38100" dir="2700000" algn="tl">
                    <a:srgbClr val="000000">
                      <a:alpha val="43137"/>
                    </a:srgbClr>
                  </a:outerShdw>
                </a:effectLst>
              </a:rPr>
              <a:t> (cont.)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55000" lnSpcReduction="20000"/>
          </a:bodyPr>
          <a:lstStyle/>
          <a:p>
            <a:pPr marL="1028700" indent="-1028700">
              <a:buClr>
                <a:schemeClr val="accent5">
                  <a:lumMod val="50000"/>
                </a:schemeClr>
              </a:buClr>
              <a:buFont typeface="+mj-lt"/>
              <a:buAutoNum type="romanUcPeriod"/>
            </a:pPr>
            <a:r>
              <a:rPr lang="en-US" sz="5000" dirty="0" smtClean="0"/>
              <a:t>Use an image editing application such as Paint on Windows (in Accessories) to open the seattle_video.jpg image and resize it to half of its size (600 X 400).  Then Save </a:t>
            </a:r>
            <a:r>
              <a:rPr lang="en-US" sz="5000" b="1" dirty="0" smtClean="0">
                <a:effectLst>
                  <a:outerShdw blurRad="38100" dist="38100" dir="2700000" algn="tl">
                    <a:srgbClr val="000000">
                      <a:alpha val="43137"/>
                    </a:srgbClr>
                  </a:outerShdw>
                </a:effectLst>
              </a:rPr>
              <a:t>AS </a:t>
            </a:r>
            <a:r>
              <a:rPr lang="en-US" sz="5000" dirty="0" smtClean="0"/>
              <a:t>seattle_video_med.jpg.</a:t>
            </a:r>
            <a:endParaRPr lang="en-US" sz="5000" b="1" dirty="0" smtClean="0">
              <a:effectLst>
                <a:outerShdw blurRad="38100" dist="38100" dir="2700000" algn="tl">
                  <a:srgbClr val="000000">
                    <a:alpha val="43137"/>
                  </a:srgbClr>
                </a:outerShdw>
              </a:effectLst>
            </a:endParaRPr>
          </a:p>
          <a:p>
            <a:pPr marL="1028700" indent="-1028700">
              <a:buClr>
                <a:schemeClr val="accent5">
                  <a:lumMod val="50000"/>
                </a:schemeClr>
              </a:buClr>
              <a:buFont typeface="+mj-lt"/>
              <a:buAutoNum type="romanUcPeriod"/>
            </a:pPr>
            <a:r>
              <a:rPr lang="en-US" sz="5000" dirty="0" smtClean="0"/>
              <a:t>Change the image source to this new image and set the </a:t>
            </a:r>
            <a:r>
              <a:rPr lang="en-US" sz="5000" dirty="0" smtClean="0">
                <a:latin typeface="Courier New" panose="02070309020205020404" pitchFamily="49" charset="0"/>
                <a:cs typeface="Courier New" panose="02070309020205020404" pitchFamily="49" charset="0"/>
              </a:rPr>
              <a:t>alt</a:t>
            </a:r>
            <a:r>
              <a:rPr lang="en-US" sz="5000" dirty="0" smtClean="0"/>
              <a:t> attribute to the value, “My video iPod in Seattle, WA” and set the width and height attributes to 600 and 400, respectively.  Then reload the page.</a:t>
            </a:r>
          </a:p>
          <a:p>
            <a:pPr marL="1028700" indent="-1028700">
              <a:buClr>
                <a:schemeClr val="accent5">
                  <a:lumMod val="50000"/>
                </a:schemeClr>
              </a:buClr>
              <a:buFont typeface="+mj-lt"/>
              <a:buAutoNum type="romanUcPeriod"/>
            </a:pPr>
            <a:r>
              <a:rPr lang="en-US" sz="5000" dirty="0" smtClean="0">
                <a:cs typeface="Courier New" panose="02070309020205020404" pitchFamily="49" charset="0"/>
              </a:rPr>
              <a:t>Then add the images, seattle_classic.jpg, seattle_shuffle.jpg, and seattle_downtown.jpg with the respective alternates of “A classic iPod in Seattle, WA”, “An iPod Shuffle in Seattle, </a:t>
            </a:r>
            <a:r>
              <a:rPr lang="en-US" sz="5000" dirty="0" err="1" smtClean="0">
                <a:cs typeface="Courier New" panose="02070309020205020404" pitchFamily="49" charset="0"/>
              </a:rPr>
              <a:t>Wa</a:t>
            </a:r>
            <a:r>
              <a:rPr lang="en-US" sz="5000" dirty="0" smtClean="0">
                <a:cs typeface="Courier New" panose="02070309020205020404" pitchFamily="49" charset="0"/>
              </a:rPr>
              <a:t>” and “An iPod in downtown Seattle, WA” below the first.  Surround the text with the </a:t>
            </a:r>
            <a:r>
              <a:rPr lang="en-US" sz="5000" dirty="0" smtClean="0">
                <a:latin typeface="Courier New" panose="02070309020205020404" pitchFamily="49" charset="0"/>
                <a:cs typeface="Courier New" panose="02070309020205020404" pitchFamily="49" charset="0"/>
              </a:rPr>
              <a:t>&lt;p&gt;</a:t>
            </a:r>
            <a:r>
              <a:rPr lang="en-US" sz="5000" dirty="0" smtClean="0">
                <a:cs typeface="Courier New" panose="02070309020205020404" pitchFamily="49" charset="0"/>
              </a:rPr>
              <a:t> and </a:t>
            </a:r>
            <a:r>
              <a:rPr lang="en-US" sz="5000" dirty="0" smtClean="0">
                <a:latin typeface="Courier New" panose="02070309020205020404" pitchFamily="49" charset="0"/>
                <a:cs typeface="Courier New" panose="02070309020205020404" pitchFamily="49" charset="0"/>
              </a:rPr>
              <a:t>&lt;/p&gt; </a:t>
            </a:r>
            <a:r>
              <a:rPr lang="en-US" sz="5000" dirty="0" smtClean="0">
                <a:cs typeface="Courier New" panose="02070309020205020404" pitchFamily="49" charset="0"/>
              </a:rPr>
              <a:t>tags.</a:t>
            </a:r>
          </a:p>
        </p:txBody>
      </p:sp>
    </p:spTree>
    <p:extLst>
      <p:ext uri="{BB962C8B-B14F-4D97-AF65-F5344CB8AC3E}">
        <p14:creationId xmlns:p14="http://schemas.microsoft.com/office/powerpoint/2010/main" val="1031900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a:t>
            </a:r>
            <a:r>
              <a:rPr lang="en-US" sz="5400" dirty="0" err="1" smtClean="0">
                <a:solidFill>
                  <a:schemeClr val="accent6">
                    <a:lumMod val="50000"/>
                  </a:schemeClr>
                </a:solidFill>
                <a:effectLst>
                  <a:outerShdw blurRad="38100" dist="38100" dir="2700000" algn="tl">
                    <a:srgbClr val="000000">
                      <a:alpha val="43137"/>
                    </a:srgbClr>
                  </a:outerShdw>
                </a:effectLst>
              </a:rPr>
              <a:t>myPod</a:t>
            </a:r>
            <a:r>
              <a:rPr lang="en-US" sz="5400" dirty="0" smtClean="0">
                <a:solidFill>
                  <a:schemeClr val="accent6">
                    <a:lumMod val="50000"/>
                  </a:schemeClr>
                </a:solidFill>
                <a:effectLst>
                  <a:outerShdw blurRad="38100" dist="38100" dir="2700000" algn="tl">
                    <a:srgbClr val="000000">
                      <a:alpha val="43137"/>
                    </a:srgbClr>
                  </a:outerShdw>
                </a:effectLst>
              </a:rPr>
              <a:t> (cont.)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marL="1028700" indent="-1028700">
              <a:buClr>
                <a:schemeClr val="accent5">
                  <a:lumMod val="50000"/>
                </a:schemeClr>
              </a:buClr>
              <a:buFont typeface="+mj-lt"/>
              <a:buAutoNum type="romanUcPeriod" startAt="4"/>
            </a:pPr>
            <a:r>
              <a:rPr lang="en-US" sz="5000" dirty="0" smtClean="0"/>
              <a:t>Below the added pictures, add the heading, “Birmingham, England” and the paragraph text: </a:t>
            </a:r>
          </a:p>
          <a:p>
            <a:pPr marL="1371600" lvl="3" indent="0">
              <a:buClr>
                <a:schemeClr val="accent5">
                  <a:lumMod val="50000"/>
                </a:schemeClr>
              </a:buClr>
              <a:buNone/>
            </a:pPr>
            <a:r>
              <a:rPr lang="en-US" sz="4000" dirty="0" smtClean="0"/>
              <a:t>“Here are some iPod photos around Birmingham. We've obviously got some passionate folks over here who love their iPods. Check out the classic red British telephone box!”</a:t>
            </a:r>
            <a:endParaRPr lang="en-US" sz="4000" b="1" dirty="0" smtClean="0">
              <a:effectLst>
                <a:outerShdw blurRad="38100" dist="38100" dir="2700000" algn="tl">
                  <a:srgbClr val="000000">
                    <a:alpha val="43137"/>
                  </a:srgbClr>
                </a:outerShdw>
              </a:effectLst>
            </a:endParaRPr>
          </a:p>
          <a:p>
            <a:pPr marL="1028700" indent="-1028700">
              <a:buClr>
                <a:schemeClr val="accent5">
                  <a:lumMod val="50000"/>
                </a:schemeClr>
              </a:buClr>
              <a:buFont typeface="+mj-lt"/>
              <a:buAutoNum type="romanUcPeriod" startAt="4"/>
            </a:pPr>
            <a:r>
              <a:rPr lang="en-US" sz="5000" dirty="0" smtClean="0"/>
              <a:t>Then below this, add a new paragraph element with the two photos, britain.jpg and applestore.jpg in the photos directory.  Include appropriate width and height attributes and alt text of, “An iPod in Birmingham at a telephone box” and “An iPod at the Birmingham Apple store”.</a:t>
            </a:r>
          </a:p>
        </p:txBody>
      </p:sp>
    </p:spTree>
    <p:extLst>
      <p:ext uri="{BB962C8B-B14F-4D97-AF65-F5344CB8AC3E}">
        <p14:creationId xmlns:p14="http://schemas.microsoft.com/office/powerpoint/2010/main" val="4062734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2767</TotalTime>
  <Words>1882</Words>
  <Application>Microsoft Office PowerPoint</Application>
  <PresentationFormat>Custom</PresentationFormat>
  <Paragraphs>106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Lecture 5: Introduction to Images</vt:lpstr>
      <vt:lpstr>Introducing Images</vt:lpstr>
      <vt:lpstr>Image formats: Which one to choose?</vt:lpstr>
      <vt:lpstr>Book’s Trivia Question exercise</vt:lpstr>
      <vt:lpstr>Couple of image attributes</vt:lpstr>
      <vt:lpstr>myPod Code: Add image seattle_video.jpg to bottom.</vt:lpstr>
      <vt:lpstr>Pixels</vt:lpstr>
      <vt:lpstr>Exercise: myPod (cont.)</vt:lpstr>
      <vt:lpstr>Exercise: myPod (cont.)</vt:lpstr>
      <vt:lpstr>Exercise with thumbnails</vt:lpstr>
      <vt:lpstr>Exercise with thumbnails (cont.)</vt:lpstr>
      <vt:lpstr>Exercise with thumbnails (cont.)</vt:lpstr>
      <vt:lpstr>Adding transparent logo</vt:lpstr>
      <vt:lpstr>Logos (with different transparency)</vt:lpstr>
      <vt:lpstr>Softening text edges</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Schanker</dc:creator>
  <cp:lastModifiedBy>Jason Schanker</cp:lastModifiedBy>
  <cp:revision>95</cp:revision>
  <dcterms:created xsi:type="dcterms:W3CDTF">2013-11-30T04:24:37Z</dcterms:created>
  <dcterms:modified xsi:type="dcterms:W3CDTF">2015-09-25T19:51:17Z</dcterms:modified>
</cp:coreProperties>
</file>