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60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06" autoAdjust="0"/>
  </p:normalViewPr>
  <p:slideViewPr>
    <p:cSldViewPr snapToGrid="0">
      <p:cViewPr varScale="1">
        <p:scale>
          <a:sx n="153" d="100"/>
          <a:sy n="153" d="100"/>
        </p:scale>
        <p:origin x="5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anjay Mishra" userId="f8eef555-ff5f-4213-85a8-f629a72548e5" providerId="ADAL" clId="{91927B57-1393-4C13-9E65-4FF8CF147ECD}"/>
    <pc:docChg chg="addSld modSld">
      <pc:chgData name="Dhananjay Mishra" userId="f8eef555-ff5f-4213-85a8-f629a72548e5" providerId="ADAL" clId="{91927B57-1393-4C13-9E65-4FF8CF147ECD}" dt="2023-03-06T14:58:49.143" v="54" actId="22"/>
      <pc:docMkLst>
        <pc:docMk/>
      </pc:docMkLst>
      <pc:sldChg chg="modSp new mod">
        <pc:chgData name="Dhananjay Mishra" userId="f8eef555-ff5f-4213-85a8-f629a72548e5" providerId="ADAL" clId="{91927B57-1393-4C13-9E65-4FF8CF147ECD}" dt="2023-03-06T13:21:16.041" v="46" actId="20577"/>
        <pc:sldMkLst>
          <pc:docMk/>
          <pc:sldMk cId="1929007365" sldId="256"/>
        </pc:sldMkLst>
        <pc:spChg chg="mod">
          <ac:chgData name="Dhananjay Mishra" userId="f8eef555-ff5f-4213-85a8-f629a72548e5" providerId="ADAL" clId="{91927B57-1393-4C13-9E65-4FF8CF147ECD}" dt="2023-03-06T13:21:02.871" v="16" actId="20577"/>
          <ac:spMkLst>
            <pc:docMk/>
            <pc:sldMk cId="1929007365" sldId="256"/>
            <ac:spMk id="2" creationId="{18A3D81E-2948-8145-00FA-F2625A59E4C6}"/>
          </ac:spMkLst>
        </pc:spChg>
        <pc:spChg chg="mod">
          <ac:chgData name="Dhananjay Mishra" userId="f8eef555-ff5f-4213-85a8-f629a72548e5" providerId="ADAL" clId="{91927B57-1393-4C13-9E65-4FF8CF147ECD}" dt="2023-03-06T13:21:16.041" v="46" actId="20577"/>
          <ac:spMkLst>
            <pc:docMk/>
            <pc:sldMk cId="1929007365" sldId="256"/>
            <ac:spMk id="3" creationId="{D2292C12-669D-BA32-FB1D-9F59ECD0D9B4}"/>
          </ac:spMkLst>
        </pc:spChg>
      </pc:sldChg>
      <pc:sldChg chg="new">
        <pc:chgData name="Dhananjay Mishra" userId="f8eef555-ff5f-4213-85a8-f629a72548e5" providerId="ADAL" clId="{91927B57-1393-4C13-9E65-4FF8CF147ECD}" dt="2023-03-06T13:21:28.632" v="47" actId="680"/>
        <pc:sldMkLst>
          <pc:docMk/>
          <pc:sldMk cId="1080305898" sldId="257"/>
        </pc:sldMkLst>
      </pc:sldChg>
      <pc:sldChg chg="addSp delSp modSp new mod">
        <pc:chgData name="Dhananjay Mishra" userId="f8eef555-ff5f-4213-85a8-f629a72548e5" providerId="ADAL" clId="{91927B57-1393-4C13-9E65-4FF8CF147ECD}" dt="2023-03-06T13:22:43.452" v="50" actId="22"/>
        <pc:sldMkLst>
          <pc:docMk/>
          <pc:sldMk cId="3141864746" sldId="258"/>
        </pc:sldMkLst>
        <pc:spChg chg="del">
          <ac:chgData name="Dhananjay Mishra" userId="f8eef555-ff5f-4213-85a8-f629a72548e5" providerId="ADAL" clId="{91927B57-1393-4C13-9E65-4FF8CF147ECD}" dt="2023-03-06T13:22:43.452" v="50" actId="22"/>
          <ac:spMkLst>
            <pc:docMk/>
            <pc:sldMk cId="3141864746" sldId="258"/>
            <ac:spMk id="3" creationId="{BD569780-5BE1-3640-1668-B0CD7534855D}"/>
          </ac:spMkLst>
        </pc:spChg>
        <pc:picChg chg="add mod ord">
          <ac:chgData name="Dhananjay Mishra" userId="f8eef555-ff5f-4213-85a8-f629a72548e5" providerId="ADAL" clId="{91927B57-1393-4C13-9E65-4FF8CF147ECD}" dt="2023-03-06T13:22:43.452" v="50" actId="22"/>
          <ac:picMkLst>
            <pc:docMk/>
            <pc:sldMk cId="3141864746" sldId="258"/>
            <ac:picMk id="5" creationId="{E75B2C95-873D-7D88-E685-F77753E99DA7}"/>
          </ac:picMkLst>
        </pc:picChg>
      </pc:sldChg>
      <pc:sldChg chg="new">
        <pc:chgData name="Dhananjay Mishra" userId="f8eef555-ff5f-4213-85a8-f629a72548e5" providerId="ADAL" clId="{91927B57-1393-4C13-9E65-4FF8CF147ECD}" dt="2023-03-06T13:21:30.810" v="49" actId="680"/>
        <pc:sldMkLst>
          <pc:docMk/>
          <pc:sldMk cId="3386966222" sldId="259"/>
        </pc:sldMkLst>
      </pc:sldChg>
      <pc:sldChg chg="addSp delSp modSp new mod">
        <pc:chgData name="Dhananjay Mishra" userId="f8eef555-ff5f-4213-85a8-f629a72548e5" providerId="ADAL" clId="{91927B57-1393-4C13-9E65-4FF8CF147ECD}" dt="2023-03-06T13:48:19.076" v="52" actId="22"/>
        <pc:sldMkLst>
          <pc:docMk/>
          <pc:sldMk cId="3663469848" sldId="260"/>
        </pc:sldMkLst>
        <pc:spChg chg="del">
          <ac:chgData name="Dhananjay Mishra" userId="f8eef555-ff5f-4213-85a8-f629a72548e5" providerId="ADAL" clId="{91927B57-1393-4C13-9E65-4FF8CF147ECD}" dt="2023-03-06T13:48:19.076" v="52" actId="22"/>
          <ac:spMkLst>
            <pc:docMk/>
            <pc:sldMk cId="3663469848" sldId="260"/>
            <ac:spMk id="3" creationId="{220E9665-D1FE-53FA-22E6-D76E12F7DA62}"/>
          </ac:spMkLst>
        </pc:spChg>
        <pc:picChg chg="add mod ord">
          <ac:chgData name="Dhananjay Mishra" userId="f8eef555-ff5f-4213-85a8-f629a72548e5" providerId="ADAL" clId="{91927B57-1393-4C13-9E65-4FF8CF147ECD}" dt="2023-03-06T13:48:19.076" v="52" actId="22"/>
          <ac:picMkLst>
            <pc:docMk/>
            <pc:sldMk cId="3663469848" sldId="260"/>
            <ac:picMk id="5" creationId="{A7F9D20C-8E98-85C0-CB31-AEB18F70899A}"/>
          </ac:picMkLst>
        </pc:picChg>
      </pc:sldChg>
      <pc:sldChg chg="addSp delSp modSp new mod">
        <pc:chgData name="Dhananjay Mishra" userId="f8eef555-ff5f-4213-85a8-f629a72548e5" providerId="ADAL" clId="{91927B57-1393-4C13-9E65-4FF8CF147ECD}" dt="2023-03-06T14:58:49.143" v="54" actId="22"/>
        <pc:sldMkLst>
          <pc:docMk/>
          <pc:sldMk cId="3916328443" sldId="261"/>
        </pc:sldMkLst>
        <pc:spChg chg="del">
          <ac:chgData name="Dhananjay Mishra" userId="f8eef555-ff5f-4213-85a8-f629a72548e5" providerId="ADAL" clId="{91927B57-1393-4C13-9E65-4FF8CF147ECD}" dt="2023-03-06T14:58:49.143" v="54" actId="22"/>
          <ac:spMkLst>
            <pc:docMk/>
            <pc:sldMk cId="3916328443" sldId="261"/>
            <ac:spMk id="3" creationId="{48CFE4B6-76C7-5B18-75C2-6D53B7D26B80}"/>
          </ac:spMkLst>
        </pc:spChg>
        <pc:picChg chg="add mod ord">
          <ac:chgData name="Dhananjay Mishra" userId="f8eef555-ff5f-4213-85a8-f629a72548e5" providerId="ADAL" clId="{91927B57-1393-4C13-9E65-4FF8CF147ECD}" dt="2023-03-06T14:58:49.143" v="54" actId="22"/>
          <ac:picMkLst>
            <pc:docMk/>
            <pc:sldMk cId="3916328443" sldId="261"/>
            <ac:picMk id="5" creationId="{03E6AE1C-7AFE-0AD2-6BAB-42518CD136C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EDFED-D9E6-4A39-A70E-2527550196D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D6368-A7FF-4197-8C5E-D084C7A8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Based on the data provided, the dataset has two columns: "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Edge_Computing_Techniques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" and "Distribution". 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"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Edge_Computing_Techniques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" column lists four different edge computing techniques, namely "Edge Security", "Edge Intelligence", "Cloud-Edge", and "Cloud Computing". 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"Distribution" column contains the distribution or percentage of each technique.</a:t>
            </a:r>
          </a:p>
          <a:p>
            <a:pPr marL="0" indent="0">
              <a:buFontTx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FontTx/>
              <a:buNone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- Edge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Intelligence is a popular technique in edge computing, while Cloud Computing is the least popular.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D6368-A7FF-4197-8C5E-D084C7A878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2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Based on the data provided, the dataset has two columns named "Strategies" and "Latency". 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"Strategies" column lists out three different strategies.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"Latency" column shows the latency values associated with each strategy.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D6368-A7FF-4197-8C5E-D084C7A878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55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D6368-A7FF-4197-8C5E-D084C7A878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4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842A-EC4B-1339-CD8A-5A42E29D4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CB957-4773-3845-73CD-8C46CEAC7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BC95-F5AD-87EE-A366-F30B14E0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7B4-8F0E-48E4-835E-698987F5664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818C2-3E51-1C7D-4345-A2408346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D9AE-717D-B8FD-CF00-A3539227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7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2263-309F-0EB0-0E8B-7614899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1C61E-B8A7-32C0-5B0C-D3A99F171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3CBBC-D017-4E2D-4808-4945B4E4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7B4-8F0E-48E4-835E-698987F5664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F4C2F-EE1D-131C-5906-CBBA8B22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86718-9F2D-6D89-6167-2629834B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1CAFF-63E0-0C8E-AAC5-AF8058878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3964E-DEFC-B174-8E4F-CF5A93AE6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F661E-7EF1-FEF5-EAAA-4B77F82C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7B4-8F0E-48E4-835E-698987F5664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95E07-BCED-E0C2-4E99-AF9A6FAC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03808-4B50-4433-ABE7-46F6D629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1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0E55-064C-6FEA-4611-87577ADA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6AA5-6A3E-D44E-551B-050537DA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A822B-A133-8E04-0FBC-998B2D51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7B4-8F0E-48E4-835E-698987F5664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15C10-9876-3693-049A-DC80024B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6D275-D030-8CF5-B9A2-E9106899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7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7D21-7683-177A-CC9E-3DD9EAA3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5C4DC-FA58-787A-34FC-352C6F977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CA91-D983-A8DA-1CF5-C0CA5AF5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7B4-8F0E-48E4-835E-698987F5664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744E4-1D69-A8DF-3AD7-B8FB4A6F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0816-EB30-648B-4BD4-B2DDB837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0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57C1-7B14-A8D8-FF36-98C57B33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B4F1-0064-DDB7-F4DD-C64E380EB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22F5-9CD4-9631-2A9C-AB2F8C4C5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5FBFF-4C56-2AF4-68B9-8C345DED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7B4-8F0E-48E4-835E-698987F5664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82F8A-7E6D-D7AA-35A6-983D47F3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93840-F0C7-5587-D7A8-552B0001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6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A01D-84C0-249F-CFE9-56A78CD3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B50C6-47AD-BB02-F48D-8B5A9B08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72490-714C-2441-A0D1-3F78ED872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79D56-78CD-35AA-A67E-AE1D70668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1B827-D29B-B386-91C3-2E58B7203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C3EDC-BCCC-C04F-6D17-E4D3A5A0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7B4-8F0E-48E4-835E-698987F5664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7E44B-45B9-7C87-6919-54F98681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0EDEA-6D00-6EE6-56E4-6C94EBD7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5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ADB3-623A-F7E8-CA04-6609240B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56B8A-3A7B-F463-8F38-8EDE1DA3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7B4-8F0E-48E4-835E-698987F5664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22E80-69E0-DD0D-0219-B910EEA4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C1FCB-BE1D-BA76-463B-3EC52DE0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9BC6C-C41E-9FDE-F73E-A92DE54A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7B4-8F0E-48E4-835E-698987F5664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AE3AC-457A-2807-7299-7FEFD330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5A055-4D4F-3981-C397-FE97690F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136E-8E35-E582-425B-DEF794BC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D367-3CD3-620E-7B34-A58A98769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FBD54-99F5-79BC-D2E2-8002C4777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B73C5-485C-FB79-370A-492142C1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7B4-8F0E-48E4-835E-698987F5664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BEC01-B289-047E-B28B-6D38C3C7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B552A-A011-92F8-1560-65D1DBC6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4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F9DD-303F-07D9-057D-3D51952D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13852-6FBE-D3CC-A3A7-DF8EEFB95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C1568-2F3D-3609-9CBF-B551ADB09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6D1F4-084B-704E-DFEA-5C83AF30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7B4-8F0E-48E4-835E-698987F5664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1C7AC-D1E7-3AE9-07EB-8A8B0986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CE9E3-7119-D842-DC04-C13587F1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3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3C79C-CC54-C11E-DA81-9991CE9A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8D0EB-A56E-9F56-BC78-6B54CB3F2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76A6D-828A-4E45-11E9-1116040F3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37B4-8F0E-48E4-835E-698987F5664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1E5D-2262-7056-F9C3-5806A2512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0EDA2-AB1F-5EA2-B5AB-A6C72946E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4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55/2022/2333821" TargetMode="External"/><Relationship Id="rId2" Type="http://schemas.openxmlformats.org/officeDocument/2006/relationships/hyperlink" Target="https://doi.org/10.1155/2022/147390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55/2022/1473901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55/2022/1473901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oi.org/10.1155/2022/233382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D81E-2948-8145-00FA-F2625A59E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92C12-669D-BA32-FB1D-9F59ECD0D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Dhananjay Mishra</a:t>
            </a:r>
          </a:p>
          <a:p>
            <a:r>
              <a:rPr lang="en-US" dirty="0"/>
              <a:t>UCF ID.: 5414844</a:t>
            </a:r>
          </a:p>
          <a:p>
            <a:r>
              <a:rPr lang="en-US" dirty="0"/>
              <a:t>Course: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92900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22B5-BEC6-B271-4CB7-9A0F5E5B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0910-913A-9920-3E2A-B9708E11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700"/>
            <a:ext cx="10515600" cy="4386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[1]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Odugu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Rama Devi, Julian Webber,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Abolfazl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Mehbodniya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Morsa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Chaitanya, Parag S.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Jawarkar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Mukesh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Soni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Shahajan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Miah, "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The Future Development Direction of Cloud-Associated Edge-Computing Security in the Era of 5G as Edge Intelligence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",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Scientific Programming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vol. 2022, Article ID 1473901, 13 pages, 2022. </a:t>
            </a:r>
            <a:r>
              <a:rPr lang="en-US" sz="2400" b="0" i="0" dirty="0">
                <a:solidFill>
                  <a:srgbClr val="000000"/>
                </a:solidFill>
                <a:effectLst/>
                <a:hlinkClick r:id="rId2"/>
              </a:rPr>
              <a:t>https://doi.org/10.1155/2022/1473901</a:t>
            </a: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[2]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Rahman Ali,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Farkhund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Iqbal, Muhammad Sadiq Hassan Zada, "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Multicriteria Decision Making for Carbon Dioxide (CO</a:t>
            </a:r>
            <a:r>
              <a:rPr lang="en-US" sz="2400" b="1" i="0" baseline="-25000" dirty="0">
                <a:solidFill>
                  <a:srgbClr val="000000"/>
                </a:solidFill>
                <a:effectLst/>
              </a:rPr>
              <a:t>2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) Emission Reduction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",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Scientific Programming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vol. 2022, Article ID 2333821, 14 pages, 2022. </a:t>
            </a:r>
            <a:r>
              <a:rPr lang="en-US" sz="2400" b="0" i="0" dirty="0">
                <a:solidFill>
                  <a:srgbClr val="000000"/>
                </a:solidFill>
                <a:effectLst/>
                <a:hlinkClick r:id="rId3"/>
              </a:rPr>
              <a:t>https://doi.org/10.1155/2022/2333821</a:t>
            </a: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6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1792-B8F4-FA7A-EA27-FEA71888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52" y="96354"/>
            <a:ext cx="10515600" cy="902184"/>
          </a:xfrm>
        </p:spPr>
        <p:txBody>
          <a:bodyPr/>
          <a:lstStyle/>
          <a:p>
            <a:r>
              <a:rPr lang="en-US" dirty="0"/>
              <a:t>Visualization #1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F374DBF5-9BD8-7B45-C61A-4A249D4DD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76" y="1735670"/>
            <a:ext cx="3067105" cy="3386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82CDC-9119-5717-C2C0-C0B99E11270F}"/>
              </a:ext>
            </a:extLst>
          </p:cNvPr>
          <p:cNvSpPr txBox="1"/>
          <p:nvPr/>
        </p:nvSpPr>
        <p:spPr>
          <a:xfrm>
            <a:off x="1346504" y="5413116"/>
            <a:ext cx="31465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Figure 3: Edge computing techniques distribution 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03C79-6C65-824C-CB86-383D2D643884}"/>
              </a:ext>
            </a:extLst>
          </p:cNvPr>
          <p:cNvSpPr txBox="1"/>
          <p:nvPr/>
        </p:nvSpPr>
        <p:spPr>
          <a:xfrm>
            <a:off x="6826352" y="5413116"/>
            <a:ext cx="29754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Figure 1: Edge Computing Techniques Distribution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E90C1-E087-AD79-FE47-5D7D20A82A29}"/>
              </a:ext>
            </a:extLst>
          </p:cNvPr>
          <p:cNvSpPr txBox="1"/>
          <p:nvPr/>
        </p:nvSpPr>
        <p:spPr>
          <a:xfrm>
            <a:off x="2201059" y="1075551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16E0B-2F96-ADCB-92DF-F29DF12E94CE}"/>
              </a:ext>
            </a:extLst>
          </p:cNvPr>
          <p:cNvSpPr txBox="1"/>
          <p:nvPr/>
        </p:nvSpPr>
        <p:spPr>
          <a:xfrm>
            <a:off x="7610577" y="985953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AFTER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013644-4065-E6AB-6E34-923A6B50A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994" y="1735670"/>
            <a:ext cx="4797562" cy="294461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976BA-EDC0-62D3-0B6F-E7F311B8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2726" y="6151149"/>
            <a:ext cx="10515600" cy="497433"/>
          </a:xfrm>
        </p:spPr>
        <p:txBody>
          <a:bodyPr/>
          <a:lstStyle/>
          <a:p>
            <a:pPr algn="l"/>
            <a:r>
              <a:rPr lang="en-US" sz="900" dirty="0"/>
              <a:t>[1] </a:t>
            </a:r>
            <a:r>
              <a:rPr lang="en-US" sz="900" dirty="0" err="1"/>
              <a:t>Odugu</a:t>
            </a:r>
            <a:r>
              <a:rPr lang="en-US" sz="900" dirty="0"/>
              <a:t> Rama Devi, Julian Webber, </a:t>
            </a:r>
            <a:r>
              <a:rPr lang="en-US" sz="900" dirty="0" err="1"/>
              <a:t>Abolfazl</a:t>
            </a:r>
            <a:r>
              <a:rPr lang="en-US" sz="900" dirty="0"/>
              <a:t> </a:t>
            </a:r>
            <a:r>
              <a:rPr lang="en-US" sz="900" dirty="0" err="1"/>
              <a:t>Mehbodniya</a:t>
            </a:r>
            <a:r>
              <a:rPr lang="en-US" sz="900" dirty="0"/>
              <a:t>, </a:t>
            </a:r>
            <a:r>
              <a:rPr lang="en-US" sz="900" dirty="0" err="1"/>
              <a:t>Morsa</a:t>
            </a:r>
            <a:r>
              <a:rPr lang="en-US" sz="900" dirty="0"/>
              <a:t> Chaitanya, Parag S. </a:t>
            </a:r>
            <a:r>
              <a:rPr lang="en-US" sz="900" dirty="0" err="1"/>
              <a:t>Jawarkar</a:t>
            </a:r>
            <a:r>
              <a:rPr lang="en-US" sz="900" dirty="0"/>
              <a:t>, Mukesh Soni, </a:t>
            </a:r>
            <a:r>
              <a:rPr lang="en-US" sz="900" dirty="0" err="1"/>
              <a:t>Shahajan</a:t>
            </a:r>
            <a:r>
              <a:rPr lang="en-US" sz="900" dirty="0"/>
              <a:t> Miah, "</a:t>
            </a:r>
            <a:r>
              <a:rPr lang="en-US" sz="900" b="1" dirty="0"/>
              <a:t>The Future Development Direction of Cloud-Associated Edge-Computing Security in the Era of 5G as Edge Intelligence</a:t>
            </a:r>
            <a:r>
              <a:rPr lang="en-US" sz="900" dirty="0"/>
              <a:t>", Scientific Programming, vol. 2022, Article ID 1473901, 13 pages, 2022. </a:t>
            </a:r>
            <a:r>
              <a:rPr lang="en-US" sz="900" dirty="0">
                <a:hlinkClick r:id="rId5"/>
              </a:rPr>
              <a:t>https://doi.org/10.1155/2022/1473901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632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7E06-DFDD-D362-6362-67AC46B1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156"/>
            <a:ext cx="10515600" cy="1067836"/>
          </a:xfrm>
        </p:spPr>
        <p:txBody>
          <a:bodyPr/>
          <a:lstStyle/>
          <a:p>
            <a:r>
              <a:rPr lang="en-US" dirty="0"/>
              <a:t>Visualization #2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7127C6F4-7E18-6342-7A83-650531AAD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25" y="1880124"/>
            <a:ext cx="4634163" cy="3144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C036A-E877-0311-2A13-CAE89845483A}"/>
              </a:ext>
            </a:extLst>
          </p:cNvPr>
          <p:cNvSpPr txBox="1"/>
          <p:nvPr/>
        </p:nvSpPr>
        <p:spPr>
          <a:xfrm>
            <a:off x="2564842" y="1200726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92D5E-9C6A-0E32-8B1C-324F2CD0B921}"/>
              </a:ext>
            </a:extLst>
          </p:cNvPr>
          <p:cNvSpPr txBox="1"/>
          <p:nvPr/>
        </p:nvSpPr>
        <p:spPr>
          <a:xfrm>
            <a:off x="8269302" y="1195637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AFTER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3CA0C-96E4-CABF-65CA-8E845D1ED4D0}"/>
              </a:ext>
            </a:extLst>
          </p:cNvPr>
          <p:cNvSpPr txBox="1"/>
          <p:nvPr/>
        </p:nvSpPr>
        <p:spPr>
          <a:xfrm>
            <a:off x="1839138" y="5416508"/>
            <a:ext cx="3689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Figure 4: Latency comparison with applied strategies 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DCA47-9546-AC65-B605-36FCCB1B13D2}"/>
              </a:ext>
            </a:extLst>
          </p:cNvPr>
          <p:cNvSpPr txBox="1"/>
          <p:nvPr/>
        </p:nvSpPr>
        <p:spPr>
          <a:xfrm>
            <a:off x="7250990" y="5532507"/>
            <a:ext cx="3689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Figure 2: Latency Comparison with Applied Strategies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ADCE7F9-8B5A-AEBC-32EF-5C5D3B983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06344" y="1690368"/>
            <a:ext cx="3689350" cy="3781677"/>
          </a:xfr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8FE4015E-E469-5943-8CA5-4AC9D2F3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411" y="6269126"/>
            <a:ext cx="10515600" cy="453543"/>
          </a:xfrm>
        </p:spPr>
        <p:txBody>
          <a:bodyPr/>
          <a:lstStyle/>
          <a:p>
            <a:pPr algn="l"/>
            <a:r>
              <a:rPr lang="en-US" sz="900" dirty="0"/>
              <a:t>[1] </a:t>
            </a:r>
            <a:r>
              <a:rPr lang="en-US" sz="900" dirty="0" err="1"/>
              <a:t>Odugu</a:t>
            </a:r>
            <a:r>
              <a:rPr lang="en-US" sz="900" dirty="0"/>
              <a:t> Rama Devi, Julian Webber, </a:t>
            </a:r>
            <a:r>
              <a:rPr lang="en-US" sz="900" dirty="0" err="1"/>
              <a:t>Abolfazl</a:t>
            </a:r>
            <a:r>
              <a:rPr lang="en-US" sz="900" dirty="0"/>
              <a:t> </a:t>
            </a:r>
            <a:r>
              <a:rPr lang="en-US" sz="900" dirty="0" err="1"/>
              <a:t>Mehbodniya</a:t>
            </a:r>
            <a:r>
              <a:rPr lang="en-US" sz="900" dirty="0"/>
              <a:t>, </a:t>
            </a:r>
            <a:r>
              <a:rPr lang="en-US" sz="900" dirty="0" err="1"/>
              <a:t>Morsa</a:t>
            </a:r>
            <a:r>
              <a:rPr lang="en-US" sz="900" dirty="0"/>
              <a:t> Chaitanya, Parag S. </a:t>
            </a:r>
            <a:r>
              <a:rPr lang="en-US" sz="900" dirty="0" err="1"/>
              <a:t>Jawarkar</a:t>
            </a:r>
            <a:r>
              <a:rPr lang="en-US" sz="900" dirty="0"/>
              <a:t>, Mukesh Soni, </a:t>
            </a:r>
            <a:r>
              <a:rPr lang="en-US" sz="900" dirty="0" err="1"/>
              <a:t>Shahajan</a:t>
            </a:r>
            <a:r>
              <a:rPr lang="en-US" sz="900" dirty="0"/>
              <a:t> Miah, "</a:t>
            </a:r>
            <a:r>
              <a:rPr lang="en-US" sz="900" b="1" dirty="0"/>
              <a:t>The Future Development Direction of Cloud-Associated Edge-Computing Security in the Era of 5G as Edge Intelligence</a:t>
            </a:r>
            <a:r>
              <a:rPr lang="en-US" sz="900" dirty="0"/>
              <a:t>", Scientific Programming, vol. 2022, Article ID 1473901, 13 pages, 2022. </a:t>
            </a:r>
            <a:r>
              <a:rPr lang="en-US" sz="900" dirty="0">
                <a:hlinkClick r:id="rId5"/>
              </a:rPr>
              <a:t>https://doi.org/10.1155/2022/1473901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346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367-A6B7-B1F8-19C4-845388D0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209634"/>
            <a:ext cx="10515600" cy="985838"/>
          </a:xfrm>
        </p:spPr>
        <p:txBody>
          <a:bodyPr/>
          <a:lstStyle/>
          <a:p>
            <a:r>
              <a:rPr lang="en-US" dirty="0"/>
              <a:t>Visualization #3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0723C-B41E-E36A-1BDD-56F2E2B77B28}"/>
              </a:ext>
            </a:extLst>
          </p:cNvPr>
          <p:cNvSpPr txBox="1"/>
          <p:nvPr/>
        </p:nvSpPr>
        <p:spPr>
          <a:xfrm>
            <a:off x="2178171" y="1345397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D3205-E2B1-03A9-A41F-D1D331E02321}"/>
              </a:ext>
            </a:extLst>
          </p:cNvPr>
          <p:cNvSpPr txBox="1"/>
          <p:nvPr/>
        </p:nvSpPr>
        <p:spPr>
          <a:xfrm>
            <a:off x="9025743" y="1345397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AFTER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E235A-8C42-1E7C-0FCA-C37726B548F0}"/>
              </a:ext>
            </a:extLst>
          </p:cNvPr>
          <p:cNvSpPr txBox="1"/>
          <p:nvPr/>
        </p:nvSpPr>
        <p:spPr>
          <a:xfrm>
            <a:off x="7711293" y="5751564"/>
            <a:ext cx="3689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Figure 4: Statistics of the CO2 emission by transport sector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494D6-7CEC-F86C-B56B-152DFB2AB0A1}"/>
              </a:ext>
            </a:extLst>
          </p:cNvPr>
          <p:cNvSpPr txBox="1"/>
          <p:nvPr/>
        </p:nvSpPr>
        <p:spPr>
          <a:xfrm>
            <a:off x="1243649" y="5751564"/>
            <a:ext cx="3689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Figure 1: Statistics of the CO2 emission by transport sector [2]</a:t>
            </a:r>
          </a:p>
        </p:txBody>
      </p:sp>
      <p:pic>
        <p:nvPicPr>
          <p:cNvPr id="14" name="Content Placeholder 13" descr="Chart, pie chart&#10;&#10;Description automatically generated">
            <a:extLst>
              <a:ext uri="{FF2B5EF4-FFF2-40B4-BE49-F238E27FC236}">
                <a16:creationId xmlns:a16="http://schemas.microsoft.com/office/drawing/2014/main" id="{938B88BD-D43A-80AE-FA23-C5DFE439C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5" y="1931665"/>
            <a:ext cx="5016818" cy="327183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373DF-1785-9426-85C2-16887E17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4925" y="6283102"/>
            <a:ext cx="10912939" cy="365125"/>
          </a:xfrm>
        </p:spPr>
        <p:txBody>
          <a:bodyPr/>
          <a:lstStyle/>
          <a:p>
            <a:pPr algn="l"/>
            <a:r>
              <a:rPr lang="en-US" sz="900" dirty="0"/>
              <a:t>[2] Rahman Ali, </a:t>
            </a:r>
            <a:r>
              <a:rPr lang="en-US" sz="900" dirty="0" err="1"/>
              <a:t>Farkhund</a:t>
            </a:r>
            <a:r>
              <a:rPr lang="en-US" sz="900" dirty="0"/>
              <a:t> Iqbal, Muhammad Sadiq Hassan Zada, "</a:t>
            </a:r>
            <a:r>
              <a:rPr lang="en-US" sz="900" b="1" dirty="0"/>
              <a:t>Multicriteria Decision Making for Carbon Dioxide (CO2) Emission Reduction</a:t>
            </a:r>
            <a:r>
              <a:rPr lang="en-US" sz="900" dirty="0"/>
              <a:t>", Scientific Programming, vol. 2022, Article ID 2333821, 14 pages, 2022. </a:t>
            </a:r>
            <a:r>
              <a:rPr lang="en-US" sz="900" dirty="0">
                <a:hlinkClick r:id="rId4"/>
              </a:rPr>
              <a:t>https://doi.org/10.1155/2022/2333821</a:t>
            </a:r>
            <a:r>
              <a:rPr lang="en-US" sz="9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5C8FF1-1920-5CB3-C0DB-294B664C3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209" y="1992351"/>
            <a:ext cx="5345539" cy="32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8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D995-0873-05C3-7F24-0BBCBC82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679B-0BE3-83F4-7FFF-FF85C9237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6000" dirty="0">
                <a:latin typeface="+mj-lt"/>
              </a:rPr>
              <a:t>Thank You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0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535</Words>
  <Application>Microsoft Office PowerPoint</Application>
  <PresentationFormat>Widescreen</PresentationFormat>
  <Paragraphs>41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 Theme</vt:lpstr>
      <vt:lpstr>Mid-Term Project</vt:lpstr>
      <vt:lpstr>Research Papers</vt:lpstr>
      <vt:lpstr>Visualization #1</vt:lpstr>
      <vt:lpstr>Visualization #2</vt:lpstr>
      <vt:lpstr>Visualization #3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Dhananjay Mishra</dc:creator>
  <cp:lastModifiedBy>Dhananjay Mishra</cp:lastModifiedBy>
  <cp:revision>21</cp:revision>
  <dcterms:created xsi:type="dcterms:W3CDTF">2023-03-06T13:20:37Z</dcterms:created>
  <dcterms:modified xsi:type="dcterms:W3CDTF">2023-03-08T15:57:53Z</dcterms:modified>
</cp:coreProperties>
</file>