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1"/>
  </p:notesMasterIdLst>
  <p:sldIdLst>
    <p:sldId id="259" r:id="rId5"/>
    <p:sldId id="308" r:id="rId6"/>
    <p:sldId id="294" r:id="rId7"/>
    <p:sldId id="295" r:id="rId8"/>
    <p:sldId id="313" r:id="rId9"/>
    <p:sldId id="296" r:id="rId10"/>
    <p:sldId id="281" r:id="rId11"/>
    <p:sldId id="312" r:id="rId12"/>
    <p:sldId id="310" r:id="rId13"/>
    <p:sldId id="316" r:id="rId14"/>
    <p:sldId id="315" r:id="rId15"/>
    <p:sldId id="317" r:id="rId16"/>
    <p:sldId id="311" r:id="rId17"/>
    <p:sldId id="305" r:id="rId18"/>
    <p:sldId id="306" r:id="rId19"/>
    <p:sldId id="3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EEFC53-0525-42C9-82E6-90AEB2ACE801}" v="2" dt="2023-11-20T10:26:52.3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598" autoAdjust="0"/>
  </p:normalViewPr>
  <p:slideViewPr>
    <p:cSldViewPr snapToGrid="0">
      <p:cViewPr>
        <p:scale>
          <a:sx n="87" d="100"/>
          <a:sy n="87" d="100"/>
        </p:scale>
        <p:origin x="528" y="53"/>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endParaRPr lang="en-US" dirty="0"/>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839788" y="457200"/>
            <a:ext cx="3932237" cy="1600200"/>
          </a:xfrm>
        </p:spPr>
        <p:txBody>
          <a:bodyPr anchor="b">
            <a:normAutofit/>
          </a:bodyPr>
          <a:lstStyle/>
          <a:p>
            <a:r>
              <a:rPr lang="en-US" dirty="0"/>
              <a:t>Refrigerator</a:t>
            </a:r>
            <a:br>
              <a:rPr lang="en-US" dirty="0"/>
            </a:br>
            <a:r>
              <a:rPr lang="en-US" dirty="0"/>
              <a:t>management</a:t>
            </a:r>
            <a:br>
              <a:rPr lang="en-US" dirty="0"/>
            </a:br>
            <a:r>
              <a:rPr lang="en-US" dirty="0"/>
              <a:t>system</a:t>
            </a:r>
          </a:p>
        </p:txBody>
      </p:sp>
      <p:pic>
        <p:nvPicPr>
          <p:cNvPr id="10" name="Picture Placeholder 9" descr="A drawing of a refrigerator&#10;&#10;Description automatically generated">
            <a:extLst>
              <a:ext uri="{FF2B5EF4-FFF2-40B4-BE49-F238E27FC236}">
                <a16:creationId xmlns:a16="http://schemas.microsoft.com/office/drawing/2014/main" id="{C210B241-1D2E-097C-7B17-02693EAF151F}"/>
              </a:ext>
            </a:extLst>
          </p:cNvPr>
          <p:cNvPicPr>
            <a:picLocks noGrp="1" noChangeAspect="1"/>
          </p:cNvPicPr>
          <p:nvPr>
            <p:ph idx="1"/>
          </p:nvPr>
        </p:nvPicPr>
        <p:blipFill rotWithShape="1">
          <a:blip r:embed="rId2"/>
          <a:srcRect t="5940" r="3" b="15101"/>
          <a:stretch/>
        </p:blipFill>
        <p:spPr>
          <a:xfrm>
            <a:off x="5183188" y="987425"/>
            <a:ext cx="6172200" cy="4873625"/>
          </a:xfrm>
          <a:noFill/>
        </p:spPr>
      </p:pic>
      <p:sp>
        <p:nvSpPr>
          <p:cNvPr id="3" name="Subtitle 2">
            <a:extLst>
              <a:ext uri="{FF2B5EF4-FFF2-40B4-BE49-F238E27FC236}">
                <a16:creationId xmlns:a16="http://schemas.microsoft.com/office/drawing/2014/main" id="{0A140D27-0E15-4434-A8B8-FC32761449B0}"/>
              </a:ext>
            </a:extLst>
          </p:cNvPr>
          <p:cNvSpPr>
            <a:spLocks noGrp="1"/>
          </p:cNvSpPr>
          <p:nvPr>
            <p:ph type="body" sz="half" idx="2"/>
          </p:nvPr>
        </p:nvSpPr>
        <p:spPr>
          <a:xfrm>
            <a:off x="839788" y="2057400"/>
            <a:ext cx="3932237" cy="3811588"/>
          </a:xfrm>
        </p:spPr>
        <p:txBody>
          <a:bodyPr>
            <a:normAutofit/>
          </a:bodyPr>
          <a:lstStyle/>
          <a:p>
            <a:r>
              <a:rPr lang="en-US" dirty="0"/>
              <a:t>Takacs Alexandru</a:t>
            </a:r>
          </a:p>
        </p:txBody>
      </p:sp>
      <p:sp>
        <p:nvSpPr>
          <p:cNvPr id="15" name="Footer Placeholder 4">
            <a:extLst>
              <a:ext uri="{FF2B5EF4-FFF2-40B4-BE49-F238E27FC236}">
                <a16:creationId xmlns:a16="http://schemas.microsoft.com/office/drawing/2014/main" id="{3ADD43B7-B7B3-C94C-CD36-DE4EF378CE23}"/>
              </a:ext>
            </a:extLst>
          </p:cNvPr>
          <p:cNvSpPr>
            <a:spLocks noGrp="1"/>
          </p:cNvSpPr>
          <p:nvPr>
            <p:ph type="ftr" sz="quarter" idx="11"/>
          </p:nvPr>
        </p:nvSpPr>
        <p:spPr>
          <a:xfrm>
            <a:off x="154429" y="6398878"/>
            <a:ext cx="4497315" cy="365125"/>
          </a:xfrm>
        </p:spPr>
        <p:txBody>
          <a:bodyPr/>
          <a:lstStyle/>
          <a:p>
            <a:pPr>
              <a:spcAft>
                <a:spcPts val="600"/>
              </a:spcAft>
            </a:pPr>
            <a:r>
              <a:rPr lang="en-US" dirty="0"/>
              <a:t>Alpha</a:t>
            </a:r>
          </a:p>
        </p:txBody>
      </p:sp>
      <p:sp>
        <p:nvSpPr>
          <p:cNvPr id="17" name="Slide Number Placeholder 5">
            <a:extLst>
              <a:ext uri="{FF2B5EF4-FFF2-40B4-BE49-F238E27FC236}">
                <a16:creationId xmlns:a16="http://schemas.microsoft.com/office/drawing/2014/main" id="{EBAC36A7-F6B4-9D87-2717-C978E0BE5638}"/>
              </a:ext>
            </a:extLst>
          </p:cNvPr>
          <p:cNvSpPr>
            <a:spLocks noGrp="1"/>
          </p:cNvSpPr>
          <p:nvPr>
            <p:ph type="sldNum" sz="quarter" idx="12"/>
          </p:nvPr>
        </p:nvSpPr>
        <p:spPr>
          <a:xfrm>
            <a:off x="11602477" y="6398878"/>
            <a:ext cx="470887" cy="365125"/>
          </a:xfrm>
        </p:spPr>
        <p:txBody>
          <a:bodyPr/>
          <a:lstStyle/>
          <a:p>
            <a:pPr>
              <a:spcAft>
                <a:spcPts val="600"/>
              </a:spcAft>
            </a:pPr>
            <a:fld id="{312CC964-A50B-4C29-B4E4-2C30BB34CCF3}" type="slidenum">
              <a:rPr lang="en-US" smtClean="0"/>
              <a:pPr>
                <a:spcAft>
                  <a:spcPts val="600"/>
                </a:spcAft>
              </a:pPr>
              <a:t>1</a:t>
            </a:fld>
            <a:endParaRPr lang="en-US"/>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792130" y="2233934"/>
            <a:ext cx="4946904" cy="3273552"/>
          </a:xfrm>
        </p:spPr>
        <p:txBody>
          <a:bodyPr/>
          <a:lstStyle/>
          <a:p>
            <a:r>
              <a:rPr lang="en-US" cap="none" dirty="0">
                <a:latin typeface="Abadi" panose="020B0604020104020204" pitchFamily="34" charset="0"/>
              </a:rPr>
              <a:t>	   JDBC</a:t>
            </a:r>
            <a:br>
              <a:rPr lang="en-US" cap="none" dirty="0">
                <a:latin typeface="Abadi" panose="020B0604020104020204" pitchFamily="34" charset="0"/>
              </a:rPr>
            </a:br>
            <a:r>
              <a:rPr lang="en-US" cap="none" dirty="0">
                <a:latin typeface="Abadi" panose="020B0604020104020204" pitchFamily="34" charset="0"/>
              </a:rPr>
              <a:t>		&amp;</a:t>
            </a:r>
            <a:br>
              <a:rPr lang="en-US" cap="none" dirty="0">
                <a:latin typeface="Abadi" panose="020B0604020104020204" pitchFamily="34" charset="0"/>
              </a:rPr>
            </a:br>
            <a:r>
              <a:rPr lang="en-US" cap="none" dirty="0">
                <a:latin typeface="Abadi" panose="020B0604020104020204" pitchFamily="34" charset="0"/>
              </a:rPr>
              <a:t>Connectivity to the   	Database</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18210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F3EE6A-BEC5-D5BD-EE63-5A61AEF2ABB9}"/>
              </a:ext>
            </a:extLst>
          </p:cNvPr>
          <p:cNvSpPr>
            <a:spLocks noGrp="1"/>
          </p:cNvSpPr>
          <p:nvPr>
            <p:ph idx="1"/>
          </p:nvPr>
        </p:nvSpPr>
        <p:spPr>
          <a:xfrm>
            <a:off x="213264" y="207840"/>
            <a:ext cx="11860100" cy="6474314"/>
          </a:xfrm>
        </p:spPr>
        <p:txBody>
          <a:bodyPr>
            <a:normAutofit lnSpcReduction="10000"/>
          </a:bodyPr>
          <a:lstStyle/>
          <a:p>
            <a:r>
              <a:rPr lang="en-US" dirty="0"/>
              <a:t>The software used for the database are MySQL Workbench and XAMPP to run the server</a:t>
            </a:r>
          </a:p>
          <a:p>
            <a:r>
              <a:rPr lang="en-US" dirty="0"/>
              <a:t>The program establishes connection to the database with the following code snippet:</a:t>
            </a:r>
          </a:p>
          <a:p>
            <a:endParaRPr lang="en-US" dirty="0"/>
          </a:p>
          <a:p>
            <a:endParaRPr lang="en-US" dirty="0"/>
          </a:p>
          <a:p>
            <a:endParaRPr lang="en-US" dirty="0"/>
          </a:p>
          <a:p>
            <a:endParaRPr lang="en-US" dirty="0"/>
          </a:p>
          <a:p>
            <a:endParaRPr lang="en-US" dirty="0"/>
          </a:p>
          <a:p>
            <a:endParaRPr lang="en-US" dirty="0"/>
          </a:p>
          <a:p>
            <a:br>
              <a:rPr lang="en-US" dirty="0"/>
            </a:br>
            <a:endParaRPr lang="en-US" dirty="0"/>
          </a:p>
          <a:p>
            <a:endParaRPr lang="en-US" dirty="0"/>
          </a:p>
          <a:p>
            <a:endParaRPr lang="en-US" dirty="0"/>
          </a:p>
          <a:p>
            <a:r>
              <a:rPr lang="en-US" b="1" dirty="0"/>
              <a:t>GRANT ALL PRIVILEGES ON final_project.* TO '</a:t>
            </a:r>
            <a:r>
              <a:rPr lang="en-US" b="1" dirty="0" err="1"/>
              <a:t>admin'@'localhost</a:t>
            </a:r>
            <a:r>
              <a:rPr lang="en-US" b="1" dirty="0"/>
              <a:t>' IDENTIFIED BY 'admin’  </a:t>
            </a:r>
          </a:p>
          <a:p>
            <a:r>
              <a:rPr lang="en-US" dirty="0"/>
              <a:t>This query was used in MySQL in order to create the admin user.</a:t>
            </a:r>
          </a:p>
        </p:txBody>
      </p:sp>
      <p:sp>
        <p:nvSpPr>
          <p:cNvPr id="5" name="Slide Number Placeholder 4">
            <a:extLst>
              <a:ext uri="{FF2B5EF4-FFF2-40B4-BE49-F238E27FC236}">
                <a16:creationId xmlns:a16="http://schemas.microsoft.com/office/drawing/2014/main" id="{30B6C885-A003-06A8-45DB-9EA09F0C1D4F}"/>
              </a:ext>
            </a:extLst>
          </p:cNvPr>
          <p:cNvSpPr>
            <a:spLocks noGrp="1"/>
          </p:cNvSpPr>
          <p:nvPr>
            <p:ph type="sldNum" sz="quarter" idx="12"/>
          </p:nvPr>
        </p:nvSpPr>
        <p:spPr/>
        <p:txBody>
          <a:bodyPr/>
          <a:lstStyle/>
          <a:p>
            <a:fld id="{312CC964-A50B-4C29-B4E4-2C30BB34CCF3}" type="slidenum">
              <a:rPr lang="en-US" smtClean="0"/>
              <a:t>11</a:t>
            </a:fld>
            <a:endParaRPr lang="en-US" dirty="0"/>
          </a:p>
        </p:txBody>
      </p:sp>
      <p:pic>
        <p:nvPicPr>
          <p:cNvPr id="7" name="Picture 6" descr="A computer screen shot of text&#10;&#10;Description automatically generated">
            <a:extLst>
              <a:ext uri="{FF2B5EF4-FFF2-40B4-BE49-F238E27FC236}">
                <a16:creationId xmlns:a16="http://schemas.microsoft.com/office/drawing/2014/main" id="{957009E1-2CA5-3A61-DA28-CD040E563BCA}"/>
              </a:ext>
            </a:extLst>
          </p:cNvPr>
          <p:cNvPicPr>
            <a:picLocks noChangeAspect="1"/>
          </p:cNvPicPr>
          <p:nvPr/>
        </p:nvPicPr>
        <p:blipFill>
          <a:blip r:embed="rId2"/>
          <a:stretch>
            <a:fillRect/>
          </a:stretch>
        </p:blipFill>
        <p:spPr>
          <a:xfrm>
            <a:off x="1450730" y="1218732"/>
            <a:ext cx="8157527" cy="4016088"/>
          </a:xfrm>
          <a:prstGeom prst="rect">
            <a:avLst/>
          </a:prstGeom>
        </p:spPr>
      </p:pic>
    </p:spTree>
    <p:extLst>
      <p:ext uri="{BB962C8B-B14F-4D97-AF65-F5344CB8AC3E}">
        <p14:creationId xmlns:p14="http://schemas.microsoft.com/office/powerpoint/2010/main" val="3522656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E6FB1A-3FB4-18D9-234A-53517CA75953}"/>
              </a:ext>
            </a:extLst>
          </p:cNvPr>
          <p:cNvSpPr>
            <a:spLocks noGrp="1"/>
          </p:cNvSpPr>
          <p:nvPr>
            <p:ph idx="1"/>
          </p:nvPr>
        </p:nvSpPr>
        <p:spPr>
          <a:xfrm>
            <a:off x="539262" y="1104655"/>
            <a:ext cx="10692810" cy="4351338"/>
          </a:xfrm>
        </p:spPr>
        <p:txBody>
          <a:bodyPr>
            <a:normAutofit fontScale="77500" lnSpcReduction="20000"/>
          </a:bodyPr>
          <a:lstStyle/>
          <a:p>
            <a:r>
              <a:rPr lang="en-US" dirty="0"/>
              <a:t>The database and the schema were created with the following queries in MySQL Workshop:</a:t>
            </a:r>
          </a:p>
          <a:p>
            <a:endParaRPr lang="en-US" dirty="0"/>
          </a:p>
          <a:p>
            <a:r>
              <a:rPr lang="en-US" b="1" dirty="0"/>
              <a:t>CREATE DATABASE </a:t>
            </a:r>
            <a:r>
              <a:rPr lang="en-US" b="1" dirty="0" err="1"/>
              <a:t>final_project</a:t>
            </a:r>
            <a:r>
              <a:rPr lang="en-US" b="1" dirty="0"/>
              <a:t>;</a:t>
            </a:r>
          </a:p>
          <a:p>
            <a:r>
              <a:rPr lang="en-US" b="1" dirty="0"/>
              <a:t>USE </a:t>
            </a:r>
            <a:r>
              <a:rPr lang="en-US" b="1" dirty="0" err="1"/>
              <a:t>final_project</a:t>
            </a:r>
            <a:r>
              <a:rPr lang="en-US" b="1" dirty="0"/>
              <a:t>;</a:t>
            </a:r>
          </a:p>
          <a:p>
            <a:r>
              <a:rPr lang="en-US" b="1" dirty="0"/>
              <a:t>CREATE groceries (</a:t>
            </a:r>
          </a:p>
          <a:p>
            <a:r>
              <a:rPr lang="en-US" b="1" dirty="0"/>
              <a:t>    id INT AUTO_INCREMENT PRIMARY KEY,</a:t>
            </a:r>
          </a:p>
          <a:p>
            <a:r>
              <a:rPr lang="en-US" b="1" dirty="0"/>
              <a:t>    name VARCHAR(255) NOT NULL,</a:t>
            </a:r>
          </a:p>
          <a:p>
            <a:r>
              <a:rPr lang="en-US" b="1" dirty="0"/>
              <a:t>    type VARCHAR(255) NOT NULL,</a:t>
            </a:r>
          </a:p>
          <a:p>
            <a:r>
              <a:rPr lang="en-US" b="1" dirty="0"/>
              <a:t>    </a:t>
            </a:r>
            <a:r>
              <a:rPr lang="en-US" b="1" dirty="0" err="1"/>
              <a:t>space_required</a:t>
            </a:r>
            <a:r>
              <a:rPr lang="en-US" b="1" dirty="0"/>
              <a:t> INT,</a:t>
            </a:r>
          </a:p>
          <a:p>
            <a:r>
              <a:rPr lang="en-US" b="1" dirty="0"/>
              <a:t>    </a:t>
            </a:r>
            <a:r>
              <a:rPr lang="en-US" b="1" dirty="0" err="1"/>
              <a:t>expiry_date</a:t>
            </a:r>
            <a:r>
              <a:rPr lang="en-US" b="1" dirty="0"/>
              <a:t> DATE,</a:t>
            </a:r>
          </a:p>
          <a:p>
            <a:r>
              <a:rPr lang="en-US" b="1" dirty="0"/>
              <a:t>    </a:t>
            </a:r>
            <a:r>
              <a:rPr lang="en-US" b="1" dirty="0" err="1"/>
              <a:t>volume_left</a:t>
            </a:r>
            <a:r>
              <a:rPr lang="en-US" b="1" dirty="0"/>
              <a:t> DOUBLE,</a:t>
            </a:r>
          </a:p>
          <a:p>
            <a:r>
              <a:rPr lang="en-US" b="1" dirty="0"/>
              <a:t>    category VARCHAR(255));</a:t>
            </a:r>
          </a:p>
          <a:p>
            <a:endParaRPr lang="en-US" b="1" dirty="0"/>
          </a:p>
          <a:p>
            <a:endParaRPr lang="en-US" dirty="0"/>
          </a:p>
        </p:txBody>
      </p:sp>
      <p:sp>
        <p:nvSpPr>
          <p:cNvPr id="5" name="Slide Number Placeholder 4">
            <a:extLst>
              <a:ext uri="{FF2B5EF4-FFF2-40B4-BE49-F238E27FC236}">
                <a16:creationId xmlns:a16="http://schemas.microsoft.com/office/drawing/2014/main" id="{15DCA15A-5B00-C9FD-A0D3-D4F246579C13}"/>
              </a:ext>
            </a:extLst>
          </p:cNvPr>
          <p:cNvSpPr>
            <a:spLocks noGrp="1"/>
          </p:cNvSpPr>
          <p:nvPr>
            <p:ph type="sldNum" sz="quarter" idx="12"/>
          </p:nvPr>
        </p:nvSpPr>
        <p:spPr/>
        <p:txBody>
          <a:bodyPr/>
          <a:lstStyle/>
          <a:p>
            <a:fld id="{312CC964-A50B-4C29-B4E4-2C30BB34CCF3}" type="slidenum">
              <a:rPr lang="en-US" smtClean="0"/>
              <a:t>12</a:t>
            </a:fld>
            <a:endParaRPr lang="en-US" dirty="0"/>
          </a:p>
        </p:txBody>
      </p:sp>
    </p:spTree>
    <p:extLst>
      <p:ext uri="{BB962C8B-B14F-4D97-AF65-F5344CB8AC3E}">
        <p14:creationId xmlns:p14="http://schemas.microsoft.com/office/powerpoint/2010/main" val="2654203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792130" y="2233934"/>
            <a:ext cx="4946904" cy="3273552"/>
          </a:xfrm>
        </p:spPr>
        <p:txBody>
          <a:bodyPr/>
          <a:lstStyle/>
          <a:p>
            <a:r>
              <a:rPr lang="en-US" cap="none" dirty="0">
                <a:latin typeface="Abadi" panose="020B0604020104020204" pitchFamily="34" charset="0"/>
              </a:rPr>
              <a:t>Unit testing</a:t>
            </a:r>
            <a:br>
              <a:rPr lang="en-US" cap="none" dirty="0">
                <a:latin typeface="Abadi" panose="020B0604020104020204" pitchFamily="34" charset="0"/>
              </a:rPr>
            </a:br>
            <a:r>
              <a:rPr lang="en-US" cap="none" dirty="0">
                <a:latin typeface="Abadi" panose="020B0604020104020204" pitchFamily="34" charset="0"/>
              </a:rPr>
              <a:t>&amp;</a:t>
            </a:r>
            <a:br>
              <a:rPr lang="en-US" cap="none" dirty="0">
                <a:latin typeface="Abadi" panose="020B0604020104020204" pitchFamily="34" charset="0"/>
              </a:rPr>
            </a:br>
            <a:r>
              <a:rPr lang="en-US" cap="none" dirty="0">
                <a:latin typeface="Abadi" panose="020B0604020104020204" pitchFamily="34" charset="0"/>
              </a:rPr>
              <a:t>Threading</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56717"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2012683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BAD8AF-33B5-571A-CC69-32C5F0E9C091}"/>
              </a:ext>
            </a:extLst>
          </p:cNvPr>
          <p:cNvSpPr txBox="1"/>
          <p:nvPr/>
        </p:nvSpPr>
        <p:spPr>
          <a:xfrm>
            <a:off x="416495" y="218831"/>
            <a:ext cx="3562188" cy="6001643"/>
          </a:xfrm>
          <a:prstGeom prst="rect">
            <a:avLst/>
          </a:prstGeom>
          <a:noFill/>
        </p:spPr>
        <p:txBody>
          <a:bodyPr wrap="square" rtlCol="0">
            <a:spAutoFit/>
          </a:bodyPr>
          <a:lstStyle/>
          <a:p>
            <a:pPr marL="342900" indent="-342900">
              <a:buFont typeface="+mj-lt"/>
              <a:buAutoNum type="arabicPeriod"/>
            </a:pPr>
            <a:r>
              <a:rPr lang="en-US" sz="2400" dirty="0"/>
              <a:t>In order to make sure that everything runs right, Unit Tests were made for each constructor.</a:t>
            </a:r>
          </a:p>
          <a:p>
            <a:pPr marL="342900" indent="-342900">
              <a:buFont typeface="+mj-lt"/>
              <a:buAutoNum type="arabicPeriod"/>
            </a:pPr>
            <a:endParaRPr lang="en-US" sz="2400" dirty="0"/>
          </a:p>
          <a:p>
            <a:pPr marL="342900" indent="-342900">
              <a:buFont typeface="+mj-lt"/>
              <a:buAutoNum type="arabicPeriod"/>
            </a:pPr>
            <a:endParaRPr lang="en-US" sz="2400" dirty="0"/>
          </a:p>
          <a:p>
            <a:pPr marL="342900" indent="-342900">
              <a:buFont typeface="+mj-lt"/>
              <a:buAutoNum type="arabicPeriod"/>
            </a:pPr>
            <a:endParaRPr lang="en-US" sz="2400" dirty="0"/>
          </a:p>
          <a:p>
            <a:pPr marL="342900" indent="-342900">
              <a:buFont typeface="+mj-lt"/>
              <a:buAutoNum type="arabicPeriod"/>
            </a:pPr>
            <a:endParaRPr lang="en-US" sz="2400" dirty="0"/>
          </a:p>
          <a:p>
            <a:pPr marL="342900" indent="-342900">
              <a:buFont typeface="+mj-lt"/>
              <a:buAutoNum type="arabicPeriod"/>
            </a:pPr>
            <a:r>
              <a:rPr lang="en-US" sz="2400" dirty="0"/>
              <a:t>In order to address the matter of Threading, I created Concurrent Tests which runs all the tests at the same time, reducing the time necessary for the usual operation with the help of Executors import.</a:t>
            </a:r>
          </a:p>
        </p:txBody>
      </p:sp>
      <p:pic>
        <p:nvPicPr>
          <p:cNvPr id="8" name="Picture 7" descr="A screenshot of a computer program&#10;&#10;Description automatically generated">
            <a:extLst>
              <a:ext uri="{FF2B5EF4-FFF2-40B4-BE49-F238E27FC236}">
                <a16:creationId xmlns:a16="http://schemas.microsoft.com/office/drawing/2014/main" id="{BAEEB0F3-F644-8DFB-4D8D-BD3C3F52EE1C}"/>
              </a:ext>
            </a:extLst>
          </p:cNvPr>
          <p:cNvPicPr>
            <a:picLocks noChangeAspect="1"/>
          </p:cNvPicPr>
          <p:nvPr/>
        </p:nvPicPr>
        <p:blipFill>
          <a:blip r:embed="rId2"/>
          <a:stretch>
            <a:fillRect/>
          </a:stretch>
        </p:blipFill>
        <p:spPr>
          <a:xfrm>
            <a:off x="5003975" y="115810"/>
            <a:ext cx="5723116" cy="4221846"/>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8117ED87-2A23-6EDD-6DB0-FB7E6E76AA2D}"/>
              </a:ext>
            </a:extLst>
          </p:cNvPr>
          <p:cNvPicPr>
            <a:picLocks noChangeAspect="1"/>
          </p:cNvPicPr>
          <p:nvPr/>
        </p:nvPicPr>
        <p:blipFill>
          <a:blip r:embed="rId3"/>
          <a:stretch>
            <a:fillRect/>
          </a:stretch>
        </p:blipFill>
        <p:spPr>
          <a:xfrm>
            <a:off x="5003975" y="5151930"/>
            <a:ext cx="5723116" cy="838273"/>
          </a:xfrm>
          <a:prstGeom prst="rect">
            <a:avLst/>
          </a:prstGeom>
        </p:spPr>
      </p:pic>
    </p:spTree>
    <p:extLst>
      <p:ext uri="{BB962C8B-B14F-4D97-AF65-F5344CB8AC3E}">
        <p14:creationId xmlns:p14="http://schemas.microsoft.com/office/powerpoint/2010/main" val="276079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cap="none" dirty="0">
                <a:latin typeface="Abadi" panose="020B0604020104020204" pitchFamily="34" charset="0"/>
              </a:rPr>
              <a:t>Future improvements</a:t>
            </a:r>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62354" y="2514275"/>
            <a:ext cx="5183188" cy="3684588"/>
          </a:xfrm>
        </p:spPr>
        <p:txBody>
          <a:bodyPr>
            <a:normAutofit/>
          </a:bodyPr>
          <a:lstStyle/>
          <a:p>
            <a:r>
              <a:rPr lang="en-US" dirty="0">
                <a:latin typeface="Abadi" panose="020B0604020104020204" pitchFamily="34" charset="0"/>
              </a:rPr>
              <a:t>Add more functionalities in order to make the program more useful.</a:t>
            </a:r>
          </a:p>
          <a:p>
            <a:r>
              <a:rPr lang="en-US" dirty="0">
                <a:latin typeface="Abadi" panose="020B0604020104020204" pitchFamily="34" charset="0"/>
              </a:rPr>
              <a:t>Handle more exceptions and also create custom ones.</a:t>
            </a:r>
          </a:p>
          <a:p>
            <a:r>
              <a:rPr lang="en-US" dirty="0">
                <a:latin typeface="Abadi" panose="020B0604020104020204" pitchFamily="34" charset="0"/>
              </a:rPr>
              <a:t>Create better unit tests in order to preserve the database.</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latin typeface="Abadi" panose="020B0604020104020204" pitchFamily="34" charset="0"/>
              </a:rPr>
              <a:pPr/>
              <a:t>15</a:t>
            </a:fld>
            <a:endParaRPr lang="en-US" dirty="0">
              <a:latin typeface="Abadi" panose="020B0604020104020204" pitchFamily="34" charset="0"/>
            </a:endParaRPr>
          </a:p>
        </p:txBody>
      </p:sp>
    </p:spTree>
    <p:extLst>
      <p:ext uri="{BB962C8B-B14F-4D97-AF65-F5344CB8AC3E}">
        <p14:creationId xmlns:p14="http://schemas.microsoft.com/office/powerpoint/2010/main" val="742158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dirty="0"/>
              <a:t>Takacs Alexandru</a:t>
            </a:r>
          </a:p>
          <a:p>
            <a:r>
              <a:rPr lang="en-US" dirty="0"/>
              <a:t>alexandru.takacs03@e-uvt.ro</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16</a:t>
            </a:fld>
            <a:endParaRPr lang="en-US" dirty="0"/>
          </a:p>
        </p:txBody>
      </p:sp>
      <p:pic>
        <p:nvPicPr>
          <p:cNvPr id="6" name="Picture Placeholder 5" descr="A drawing of a refrigerator&#10;&#10;Description automatically generated">
            <a:extLst>
              <a:ext uri="{FF2B5EF4-FFF2-40B4-BE49-F238E27FC236}">
                <a16:creationId xmlns:a16="http://schemas.microsoft.com/office/drawing/2014/main" id="{2C40B21F-4BC9-E76D-7EE8-7C9A51124B78}"/>
              </a:ext>
            </a:extLst>
          </p:cNvPr>
          <p:cNvPicPr>
            <a:picLocks noGrp="1" noChangeAspect="1"/>
          </p:cNvPicPr>
          <p:nvPr>
            <p:ph type="pic" sz="quarter" idx="13"/>
          </p:nvPr>
        </p:nvPicPr>
        <p:blipFill>
          <a:blip r:embed="rId2"/>
          <a:srcRect l="13738" r="13738"/>
          <a:stretch>
            <a:fillRect/>
          </a:stretch>
        </p:blipFill>
        <p:spPr/>
      </p:pic>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255639" y="1064715"/>
            <a:ext cx="10982063" cy="3922755"/>
          </a:xfrm>
        </p:spPr>
        <p:txBody>
          <a:bodyPr/>
          <a:lstStyle/>
          <a:p>
            <a:r>
              <a:rPr lang="en-US" cap="none" dirty="0">
                <a:latin typeface="Abadi" panose="020B0604020104020204" pitchFamily="34" charset="0"/>
              </a:rPr>
              <a:t>	Hello!</a:t>
            </a:r>
            <a:br>
              <a:rPr lang="en-US" cap="none" dirty="0">
                <a:latin typeface="Abadi" panose="020B0604020104020204" pitchFamily="34" charset="0"/>
              </a:rPr>
            </a:br>
            <a:r>
              <a:rPr lang="en-US" cap="none" dirty="0">
                <a:latin typeface="Abadi" panose="020B0604020104020204" pitchFamily="34" charset="0"/>
              </a:rPr>
              <a:t>	In this application I present an implementation of a system to handle food and beverage items in a fridge!</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71881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792130" y="2233934"/>
            <a:ext cx="4946904" cy="3273552"/>
          </a:xfrm>
        </p:spPr>
        <p:txBody>
          <a:bodyPr/>
          <a:lstStyle/>
          <a:p>
            <a:r>
              <a:rPr lang="en-US" cap="none" dirty="0">
                <a:latin typeface="Abadi" panose="020B0604020104020204" pitchFamily="34" charset="0"/>
              </a:rPr>
              <a:t>Main Features</a:t>
            </a:r>
            <a:br>
              <a:rPr lang="en-US" cap="none" dirty="0">
                <a:latin typeface="Abadi" panose="020B0604020104020204" pitchFamily="34" charset="0"/>
              </a:rPr>
            </a:br>
            <a:r>
              <a:rPr lang="en-US" cap="none" dirty="0">
                <a:latin typeface="Abadi" panose="020B0604020104020204" pitchFamily="34" charset="0"/>
              </a:rPr>
              <a:t>	and</a:t>
            </a:r>
            <a:br>
              <a:rPr lang="en-US" cap="none" dirty="0">
                <a:latin typeface="Abadi" panose="020B0604020104020204" pitchFamily="34" charset="0"/>
              </a:rPr>
            </a:br>
            <a:r>
              <a:rPr lang="en-US" cap="none" dirty="0">
                <a:latin typeface="Abadi" panose="020B0604020104020204" pitchFamily="34" charset="0"/>
              </a:rPr>
              <a:t>User Interaction</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8078533-F237-78ED-2F0E-C4B0BD9CBF54}"/>
              </a:ext>
            </a:extLst>
          </p:cNvPr>
          <p:cNvGrpSpPr/>
          <p:nvPr/>
        </p:nvGrpSpPr>
        <p:grpSpPr>
          <a:xfrm>
            <a:off x="6026493" y="351979"/>
            <a:ext cx="5456802" cy="6190863"/>
            <a:chOff x="548200" y="887672"/>
            <a:chExt cx="5456802" cy="14218456"/>
          </a:xfrm>
        </p:grpSpPr>
        <p:sp>
          <p:nvSpPr>
            <p:cNvPr id="23" name="Rectangle 22">
              <a:extLst>
                <a:ext uri="{FF2B5EF4-FFF2-40B4-BE49-F238E27FC236}">
                  <a16:creationId xmlns:a16="http://schemas.microsoft.com/office/drawing/2014/main" id="{A19D037B-B8F8-4FC4-AEB3-ABD639C8C576}"/>
                </a:ext>
              </a:extLst>
            </p:cNvPr>
            <p:cNvSpPr/>
            <p:nvPr/>
          </p:nvSpPr>
          <p:spPr>
            <a:xfrm>
              <a:off x="548200" y="887672"/>
              <a:ext cx="2932566" cy="128799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4" name="TextBox 23">
              <a:extLst>
                <a:ext uri="{FF2B5EF4-FFF2-40B4-BE49-F238E27FC236}">
                  <a16:creationId xmlns:a16="http://schemas.microsoft.com/office/drawing/2014/main" id="{598CA876-CE94-C3C1-CC74-F0B31B7A593A}"/>
                </a:ext>
              </a:extLst>
            </p:cNvPr>
            <p:cNvSpPr txBox="1"/>
            <p:nvPr/>
          </p:nvSpPr>
          <p:spPr>
            <a:xfrm>
              <a:off x="548200" y="887672"/>
              <a:ext cx="5456802" cy="142184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27263" rIns="0" bIns="27263" numCol="1" spcCol="1270" anchor="t" anchorCtr="0">
              <a:noAutofit/>
            </a:bodyPr>
            <a:lstStyle/>
            <a:p>
              <a:pPr defTabSz="622300">
                <a:lnSpc>
                  <a:spcPct val="90000"/>
                </a:lnSpc>
                <a:spcBef>
                  <a:spcPct val="0"/>
                </a:spcBef>
                <a:spcAft>
                  <a:spcPct val="35000"/>
                </a:spcAft>
              </a:pPr>
              <a:r>
                <a:rPr lang="en-US" sz="2000" kern="1200" dirty="0">
                  <a:latin typeface="Abadi" panose="020B0604020104020204" pitchFamily="34" charset="0"/>
                </a:rPr>
                <a:t>In order to use the program, the user must run it from Main.java and use the console accordingly, by providing the data that the user has been asked for.</a:t>
              </a:r>
            </a:p>
            <a:p>
              <a:pPr marL="0" lvl="0" indent="0" algn="l" defTabSz="622300">
                <a:lnSpc>
                  <a:spcPct val="90000"/>
                </a:lnSpc>
                <a:spcBef>
                  <a:spcPct val="0"/>
                </a:spcBef>
                <a:spcAft>
                  <a:spcPct val="35000"/>
                </a:spcAft>
                <a:buNone/>
              </a:pPr>
              <a:r>
                <a:rPr lang="en-US" sz="2000" b="0" i="0" u="none" kern="1200" dirty="0">
                  <a:latin typeface="Abadi" panose="020B0604020104020204" pitchFamily="34" charset="0"/>
                </a:rPr>
                <a:t>The purpose of each button from the main menu:</a:t>
              </a:r>
            </a:p>
            <a:p>
              <a:pPr marL="342900" lvl="0" indent="-342900" algn="l" defTabSz="622300">
                <a:lnSpc>
                  <a:spcPct val="90000"/>
                </a:lnSpc>
                <a:spcBef>
                  <a:spcPct val="0"/>
                </a:spcBef>
                <a:spcAft>
                  <a:spcPct val="35000"/>
                </a:spcAft>
                <a:buAutoNum type="arabicPeriod"/>
              </a:pPr>
              <a:r>
                <a:rPr lang="en-US" sz="2000" dirty="0">
                  <a:latin typeface="Abadi" panose="020B0604020104020204" pitchFamily="34" charset="0"/>
                </a:rPr>
                <a:t>Displays the whole content of the table “groceries” from the database in which grocery items are stored. In this way, the user finds out what there is left to consume.</a:t>
              </a:r>
            </a:p>
            <a:p>
              <a:pPr marL="342900" lvl="0" indent="-342900" algn="l" defTabSz="622300">
                <a:lnSpc>
                  <a:spcPct val="90000"/>
                </a:lnSpc>
                <a:spcBef>
                  <a:spcPct val="0"/>
                </a:spcBef>
                <a:spcAft>
                  <a:spcPct val="35000"/>
                </a:spcAft>
                <a:buAutoNum type="arabicPeriod"/>
              </a:pPr>
              <a:r>
                <a:rPr lang="en-US" sz="2000" dirty="0">
                  <a:latin typeface="Abadi" panose="020B0604020104020204" pitchFamily="34" charset="0"/>
                </a:rPr>
                <a:t>Adds any type of grocery to the database and asks for the necessary details afterwards. This gives the user the option to add his fresh or even old groceries in the database in no time.</a:t>
              </a:r>
            </a:p>
            <a:p>
              <a:pPr marL="342900" lvl="0" indent="-342900" algn="l" defTabSz="622300">
                <a:lnSpc>
                  <a:spcPct val="90000"/>
                </a:lnSpc>
                <a:spcBef>
                  <a:spcPct val="0"/>
                </a:spcBef>
                <a:spcAft>
                  <a:spcPct val="35000"/>
                </a:spcAft>
                <a:buAutoNum type="arabicPeriod"/>
              </a:pPr>
              <a:r>
                <a:rPr lang="en-US" sz="2000" dirty="0">
                  <a:latin typeface="Abadi" panose="020B0604020104020204" pitchFamily="34" charset="0"/>
                </a:rPr>
                <a:t>Removes a grocery item from the database or removes all the expired groceries by searching for a certain name inside the table. Also, by using this method we can also make sure that we never keep expired food inside the refrigerator for too long.</a:t>
              </a:r>
            </a:p>
          </p:txBody>
        </p:sp>
      </p:grpSp>
      <p:pic>
        <p:nvPicPr>
          <p:cNvPr id="28" name="Content Placeholder 27" descr="A white text on a white background&#10;&#10;Description automatically generated">
            <a:extLst>
              <a:ext uri="{FF2B5EF4-FFF2-40B4-BE49-F238E27FC236}">
                <a16:creationId xmlns:a16="http://schemas.microsoft.com/office/drawing/2014/main" id="{CEAADB48-BBDC-E28D-4521-0D0FD6574F53}"/>
              </a:ext>
            </a:extLst>
          </p:cNvPr>
          <p:cNvPicPr>
            <a:picLocks noGrp="1" noChangeAspect="1"/>
          </p:cNvPicPr>
          <p:nvPr>
            <p:ph idx="1"/>
          </p:nvPr>
        </p:nvPicPr>
        <p:blipFill>
          <a:blip r:embed="rId2"/>
          <a:stretch>
            <a:fillRect/>
          </a:stretch>
        </p:blipFill>
        <p:spPr>
          <a:xfrm>
            <a:off x="72657" y="0"/>
            <a:ext cx="5456802" cy="6858000"/>
          </a:xfrm>
        </p:spPr>
      </p:pic>
    </p:spTree>
    <p:extLst>
      <p:ext uri="{BB962C8B-B14F-4D97-AF65-F5344CB8AC3E}">
        <p14:creationId xmlns:p14="http://schemas.microsoft.com/office/powerpoint/2010/main" val="1790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792130" y="2233934"/>
            <a:ext cx="4946904" cy="3273552"/>
          </a:xfrm>
        </p:spPr>
        <p:txBody>
          <a:bodyPr/>
          <a:lstStyle/>
          <a:p>
            <a:r>
              <a:rPr lang="en-US" cap="none" dirty="0">
                <a:latin typeface="Abadi" panose="020B0604020104020204" pitchFamily="34" charset="0"/>
              </a:rPr>
              <a:t>	Classes </a:t>
            </a:r>
            <a:br>
              <a:rPr lang="en-US" cap="none" dirty="0">
                <a:latin typeface="Abadi" panose="020B0604020104020204" pitchFamily="34" charset="0"/>
              </a:rPr>
            </a:br>
            <a:r>
              <a:rPr lang="en-US" cap="none" dirty="0">
                <a:latin typeface="Abadi" panose="020B0604020104020204" pitchFamily="34" charset="0"/>
              </a:rPr>
              <a:t>	   and</a:t>
            </a:r>
            <a:br>
              <a:rPr lang="en-US" cap="none" dirty="0">
                <a:latin typeface="Abadi" panose="020B0604020104020204" pitchFamily="34" charset="0"/>
              </a:rPr>
            </a:br>
            <a:r>
              <a:rPr lang="en-US" cap="none" dirty="0">
                <a:latin typeface="Abadi" panose="020B0604020104020204" pitchFamily="34" charset="0"/>
              </a:rPr>
              <a:t>	Structure</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199915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41DCA68-6121-5EA8-B767-A9DB5A370A10}"/>
              </a:ext>
            </a:extLst>
          </p:cNvPr>
          <p:cNvGrpSpPr/>
          <p:nvPr/>
        </p:nvGrpSpPr>
        <p:grpSpPr>
          <a:xfrm>
            <a:off x="383457" y="176420"/>
            <a:ext cx="11405419" cy="6391528"/>
            <a:chOff x="548200" y="887672"/>
            <a:chExt cx="5456802" cy="3450428"/>
          </a:xfrm>
        </p:grpSpPr>
        <p:sp>
          <p:nvSpPr>
            <p:cNvPr id="12" name="Rectangle 11">
              <a:extLst>
                <a:ext uri="{FF2B5EF4-FFF2-40B4-BE49-F238E27FC236}">
                  <a16:creationId xmlns:a16="http://schemas.microsoft.com/office/drawing/2014/main" id="{8E59A65B-B57C-1F0A-9267-C61E74F3D1BE}"/>
                </a:ext>
              </a:extLst>
            </p:cNvPr>
            <p:cNvSpPr/>
            <p:nvPr/>
          </p:nvSpPr>
          <p:spPr>
            <a:xfrm>
              <a:off x="548200" y="887672"/>
              <a:ext cx="2932566" cy="128799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3" name="TextBox 12">
              <a:extLst>
                <a:ext uri="{FF2B5EF4-FFF2-40B4-BE49-F238E27FC236}">
                  <a16:creationId xmlns:a16="http://schemas.microsoft.com/office/drawing/2014/main" id="{33729798-E609-A7E7-DA99-64CF9C53DA29}"/>
                </a:ext>
              </a:extLst>
            </p:cNvPr>
            <p:cNvSpPr txBox="1"/>
            <p:nvPr/>
          </p:nvSpPr>
          <p:spPr>
            <a:xfrm>
              <a:off x="548200" y="887672"/>
              <a:ext cx="5456802" cy="345042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27263" rIns="0" bIns="27263" numCol="1" spcCol="1270" anchor="t" anchorCtr="0">
              <a:noAutofit/>
            </a:bodyPr>
            <a:lstStyle/>
            <a:p>
              <a:pPr marL="342900" lvl="0" indent="-342900" algn="l" defTabSz="622300">
                <a:lnSpc>
                  <a:spcPct val="90000"/>
                </a:lnSpc>
                <a:spcBef>
                  <a:spcPct val="0"/>
                </a:spcBef>
                <a:spcAft>
                  <a:spcPct val="35000"/>
                </a:spcAft>
                <a:buAutoNum type="arabicPeriod"/>
              </a:pPr>
              <a:endParaRPr lang="en-US" sz="2400" kern="1200" dirty="0">
                <a:latin typeface="Abadi" panose="020B0604020104020204" pitchFamily="34" charset="0"/>
              </a:endParaRPr>
            </a:p>
            <a:p>
              <a:pPr marL="342900" lvl="0" indent="-342900" algn="l" defTabSz="622300">
                <a:lnSpc>
                  <a:spcPct val="90000"/>
                </a:lnSpc>
                <a:spcBef>
                  <a:spcPct val="0"/>
                </a:spcBef>
                <a:spcAft>
                  <a:spcPct val="35000"/>
                </a:spcAft>
                <a:buAutoNum type="arabicPeriod"/>
              </a:pPr>
              <a:r>
                <a:rPr lang="en-US" sz="3200" kern="1200" dirty="0">
                  <a:latin typeface="Abadi" panose="020B0604020104020204" pitchFamily="34" charset="0"/>
                </a:rPr>
                <a:t>Main.java: The main entry point, handling the user interface and menu.</a:t>
              </a:r>
            </a:p>
            <a:p>
              <a:pPr marL="342900" lvl="0" indent="-342900" algn="l" defTabSz="622300">
                <a:lnSpc>
                  <a:spcPct val="90000"/>
                </a:lnSpc>
                <a:spcBef>
                  <a:spcPct val="0"/>
                </a:spcBef>
                <a:spcAft>
                  <a:spcPct val="35000"/>
                </a:spcAft>
                <a:buAutoNum type="arabicPeriod"/>
              </a:pPr>
              <a:r>
                <a:rPr lang="en-US" sz="3200" kern="1200" dirty="0">
                  <a:latin typeface="Abadi" panose="020B0604020104020204" pitchFamily="34" charset="0"/>
                </a:rPr>
                <a:t>Refrigerator.java: Manages the fridge content, including storing and removing groceries into and from the database by organizing all data </a:t>
              </a:r>
              <a:r>
                <a:rPr lang="en-US" sz="3200" dirty="0">
                  <a:latin typeface="Abadi" panose="020B0604020104020204" pitchFamily="34" charset="0"/>
                </a:rPr>
                <a:t>with the help of a map collection</a:t>
              </a:r>
              <a:r>
                <a:rPr lang="en-US" sz="3200" kern="1200" dirty="0">
                  <a:latin typeface="Abadi" panose="020B0604020104020204" pitchFamily="34" charset="0"/>
                </a:rPr>
                <a:t>.</a:t>
              </a:r>
            </a:p>
            <a:p>
              <a:pPr marL="342900" lvl="0" indent="-342900" algn="l" defTabSz="622300">
                <a:lnSpc>
                  <a:spcPct val="90000"/>
                </a:lnSpc>
                <a:spcBef>
                  <a:spcPct val="0"/>
                </a:spcBef>
                <a:spcAft>
                  <a:spcPct val="35000"/>
                </a:spcAft>
                <a:buAutoNum type="arabicPeriod"/>
              </a:pPr>
              <a:r>
                <a:rPr lang="en-US" sz="3200" kern="1200" dirty="0">
                  <a:latin typeface="Abadi" panose="020B0604020104020204" pitchFamily="34" charset="0"/>
                </a:rPr>
                <a:t>Grocery.java, Beverage.java, Food.java : Classes representing different grocery items.</a:t>
              </a:r>
            </a:p>
            <a:p>
              <a:pPr marL="342900" lvl="0" indent="-342900" algn="l" defTabSz="622300">
                <a:lnSpc>
                  <a:spcPct val="90000"/>
                </a:lnSpc>
                <a:spcBef>
                  <a:spcPct val="0"/>
                </a:spcBef>
                <a:spcAft>
                  <a:spcPct val="35000"/>
                </a:spcAft>
                <a:buAutoNum type="arabicPeriod"/>
              </a:pPr>
              <a:r>
                <a:rPr lang="en-US" sz="3200" kern="1200" dirty="0">
                  <a:latin typeface="Abadi" panose="020B0604020104020204" pitchFamily="34" charset="0"/>
                </a:rPr>
                <a:t>Storable.java and Expirable.java : Interfaces defining methods for storing and checking expiration.</a:t>
              </a:r>
            </a:p>
            <a:p>
              <a:pPr marL="342900" lvl="0" indent="-342900" algn="l" defTabSz="622300">
                <a:lnSpc>
                  <a:spcPct val="90000"/>
                </a:lnSpc>
                <a:spcBef>
                  <a:spcPct val="0"/>
                </a:spcBef>
                <a:spcAft>
                  <a:spcPct val="35000"/>
                </a:spcAft>
                <a:buAutoNum type="arabicPeriod"/>
              </a:pPr>
              <a:r>
                <a:rPr lang="en-US" sz="3200" dirty="0">
                  <a:latin typeface="Abadi" panose="020B0604020104020204" pitchFamily="34" charset="0"/>
                </a:rPr>
                <a:t>Tests.java and ConcurrentTests.java : Unit tests.</a:t>
              </a:r>
            </a:p>
            <a:p>
              <a:pPr marL="342900" lvl="0" indent="-342900" algn="l" defTabSz="622300">
                <a:lnSpc>
                  <a:spcPct val="90000"/>
                </a:lnSpc>
                <a:spcBef>
                  <a:spcPct val="0"/>
                </a:spcBef>
                <a:spcAft>
                  <a:spcPct val="35000"/>
                </a:spcAft>
                <a:buAutoNum type="arabicPeriod"/>
              </a:pPr>
              <a:r>
                <a:rPr lang="en-US" sz="3200" kern="1200" dirty="0">
                  <a:latin typeface="Abadi" panose="020B0604020104020204" pitchFamily="34" charset="0"/>
                </a:rPr>
                <a:t>DBManager.java : Establishes connection with the database.</a:t>
              </a:r>
            </a:p>
            <a:p>
              <a:pPr marL="342900" lvl="0" indent="-342900" algn="l" defTabSz="622300">
                <a:lnSpc>
                  <a:spcPct val="90000"/>
                </a:lnSpc>
                <a:spcBef>
                  <a:spcPct val="0"/>
                </a:spcBef>
                <a:spcAft>
                  <a:spcPct val="35000"/>
                </a:spcAft>
                <a:buAutoNum type="arabicPeriod"/>
              </a:pPr>
              <a:endParaRPr lang="en-US" sz="2400" kern="1200" dirty="0">
                <a:latin typeface="Abadi" panose="020B0604020104020204" pitchFamily="34" charset="0"/>
              </a:endParaRPr>
            </a:p>
          </p:txBody>
        </p:sp>
      </p:grpSp>
    </p:spTree>
    <p:extLst>
      <p:ext uri="{BB962C8B-B14F-4D97-AF65-F5344CB8AC3E}">
        <p14:creationId xmlns:p14="http://schemas.microsoft.com/office/powerpoint/2010/main" val="269439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CBF3DC3-E699-6A69-C123-8B401633A9B2}"/>
              </a:ext>
            </a:extLst>
          </p:cNvPr>
          <p:cNvSpPr/>
          <p:nvPr/>
        </p:nvSpPr>
        <p:spPr>
          <a:xfrm>
            <a:off x="2031023" y="5811716"/>
            <a:ext cx="2303584" cy="48357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B95BD03-A523-FBC8-E3E3-FF97101799D8}"/>
              </a:ext>
            </a:extLst>
          </p:cNvPr>
          <p:cNvPicPr>
            <a:picLocks noChangeAspect="1"/>
          </p:cNvPicPr>
          <p:nvPr/>
        </p:nvPicPr>
        <p:blipFill>
          <a:blip r:embed="rId2"/>
          <a:stretch>
            <a:fillRect/>
          </a:stretch>
        </p:blipFill>
        <p:spPr>
          <a:xfrm>
            <a:off x="0" y="1389"/>
            <a:ext cx="12192000" cy="6855221"/>
          </a:xfrm>
          <a:prstGeom prst="rect">
            <a:avLst/>
          </a:prstGeom>
        </p:spPr>
      </p:pic>
    </p:spTree>
    <p:extLst>
      <p:ext uri="{BB962C8B-B14F-4D97-AF65-F5344CB8AC3E}">
        <p14:creationId xmlns:p14="http://schemas.microsoft.com/office/powerpoint/2010/main" val="297629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792130" y="2233934"/>
            <a:ext cx="4946904" cy="3273552"/>
          </a:xfrm>
        </p:spPr>
        <p:txBody>
          <a:bodyPr/>
          <a:lstStyle/>
          <a:p>
            <a:r>
              <a:rPr lang="en-US" cap="none" dirty="0">
                <a:latin typeface="Abadi" panose="020B0604020104020204" pitchFamily="34" charset="0"/>
              </a:rPr>
              <a:t>Input data validation</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412697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76DA536-F7A9-6ED7-7B6C-9CEC479A819D}"/>
              </a:ext>
            </a:extLst>
          </p:cNvPr>
          <p:cNvSpPr txBox="1"/>
          <p:nvPr/>
        </p:nvSpPr>
        <p:spPr>
          <a:xfrm>
            <a:off x="0" y="566678"/>
            <a:ext cx="12192000" cy="3539430"/>
          </a:xfrm>
          <a:prstGeom prst="rect">
            <a:avLst/>
          </a:prstGeom>
          <a:noFill/>
        </p:spPr>
        <p:txBody>
          <a:bodyPr wrap="square" rtlCol="0">
            <a:spAutoFit/>
          </a:bodyPr>
          <a:lstStyle/>
          <a:p>
            <a:r>
              <a:rPr lang="en-US" sz="2800" dirty="0">
                <a:latin typeface="Abadi" panose="020B0604020104020204" pitchFamily="34" charset="0"/>
              </a:rPr>
              <a:t>1. </a:t>
            </a:r>
            <a:r>
              <a:rPr lang="en-US" sz="2800" dirty="0" err="1">
                <a:latin typeface="Abadi" panose="020B0604020104020204" pitchFamily="34" charset="0"/>
              </a:rPr>
              <a:t>validateIntegerInput</a:t>
            </a:r>
            <a:r>
              <a:rPr lang="en-US" sz="2800" dirty="0">
                <a:latin typeface="Abadi" panose="020B0604020104020204" pitchFamily="34" charset="0"/>
              </a:rPr>
              <a:t>() to ensure an entered value is an integer.</a:t>
            </a:r>
          </a:p>
          <a:p>
            <a:endParaRPr lang="en-US" sz="2800" dirty="0">
              <a:latin typeface="Abadi" panose="020B0604020104020204" pitchFamily="34" charset="0"/>
            </a:endParaRPr>
          </a:p>
          <a:p>
            <a:r>
              <a:rPr lang="en-US" sz="2800" dirty="0">
                <a:latin typeface="Abadi" panose="020B0604020104020204" pitchFamily="34" charset="0"/>
              </a:rPr>
              <a:t>2. </a:t>
            </a:r>
            <a:r>
              <a:rPr lang="en-US" sz="2800" dirty="0" err="1">
                <a:latin typeface="Abadi" panose="020B0604020104020204" pitchFamily="34" charset="0"/>
              </a:rPr>
              <a:t>validateDoubleInput</a:t>
            </a:r>
            <a:r>
              <a:rPr lang="en-US" sz="2800" dirty="0">
                <a:latin typeface="Abadi" panose="020B0604020104020204" pitchFamily="34" charset="0"/>
              </a:rPr>
              <a:t>() to validate the input as a double (for volume left).</a:t>
            </a:r>
          </a:p>
          <a:p>
            <a:endParaRPr lang="en-US" sz="2800" dirty="0">
              <a:latin typeface="Abadi" panose="020B0604020104020204" pitchFamily="34" charset="0"/>
            </a:endParaRPr>
          </a:p>
          <a:p>
            <a:r>
              <a:rPr lang="en-US" sz="2800" dirty="0">
                <a:latin typeface="Abadi" panose="020B0604020104020204" pitchFamily="34" charset="0"/>
              </a:rPr>
              <a:t>3. </a:t>
            </a:r>
            <a:r>
              <a:rPr lang="en-US" sz="2800" dirty="0" err="1">
                <a:latin typeface="Abadi" panose="020B0604020104020204" pitchFamily="34" charset="0"/>
              </a:rPr>
              <a:t>validateStringInput</a:t>
            </a:r>
            <a:r>
              <a:rPr lang="en-US" sz="2800" dirty="0">
                <a:latin typeface="Abadi" panose="020B0604020104020204" pitchFamily="34" charset="0"/>
              </a:rPr>
              <a:t>() verifies that an entered string is not empty</a:t>
            </a:r>
          </a:p>
          <a:p>
            <a:endParaRPr lang="en-US" sz="2800" dirty="0">
              <a:latin typeface="Abadi" panose="020B0604020104020204" pitchFamily="34" charset="0"/>
            </a:endParaRPr>
          </a:p>
          <a:p>
            <a:r>
              <a:rPr lang="en-US" sz="2800" dirty="0">
                <a:latin typeface="Abadi" panose="020B0604020104020204" pitchFamily="34" charset="0"/>
              </a:rPr>
              <a:t>4.validateDateInput() validates that an entered date has the YYYY-MM-DD format.</a:t>
            </a:r>
          </a:p>
        </p:txBody>
      </p:sp>
    </p:spTree>
    <p:extLst>
      <p:ext uri="{BB962C8B-B14F-4D97-AF65-F5344CB8AC3E}">
        <p14:creationId xmlns:p14="http://schemas.microsoft.com/office/powerpoint/2010/main" val="4280447412"/>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 id="{2407D200-3004-4ADD-9D29-6D4C9B951E75}" vid="{22312BCD-9B59-4CBE-B473-4FDC2F04D3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45B12109D029E4FB539B34E9C055EBA" ma:contentTypeVersion="2" ma:contentTypeDescription="Create a new document." ma:contentTypeScope="" ma:versionID="87c5ef87f8834d5227b2ea9ebddcf4a0">
  <xsd:schema xmlns:xsd="http://www.w3.org/2001/XMLSchema" xmlns:xs="http://www.w3.org/2001/XMLSchema" xmlns:p="http://schemas.microsoft.com/office/2006/metadata/properties" xmlns:ns3="69387e8d-7090-4053-85ee-3bee819570c5" targetNamespace="http://schemas.microsoft.com/office/2006/metadata/properties" ma:root="true" ma:fieldsID="05d06015522c2411be0bfc3c5ef54491" ns3:_="">
    <xsd:import namespace="69387e8d-7090-4053-85ee-3bee819570c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387e8d-7090-4053-85ee-3bee819570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1F1737-EB5A-49A3-BFCA-A97A8DCDF401}">
  <ds:schemaRefs>
    <ds:schemaRef ds:uri="http://schemas.microsoft.com/sharepoint/v3/contenttype/forms"/>
  </ds:schemaRefs>
</ds:datastoreItem>
</file>

<file path=customXml/itemProps2.xml><?xml version="1.0" encoding="utf-8"?>
<ds:datastoreItem xmlns:ds="http://schemas.openxmlformats.org/officeDocument/2006/customXml" ds:itemID="{AC263D7C-E9CB-4C77-8528-77A30083B7FC}">
  <ds:schemaRefs>
    <ds:schemaRef ds:uri="http://purl.org/dc/terms/"/>
    <ds:schemaRef ds:uri="http://purl.org/dc/dcmitype/"/>
    <ds:schemaRef ds:uri="http://purl.org/dc/elements/1.1/"/>
    <ds:schemaRef ds:uri="69387e8d-7090-4053-85ee-3bee819570c5"/>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74E9DAAC-951B-40C5-99C5-E97AA2E6C3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387e8d-7090-4053-85ee-3bee819570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{613285B8-6006-43A0-9E3F-4DF115CACA82}tf22797433_win32</Template>
  <TotalTime>266</TotalTime>
  <Words>643</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Abadi</vt:lpstr>
      <vt:lpstr>Arial</vt:lpstr>
      <vt:lpstr>Calibri</vt:lpstr>
      <vt:lpstr>Univers Condensed Light</vt:lpstr>
      <vt:lpstr>Walbaum Display Light</vt:lpstr>
      <vt:lpstr>AngleLinesVTI</vt:lpstr>
      <vt:lpstr>Refrigerator management system</vt:lpstr>
      <vt:lpstr> Hello!  In this application I present an implementation of a system to handle food and beverage items in a fridge!</vt:lpstr>
      <vt:lpstr>Main Features  and User Interaction</vt:lpstr>
      <vt:lpstr>PowerPoint Presentation</vt:lpstr>
      <vt:lpstr> Classes      and  Structure</vt:lpstr>
      <vt:lpstr>PowerPoint Presentation</vt:lpstr>
      <vt:lpstr>PowerPoint Presentation</vt:lpstr>
      <vt:lpstr>Input data validation</vt:lpstr>
      <vt:lpstr>PowerPoint Presentation</vt:lpstr>
      <vt:lpstr>    JDBC   &amp; Connectivity to the    Database</vt:lpstr>
      <vt:lpstr>PowerPoint Presentation</vt:lpstr>
      <vt:lpstr>PowerPoint Presentation</vt:lpstr>
      <vt:lpstr>Unit testing &amp; Threading</vt:lpstr>
      <vt:lpstr>PowerPoint Presentation</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Refrigerator management system</dc:title>
  <dc:creator>Alexandru Takacs</dc:creator>
  <cp:lastModifiedBy>Alexandru Takacs</cp:lastModifiedBy>
  <cp:revision>6</cp:revision>
  <dcterms:created xsi:type="dcterms:W3CDTF">2023-11-20T08:24:17Z</dcterms:created>
  <dcterms:modified xsi:type="dcterms:W3CDTF">2024-01-15T10:42:00Z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0x010100F45B12109D029E4FB539B34E9C055EBA</vt:lpwstr>
  </property>
  <property fmtid="{D5CDD505-2E9C-101B-9397-08002B2CF9AE}" pid="3" name="MediaServiceImageTags">
    <vt:lpwstr/>
  </property>
</Properties>
</file>