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5" r:id="rId5"/>
    <p:sldId id="263" r:id="rId6"/>
    <p:sldId id="266" r:id="rId7"/>
    <p:sldId id="267" r:id="rId8"/>
    <p:sldId id="260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2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03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837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5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05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758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217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2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9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3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9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17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78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29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85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D3D4B7F-B473-4DD1-8488-4E9FEEFBD994}" type="datetimeFigureOut">
              <a:rPr lang="ru-RU" smtClean="0"/>
              <a:t>07.08.2024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354F4A6-D45F-4B11-BD74-A72EB21F6AF4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90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2E831-8CAB-3203-77DA-3ED774DD8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05" y="3077090"/>
            <a:ext cx="12230588" cy="2668802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ea typeface="JetBrains Mono NL" panose="02000009000000000000" pitchFamily="49" charset="0"/>
                <a:cs typeface="Times New Roman" panose="02020603050405020304" pitchFamily="18" charset="0"/>
              </a:rPr>
              <a:t>ЛЕКЦІЯ № 1</a:t>
            </a:r>
            <a:b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ea typeface="JetBrains Mono NL" panose="02000009000000000000" pitchFamily="49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ea typeface="JetBrains Mono NL" panose="02000009000000000000" pitchFamily="49" charset="0"/>
                <a:cs typeface="Times New Roman" panose="02020603050405020304" pitchFamily="18" charset="0"/>
              </a:rPr>
            </a:b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Низькорівневе програмування: розуміння, мови, переваги та недоліки. Вступ У 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Асемблер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Машинний код, компілятори та інтерпретатори. </a:t>
            </a:r>
            <a:endParaRPr lang="uk-UA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Times New Roman" panose="02020603050405020304" pitchFamily="18" charset="0"/>
              <a:ea typeface="JetBrains Mono NL" panose="02000009000000000000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72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DFE-F4AF-C7F5-F061-5DBB6EA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78" y="-97456"/>
            <a:ext cx="11051422" cy="1905000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способи трансляції програми: компіляція та інтерпретація</a:t>
            </a:r>
            <a:endParaRPr lang="ru-RU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385BBF9-8437-4920-AFF5-90F9E6C6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73480"/>
            <a:ext cx="11811000" cy="50901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ПРОГРАМА-КОМПІЛЯТОР – ЦЕ ПРОГРАМА, НАПИСАНА ЯКОЮСЬ МОВОЮ ПРОГРАМУВАННЯ; ЗОКРЕМА, НАШ КОМПІЛЯТОР ПАСКАЛЯ САМ, ЯК ЦЕ НЕ ДИВНО, НАПИСАНИЙ НА ПАСКАЛІ, А ДЛЯ КОМПІЛЯЦІЇ КОЖНОЇ НАСТУПНОЇ ВЕРСІЇ ЙОГО ТВОРЦІ ВИКОРИСТОВУЮТЬ ПОПЕРЕДНЮ ВЕРСІЮ СВОГО КОМПІЛЯТОРА.</a:t>
            </a: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ПРОГРАМА-ІНТЕРПРЕТАТОР ПРОЧИТУЄ З ФАЙЛУ ВИХІДНИЙ ТЕКСТ І ВИКОНУЄ ЗАПРОПОНОВАНІ ЦИМ ТЕКСТОМ ДІЇ КРОК ЗА КРОКОМ, НІЧОГО НІКУДИ ВЗАГАЛІ НЕ ПЕРЕКЛАДАЮЧИ.</a:t>
            </a:r>
          </a:p>
        </p:txBody>
      </p:sp>
    </p:spTree>
    <p:extLst>
      <p:ext uri="{BB962C8B-B14F-4D97-AF65-F5344CB8AC3E}">
        <p14:creationId xmlns:p14="http://schemas.microsoft.com/office/powerpoint/2010/main" val="127177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DFE-F4AF-C7F5-F061-5DBB6EA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89" y="698500"/>
            <a:ext cx="11051422" cy="2159000"/>
          </a:xfrm>
        </p:spPr>
        <p:txBody>
          <a:bodyPr>
            <a:noAutofit/>
          </a:bodyPr>
          <a:lstStyle/>
          <a:p>
            <a:pPr algn="just"/>
            <a:r>
              <a:rPr lang="uk-UA" sz="2800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Асемблер - це окремий випадок компілятора: програма, яка приймає на вхід текст, що містить умовні позначення машинних команд, зручні для людини, і перекладає ці позначення в послідовність відповідних кодів машинних команд, зрозумілих процесору. </a:t>
            </a:r>
            <a:endParaRPr lang="en-US" sz="2800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C7247F1B-3A07-4851-9556-F6412075BC82}"/>
              </a:ext>
            </a:extLst>
          </p:cNvPr>
          <p:cNvSpPr/>
          <p:nvPr/>
        </p:nvSpPr>
        <p:spPr>
          <a:xfrm>
            <a:off x="570289" y="3746500"/>
            <a:ext cx="110514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cap="all" dirty="0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команда 01 D8, </a:t>
            </a:r>
            <a:r>
              <a:rPr lang="uk-UA" sz="2800" b="1" cap="all" dirty="0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в умовних позначеннях виглядає так:</a:t>
            </a:r>
          </a:p>
          <a:p>
            <a:endParaRPr lang="uk-UA" sz="2800" b="1" cap="all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ea typeface="+mj-ea"/>
              <a:cs typeface="+mj-cs"/>
            </a:endParaRPr>
          </a:p>
          <a:p>
            <a:pPr algn="ctr"/>
            <a:r>
              <a:rPr lang="uk-UA" sz="2800" b="1" cap="all" dirty="0" err="1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add</a:t>
            </a:r>
            <a:r>
              <a:rPr lang="uk-UA" sz="2800" b="1" cap="all" dirty="0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  </a:t>
            </a:r>
            <a:r>
              <a:rPr lang="uk-UA" sz="2800" b="1" cap="all" dirty="0" err="1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eax</a:t>
            </a:r>
            <a:r>
              <a:rPr lang="uk-UA" sz="2800" b="1" cap="all" dirty="0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,  </a:t>
            </a:r>
            <a:r>
              <a:rPr lang="uk-UA" sz="2800" b="1" cap="all" dirty="0" err="1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ebx</a:t>
            </a:r>
            <a:endParaRPr lang="uk-UA" sz="2800" b="1" cap="all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ea typeface="+mj-ea"/>
              <a:cs typeface="+mj-cs"/>
            </a:endParaRPr>
          </a:p>
          <a:p>
            <a:r>
              <a:rPr lang="uk-UA" sz="2800" b="1" cap="all" dirty="0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ea typeface="+mj-ea"/>
                <a:cs typeface="+mj-cs"/>
              </a:rPr>
              <a:t>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0851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DFE-F4AF-C7F5-F061-5DBB6EA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8" y="-249856"/>
            <a:ext cx="11051422" cy="1905000"/>
          </a:xfrm>
        </p:spPr>
        <p:txBody>
          <a:bodyPr/>
          <a:lstStyle/>
          <a:p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команда, яка в 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синтаксисі Intel виглядає як:</a:t>
            </a:r>
            <a:endParaRPr lang="uk-UA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62B827-DE87-4042-B3D9-B648E35BAC42}"/>
              </a:ext>
            </a:extLst>
          </p:cNvPr>
          <p:cNvSpPr txBox="1">
            <a:spLocks/>
          </p:cNvSpPr>
          <p:nvPr/>
        </p:nvSpPr>
        <p:spPr>
          <a:xfrm>
            <a:off x="4479684" y="1142073"/>
            <a:ext cx="110514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add eax, ebx </a:t>
            </a:r>
            <a:endParaRPr kumimoji="0" lang="uk-UA" sz="3200" b="1" i="0" u="none" strike="noStrike" kern="1200" cap="all" spc="0" normalizeH="0" baseline="0" noProof="0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EC3818-D77A-40AB-8AEB-64D388810323}"/>
              </a:ext>
            </a:extLst>
          </p:cNvPr>
          <p:cNvSpPr txBox="1">
            <a:spLocks/>
          </p:cNvSpPr>
          <p:nvPr/>
        </p:nvSpPr>
        <p:spPr>
          <a:xfrm>
            <a:off x="1288860" y="2875792"/>
            <a:ext cx="110514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200" b="1" i="0" u="none" strike="noStrike" kern="1200" cap="all" spc="0" normalizeH="0" baseline="0" noProof="0" dirty="0">
                <a:ln w="3175" cmpd="sng">
                  <a:noFill/>
                </a:ln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у синтаксисі АТ&amp;Т записуватиметься так:</a:t>
            </a:r>
            <a:endParaRPr kumimoji="0" lang="uk-UA" sz="3200" b="1" i="0" u="none" strike="noStrike" kern="1200" cap="all" spc="0" normalizeH="0" baseline="0" noProof="0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DA93EDB-D211-46AE-82B6-FDB3F05A11F7}"/>
              </a:ext>
            </a:extLst>
          </p:cNvPr>
          <p:cNvSpPr txBox="1">
            <a:spLocks/>
          </p:cNvSpPr>
          <p:nvPr/>
        </p:nvSpPr>
        <p:spPr>
          <a:xfrm>
            <a:off x="4056122" y="4439002"/>
            <a:ext cx="110514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add1 %ebx, %eax </a:t>
            </a:r>
            <a:endParaRPr kumimoji="0" lang="uk-UA" sz="3200" b="1" i="0" u="none" strike="noStrike" kern="1200" cap="all" spc="0" normalizeH="0" baseline="0" noProof="0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65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29F4C-5254-85E4-75D9-7246E65E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97" y="-138504"/>
            <a:ext cx="13504951" cy="1905000"/>
          </a:xfrm>
        </p:spPr>
        <p:txBody>
          <a:bodyPr>
            <a:normAutofit/>
          </a:bodyPr>
          <a:lstStyle/>
          <a:p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ea typeface="JetBrains Mono NL" panose="02000009000000000000" pitchFamily="49" charset="0"/>
                <a:cs typeface="Times New Roman" panose="02020603050405020304" pitchFamily="18" charset="0"/>
              </a:rPr>
              <a:t>Що таке низькорівневе програмування?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05C5CFB-9F0C-4CFA-83F1-B210B0B6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179" y="1964204"/>
            <a:ext cx="10355642" cy="38064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Низькорівневе програмування - це процес створення програм з використанням мов програмування, які дозволяють розробникам мати прямий доступ до апаратного забезпечення комп'ютера, такого як процесор, пам'ять та інші пристрої.</a:t>
            </a:r>
          </a:p>
          <a:p>
            <a:pPr marL="0" indent="0" algn="just">
              <a:buNone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Низькорівневе програмування є однією з ключових областей в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сфері, оскільки це дозволяє безпосередньо взаємодіяти з апаратним забезпеченням комп'ютера. Мови низькорівневого програмування забезпечують максимальну ефективність використання ресурсів системи та управління ними.</a:t>
            </a:r>
          </a:p>
        </p:txBody>
      </p:sp>
    </p:spTree>
    <p:extLst>
      <p:ext uri="{BB962C8B-B14F-4D97-AF65-F5344CB8AC3E}">
        <p14:creationId xmlns:p14="http://schemas.microsoft.com/office/powerpoint/2010/main" val="179034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3">
            <a:extLst>
              <a:ext uri="{FF2B5EF4-FFF2-40B4-BE49-F238E27FC236}">
                <a16:creationId xmlns:a16="http://schemas.microsoft.com/office/drawing/2014/main" id="{0A92F14B-72FA-4B17-97AA-D2FD748977A5}"/>
              </a:ext>
            </a:extLst>
          </p:cNvPr>
          <p:cNvSpPr/>
          <p:nvPr/>
        </p:nvSpPr>
        <p:spPr>
          <a:xfrm rot="3769300">
            <a:off x="4904524" y="1925684"/>
            <a:ext cx="1277792" cy="1899"/>
          </a:xfrm>
          <a:prstGeom prst="line">
            <a:avLst/>
          </a:prstGeom>
          <a:ln w="28575" cap="flat">
            <a:solidFill>
              <a:srgbClr val="B5E99E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1CAFDB46-331C-470F-85CA-8E035859AEF3}"/>
              </a:ext>
            </a:extLst>
          </p:cNvPr>
          <p:cNvGrpSpPr/>
          <p:nvPr/>
        </p:nvGrpSpPr>
        <p:grpSpPr>
          <a:xfrm>
            <a:off x="2683982" y="691957"/>
            <a:ext cx="2596061" cy="1195253"/>
            <a:chOff x="0" y="0"/>
            <a:chExt cx="4452627" cy="2050034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E066A82-5FE8-4E34-8069-681542FFCE7B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53E1567-DBC0-4E05-8896-3AB8F6FF2FDD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B5E99E"/>
            </a:solidFill>
          </p:spPr>
        </p:sp>
      </p:grpSp>
      <p:sp>
        <p:nvSpPr>
          <p:cNvPr id="54" name="Freeform 7">
            <a:extLst>
              <a:ext uri="{FF2B5EF4-FFF2-40B4-BE49-F238E27FC236}">
                <a16:creationId xmlns:a16="http://schemas.microsoft.com/office/drawing/2014/main" id="{740C1082-81EB-4235-93FD-968E5ABF9817}"/>
              </a:ext>
            </a:extLst>
          </p:cNvPr>
          <p:cNvSpPr/>
          <p:nvPr/>
        </p:nvSpPr>
        <p:spPr>
          <a:xfrm>
            <a:off x="4900784" y="2544435"/>
            <a:ext cx="2204157" cy="2095967"/>
          </a:xfrm>
          <a:custGeom>
            <a:avLst/>
            <a:gdLst/>
            <a:ahLst/>
            <a:cxnLst/>
            <a:rect l="l" t="t" r="r" b="b"/>
            <a:pathLst>
              <a:path w="1740184" h="1727133">
                <a:moveTo>
                  <a:pt x="0" y="0"/>
                </a:moveTo>
                <a:lnTo>
                  <a:pt x="1740184" y="0"/>
                </a:lnTo>
                <a:lnTo>
                  <a:pt x="1740184" y="1727134"/>
                </a:lnTo>
                <a:lnTo>
                  <a:pt x="0" y="1727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5" name="Group 8">
            <a:extLst>
              <a:ext uri="{FF2B5EF4-FFF2-40B4-BE49-F238E27FC236}">
                <a16:creationId xmlns:a16="http://schemas.microsoft.com/office/drawing/2014/main" id="{9C7B1880-8F3A-49AB-9153-805B717BAA71}"/>
              </a:ext>
            </a:extLst>
          </p:cNvPr>
          <p:cNvGrpSpPr/>
          <p:nvPr/>
        </p:nvGrpSpPr>
        <p:grpSpPr>
          <a:xfrm>
            <a:off x="1691137" y="2117223"/>
            <a:ext cx="2596061" cy="1195253"/>
            <a:chOff x="0" y="0"/>
            <a:chExt cx="4452627" cy="2050034"/>
          </a:xfrm>
        </p:grpSpPr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16DE3FD0-590A-4617-888F-A84F19D5C50B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601668DE-F91A-4093-8DD0-75A92CF9D9DF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FFC098"/>
            </a:solidFill>
          </p:spPr>
        </p:sp>
      </p:grpSp>
      <p:grpSp>
        <p:nvGrpSpPr>
          <p:cNvPr id="58" name="Group 11">
            <a:extLst>
              <a:ext uri="{FF2B5EF4-FFF2-40B4-BE49-F238E27FC236}">
                <a16:creationId xmlns:a16="http://schemas.microsoft.com/office/drawing/2014/main" id="{E943CDFC-076E-4ED7-B633-19DE4504AB74}"/>
              </a:ext>
            </a:extLst>
          </p:cNvPr>
          <p:cNvGrpSpPr/>
          <p:nvPr/>
        </p:nvGrpSpPr>
        <p:grpSpPr>
          <a:xfrm>
            <a:off x="1691137" y="3545524"/>
            <a:ext cx="2596061" cy="1195253"/>
            <a:chOff x="0" y="0"/>
            <a:chExt cx="4452627" cy="2050034"/>
          </a:xfrm>
        </p:grpSpPr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9F246875-C5CA-4E0C-82DE-B84A39AE2727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9D7E43C4-DDCD-4AE9-98AA-1DFC71E549E3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FF9E9E"/>
            </a:solidFill>
          </p:spPr>
        </p:sp>
      </p:grpSp>
      <p:sp>
        <p:nvSpPr>
          <p:cNvPr id="64" name="AutoShape 17">
            <a:extLst>
              <a:ext uri="{FF2B5EF4-FFF2-40B4-BE49-F238E27FC236}">
                <a16:creationId xmlns:a16="http://schemas.microsoft.com/office/drawing/2014/main" id="{0121803E-4E1C-4E69-A42A-676AFC503A67}"/>
              </a:ext>
            </a:extLst>
          </p:cNvPr>
          <p:cNvSpPr/>
          <p:nvPr/>
        </p:nvSpPr>
        <p:spPr>
          <a:xfrm rot="1357632">
            <a:off x="4221111" y="2806865"/>
            <a:ext cx="845528" cy="0"/>
          </a:xfrm>
          <a:prstGeom prst="line">
            <a:avLst/>
          </a:prstGeom>
          <a:ln w="28575" cap="flat">
            <a:solidFill>
              <a:srgbClr val="FFC098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65" name="AutoShape 18">
            <a:extLst>
              <a:ext uri="{FF2B5EF4-FFF2-40B4-BE49-F238E27FC236}">
                <a16:creationId xmlns:a16="http://schemas.microsoft.com/office/drawing/2014/main" id="{4471AEC8-7C82-4A3E-9603-50956BC78F41}"/>
              </a:ext>
            </a:extLst>
          </p:cNvPr>
          <p:cNvSpPr/>
          <p:nvPr/>
        </p:nvSpPr>
        <p:spPr>
          <a:xfrm rot="19862619">
            <a:off x="4110933" y="4103462"/>
            <a:ext cx="829628" cy="0"/>
          </a:xfrm>
          <a:prstGeom prst="line">
            <a:avLst/>
          </a:prstGeom>
          <a:ln w="28575" cap="flat">
            <a:solidFill>
              <a:srgbClr val="FF9E9E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67" name="Group 20">
            <a:extLst>
              <a:ext uri="{FF2B5EF4-FFF2-40B4-BE49-F238E27FC236}">
                <a16:creationId xmlns:a16="http://schemas.microsoft.com/office/drawing/2014/main" id="{AECCDBAE-52BA-41A0-B4AD-C44F207DF0C5}"/>
              </a:ext>
            </a:extLst>
          </p:cNvPr>
          <p:cNvGrpSpPr/>
          <p:nvPr/>
        </p:nvGrpSpPr>
        <p:grpSpPr>
          <a:xfrm>
            <a:off x="6966092" y="691957"/>
            <a:ext cx="2596061" cy="1195253"/>
            <a:chOff x="0" y="0"/>
            <a:chExt cx="4452627" cy="2050034"/>
          </a:xfrm>
        </p:grpSpPr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A3108EC3-4597-4EBD-917D-832117E9D7B2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9F0EB535-AF6A-49C0-86B8-F8A919F0DE6F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ABBAFF"/>
            </a:solidFill>
          </p:spPr>
        </p:sp>
      </p:grpSp>
      <p:grpSp>
        <p:nvGrpSpPr>
          <p:cNvPr id="70" name="Group 23">
            <a:extLst>
              <a:ext uri="{FF2B5EF4-FFF2-40B4-BE49-F238E27FC236}">
                <a16:creationId xmlns:a16="http://schemas.microsoft.com/office/drawing/2014/main" id="{8B1FF3F2-84D5-4BA6-8F36-94BD4533AFBF}"/>
              </a:ext>
            </a:extLst>
          </p:cNvPr>
          <p:cNvGrpSpPr/>
          <p:nvPr/>
        </p:nvGrpSpPr>
        <p:grpSpPr>
          <a:xfrm>
            <a:off x="7835415" y="2117223"/>
            <a:ext cx="2596061" cy="1195253"/>
            <a:chOff x="0" y="0"/>
            <a:chExt cx="4452627" cy="2050034"/>
          </a:xfrm>
        </p:grpSpPr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D606BD57-8781-4B68-B346-B63493CC17B5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38E30360-035C-4694-A108-F85FDC95F62A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B0F0F3"/>
            </a:solidFill>
          </p:spPr>
        </p: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91BC050E-100A-4A64-91D2-5B79028AA1AF}"/>
              </a:ext>
            </a:extLst>
          </p:cNvPr>
          <p:cNvGrpSpPr/>
          <p:nvPr/>
        </p:nvGrpSpPr>
        <p:grpSpPr>
          <a:xfrm>
            <a:off x="7835415" y="3545524"/>
            <a:ext cx="2596061" cy="1195253"/>
            <a:chOff x="0" y="0"/>
            <a:chExt cx="4452627" cy="2050034"/>
          </a:xfrm>
        </p:grpSpPr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38173CF0-4847-4082-98C8-56ECA751C5A6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71CD7E14-FE23-4643-B35E-F7BB08C48C50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E6B8F3"/>
            </a:solidFill>
          </p:spPr>
        </p:sp>
      </p:grpSp>
      <p:grpSp>
        <p:nvGrpSpPr>
          <p:cNvPr id="76" name="Group 29">
            <a:extLst>
              <a:ext uri="{FF2B5EF4-FFF2-40B4-BE49-F238E27FC236}">
                <a16:creationId xmlns:a16="http://schemas.microsoft.com/office/drawing/2014/main" id="{09F45930-152F-4B87-8DAB-960732A12B3C}"/>
              </a:ext>
            </a:extLst>
          </p:cNvPr>
          <p:cNvGrpSpPr/>
          <p:nvPr/>
        </p:nvGrpSpPr>
        <p:grpSpPr>
          <a:xfrm>
            <a:off x="4797151" y="5450275"/>
            <a:ext cx="2707651" cy="1195253"/>
            <a:chOff x="0" y="0"/>
            <a:chExt cx="4644019" cy="2050034"/>
          </a:xfrm>
        </p:grpSpPr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05DC6D52-74E4-4053-9631-8FC9F24899DE}"/>
                </a:ext>
              </a:extLst>
            </p:cNvPr>
            <p:cNvSpPr/>
            <p:nvPr/>
          </p:nvSpPr>
          <p:spPr>
            <a:xfrm>
              <a:off x="76835" y="136144"/>
              <a:ext cx="4567184" cy="1913890"/>
            </a:xfrm>
            <a:custGeom>
              <a:avLst/>
              <a:gdLst/>
              <a:ahLst/>
              <a:cxnLst/>
              <a:rect l="l" t="t" r="r" b="b"/>
              <a:pathLst>
                <a:path w="4567184" h="1913890">
                  <a:moveTo>
                    <a:pt x="4567184" y="956945"/>
                  </a:moveTo>
                  <a:cubicBezTo>
                    <a:pt x="4567184" y="1485392"/>
                    <a:pt x="4138813" y="1913890"/>
                    <a:pt x="3610239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610366" y="0"/>
                  </a:lnTo>
                  <a:cubicBezTo>
                    <a:pt x="4138813" y="0"/>
                    <a:pt x="4567184" y="428498"/>
                    <a:pt x="4567184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150582D2-C681-4960-A919-8972E53EF8B0}"/>
                </a:ext>
              </a:extLst>
            </p:cNvPr>
            <p:cNvSpPr/>
            <p:nvPr/>
          </p:nvSpPr>
          <p:spPr>
            <a:xfrm>
              <a:off x="0" y="0"/>
              <a:ext cx="4567311" cy="1913890"/>
            </a:xfrm>
            <a:custGeom>
              <a:avLst/>
              <a:gdLst/>
              <a:ahLst/>
              <a:cxnLst/>
              <a:rect l="l" t="t" r="r" b="b"/>
              <a:pathLst>
                <a:path w="4567311" h="1913890">
                  <a:moveTo>
                    <a:pt x="4567311" y="956945"/>
                  </a:moveTo>
                  <a:cubicBezTo>
                    <a:pt x="4567311" y="1485392"/>
                    <a:pt x="4138940" y="1913890"/>
                    <a:pt x="3610366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610366" y="0"/>
                  </a:lnTo>
                  <a:cubicBezTo>
                    <a:pt x="4138813" y="0"/>
                    <a:pt x="4567311" y="428371"/>
                    <a:pt x="4567311" y="956945"/>
                  </a:cubicBezTo>
                  <a:close/>
                </a:path>
              </a:pathLst>
            </a:custGeom>
            <a:solidFill>
              <a:srgbClr val="FFDFAE"/>
            </a:solidFill>
          </p:spPr>
        </p:sp>
      </p:grpSp>
      <p:sp>
        <p:nvSpPr>
          <p:cNvPr id="79" name="AutoShape 32">
            <a:extLst>
              <a:ext uri="{FF2B5EF4-FFF2-40B4-BE49-F238E27FC236}">
                <a16:creationId xmlns:a16="http://schemas.microsoft.com/office/drawing/2014/main" id="{E1D9C6C5-0046-4140-A7CE-EFBA94B5BE58}"/>
              </a:ext>
            </a:extLst>
          </p:cNvPr>
          <p:cNvSpPr/>
          <p:nvPr/>
        </p:nvSpPr>
        <p:spPr>
          <a:xfrm rot="7055380">
            <a:off x="5862467" y="1826907"/>
            <a:ext cx="1408510" cy="165193"/>
          </a:xfrm>
          <a:prstGeom prst="line">
            <a:avLst/>
          </a:prstGeom>
          <a:ln w="28575" cap="flat">
            <a:solidFill>
              <a:srgbClr val="ABBA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80" name="AutoShape 33">
            <a:extLst>
              <a:ext uri="{FF2B5EF4-FFF2-40B4-BE49-F238E27FC236}">
                <a16:creationId xmlns:a16="http://schemas.microsoft.com/office/drawing/2014/main" id="{714FF465-6B82-4E38-8FAA-5301E76CF007}"/>
              </a:ext>
            </a:extLst>
          </p:cNvPr>
          <p:cNvSpPr/>
          <p:nvPr/>
        </p:nvSpPr>
        <p:spPr>
          <a:xfrm rot="9403625">
            <a:off x="7007164" y="2941964"/>
            <a:ext cx="845528" cy="0"/>
          </a:xfrm>
          <a:prstGeom prst="line">
            <a:avLst/>
          </a:prstGeom>
          <a:ln w="28575" cap="flat">
            <a:solidFill>
              <a:srgbClr val="B0F0F3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81" name="AutoShape 34">
            <a:extLst>
              <a:ext uri="{FF2B5EF4-FFF2-40B4-BE49-F238E27FC236}">
                <a16:creationId xmlns:a16="http://schemas.microsoft.com/office/drawing/2014/main" id="{A6FCEAE0-9A23-487B-BDAF-2452F48C1412}"/>
              </a:ext>
            </a:extLst>
          </p:cNvPr>
          <p:cNvSpPr/>
          <p:nvPr/>
        </p:nvSpPr>
        <p:spPr>
          <a:xfrm rot="12229485">
            <a:off x="7052096" y="4079194"/>
            <a:ext cx="855693" cy="0"/>
          </a:xfrm>
          <a:prstGeom prst="line">
            <a:avLst/>
          </a:prstGeom>
          <a:ln w="28575" cap="flat">
            <a:solidFill>
              <a:srgbClr val="E6B8F3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82" name="AutoShape 35">
            <a:extLst>
              <a:ext uri="{FF2B5EF4-FFF2-40B4-BE49-F238E27FC236}">
                <a16:creationId xmlns:a16="http://schemas.microsoft.com/office/drawing/2014/main" id="{4FA64F92-4E59-4BED-98B1-30A3530A4606}"/>
              </a:ext>
            </a:extLst>
          </p:cNvPr>
          <p:cNvSpPr/>
          <p:nvPr/>
        </p:nvSpPr>
        <p:spPr>
          <a:xfrm rot="14268120">
            <a:off x="5738222" y="4802188"/>
            <a:ext cx="715554" cy="450575"/>
          </a:xfrm>
          <a:prstGeom prst="line">
            <a:avLst/>
          </a:prstGeom>
          <a:ln w="28575" cap="flat">
            <a:solidFill>
              <a:srgbClr val="FFEC9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83" name="TextBox 36">
            <a:extLst>
              <a:ext uri="{FF2B5EF4-FFF2-40B4-BE49-F238E27FC236}">
                <a16:creationId xmlns:a16="http://schemas.microsoft.com/office/drawing/2014/main" id="{2130D289-D7F1-4E16-ABAB-5137A85EDD04}"/>
              </a:ext>
            </a:extLst>
          </p:cNvPr>
          <p:cNvSpPr txBox="1"/>
          <p:nvPr/>
        </p:nvSpPr>
        <p:spPr>
          <a:xfrm>
            <a:off x="4541516" y="2964127"/>
            <a:ext cx="2875547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914400">
              <a:lnSpc>
                <a:spcPts val="2729"/>
              </a:lnSpc>
            </a:pPr>
            <a:r>
              <a:rPr lang="uk-UA" sz="1400" b="1" dirty="0">
                <a:solidFill>
                  <a:srgbClr val="002060"/>
                </a:solidFill>
                <a:latin typeface="Roboto Bold"/>
              </a:rPr>
              <a:t>МОВИ</a:t>
            </a:r>
            <a:r>
              <a:rPr lang="en-US" sz="1400" b="1" dirty="0">
                <a:solidFill>
                  <a:srgbClr val="002060"/>
                </a:solidFill>
                <a:latin typeface="Roboto Bold"/>
              </a:rPr>
              <a:t> </a:t>
            </a:r>
            <a:endParaRPr lang="uk-UA" sz="1400" b="1" dirty="0">
              <a:solidFill>
                <a:srgbClr val="002060"/>
              </a:solidFill>
              <a:latin typeface="Roboto Bold"/>
            </a:endParaRPr>
          </a:p>
          <a:p>
            <a:pPr algn="ctr" defTabSz="914400">
              <a:lnSpc>
                <a:spcPts val="2729"/>
              </a:lnSpc>
            </a:pPr>
            <a:r>
              <a:rPr lang="uk-UA" sz="1400" b="1" dirty="0">
                <a:solidFill>
                  <a:srgbClr val="002060"/>
                </a:solidFill>
                <a:latin typeface="Roboto Bold"/>
              </a:rPr>
              <a:t>НИЗЬКОРІВНЕВОГО</a:t>
            </a:r>
          </a:p>
          <a:p>
            <a:pPr algn="ctr" defTabSz="914400">
              <a:lnSpc>
                <a:spcPts val="2729"/>
              </a:lnSpc>
            </a:pPr>
            <a:r>
              <a:rPr lang="uk-UA" sz="1400" b="1" dirty="0">
                <a:solidFill>
                  <a:srgbClr val="002060"/>
                </a:solidFill>
                <a:latin typeface="Roboto Bold"/>
              </a:rPr>
              <a:t> ПРОГРАМУВАННЯ</a:t>
            </a:r>
            <a:endParaRPr lang="en-US" sz="1400" b="1" dirty="0">
              <a:solidFill>
                <a:srgbClr val="002060"/>
              </a:solidFill>
              <a:latin typeface="Roboto Bold"/>
            </a:endParaRPr>
          </a:p>
        </p:txBody>
      </p:sp>
      <p:sp>
        <p:nvSpPr>
          <p:cNvPr id="84" name="TextBox 37">
            <a:extLst>
              <a:ext uri="{FF2B5EF4-FFF2-40B4-BE49-F238E27FC236}">
                <a16:creationId xmlns:a16="http://schemas.microsoft.com/office/drawing/2014/main" id="{09BA0A17-9231-4816-8DF4-7BA2449963F6}"/>
              </a:ext>
            </a:extLst>
          </p:cNvPr>
          <p:cNvSpPr txBox="1"/>
          <p:nvPr/>
        </p:nvSpPr>
        <p:spPr>
          <a:xfrm>
            <a:off x="7342153" y="1142034"/>
            <a:ext cx="1936683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RUST</a:t>
            </a:r>
          </a:p>
        </p:txBody>
      </p:sp>
      <p:sp>
        <p:nvSpPr>
          <p:cNvPr id="85" name="TextBox 38">
            <a:extLst>
              <a:ext uri="{FF2B5EF4-FFF2-40B4-BE49-F238E27FC236}">
                <a16:creationId xmlns:a16="http://schemas.microsoft.com/office/drawing/2014/main" id="{F11180EB-BE9D-48E3-88D8-F99FA1D35878}"/>
              </a:ext>
            </a:extLst>
          </p:cNvPr>
          <p:cNvSpPr txBox="1"/>
          <p:nvPr/>
        </p:nvSpPr>
        <p:spPr>
          <a:xfrm>
            <a:off x="7947860" y="2583214"/>
            <a:ext cx="2371172" cy="25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914400">
              <a:lnSpc>
                <a:spcPts val="1932"/>
              </a:lnSpc>
              <a:spcBef>
                <a:spcPct val="0"/>
              </a:spcBef>
            </a:pPr>
            <a:r>
              <a:rPr lang="en-US" sz="2000" b="1" spc="137" dirty="0">
                <a:solidFill>
                  <a:srgbClr val="002060"/>
                </a:solidFill>
                <a:latin typeface="Public Sans Bold"/>
              </a:rPr>
              <a:t>ADA</a:t>
            </a:r>
          </a:p>
        </p:txBody>
      </p:sp>
      <p:sp>
        <p:nvSpPr>
          <p:cNvPr id="86" name="TextBox 39">
            <a:extLst>
              <a:ext uri="{FF2B5EF4-FFF2-40B4-BE49-F238E27FC236}">
                <a16:creationId xmlns:a16="http://schemas.microsoft.com/office/drawing/2014/main" id="{7ABA9D44-2FB4-487E-B0D3-DC48EF113256}"/>
              </a:ext>
            </a:extLst>
          </p:cNvPr>
          <p:cNvSpPr txBox="1"/>
          <p:nvPr/>
        </p:nvSpPr>
        <p:spPr>
          <a:xfrm>
            <a:off x="4123794" y="5886760"/>
            <a:ext cx="4117966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PASCAL</a:t>
            </a:r>
          </a:p>
        </p:txBody>
      </p:sp>
      <p:sp>
        <p:nvSpPr>
          <p:cNvPr id="87" name="TextBox 40">
            <a:extLst>
              <a:ext uri="{FF2B5EF4-FFF2-40B4-BE49-F238E27FC236}">
                <a16:creationId xmlns:a16="http://schemas.microsoft.com/office/drawing/2014/main" id="{BBFBC8B1-92AD-4A7C-86AE-5780462ADFA9}"/>
              </a:ext>
            </a:extLst>
          </p:cNvPr>
          <p:cNvSpPr txBox="1"/>
          <p:nvPr/>
        </p:nvSpPr>
        <p:spPr>
          <a:xfrm>
            <a:off x="7835415" y="3974382"/>
            <a:ext cx="2613074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FORTRAN</a:t>
            </a:r>
          </a:p>
        </p:txBody>
      </p:sp>
      <p:sp>
        <p:nvSpPr>
          <p:cNvPr id="88" name="TextBox 41">
            <a:extLst>
              <a:ext uri="{FF2B5EF4-FFF2-40B4-BE49-F238E27FC236}">
                <a16:creationId xmlns:a16="http://schemas.microsoft.com/office/drawing/2014/main" id="{AFC94BB9-59D9-4C15-97FD-179F793CE92E}"/>
              </a:ext>
            </a:extLst>
          </p:cNvPr>
          <p:cNvSpPr txBox="1"/>
          <p:nvPr/>
        </p:nvSpPr>
        <p:spPr>
          <a:xfrm>
            <a:off x="2067198" y="2495423"/>
            <a:ext cx="1843941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C</a:t>
            </a:r>
          </a:p>
        </p:txBody>
      </p:sp>
      <p:sp>
        <p:nvSpPr>
          <p:cNvPr id="89" name="TextBox 42">
            <a:extLst>
              <a:ext uri="{FF2B5EF4-FFF2-40B4-BE49-F238E27FC236}">
                <a16:creationId xmlns:a16="http://schemas.microsoft.com/office/drawing/2014/main" id="{EADA9010-887E-47A0-8053-1D200C1F454C}"/>
              </a:ext>
            </a:extLst>
          </p:cNvPr>
          <p:cNvSpPr txBox="1"/>
          <p:nvPr/>
        </p:nvSpPr>
        <p:spPr>
          <a:xfrm>
            <a:off x="2067198" y="3974382"/>
            <a:ext cx="1918333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C</a:t>
            </a:r>
            <a:r>
              <a:rPr lang="ru-RU" sz="2000" b="1" spc="141" dirty="0">
                <a:solidFill>
                  <a:srgbClr val="002060"/>
                </a:solidFill>
                <a:latin typeface="Public Sans Bold"/>
              </a:rPr>
              <a:t>++</a:t>
            </a:r>
            <a:endParaRPr lang="en-US" sz="2000" b="1" spc="141" dirty="0">
              <a:solidFill>
                <a:srgbClr val="002060"/>
              </a:solidFill>
              <a:latin typeface="Public Sans Bold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BBAA4BE4-7E61-4CCB-97BD-D236508B4BC8}"/>
              </a:ext>
            </a:extLst>
          </p:cNvPr>
          <p:cNvSpPr txBox="1"/>
          <p:nvPr/>
        </p:nvSpPr>
        <p:spPr>
          <a:xfrm>
            <a:off x="3092539" y="1113509"/>
            <a:ext cx="1843941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50329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3">
            <a:extLst>
              <a:ext uri="{FF2B5EF4-FFF2-40B4-BE49-F238E27FC236}">
                <a16:creationId xmlns:a16="http://schemas.microsoft.com/office/drawing/2014/main" id="{0A92F14B-72FA-4B17-97AA-D2FD748977A5}"/>
              </a:ext>
            </a:extLst>
          </p:cNvPr>
          <p:cNvSpPr/>
          <p:nvPr/>
        </p:nvSpPr>
        <p:spPr>
          <a:xfrm rot="3769300">
            <a:off x="4904524" y="1925684"/>
            <a:ext cx="1277792" cy="1899"/>
          </a:xfrm>
          <a:prstGeom prst="line">
            <a:avLst/>
          </a:prstGeom>
          <a:ln w="28575" cap="flat">
            <a:solidFill>
              <a:srgbClr val="B5E99E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1CAFDB46-331C-470F-85CA-8E035859AEF3}"/>
              </a:ext>
            </a:extLst>
          </p:cNvPr>
          <p:cNvGrpSpPr/>
          <p:nvPr/>
        </p:nvGrpSpPr>
        <p:grpSpPr>
          <a:xfrm>
            <a:off x="2683982" y="691957"/>
            <a:ext cx="2596061" cy="1195253"/>
            <a:chOff x="0" y="0"/>
            <a:chExt cx="4452627" cy="2050034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1E066A82-5FE8-4E34-8069-681542FFCE7B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F53E1567-DBC0-4E05-8896-3AB8F6FF2FDD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B5E99E"/>
            </a:solidFill>
          </p:spPr>
        </p:sp>
      </p:grpSp>
      <p:sp>
        <p:nvSpPr>
          <p:cNvPr id="54" name="Freeform 7">
            <a:extLst>
              <a:ext uri="{FF2B5EF4-FFF2-40B4-BE49-F238E27FC236}">
                <a16:creationId xmlns:a16="http://schemas.microsoft.com/office/drawing/2014/main" id="{740C1082-81EB-4235-93FD-968E5ABF9817}"/>
              </a:ext>
            </a:extLst>
          </p:cNvPr>
          <p:cNvSpPr/>
          <p:nvPr/>
        </p:nvSpPr>
        <p:spPr>
          <a:xfrm>
            <a:off x="4900784" y="2544435"/>
            <a:ext cx="2204157" cy="2095967"/>
          </a:xfrm>
          <a:custGeom>
            <a:avLst/>
            <a:gdLst/>
            <a:ahLst/>
            <a:cxnLst/>
            <a:rect l="l" t="t" r="r" b="b"/>
            <a:pathLst>
              <a:path w="1740184" h="1727133">
                <a:moveTo>
                  <a:pt x="0" y="0"/>
                </a:moveTo>
                <a:lnTo>
                  <a:pt x="1740184" y="0"/>
                </a:lnTo>
                <a:lnTo>
                  <a:pt x="1740184" y="1727134"/>
                </a:lnTo>
                <a:lnTo>
                  <a:pt x="0" y="17271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5" name="Group 8">
            <a:extLst>
              <a:ext uri="{FF2B5EF4-FFF2-40B4-BE49-F238E27FC236}">
                <a16:creationId xmlns:a16="http://schemas.microsoft.com/office/drawing/2014/main" id="{9C7B1880-8F3A-49AB-9153-805B717BAA71}"/>
              </a:ext>
            </a:extLst>
          </p:cNvPr>
          <p:cNvGrpSpPr/>
          <p:nvPr/>
        </p:nvGrpSpPr>
        <p:grpSpPr>
          <a:xfrm>
            <a:off x="1300991" y="3109003"/>
            <a:ext cx="2596061" cy="1195253"/>
            <a:chOff x="0" y="0"/>
            <a:chExt cx="4452627" cy="2050034"/>
          </a:xfrm>
        </p:grpSpPr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16DE3FD0-590A-4617-888F-A84F19D5C50B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601668DE-F91A-4093-8DD0-75A92CF9D9DF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FFC098"/>
            </a:solidFill>
          </p:spPr>
        </p:sp>
      </p:grpSp>
      <p:grpSp>
        <p:nvGrpSpPr>
          <p:cNvPr id="58" name="Group 11">
            <a:extLst>
              <a:ext uri="{FF2B5EF4-FFF2-40B4-BE49-F238E27FC236}">
                <a16:creationId xmlns:a16="http://schemas.microsoft.com/office/drawing/2014/main" id="{E943CDFC-076E-4ED7-B633-19DE4504AB74}"/>
              </a:ext>
            </a:extLst>
          </p:cNvPr>
          <p:cNvGrpSpPr/>
          <p:nvPr/>
        </p:nvGrpSpPr>
        <p:grpSpPr>
          <a:xfrm>
            <a:off x="4681258" y="5283919"/>
            <a:ext cx="2596061" cy="1195253"/>
            <a:chOff x="0" y="0"/>
            <a:chExt cx="4452627" cy="2050034"/>
          </a:xfrm>
        </p:grpSpPr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9F246875-C5CA-4E0C-82DE-B84A39AE2727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9D7E43C4-DDCD-4AE9-98AA-1DFC71E549E3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FF9E9E"/>
            </a:solidFill>
          </p:spPr>
        </p:sp>
      </p:grpSp>
      <p:sp>
        <p:nvSpPr>
          <p:cNvPr id="64" name="AutoShape 17">
            <a:extLst>
              <a:ext uri="{FF2B5EF4-FFF2-40B4-BE49-F238E27FC236}">
                <a16:creationId xmlns:a16="http://schemas.microsoft.com/office/drawing/2014/main" id="{0121803E-4E1C-4E69-A42A-676AFC503A67}"/>
              </a:ext>
            </a:extLst>
          </p:cNvPr>
          <p:cNvSpPr/>
          <p:nvPr/>
        </p:nvSpPr>
        <p:spPr>
          <a:xfrm rot="1357632" flipV="1">
            <a:off x="3930175" y="3451253"/>
            <a:ext cx="890992" cy="395339"/>
          </a:xfrm>
          <a:prstGeom prst="line">
            <a:avLst/>
          </a:prstGeom>
          <a:ln w="28575" cap="flat">
            <a:solidFill>
              <a:srgbClr val="FFC098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65" name="AutoShape 18">
            <a:extLst>
              <a:ext uri="{FF2B5EF4-FFF2-40B4-BE49-F238E27FC236}">
                <a16:creationId xmlns:a16="http://schemas.microsoft.com/office/drawing/2014/main" id="{4471AEC8-7C82-4A3E-9603-50956BC78F41}"/>
              </a:ext>
            </a:extLst>
          </p:cNvPr>
          <p:cNvSpPr/>
          <p:nvPr/>
        </p:nvSpPr>
        <p:spPr>
          <a:xfrm rot="19862619" flipV="1">
            <a:off x="5878647" y="4645333"/>
            <a:ext cx="329739" cy="592563"/>
          </a:xfrm>
          <a:prstGeom prst="line">
            <a:avLst/>
          </a:prstGeom>
          <a:ln w="28575" cap="flat">
            <a:solidFill>
              <a:srgbClr val="FF9E9E"/>
            </a:solidFill>
            <a:prstDash val="solid"/>
            <a:headEnd type="none" w="sm" len="sm"/>
            <a:tailEnd type="oval" w="lg" len="lg"/>
          </a:ln>
        </p:spPr>
      </p:sp>
      <p:grpSp>
        <p:nvGrpSpPr>
          <p:cNvPr id="67" name="Group 20">
            <a:extLst>
              <a:ext uri="{FF2B5EF4-FFF2-40B4-BE49-F238E27FC236}">
                <a16:creationId xmlns:a16="http://schemas.microsoft.com/office/drawing/2014/main" id="{AECCDBAE-52BA-41A0-B4AD-C44F207DF0C5}"/>
              </a:ext>
            </a:extLst>
          </p:cNvPr>
          <p:cNvGrpSpPr/>
          <p:nvPr/>
        </p:nvGrpSpPr>
        <p:grpSpPr>
          <a:xfrm>
            <a:off x="6966092" y="691957"/>
            <a:ext cx="2596061" cy="1195253"/>
            <a:chOff x="0" y="0"/>
            <a:chExt cx="4452627" cy="2050034"/>
          </a:xfrm>
        </p:grpSpPr>
        <p:sp>
          <p:nvSpPr>
            <p:cNvPr id="68" name="Freeform 21">
              <a:extLst>
                <a:ext uri="{FF2B5EF4-FFF2-40B4-BE49-F238E27FC236}">
                  <a16:creationId xmlns:a16="http://schemas.microsoft.com/office/drawing/2014/main" id="{A3108EC3-4597-4EBD-917D-832117E9D7B2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9F0EB535-AF6A-49C0-86B8-F8A919F0DE6F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ABBAFF"/>
            </a:solidFill>
          </p:spPr>
        </p:sp>
      </p:grpSp>
      <p:grpSp>
        <p:nvGrpSpPr>
          <p:cNvPr id="70" name="Group 23">
            <a:extLst>
              <a:ext uri="{FF2B5EF4-FFF2-40B4-BE49-F238E27FC236}">
                <a16:creationId xmlns:a16="http://schemas.microsoft.com/office/drawing/2014/main" id="{8B1FF3F2-84D5-4BA6-8F36-94BD4533AFBF}"/>
              </a:ext>
            </a:extLst>
          </p:cNvPr>
          <p:cNvGrpSpPr/>
          <p:nvPr/>
        </p:nvGrpSpPr>
        <p:grpSpPr>
          <a:xfrm>
            <a:off x="8013700" y="2989292"/>
            <a:ext cx="2596061" cy="1195253"/>
            <a:chOff x="0" y="0"/>
            <a:chExt cx="4452627" cy="2050034"/>
          </a:xfrm>
        </p:grpSpPr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D606BD57-8781-4B68-B346-B63493CC17B5}"/>
                </a:ext>
              </a:extLst>
            </p:cNvPr>
            <p:cNvSpPr/>
            <p:nvPr/>
          </p:nvSpPr>
          <p:spPr>
            <a:xfrm>
              <a:off x="76835" y="136144"/>
              <a:ext cx="4375792" cy="1913890"/>
            </a:xfrm>
            <a:custGeom>
              <a:avLst/>
              <a:gdLst/>
              <a:ahLst/>
              <a:cxnLst/>
              <a:rect l="l" t="t" r="r" b="b"/>
              <a:pathLst>
                <a:path w="4375792" h="1913890">
                  <a:moveTo>
                    <a:pt x="4375792" y="956945"/>
                  </a:moveTo>
                  <a:cubicBezTo>
                    <a:pt x="4375792" y="1485392"/>
                    <a:pt x="3947421" y="1913890"/>
                    <a:pt x="3418847" y="1913890"/>
                  </a:cubicBezTo>
                  <a:lnTo>
                    <a:pt x="956945" y="1913890"/>
                  </a:lnTo>
                  <a:cubicBezTo>
                    <a:pt x="428498" y="1913890"/>
                    <a:pt x="0" y="1485519"/>
                    <a:pt x="0" y="956945"/>
                  </a:cubicBezTo>
                  <a:cubicBezTo>
                    <a:pt x="0" y="428498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792" y="428498"/>
                    <a:pt x="4375792" y="956945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38E30360-035C-4694-A108-F85FDC95F62A}"/>
                </a:ext>
              </a:extLst>
            </p:cNvPr>
            <p:cNvSpPr/>
            <p:nvPr/>
          </p:nvSpPr>
          <p:spPr>
            <a:xfrm>
              <a:off x="0" y="0"/>
              <a:ext cx="4375919" cy="1913890"/>
            </a:xfrm>
            <a:custGeom>
              <a:avLst/>
              <a:gdLst/>
              <a:ahLst/>
              <a:cxnLst/>
              <a:rect l="l" t="t" r="r" b="b"/>
              <a:pathLst>
                <a:path w="4375919" h="1913890">
                  <a:moveTo>
                    <a:pt x="4375919" y="956945"/>
                  </a:moveTo>
                  <a:cubicBezTo>
                    <a:pt x="4375919" y="1485392"/>
                    <a:pt x="3947548" y="1913890"/>
                    <a:pt x="3418974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3418974" y="0"/>
                  </a:lnTo>
                  <a:cubicBezTo>
                    <a:pt x="3947421" y="0"/>
                    <a:pt x="4375919" y="428371"/>
                    <a:pt x="4375919" y="956945"/>
                  </a:cubicBezTo>
                  <a:close/>
                </a:path>
              </a:pathLst>
            </a:custGeom>
            <a:solidFill>
              <a:srgbClr val="B0F0F3"/>
            </a:solidFill>
          </p:spPr>
        </p:sp>
      </p:grpSp>
      <p:sp>
        <p:nvSpPr>
          <p:cNvPr id="79" name="AutoShape 32">
            <a:extLst>
              <a:ext uri="{FF2B5EF4-FFF2-40B4-BE49-F238E27FC236}">
                <a16:creationId xmlns:a16="http://schemas.microsoft.com/office/drawing/2014/main" id="{E1D9C6C5-0046-4140-A7CE-EFBA94B5BE58}"/>
              </a:ext>
            </a:extLst>
          </p:cNvPr>
          <p:cNvSpPr/>
          <p:nvPr/>
        </p:nvSpPr>
        <p:spPr>
          <a:xfrm rot="7055380">
            <a:off x="5862467" y="1826907"/>
            <a:ext cx="1408510" cy="165193"/>
          </a:xfrm>
          <a:prstGeom prst="line">
            <a:avLst/>
          </a:prstGeom>
          <a:ln w="28575" cap="flat">
            <a:solidFill>
              <a:srgbClr val="ABBAFF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80" name="AutoShape 33">
            <a:extLst>
              <a:ext uri="{FF2B5EF4-FFF2-40B4-BE49-F238E27FC236}">
                <a16:creationId xmlns:a16="http://schemas.microsoft.com/office/drawing/2014/main" id="{714FF465-6B82-4E38-8FAA-5301E76CF007}"/>
              </a:ext>
            </a:extLst>
          </p:cNvPr>
          <p:cNvSpPr/>
          <p:nvPr/>
        </p:nvSpPr>
        <p:spPr>
          <a:xfrm rot="9403625">
            <a:off x="7184886" y="3358989"/>
            <a:ext cx="793664" cy="341364"/>
          </a:xfrm>
          <a:prstGeom prst="line">
            <a:avLst/>
          </a:prstGeom>
          <a:ln w="28575" cap="flat">
            <a:solidFill>
              <a:srgbClr val="B0F0F3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83" name="TextBox 36">
            <a:extLst>
              <a:ext uri="{FF2B5EF4-FFF2-40B4-BE49-F238E27FC236}">
                <a16:creationId xmlns:a16="http://schemas.microsoft.com/office/drawing/2014/main" id="{2130D289-D7F1-4E16-ABAB-5137A85EDD04}"/>
              </a:ext>
            </a:extLst>
          </p:cNvPr>
          <p:cNvSpPr txBox="1"/>
          <p:nvPr/>
        </p:nvSpPr>
        <p:spPr>
          <a:xfrm>
            <a:off x="4541516" y="2964127"/>
            <a:ext cx="2875547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7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МОВИ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 </a:t>
            </a:r>
            <a:endParaRPr kumimoji="0" lang="uk-UA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Bold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27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ВИСОКОРІВНЕВОГО</a:t>
            </a:r>
          </a:p>
          <a:p>
            <a:pPr marL="0" marR="0" lvl="0" indent="0" algn="ctr" defTabSz="914400" rtl="0" eaLnBrk="1" fontAlgn="auto" latinLnBrk="0" hangingPunct="1">
              <a:lnSpc>
                <a:spcPts val="27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Roboto Bold"/>
                <a:ea typeface="+mn-ea"/>
                <a:cs typeface="+mn-cs"/>
              </a:rPr>
              <a:t> ПРОГРАМУВАННЯ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Roboto Bold"/>
              <a:ea typeface="+mn-ea"/>
              <a:cs typeface="+mn-cs"/>
            </a:endParaRPr>
          </a:p>
        </p:txBody>
      </p:sp>
      <p:sp>
        <p:nvSpPr>
          <p:cNvPr id="84" name="TextBox 37">
            <a:extLst>
              <a:ext uri="{FF2B5EF4-FFF2-40B4-BE49-F238E27FC236}">
                <a16:creationId xmlns:a16="http://schemas.microsoft.com/office/drawing/2014/main" id="{09BA0A17-9231-4816-8DF4-7BA2449963F6}"/>
              </a:ext>
            </a:extLst>
          </p:cNvPr>
          <p:cNvSpPr txBox="1"/>
          <p:nvPr/>
        </p:nvSpPr>
        <p:spPr>
          <a:xfrm>
            <a:off x="7342153" y="1142034"/>
            <a:ext cx="1936683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PHP</a:t>
            </a:r>
            <a:endParaRPr kumimoji="0" lang="en-US" sz="2000" b="1" i="0" u="none" strike="noStrike" kern="1200" cap="none" spc="14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ublic Sans Bold"/>
              <a:ea typeface="+mn-ea"/>
              <a:cs typeface="+mn-cs"/>
            </a:endParaRPr>
          </a:p>
        </p:txBody>
      </p:sp>
      <p:sp>
        <p:nvSpPr>
          <p:cNvPr id="85" name="TextBox 38">
            <a:extLst>
              <a:ext uri="{FF2B5EF4-FFF2-40B4-BE49-F238E27FC236}">
                <a16:creationId xmlns:a16="http://schemas.microsoft.com/office/drawing/2014/main" id="{F11180EB-BE9D-48E3-88D8-F99FA1D35878}"/>
              </a:ext>
            </a:extLst>
          </p:cNvPr>
          <p:cNvSpPr txBox="1"/>
          <p:nvPr/>
        </p:nvSpPr>
        <p:spPr>
          <a:xfrm>
            <a:off x="8241760" y="3429000"/>
            <a:ext cx="2371172" cy="25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 defTabSz="914400">
              <a:lnSpc>
                <a:spcPts val="1932"/>
              </a:lnSpc>
              <a:spcBef>
                <a:spcPct val="0"/>
              </a:spcBef>
            </a:pPr>
            <a:r>
              <a:rPr lang="en-US" sz="2000" b="1" spc="137" dirty="0">
                <a:solidFill>
                  <a:srgbClr val="002060"/>
                </a:solidFill>
                <a:latin typeface="Public Sans Bold"/>
              </a:rPr>
              <a:t>C#</a:t>
            </a:r>
            <a:endParaRPr kumimoji="0" lang="en-US" sz="2000" b="1" i="0" u="none" strike="noStrike" kern="1200" cap="none" spc="137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ublic Sans Bold"/>
              <a:ea typeface="+mn-ea"/>
              <a:cs typeface="+mn-cs"/>
            </a:endParaRPr>
          </a:p>
        </p:txBody>
      </p:sp>
      <p:sp>
        <p:nvSpPr>
          <p:cNvPr id="88" name="TextBox 41">
            <a:extLst>
              <a:ext uri="{FF2B5EF4-FFF2-40B4-BE49-F238E27FC236}">
                <a16:creationId xmlns:a16="http://schemas.microsoft.com/office/drawing/2014/main" id="{AFC94BB9-59D9-4C15-97FD-179F793CE92E}"/>
              </a:ext>
            </a:extLst>
          </p:cNvPr>
          <p:cNvSpPr txBox="1"/>
          <p:nvPr/>
        </p:nvSpPr>
        <p:spPr>
          <a:xfrm>
            <a:off x="1567695" y="3547230"/>
            <a:ext cx="1843941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9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4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ublic Sans Bold"/>
                <a:ea typeface="+mn-ea"/>
                <a:cs typeface="+mn-cs"/>
              </a:rPr>
              <a:t>JAVA</a:t>
            </a:r>
          </a:p>
        </p:txBody>
      </p:sp>
      <p:sp>
        <p:nvSpPr>
          <p:cNvPr id="89" name="TextBox 42">
            <a:extLst>
              <a:ext uri="{FF2B5EF4-FFF2-40B4-BE49-F238E27FC236}">
                <a16:creationId xmlns:a16="http://schemas.microsoft.com/office/drawing/2014/main" id="{EADA9010-887E-47A0-8053-1D200C1F454C}"/>
              </a:ext>
            </a:extLst>
          </p:cNvPr>
          <p:cNvSpPr txBox="1"/>
          <p:nvPr/>
        </p:nvSpPr>
        <p:spPr>
          <a:xfrm>
            <a:off x="4997759" y="5780637"/>
            <a:ext cx="1918333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JAVASCRIPT</a:t>
            </a:r>
            <a:endParaRPr kumimoji="0" lang="en-US" sz="2000" b="1" i="0" u="none" strike="noStrike" kern="1200" cap="none" spc="14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ublic Sans Bold"/>
              <a:ea typeface="+mn-ea"/>
              <a:cs typeface="+mn-cs"/>
            </a:endParaRPr>
          </a:p>
        </p:txBody>
      </p:sp>
      <p:sp>
        <p:nvSpPr>
          <p:cNvPr id="90" name="TextBox 43">
            <a:extLst>
              <a:ext uri="{FF2B5EF4-FFF2-40B4-BE49-F238E27FC236}">
                <a16:creationId xmlns:a16="http://schemas.microsoft.com/office/drawing/2014/main" id="{BBAA4BE4-7E61-4CCB-97BD-D236508B4BC8}"/>
              </a:ext>
            </a:extLst>
          </p:cNvPr>
          <p:cNvSpPr txBox="1"/>
          <p:nvPr/>
        </p:nvSpPr>
        <p:spPr>
          <a:xfrm>
            <a:off x="3092539" y="1113509"/>
            <a:ext cx="1843941" cy="260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 defTabSz="914400">
              <a:lnSpc>
                <a:spcPts val="1995"/>
              </a:lnSpc>
              <a:spcBef>
                <a:spcPct val="0"/>
              </a:spcBef>
            </a:pPr>
            <a:r>
              <a:rPr lang="en-US" sz="2000" b="1" spc="141" dirty="0">
                <a:solidFill>
                  <a:srgbClr val="002060"/>
                </a:solidFill>
                <a:latin typeface="Public Sans Bold"/>
              </a:rPr>
              <a:t>PYTHON</a:t>
            </a:r>
            <a:endParaRPr kumimoji="0" lang="en-US" sz="2000" b="1" i="0" u="none" strike="noStrike" kern="1200" cap="none" spc="14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ublic Sans 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1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DFE-F4AF-C7F5-F061-5DBB6EA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8" y="-249856"/>
            <a:ext cx="11051422" cy="1905000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переваги низькорівневих мов програмування</a:t>
            </a:r>
            <a:endParaRPr lang="ru-RU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385BBF9-8437-4920-AFF5-90F9E6C6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73480"/>
            <a:ext cx="11811000" cy="509016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ВИСОКА ШВИДКІСТЬ ВИКОНАННЯ КОДУ.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МАКСИМАЛЬНИЙ КОНТРОЛЬ АПАРАТНОГО ЗАБЕЗПЕЧЕННЯ, ЩО РОБИТЬ ЇХ ІДЕАЛЬНИМИ ДЛЯ НАПИСАННЯ СИСТЕМНОГО ПРОГРАМНОГО ЗАБЕЗПЕЧЕННЯ, ДРАЙВЕРІВ ТА ОПЕРАЦІЙНИХ СИСТЕМ.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РОБОТА ІЗ РЕСУРСАМИ. РОЗРОБНИКИ МОЖУТЬ МАТИ ПРЯМИЙ ДОСТУП ДО РЕСУРСІВ КОМП'ЮТЕРА, ТАКИХ ЯК ПАМ'ЯТЬ ТА ПРОЦЕСОР, ЩО ДОЗВОЛЯЄ ЇМ ПРАЦЮВАТИ БІЛЬШ ЕФЕКТИВНО ТА ШВИДКО.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ПІДВИЩЕНА ПОРТОВАНІСТЬ. НИЗЬКОРІВНЕВІ МОВИ МОЖУТЬ БУТИ СКОМПІЛЬОВАНІ НА БАГАТО РІЗНИХ АРХІТЕКТУР ПРОЦЕСОРІВ, ЩО ДОЗВОЛЯЄ ВИКОРИСТОВУВАТИ КОД НА РІЗНИХ ПЛАТФОРМАХ.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ОПТИМІЗАЦІЇ. РОЗРОБНИКИ МОЖУТЬ НАПИСАТИ КОД, ЯКИЙ МОЖНА ОПТИМІЗУВАТИ ДЛЯ КОНКРЕТНОГО АПАРАТНОГО ЗАБЕЗПЕЧЕННЯ, ЩО ДОЗВОЛЯЄ ДОСЯГТИ МАКСИМАЛЬНОЇ ПРОДУКТИВНОСТІ ПРОГРАМИ.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НИЗЬКОРІВНЕВОГО ПРОГРАМНОГО ЗАБЕЗПЕЧЕННЯ НАДІЙНІША І БЕЗПЕЧНІША, ОСКІЛЬКИ ПРОГРАМА ПРАЦЮЄ БЛИЗЬКО ДО АПАРАТНОГО РІВНЯ І НЕ ЗАЛЕЖИТЬ ВІД ІНШИХ ПРОГРАМНИХ ШАРІВ.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09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DFE-F4AF-C7F5-F061-5DBB6EA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8" y="-249856"/>
            <a:ext cx="11051422" cy="1905000"/>
          </a:xfrm>
        </p:spPr>
        <p:txBody>
          <a:bodyPr/>
          <a:lstStyle/>
          <a:p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недоліки низькорівневих мов програмування</a:t>
            </a:r>
            <a:endParaRPr lang="ru-RU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385BBF9-8437-4920-AFF5-90F9E6C6E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173480"/>
            <a:ext cx="11811000" cy="50901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ВОНИ СКЛАДНІШІ У ВИКОРИСТАННІ, НІЖ ВИСОКОРІВНЕВІ МОВИ ПРОГРАМУВАННЯ, Т.К. ВИМАГАЮТЬ ГЛИБШОГО РОЗУМІННЯ АПАРАТНОГО ЗАБЕЗПЕЧЕННЯ. ВІДПОВІДНО ПРОГРАМІСТ ПОВИНЕН КОНТРОЛЮВАТИ КОЖНУ МАШИННУ КОМАНДУ, ЯКУ ГЕНЕРУЄ ЙОГО ПРОГРАМА.</a:t>
            </a: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НЕДОСТАТНЯ ПЕРЕНОСИМІСТЬ. ЧЕРЕЗ ТЕ, ЩО КОЖЕН КОМП'ЮТЕР МАЄ УНІКАЛЬНУ АПАРАТНУ КОНФІГУРАЦІЮ, ПРОГРАМИ МОЖУТЬ ПРАЦЮВАТИ ТІЛЬКИ НА ПЕВНОМУ КОМП'ЮТЕРІ АБО АПАРАТНОМУ ЗАБЕЗПЕЧЕННІ.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НЕВЕЛИКА ЕКОНОМІЧНА ЦІННІСТЬ. НИЗЬКОРІВНЕВІ МОВИ ПРОГРАМУВАННЯ ЗАЙМАЮТЬ НЕВЕЛИКУ НІШУ В ПРОГРАМНОМУ РИНКУ І ВИКОРИСТОВУЮТЬСЯ ГОЛОВНИМ ЧИНОМ ДЛЯ РОЗРОБКИ ОПЕРАЦІЙНИХ СИСТЕМ, ДРАЙВЕРІВ ПРИСТРОЇВ ТА ПРОГРАМНОГО ЗАБЕЗПЕЧЕННЯ ДЛЯ СИСТЕМ, ЩО ВБУДОВУЮТЬСЯ.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solidFill>
                <a:srgbClr val="00206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0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DFE-F4AF-C7F5-F061-5DBB6EA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78" y="-249856"/>
            <a:ext cx="11051422" cy="1905000"/>
          </a:xfrm>
        </p:spPr>
        <p:txBody>
          <a:bodyPr/>
          <a:lstStyle/>
          <a:p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команда, яка в 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синтаксисі Intel виглядає як:</a:t>
            </a:r>
            <a:endParaRPr lang="uk-UA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62B827-DE87-4042-B3D9-B648E35BAC42}"/>
              </a:ext>
            </a:extLst>
          </p:cNvPr>
          <p:cNvSpPr txBox="1">
            <a:spLocks/>
          </p:cNvSpPr>
          <p:nvPr/>
        </p:nvSpPr>
        <p:spPr>
          <a:xfrm>
            <a:off x="3933584" y="1033703"/>
            <a:ext cx="110514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mov </a:t>
            </a:r>
            <a:r>
              <a:rPr lang="ru-RU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еах, [а+еах]</a:t>
            </a:r>
            <a:endParaRPr lang="uk-UA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EC3818-D77A-40AB-8AEB-64D388810323}"/>
              </a:ext>
            </a:extLst>
          </p:cNvPr>
          <p:cNvSpPr txBox="1">
            <a:spLocks/>
          </p:cNvSpPr>
          <p:nvPr/>
        </p:nvSpPr>
        <p:spPr>
          <a:xfrm>
            <a:off x="1288860" y="2875792"/>
            <a:ext cx="110514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у синтаксисі АТ&amp;Т записуватиметься так:</a:t>
            </a:r>
            <a:endParaRPr lang="uk-UA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DA93EDB-D211-46AE-82B6-FDB3F05A11F7}"/>
              </a:ext>
            </a:extLst>
          </p:cNvPr>
          <p:cNvSpPr txBox="1">
            <a:spLocks/>
          </p:cNvSpPr>
          <p:nvPr/>
        </p:nvSpPr>
        <p:spPr>
          <a:xfrm>
            <a:off x="3624322" y="4609511"/>
            <a:ext cx="110514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mov1 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а(%е</a:t>
            </a:r>
            <a:r>
              <a:rPr lang="en-US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d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х), %е</a:t>
            </a:r>
            <a:r>
              <a:rPr lang="en-US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a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х</a:t>
            </a:r>
            <a:endParaRPr lang="uk-UA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4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16F4CE5A-E837-46A0-ACCD-CA90CE37A7F8}"/>
              </a:ext>
            </a:extLst>
          </p:cNvPr>
          <p:cNvSpPr/>
          <p:nvPr/>
        </p:nvSpPr>
        <p:spPr>
          <a:xfrm flipV="1">
            <a:off x="3791083" y="1996546"/>
            <a:ext cx="1146616" cy="960424"/>
          </a:xfrm>
          <a:prstGeom prst="line">
            <a:avLst/>
          </a:prstGeom>
          <a:ln w="47625" cap="rnd">
            <a:solidFill>
              <a:srgbClr val="A50E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59B292DA-C532-4AB8-BC51-4CC1F3EE7CBE}"/>
              </a:ext>
            </a:extLst>
          </p:cNvPr>
          <p:cNvSpPr/>
          <p:nvPr/>
        </p:nvSpPr>
        <p:spPr>
          <a:xfrm flipV="1">
            <a:off x="4651795" y="3190232"/>
            <a:ext cx="1475471" cy="459992"/>
          </a:xfrm>
          <a:prstGeom prst="line">
            <a:avLst/>
          </a:prstGeom>
          <a:ln w="47625" cap="rnd">
            <a:solidFill>
              <a:srgbClr val="A50E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94AD7B44-5495-4351-95F1-EC7314FCDBA8}"/>
              </a:ext>
            </a:extLst>
          </p:cNvPr>
          <p:cNvSpPr/>
          <p:nvPr/>
        </p:nvSpPr>
        <p:spPr>
          <a:xfrm>
            <a:off x="4888781" y="4509280"/>
            <a:ext cx="2074411" cy="0"/>
          </a:xfrm>
          <a:prstGeom prst="line">
            <a:avLst/>
          </a:prstGeom>
          <a:ln w="47625" cap="rnd">
            <a:solidFill>
              <a:srgbClr val="A50E5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uk-UA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89C7BED9-A17C-41BD-8B42-9C78DA818888}"/>
              </a:ext>
            </a:extLst>
          </p:cNvPr>
          <p:cNvSpPr/>
          <p:nvPr/>
        </p:nvSpPr>
        <p:spPr>
          <a:xfrm>
            <a:off x="1531831" y="2812538"/>
            <a:ext cx="3405869" cy="3393484"/>
          </a:xfrm>
          <a:custGeom>
            <a:avLst/>
            <a:gdLst/>
            <a:ahLst/>
            <a:cxnLst/>
            <a:rect l="l" t="t" r="r" b="b"/>
            <a:pathLst>
              <a:path w="3405869" h="3393484">
                <a:moveTo>
                  <a:pt x="0" y="0"/>
                </a:moveTo>
                <a:lnTo>
                  <a:pt x="3405869" y="0"/>
                </a:lnTo>
                <a:lnTo>
                  <a:pt x="3405869" y="3393484"/>
                </a:lnTo>
                <a:lnTo>
                  <a:pt x="0" y="33934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uk-UA"/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5A2984FB-9CA8-40EA-BF0D-737E16672A2D}"/>
              </a:ext>
            </a:extLst>
          </p:cNvPr>
          <p:cNvGrpSpPr/>
          <p:nvPr/>
        </p:nvGrpSpPr>
        <p:grpSpPr>
          <a:xfrm>
            <a:off x="5191418" y="1357142"/>
            <a:ext cx="3711317" cy="768514"/>
            <a:chOff x="0" y="0"/>
            <a:chExt cx="3530906" cy="731155"/>
          </a:xfrm>
        </p:grpSpPr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C9327A05-DB98-4313-B2BC-639BE3C8DE36}"/>
                </a:ext>
              </a:extLst>
            </p:cNvPr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l="l" t="t" r="r" b="b"/>
              <a:pathLst>
                <a:path w="3530906" h="731155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DA4CF9"/>
            </a:solidFill>
          </p:spPr>
          <p:txBody>
            <a:bodyPr/>
            <a:lstStyle/>
            <a:p>
              <a:endParaRPr lang="uk-UA"/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D6F0FF3F-F98E-4C78-A437-FD2D7E9F2915}"/>
              </a:ext>
            </a:extLst>
          </p:cNvPr>
          <p:cNvGrpSpPr/>
          <p:nvPr/>
        </p:nvGrpSpPr>
        <p:grpSpPr>
          <a:xfrm>
            <a:off x="4743951" y="1266191"/>
            <a:ext cx="950416" cy="950416"/>
            <a:chOff x="0" y="0"/>
            <a:chExt cx="6350000" cy="6350000"/>
          </a:xfrm>
        </p:grpSpPr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4E23D66-CA22-43D3-982F-ADDE8DC0BDD9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13" name="TextBox 11">
            <a:extLst>
              <a:ext uri="{FF2B5EF4-FFF2-40B4-BE49-F238E27FC236}">
                <a16:creationId xmlns:a16="http://schemas.microsoft.com/office/drawing/2014/main" id="{9046FEAF-510A-4BD4-84C4-3C92236B225A}"/>
              </a:ext>
            </a:extLst>
          </p:cNvPr>
          <p:cNvSpPr txBox="1"/>
          <p:nvPr/>
        </p:nvSpPr>
        <p:spPr>
          <a:xfrm>
            <a:off x="5925986" y="1632287"/>
            <a:ext cx="2427679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99"/>
              </a:lnSpc>
            </a:pPr>
            <a:r>
              <a:rPr lang="uk-UA" sz="1599" b="1" dirty="0">
                <a:solidFill>
                  <a:srgbClr val="000000"/>
                </a:solidFill>
                <a:latin typeface="Muli Heavy"/>
              </a:rPr>
              <a:t>ЦЕНТРАЛЬНИЙ ПРОЦЕСОР</a:t>
            </a:r>
            <a:endParaRPr lang="en-US" sz="1599" b="1" dirty="0">
              <a:solidFill>
                <a:srgbClr val="000000"/>
              </a:solidFill>
              <a:latin typeface="Muli Heavy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C5BAB225-180F-4ACF-ABEE-AEE1ADCD8495}"/>
              </a:ext>
            </a:extLst>
          </p:cNvPr>
          <p:cNvSpPr txBox="1"/>
          <p:nvPr/>
        </p:nvSpPr>
        <p:spPr>
          <a:xfrm>
            <a:off x="4768954" y="1470930"/>
            <a:ext cx="900411" cy="63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Heavy"/>
              </a:rPr>
              <a:t>1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4F35EAD3-DA19-4173-99F9-CB514A7A79CE}"/>
              </a:ext>
            </a:extLst>
          </p:cNvPr>
          <p:cNvGrpSpPr/>
          <p:nvPr/>
        </p:nvGrpSpPr>
        <p:grpSpPr>
          <a:xfrm>
            <a:off x="6164114" y="2735428"/>
            <a:ext cx="3711317" cy="768514"/>
            <a:chOff x="0" y="0"/>
            <a:chExt cx="3530906" cy="731155"/>
          </a:xfrm>
        </p:grpSpPr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82650D2F-3A00-4DAE-9D49-B10F56A76DC4}"/>
                </a:ext>
              </a:extLst>
            </p:cNvPr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l="l" t="t" r="r" b="b"/>
              <a:pathLst>
                <a:path w="3530906" h="731155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7C3DC6"/>
            </a:solidFill>
          </p:spPr>
          <p:txBody>
            <a:bodyPr/>
            <a:lstStyle/>
            <a:p>
              <a:endParaRPr lang="uk-U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F1A8CC-DAAC-4718-81CF-25EE848F2723}"/>
              </a:ext>
            </a:extLst>
          </p:cNvPr>
          <p:cNvGrpSpPr/>
          <p:nvPr/>
        </p:nvGrpSpPr>
        <p:grpSpPr>
          <a:xfrm>
            <a:off x="5925986" y="2644477"/>
            <a:ext cx="950416" cy="950416"/>
            <a:chOff x="0" y="0"/>
            <a:chExt cx="6350000" cy="6350000"/>
          </a:xfrm>
        </p:grpSpPr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F6A43B22-394C-45C9-8AAB-8F5DDC161D54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37C0A3B1-CB79-458E-820A-BE5AA3C9D8A4}"/>
              </a:ext>
            </a:extLst>
          </p:cNvPr>
          <p:cNvSpPr txBox="1"/>
          <p:nvPr/>
        </p:nvSpPr>
        <p:spPr>
          <a:xfrm>
            <a:off x="7139826" y="3037452"/>
            <a:ext cx="2427679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99"/>
              </a:lnSpc>
            </a:pPr>
            <a:r>
              <a:rPr lang="uk-UA" sz="1599" b="1" dirty="0">
                <a:solidFill>
                  <a:srgbClr val="000000"/>
                </a:solidFill>
                <a:latin typeface="Muli Heavy"/>
              </a:rPr>
              <a:t>ОПЕРАТИВНА ПАМ’ЯТЬ</a:t>
            </a:r>
            <a:endParaRPr lang="en-US" sz="1599" b="1" dirty="0">
              <a:solidFill>
                <a:srgbClr val="000000"/>
              </a:solidFill>
              <a:latin typeface="Muli Heavy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16A2A5F-FD9C-4F26-B7DD-F8019B06EA1F}"/>
              </a:ext>
            </a:extLst>
          </p:cNvPr>
          <p:cNvSpPr txBox="1"/>
          <p:nvPr/>
        </p:nvSpPr>
        <p:spPr>
          <a:xfrm>
            <a:off x="5950989" y="2849215"/>
            <a:ext cx="900411" cy="63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Heavy"/>
              </a:rPr>
              <a:t>2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84B049B6-BDEC-40B6-8107-A7354FAB0746}"/>
              </a:ext>
            </a:extLst>
          </p:cNvPr>
          <p:cNvGrpSpPr/>
          <p:nvPr/>
        </p:nvGrpSpPr>
        <p:grpSpPr>
          <a:xfrm>
            <a:off x="7089527" y="4113714"/>
            <a:ext cx="3711317" cy="768514"/>
            <a:chOff x="0" y="0"/>
            <a:chExt cx="3530906" cy="731155"/>
          </a:xfrm>
        </p:grpSpPr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7F2979CC-5D12-4161-A25E-6E8B80FF7632}"/>
                </a:ext>
              </a:extLst>
            </p:cNvPr>
            <p:cNvSpPr/>
            <p:nvPr/>
          </p:nvSpPr>
          <p:spPr>
            <a:xfrm>
              <a:off x="0" y="0"/>
              <a:ext cx="3530906" cy="731155"/>
            </a:xfrm>
            <a:custGeom>
              <a:avLst/>
              <a:gdLst/>
              <a:ahLst/>
              <a:cxnLst/>
              <a:rect l="l" t="t" r="r" b="b"/>
              <a:pathLst>
                <a:path w="3530906" h="731155">
                  <a:moveTo>
                    <a:pt x="3406446" y="731155"/>
                  </a:moveTo>
                  <a:lnTo>
                    <a:pt x="124460" y="731155"/>
                  </a:lnTo>
                  <a:cubicBezTo>
                    <a:pt x="55880" y="731155"/>
                    <a:pt x="0" y="675275"/>
                    <a:pt x="0" y="6066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6446" y="0"/>
                  </a:lnTo>
                  <a:cubicBezTo>
                    <a:pt x="3475026" y="0"/>
                    <a:pt x="3530906" y="55880"/>
                    <a:pt x="3530906" y="124460"/>
                  </a:cubicBezTo>
                  <a:lnTo>
                    <a:pt x="3530906" y="606695"/>
                  </a:lnTo>
                  <a:cubicBezTo>
                    <a:pt x="3530906" y="675275"/>
                    <a:pt x="3475026" y="731155"/>
                    <a:pt x="3406446" y="731155"/>
                  </a:cubicBezTo>
                  <a:close/>
                </a:path>
              </a:pathLst>
            </a:custGeom>
            <a:solidFill>
              <a:srgbClr val="39B6F0"/>
            </a:solidFill>
          </p:spPr>
          <p:txBody>
            <a:bodyPr/>
            <a:lstStyle/>
            <a:p>
              <a:endParaRPr lang="uk-UA"/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id="{9BCCD7EA-81AD-435C-91B8-B7E3498FB743}"/>
              </a:ext>
            </a:extLst>
          </p:cNvPr>
          <p:cNvGrpSpPr/>
          <p:nvPr/>
        </p:nvGrpSpPr>
        <p:grpSpPr>
          <a:xfrm>
            <a:off x="6851400" y="4022762"/>
            <a:ext cx="950416" cy="950416"/>
            <a:chOff x="0" y="0"/>
            <a:chExt cx="6350000" cy="6350000"/>
          </a:xfrm>
        </p:grpSpPr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B0593E2-2E9A-473B-9C07-14B6097BAA5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50E58"/>
            </a:solidFill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21" name="TextBox 23">
            <a:extLst>
              <a:ext uri="{FF2B5EF4-FFF2-40B4-BE49-F238E27FC236}">
                <a16:creationId xmlns:a16="http://schemas.microsoft.com/office/drawing/2014/main" id="{4DAE93A7-4090-4A51-98B3-4C2FC3E896A8}"/>
              </a:ext>
            </a:extLst>
          </p:cNvPr>
          <p:cNvSpPr txBox="1"/>
          <p:nvPr/>
        </p:nvSpPr>
        <p:spPr>
          <a:xfrm>
            <a:off x="8019773" y="4410894"/>
            <a:ext cx="2427679" cy="208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99"/>
              </a:lnSpc>
            </a:pPr>
            <a:r>
              <a:rPr lang="uk-UA" sz="1599" b="1" dirty="0">
                <a:solidFill>
                  <a:srgbClr val="000000"/>
                </a:solidFill>
                <a:latin typeface="Muli Heavy"/>
              </a:rPr>
              <a:t>ПЕРИФЕРІЙНІ ПРИСТРОЇ</a:t>
            </a:r>
            <a:endParaRPr lang="en-US" sz="1599" b="1" dirty="0">
              <a:solidFill>
                <a:srgbClr val="000000"/>
              </a:solidFill>
              <a:latin typeface="Muli Heavy"/>
            </a:endParaRPr>
          </a:p>
        </p:txBody>
      </p:sp>
      <p:sp>
        <p:nvSpPr>
          <p:cNvPr id="22" name="TextBox 24">
            <a:extLst>
              <a:ext uri="{FF2B5EF4-FFF2-40B4-BE49-F238E27FC236}">
                <a16:creationId xmlns:a16="http://schemas.microsoft.com/office/drawing/2014/main" id="{07182224-2855-42A8-98FC-71E7788F8D47}"/>
              </a:ext>
            </a:extLst>
          </p:cNvPr>
          <p:cNvSpPr txBox="1"/>
          <p:nvPr/>
        </p:nvSpPr>
        <p:spPr>
          <a:xfrm>
            <a:off x="6876402" y="4227501"/>
            <a:ext cx="900411" cy="636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F7F7F7"/>
                </a:solidFill>
                <a:latin typeface="Muli Heavy"/>
              </a:rPr>
              <a:t>3</a:t>
            </a:r>
          </a:p>
        </p:txBody>
      </p:sp>
      <p:sp>
        <p:nvSpPr>
          <p:cNvPr id="27" name="TextBox 31">
            <a:extLst>
              <a:ext uri="{FF2B5EF4-FFF2-40B4-BE49-F238E27FC236}">
                <a16:creationId xmlns:a16="http://schemas.microsoft.com/office/drawing/2014/main" id="{B817E613-4AB9-4DED-9E53-E1BF004887DD}"/>
              </a:ext>
            </a:extLst>
          </p:cNvPr>
          <p:cNvSpPr txBox="1"/>
          <p:nvPr/>
        </p:nvSpPr>
        <p:spPr>
          <a:xfrm>
            <a:off x="2010820" y="4180061"/>
            <a:ext cx="244789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uk-UA" sz="3200" dirty="0">
                <a:solidFill>
                  <a:srgbClr val="F7F7F7"/>
                </a:solidFill>
                <a:latin typeface="Muli Heavy"/>
              </a:rPr>
              <a:t>комп'ютер</a:t>
            </a:r>
            <a:endParaRPr lang="en-US" sz="3200" dirty="0">
              <a:solidFill>
                <a:srgbClr val="F7F7F7"/>
              </a:solidFill>
              <a:latin typeface="Muli Heavy"/>
            </a:endParaRPr>
          </a:p>
        </p:txBody>
      </p:sp>
    </p:spTree>
    <p:extLst>
      <p:ext uri="{BB962C8B-B14F-4D97-AF65-F5344CB8AC3E}">
        <p14:creationId xmlns:p14="http://schemas.microsoft.com/office/powerpoint/2010/main" val="404337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4DDFE-F4AF-C7F5-F061-5DBB6EA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78" y="0"/>
            <a:ext cx="12791322" cy="1905000"/>
          </a:xfrm>
        </p:spPr>
        <p:txBody>
          <a:bodyPr>
            <a:normAutofit/>
          </a:bodyPr>
          <a:lstStyle/>
          <a:p>
            <a:r>
              <a:rPr lang="uk-UA" b="1" dirty="0">
                <a:solidFill>
                  <a:srgbClr val="002060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</a:rPr>
              <a:t>два байти записуються в шістнадцятковій системі</a:t>
            </a:r>
            <a:endParaRPr lang="uk-UA" b="1" dirty="0">
              <a:solidFill>
                <a:srgbClr val="002060"/>
              </a:soli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</a:effectLst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462B827-DE87-4042-B3D9-B648E35BAC42}"/>
              </a:ext>
            </a:extLst>
          </p:cNvPr>
          <p:cNvSpPr txBox="1">
            <a:spLocks/>
          </p:cNvSpPr>
          <p:nvPr/>
        </p:nvSpPr>
        <p:spPr>
          <a:xfrm>
            <a:off x="1545984" y="1142073"/>
            <a:ext cx="110514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ru-RU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01 D8 (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відповідні</a:t>
            </a:r>
            <a:r>
              <a:rPr lang="ru-RU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 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десяткові</a:t>
            </a:r>
            <a:r>
              <a:rPr lang="ru-RU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 зн</a:t>
            </a:r>
            <a:r>
              <a:rPr lang="uk-UA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а</a:t>
            </a:r>
            <a:r>
              <a:rPr lang="ru-RU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чення - 1, 216)</a:t>
            </a:r>
            <a:endParaRPr kumimoji="0" lang="uk-UA" sz="3200" b="1" i="0" u="none" strike="noStrike" kern="1200" cap="all" spc="0" normalizeH="0" baseline="0" noProof="0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6EC3818-D77A-40AB-8AEB-64D388810323}"/>
              </a:ext>
            </a:extLst>
          </p:cNvPr>
          <p:cNvSpPr txBox="1">
            <a:spLocks/>
          </p:cNvSpPr>
          <p:nvPr/>
        </p:nvSpPr>
        <p:spPr>
          <a:xfrm>
            <a:off x="132490" y="2748792"/>
            <a:ext cx="1193388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just"/>
            <a:r>
              <a:rPr lang="uk-UA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Позначають команду «взяти число з регістру ЕАХ, додати до нього число з регістра ЕВХ, результат додавання помістити назад в регістр ЕАХ.»</a:t>
            </a:r>
            <a:endParaRPr kumimoji="0" lang="uk-UA" sz="3200" b="1" i="0" u="none" strike="noStrike" kern="1200" cap="all" spc="0" normalizeH="0" baseline="0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2E85FDA-E967-48FB-9EDF-4C624D987789}"/>
              </a:ext>
            </a:extLst>
          </p:cNvPr>
          <p:cNvSpPr txBox="1">
            <a:spLocks/>
          </p:cNvSpPr>
          <p:nvPr/>
        </p:nvSpPr>
        <p:spPr>
          <a:xfrm>
            <a:off x="200778" y="4545084"/>
            <a:ext cx="11699122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just"/>
            <a:r>
              <a:rPr lang="uk-UA" b="1" dirty="0">
                <a:solidFill>
                  <a:srgbClr val="002060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</a:effectLst>
              </a:rPr>
              <a:t>Знаючи, що номер регістру EАХ - 0, а номер регістра EВХ - 3, можна записати двійкове уявлення байта: 11011000, що дає в десятковому записі 216 , а у шістнадцятковій системі — шукане D8.</a:t>
            </a:r>
            <a:endParaRPr kumimoji="0" lang="uk-UA" sz="3200" b="1" i="0" u="none" strike="noStrike" kern="1200" cap="all" spc="0" normalizeH="0" baseline="0" dirty="0">
              <a:ln w="3175" cmpd="sng">
                <a:noFill/>
              </a:ln>
              <a:solidFill>
                <a:srgbClr val="002060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</a:effectLst>
              <a:uLnTx/>
              <a:uFillTx/>
              <a:latin typeface="JetBrains Mono NL" panose="02000009000000000000" pitchFamily="49" charset="0"/>
              <a:ea typeface="JetBrains Mono NL" panose="02000009000000000000" pitchFamily="49" charset="0"/>
              <a:cs typeface="JetBrains Mono NL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59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ітчаста">
  <a:themeElements>
    <a:clrScheme name="Сітчаст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Сітчаст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ітчаст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TM03457485[[fn=Сітчаста]]</Template>
  <TotalTime>349</TotalTime>
  <Words>620</Words>
  <Application>Microsoft Office PowerPoint</Application>
  <PresentationFormat>Широкий екран</PresentationFormat>
  <Paragraphs>60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JetBrains Mono NL</vt:lpstr>
      <vt:lpstr>Muli Heavy</vt:lpstr>
      <vt:lpstr>Public Sans Bold</vt:lpstr>
      <vt:lpstr>Roboto Bold</vt:lpstr>
      <vt:lpstr>Times New Roman</vt:lpstr>
      <vt:lpstr>Сітчаста</vt:lpstr>
      <vt:lpstr>ЛЕКЦІЯ № 1  Низькорівневе програмування: розуміння, мови, переваги та недоліки. Вступ У Асемблер. Машинний код, компілятори та інтерпретатори. </vt:lpstr>
      <vt:lpstr>Що таке низькорівневе програмування?</vt:lpstr>
      <vt:lpstr>Презентація PowerPoint</vt:lpstr>
      <vt:lpstr>Презентація PowerPoint</vt:lpstr>
      <vt:lpstr>переваги низькорівневих мов програмування</vt:lpstr>
      <vt:lpstr>недоліки низькорівневих мов програмування</vt:lpstr>
      <vt:lpstr>команда, яка в синтаксисі Intel виглядає як:</vt:lpstr>
      <vt:lpstr>Презентація PowerPoint</vt:lpstr>
      <vt:lpstr>два байти записуються в шістнадцятковій системі</vt:lpstr>
      <vt:lpstr>способи трансляції програми: компіляція та інтерпретація</vt:lpstr>
      <vt:lpstr>Асемблер - це окремий випадок компілятора: програма, яка приймає на вхід текст, що містить умовні позначення машинних команд, зручні для людини, і перекладає ці позначення в послідовність відповідних кодів машинних команд, зрозумілих процесору. </vt:lpstr>
      <vt:lpstr>команда, яка в синтаксисі Intel виглядає як: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IoT(Internet of Things) Интернет вещей</dc:title>
  <dc:creator>Stanislav Garkushenko</dc:creator>
  <cp:lastModifiedBy>supervisor</cp:lastModifiedBy>
  <cp:revision>55</cp:revision>
  <dcterms:created xsi:type="dcterms:W3CDTF">2022-09-15T14:28:04Z</dcterms:created>
  <dcterms:modified xsi:type="dcterms:W3CDTF">2024-08-07T11:30:42Z</dcterms:modified>
</cp:coreProperties>
</file>