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92" name="Image"/>
          <p:cNvSpPr/>
          <p:nvPr>
            <p:ph type="pic" idx="21"/>
          </p:nvPr>
        </p:nvSpPr>
        <p:spPr>
          <a:xfrm>
            <a:off x="-929606" y="-12700"/>
            <a:ext cx="16551777" cy="11034518"/>
          </a:xfrm>
          <a:prstGeom prst="rect">
            <a:avLst/>
          </a:prstGeom>
        </p:spPr>
        <p:txBody>
          <a:bodyPr lIns="91439" tIns="45719" rIns="91439" bIns="45719" anchor="t">
            <a:noAutofit/>
          </a:bodyPr>
          <a:lstStyle/>
          <a:p>
            <a:pP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647700" y="508000"/>
            <a:ext cx="12369801" cy="6142538"/>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451058" y="-138499"/>
            <a:ext cx="13525502" cy="9017002"/>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228600" algn="ctr">
              <a:spcBef>
                <a:spcPts val="0"/>
              </a:spcBef>
              <a:buClrTx/>
              <a:buSzTx/>
              <a:buNone/>
              <a:defRPr sz="3700"/>
            </a:lvl2pPr>
            <a:lvl3pPr marL="0" indent="457200" algn="ctr">
              <a:spcBef>
                <a:spcPts val="0"/>
              </a:spcBef>
              <a:buClrTx/>
              <a:buSzTx/>
              <a:buNone/>
              <a:defRPr sz="3700"/>
            </a:lvl3pPr>
            <a:lvl4pPr marL="0" indent="685800" algn="ctr">
              <a:spcBef>
                <a:spcPts val="0"/>
              </a:spcBef>
              <a:buClrTx/>
              <a:buSzTx/>
              <a:buNone/>
              <a:defRPr sz="3700"/>
            </a:lvl4pPr>
            <a:lvl5pPr marL="0" indent="91440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56" name="Image"/>
          <p:cNvSpPr/>
          <p:nvPr>
            <p:ph type="pic" idx="21"/>
          </p:nvPr>
        </p:nvSpPr>
        <p:spPr>
          <a:xfrm>
            <a:off x="4473575" y="2032000"/>
            <a:ext cx="10287000" cy="6858000"/>
          </a:xfrm>
          <a:prstGeom prst="rect">
            <a:avLst/>
          </a:prstGeom>
        </p:spPr>
        <p:txBody>
          <a:bodyPr lIns="91439" tIns="45719" rIns="91439" bIns="45719" anchor="t">
            <a:noAutofit/>
          </a:bodyPr>
          <a:lstStyle/>
          <a:p>
            <a:pPr/>
          </a:p>
        </p:txBody>
      </p:sp>
      <p:sp>
        <p:nvSpPr>
          <p:cNvPr id="57" name="Title Text"/>
          <p:cNvSpPr txBox="1"/>
          <p:nvPr>
            <p:ph type="title"/>
          </p:nvPr>
        </p:nvSpPr>
        <p:spPr>
          <a:prstGeom prst="rect">
            <a:avLst/>
          </a:prstGeom>
        </p:spPr>
        <p:txBody>
          <a:bodyPr/>
          <a:lstStyle/>
          <a:p>
            <a:pPr/>
            <a:r>
              <a:t>Title Text</a:t>
            </a:r>
          </a:p>
        </p:txBody>
      </p:sp>
      <p:sp>
        <p:nvSpPr>
          <p:cNvPr id="58"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66"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74" name="Image"/>
          <p:cNvSpPr/>
          <p:nvPr>
            <p:ph type="pic" sz="quarter" idx="21"/>
          </p:nvPr>
        </p:nvSpPr>
        <p:spPr>
          <a:xfrm>
            <a:off x="6426200" y="4965700"/>
            <a:ext cx="5886450" cy="3924300"/>
          </a:xfrm>
          <a:prstGeom prst="rect">
            <a:avLst/>
          </a:prstGeom>
        </p:spPr>
        <p:txBody>
          <a:bodyPr lIns="91439" tIns="45719" rIns="91439" bIns="45719" anchor="t">
            <a:noAutofit/>
          </a:bodyPr>
          <a:lstStyle/>
          <a:p>
            <a:pPr/>
          </a:p>
        </p:txBody>
      </p:sp>
      <p:sp>
        <p:nvSpPr>
          <p:cNvPr id="75" name="Image"/>
          <p:cNvSpPr/>
          <p:nvPr>
            <p:ph type="pic" sz="quarter" idx="22"/>
          </p:nvPr>
        </p:nvSpPr>
        <p:spPr>
          <a:xfrm>
            <a:off x="6737350" y="639233"/>
            <a:ext cx="5880100" cy="3920067"/>
          </a:xfrm>
          <a:prstGeom prst="rect">
            <a:avLst/>
          </a:prstGeom>
        </p:spPr>
        <p:txBody>
          <a:bodyPr lIns="91439" tIns="45719" rIns="91439" bIns="45719" anchor="t">
            <a:noAutofit/>
          </a:bodyPr>
          <a:lstStyle/>
          <a:p>
            <a:pPr/>
          </a:p>
        </p:txBody>
      </p:sp>
      <p:sp>
        <p:nvSpPr>
          <p:cNvPr id="76" name="Image"/>
          <p:cNvSpPr/>
          <p:nvPr>
            <p:ph type="pic" idx="23"/>
          </p:nvPr>
        </p:nvSpPr>
        <p:spPr>
          <a:xfrm>
            <a:off x="-3400425" y="-127000"/>
            <a:ext cx="13525500" cy="9017000"/>
          </a:xfrm>
          <a:prstGeom prst="rect">
            <a:avLst/>
          </a:prstGeom>
        </p:spPr>
        <p:txBody>
          <a:bodyPr lIns="91439" tIns="45719" rIns="91439" bIns="45719" anchor="t">
            <a:noAutofit/>
          </a:bodyPr>
          <a:lstStyle/>
          <a:p>
            <a:pPr/>
          </a:p>
        </p:txBody>
      </p:sp>
      <p:sp>
        <p:nvSpPr>
          <p:cNvPr id="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 Box">
    <p:spTree>
      <p:nvGrpSpPr>
        <p:cNvPr id="1" name=""/>
        <p:cNvGrpSpPr/>
        <p:nvPr/>
      </p:nvGrpSpPr>
      <p:grpSpPr>
        <a:xfrm>
          <a:off x="0" y="0"/>
          <a:ext cx="0" cy="0"/>
          <a:chOff x="0" y="0"/>
          <a:chExt cx="0" cy="0"/>
        </a:xfrm>
      </p:grpSpPr>
      <p:sp>
        <p:nvSpPr>
          <p:cNvPr id="84" name="“Type a quote here.”"/>
          <p:cNvSpPr txBox="1"/>
          <p:nvPr>
            <p:ph type="body" sz="quarter" idx="21"/>
          </p:nvPr>
        </p:nvSpPr>
        <p:spPr>
          <a:xfrm>
            <a:off x="1270000" y="4308599"/>
            <a:ext cx="10464800" cy="609776"/>
          </a:xfrm>
          <a:prstGeom prst="rect">
            <a:avLst/>
          </a:prstGeom>
        </p:spPr>
        <p:txBody>
          <a:bodyPr>
            <a:spAutoFit/>
          </a:bodyPr>
          <a:lstStyle>
            <a:lvl1pPr marL="0" indent="0">
              <a:spcBef>
                <a:spcPts val="0"/>
              </a:spcBef>
              <a:buClrTx/>
              <a:buSzTx/>
              <a:buNone/>
              <a:defRPr sz="3400">
                <a:latin typeface="+mn-lt"/>
                <a:ea typeface="+mn-ea"/>
                <a:cs typeface="+mn-cs"/>
                <a:sym typeface="Helvetica Neue Medium"/>
              </a:defRPr>
            </a:lvl1pPr>
          </a:lstStyle>
          <a:p>
            <a:pPr/>
            <a:r>
              <a:t>“Type a quote here.” </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solidFill>
            <a:srgbClr val="FFFFFF"/>
          </a:solidFill>
          <a:uFillTx/>
          <a:latin typeface="Helvetica Neue"/>
          <a:ea typeface="Helvetica Neue"/>
          <a:cs typeface="Helvetica Neue"/>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Системный Анализ…"/>
          <p:cNvSpPr txBox="1"/>
          <p:nvPr>
            <p:ph type="ctrTitle"/>
          </p:nvPr>
        </p:nvSpPr>
        <p:spPr>
          <a:xfrm>
            <a:off x="1270000" y="1193800"/>
            <a:ext cx="10464800" cy="3302000"/>
          </a:xfrm>
          <a:prstGeom prst="rect">
            <a:avLst/>
          </a:prstGeom>
        </p:spPr>
        <p:txBody>
          <a:bodyPr/>
          <a:lstStyle/>
          <a:p>
            <a:pPr/>
            <a:r>
              <a:t>Системный Анализ</a:t>
            </a:r>
          </a:p>
          <a:p>
            <a:pPr>
              <a:defRPr sz="3700">
                <a:latin typeface="Helvetica Neue"/>
                <a:ea typeface="Helvetica Neue"/>
                <a:cs typeface="Helvetica Neue"/>
                <a:sym typeface="Helvetica Neue"/>
              </a:defRPr>
            </a:pPr>
            <a:r>
              <a:t>основы 1/2</a:t>
            </a:r>
          </a:p>
        </p:txBody>
      </p:sp>
      <p:sp>
        <p:nvSpPr>
          <p:cNvPr id="110" name="Алексей Рыхальский…"/>
          <p:cNvSpPr txBox="1"/>
          <p:nvPr>
            <p:ph type="subTitle" sz="quarter" idx="1"/>
          </p:nvPr>
        </p:nvSpPr>
        <p:spPr>
          <a:xfrm>
            <a:off x="1270000" y="5435600"/>
            <a:ext cx="10464800" cy="1130300"/>
          </a:xfrm>
          <a:prstGeom prst="rect">
            <a:avLst/>
          </a:prstGeom>
        </p:spPr>
        <p:txBody>
          <a:bodyPr/>
          <a:lstStyle/>
          <a:p>
            <a:pPr defTabSz="537463">
              <a:defRPr sz="3404"/>
            </a:pPr>
            <a:r>
              <a:t>Алексей Рыхальский</a:t>
            </a:r>
          </a:p>
          <a:p>
            <a:pPr defTabSz="537463">
              <a:defRPr sz="3404"/>
            </a:pPr>
            <a:r>
              <a:t>2017</a:t>
            </a:r>
          </a:p>
        </p:txBody>
      </p:sp>
      <p:sp>
        <p:nvSpPr>
          <p:cNvPr id="111"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Но элементы не обязательно должны иметь физическое воплощение. Они могут быть и нематериальными.…"/>
          <p:cNvSpPr txBox="1"/>
          <p:nvPr>
            <p:ph type="body" idx="21"/>
          </p:nvPr>
        </p:nvSpPr>
        <p:spPr>
          <a:xfrm>
            <a:off x="1270000" y="663699"/>
            <a:ext cx="10464800" cy="7899576"/>
          </a:xfrm>
          <a:prstGeom prst="rect">
            <a:avLst/>
          </a:prstGeom>
        </p:spPr>
        <p:txBody>
          <a:bodyPr/>
          <a:lstStyle/>
          <a:p>
            <a:pPr/>
            <a:r>
              <a:t>Но элементы не обязательно должны иметь физическое воплощение. Они могут быть и нематериальными.</a:t>
            </a:r>
          </a:p>
          <a:p>
            <a:pPr/>
            <a:r>
              <a:t>В университетах, например, может царить академический дух, понятие «научной школы», и такие элементы могут быть для системы чрезвычайно важны.</a:t>
            </a:r>
          </a:p>
          <a:p>
            <a:pPr/>
            <a:r>
              <a:t>Если вы начнете перечислять элементы системы, то список может расти до бесконечности, ведь их можно подразделять на элементы более низкого порядка, а те, в свою очередь, на еще более мелкие.</a:t>
            </a:r>
          </a:p>
          <a:p>
            <a:pPr/>
            <a:r>
              <a:t>В какой-то момент вы утратите представление о системе в избытке подробностей — за деревьями не увидите леса.</a:t>
            </a:r>
          </a:p>
        </p:txBody>
      </p:sp>
      <p:sp>
        <p:nvSpPr>
          <p:cNvPr id="13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Всегда рассматриваем только определенный уровень.…"/>
          <p:cNvSpPr txBox="1"/>
          <p:nvPr>
            <p:ph type="body" idx="21"/>
          </p:nvPr>
        </p:nvSpPr>
        <p:spPr>
          <a:xfrm>
            <a:off x="1270000" y="2244849"/>
            <a:ext cx="10464800" cy="4737276"/>
          </a:xfrm>
          <a:prstGeom prst="rect">
            <a:avLst/>
          </a:prstGeom>
        </p:spPr>
        <p:txBody>
          <a:bodyPr/>
          <a:lstStyle/>
          <a:p>
            <a:pPr/>
            <a:r>
              <a:t>Всегда рассматриваем только определенный уровень.</a:t>
            </a:r>
          </a:p>
          <a:p>
            <a:pPr/>
          </a:p>
          <a:p>
            <a:pPr>
              <a:defRPr>
                <a:latin typeface="Helvetica Neue"/>
                <a:ea typeface="Helvetica Neue"/>
                <a:cs typeface="Helvetica Neue"/>
                <a:sym typeface="Helvetica Neue"/>
              </a:defRPr>
            </a:pPr>
            <a:r>
              <a:t>нам не важно знать из каких атомов сделан автомобиль, для того чтобы разобраться в нем</a:t>
            </a:r>
          </a:p>
          <a:p>
            <a:pPr>
              <a:defRPr>
                <a:latin typeface="Helvetica Neue"/>
                <a:ea typeface="Helvetica Neue"/>
                <a:cs typeface="Helvetica Neue"/>
                <a:sym typeface="Helvetica Neue"/>
              </a:defRPr>
            </a:pPr>
          </a:p>
          <a:p>
            <a:pPr/>
            <a:r>
              <a:t>Но при этом, не забываем, что надо сделить за связями “вне”, то что окружает рассматриваемую систему.</a:t>
            </a:r>
          </a:p>
        </p:txBody>
      </p:sp>
      <p:sp>
        <p:nvSpPr>
          <p:cNvPr id="14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Как определить, система перед вами или набор разрозненных деталей:…"/>
          <p:cNvSpPr txBox="1"/>
          <p:nvPr>
            <p:ph type="body" idx="21"/>
          </p:nvPr>
        </p:nvSpPr>
        <p:spPr>
          <a:xfrm>
            <a:off x="1270000" y="1425481"/>
            <a:ext cx="10464800" cy="6376011"/>
          </a:xfrm>
          <a:prstGeom prst="rect">
            <a:avLst/>
          </a:prstGeom>
        </p:spPr>
        <p:txBody>
          <a:bodyPr/>
          <a:lstStyle/>
          <a:p>
            <a:pPr algn="ctr">
              <a:defRPr b="1" sz="3700">
                <a:latin typeface="Helvetica Neue"/>
                <a:ea typeface="Helvetica Neue"/>
                <a:cs typeface="Helvetica Neue"/>
                <a:sym typeface="Helvetica Neue"/>
              </a:defRPr>
            </a:pPr>
            <a:r>
              <a:t>Как определить, система перед вами или набор разрозненных деталей:</a:t>
            </a:r>
          </a:p>
          <a:p>
            <a:pPr algn="ctr">
              <a:defRPr b="1" sz="3700">
                <a:latin typeface="Helvetica Neue"/>
                <a:ea typeface="Helvetica Neue"/>
                <a:cs typeface="Helvetica Neue"/>
                <a:sym typeface="Helvetica Neue"/>
              </a:defRPr>
            </a:pPr>
          </a:p>
          <a:p>
            <a:pPr marL="674687" indent="-674687">
              <a:buSzPct val="100000"/>
              <a:buAutoNum type="alphaUcPeriod" startAt="1"/>
              <a:defRPr>
                <a:latin typeface="Helvetica Neue"/>
                <a:ea typeface="Helvetica Neue"/>
                <a:cs typeface="Helvetica Neue"/>
                <a:sym typeface="Helvetica Neue"/>
              </a:defRPr>
            </a:pPr>
            <a:r>
              <a:t>Можете ли вы идентифицировать составные части?</a:t>
            </a:r>
          </a:p>
          <a:p>
            <a:pPr marL="674687" indent="-674687">
              <a:buSzPct val="100000"/>
              <a:buAutoNum type="alphaUcPeriod" startAt="1"/>
              <a:defRPr>
                <a:latin typeface="Helvetica Neue"/>
                <a:ea typeface="Helvetica Neue"/>
                <a:cs typeface="Helvetica Neue"/>
                <a:sym typeface="Helvetica Neue"/>
              </a:defRPr>
            </a:pPr>
            <a:r>
              <a:t>Влияют ли части друг на друга?</a:t>
            </a:r>
          </a:p>
          <a:p>
            <a:pPr marL="674687" indent="-674687">
              <a:buSzPct val="100000"/>
              <a:buAutoNum type="alphaUcPeriod" startAt="1"/>
              <a:defRPr>
                <a:latin typeface="Helvetica Neue"/>
                <a:ea typeface="Helvetica Neue"/>
                <a:cs typeface="Helvetica Neue"/>
                <a:sym typeface="Helvetica Neue"/>
              </a:defRPr>
            </a:pPr>
            <a:r>
              <a:t>Могут ли части, взятые вместе, дать такой результат, к которому они не смогут привести по отдельности?</a:t>
            </a:r>
          </a:p>
          <a:p>
            <a:pPr marL="674687" indent="-674687">
              <a:buSzPct val="100000"/>
              <a:buAutoNum type="alphaUcPeriod" startAt="1"/>
              <a:defRPr>
                <a:latin typeface="Helvetica Neue"/>
                <a:ea typeface="Helvetica Neue"/>
                <a:cs typeface="Helvetica Neue"/>
                <a:sym typeface="Helvetica Neue"/>
              </a:defRPr>
            </a:pPr>
            <a:r>
              <a:t>Достигается ли тот же результат, сохраняется ли то же поведение, если внешние условия меняются?</a:t>
            </a:r>
          </a:p>
        </p:txBody>
      </p:sp>
      <p:sp>
        <p:nvSpPr>
          <p:cNvPr id="14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Пример:…"/>
          <p:cNvSpPr txBox="1"/>
          <p:nvPr>
            <p:ph type="body" idx="21"/>
          </p:nvPr>
        </p:nvSpPr>
        <p:spPr>
          <a:xfrm>
            <a:off x="1270000" y="1568362"/>
            <a:ext cx="10464800" cy="6108876"/>
          </a:xfrm>
          <a:prstGeom prst="rect">
            <a:avLst/>
          </a:prstGeom>
        </p:spPr>
        <p:txBody>
          <a:bodyPr/>
          <a:lstStyle/>
          <a:p>
            <a:pPr>
              <a:defRPr i="1" sz="2400" u="sng">
                <a:latin typeface="Helvetica Neue"/>
                <a:ea typeface="Helvetica Neue"/>
                <a:cs typeface="Helvetica Neue"/>
                <a:sym typeface="Helvetica Neue"/>
              </a:defRPr>
            </a:pPr>
            <a:r>
              <a:t>Пример:</a:t>
            </a:r>
          </a:p>
          <a:p>
            <a:pPr/>
            <a:r>
              <a:t>В системах, которые представляют собой университеты, взаимосвязями будут:</a:t>
            </a:r>
          </a:p>
          <a:p>
            <a:pPr/>
          </a:p>
          <a:p>
            <a:pPr marL="472281" indent="-472281">
              <a:buSzPct val="145000"/>
              <a:buChar char="•"/>
              <a:defRPr>
                <a:latin typeface="Helvetica Neue"/>
                <a:ea typeface="Helvetica Neue"/>
                <a:cs typeface="Helvetica Neue"/>
                <a:sym typeface="Helvetica Neue"/>
              </a:defRPr>
            </a:pPr>
            <a:r>
              <a:t>принятые правила приема студентов; </a:t>
            </a:r>
          </a:p>
          <a:p>
            <a:pPr marL="472281" indent="-472281">
              <a:buSzPct val="145000"/>
              <a:buChar char="•"/>
              <a:defRPr>
                <a:latin typeface="Helvetica Neue"/>
                <a:ea typeface="Helvetica Neue"/>
                <a:cs typeface="Helvetica Neue"/>
                <a:sym typeface="Helvetica Neue"/>
              </a:defRPr>
            </a:pPr>
            <a:r>
              <a:t>требования для получения оценок, </a:t>
            </a:r>
          </a:p>
          <a:p>
            <a:pPr marL="472281" indent="-472281">
              <a:buSzPct val="145000"/>
              <a:buChar char="•"/>
              <a:defRPr>
                <a:latin typeface="Helvetica Neue"/>
                <a:ea typeface="Helvetica Neue"/>
                <a:cs typeface="Helvetica Neue"/>
                <a:sym typeface="Helvetica Neue"/>
              </a:defRPr>
            </a:pPr>
            <a:r>
              <a:t>дипломов, ученых степеней; </a:t>
            </a:r>
          </a:p>
          <a:p>
            <a:pPr marL="472281" indent="-472281">
              <a:buSzPct val="145000"/>
              <a:buChar char="•"/>
              <a:defRPr>
                <a:latin typeface="Helvetica Neue"/>
                <a:ea typeface="Helvetica Neue"/>
                <a:cs typeface="Helvetica Neue"/>
                <a:sym typeface="Helvetica Neue"/>
              </a:defRPr>
            </a:pPr>
            <a:r>
              <a:t>бюджеты и финансовые потоки; </a:t>
            </a:r>
          </a:p>
          <a:p>
            <a:pPr marL="472281" indent="-472281">
              <a:buSzPct val="145000"/>
              <a:buChar char="•"/>
              <a:defRPr>
                <a:latin typeface="Helvetica Neue"/>
                <a:ea typeface="Helvetica Neue"/>
                <a:cs typeface="Helvetica Neue"/>
                <a:sym typeface="Helvetica Neue"/>
              </a:defRPr>
            </a:pPr>
            <a:r>
              <a:t>интриги, слухи, сплетни, </a:t>
            </a:r>
          </a:p>
          <a:p>
            <a:pPr marL="472281" indent="-472281">
              <a:buSzPct val="145000"/>
              <a:buChar char="•"/>
              <a:defRPr>
                <a:latin typeface="Helvetica Neue"/>
                <a:ea typeface="Helvetica Neue"/>
                <a:cs typeface="Helvetica Neue"/>
                <a:sym typeface="Helvetica Neue"/>
              </a:defRPr>
            </a:pPr>
            <a:r>
              <a:t>и самое главное — то, для чего, собственно, и существует эта система — </a:t>
            </a:r>
            <a:r>
              <a:rPr b="1" u="sng"/>
              <a:t>распространение знаний.</a:t>
            </a:r>
          </a:p>
        </p:txBody>
      </p:sp>
      <p:sp>
        <p:nvSpPr>
          <p:cNvPr id="14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Некоторые взаимосвязи в системе представляют собой физические потоки — жидкость в сосудах дерева или студенты, что передвигаются из одного учебного корпуса в другой.…"/>
          <p:cNvSpPr txBox="1"/>
          <p:nvPr>
            <p:ph type="body" idx="21"/>
          </p:nvPr>
        </p:nvSpPr>
        <p:spPr>
          <a:xfrm>
            <a:off x="1270000" y="492031"/>
            <a:ext cx="10464800" cy="8242911"/>
          </a:xfrm>
          <a:prstGeom prst="rect">
            <a:avLst/>
          </a:prstGeom>
        </p:spPr>
        <p:txBody>
          <a:bodyPr/>
          <a:lstStyle/>
          <a:p>
            <a:pPr marL="472281" indent="-472281">
              <a:buSzPct val="145000"/>
              <a:buChar char="•"/>
              <a:defRPr>
                <a:latin typeface="Helvetica Neue"/>
                <a:ea typeface="Helvetica Neue"/>
                <a:cs typeface="Helvetica Neue"/>
                <a:sym typeface="Helvetica Neue"/>
              </a:defRPr>
            </a:pPr>
            <a:r>
              <a:t>Некоторые взаимосвязи в системе представляют собой </a:t>
            </a:r>
            <a:r>
              <a:rPr b="1"/>
              <a:t>физические потоки</a:t>
            </a:r>
            <a:r>
              <a:t> — жидкость в сосудах дерева или студенты, что передвигаются из одного учебного корпуса в другой. </a:t>
            </a:r>
          </a:p>
          <a:p>
            <a:pPr marL="472281" indent="-472281">
              <a:buSzPct val="145000"/>
              <a:buChar char="•"/>
              <a:defRPr>
                <a:latin typeface="Helvetica Neue"/>
                <a:ea typeface="Helvetica Neue"/>
                <a:cs typeface="Helvetica Neue"/>
                <a:sym typeface="Helvetica Neue"/>
              </a:defRPr>
            </a:pPr>
            <a:r>
              <a:t>Многие взаимосвязи реализуются через </a:t>
            </a:r>
            <a:r>
              <a:rPr b="1"/>
              <a:t>потоки информации</a:t>
            </a:r>
            <a:r>
              <a:t> — это сигналы, которые направляются к точке принятия решения либо к точке исполнения. Такие взаимосвязи зачастую трудно обнаружить, но если проявить внимание и наблюдательность, их все-таки можно выявить. </a:t>
            </a:r>
          </a:p>
          <a:p>
            <a:pPr marL="472281" indent="-472281">
              <a:buSzPct val="145000"/>
              <a:buChar char="•"/>
              <a:defRPr>
                <a:latin typeface="Helvetica Neue"/>
                <a:ea typeface="Helvetica Neue"/>
                <a:cs typeface="Helvetica Neue"/>
                <a:sym typeface="Helvetica Neue"/>
              </a:defRPr>
            </a:pPr>
            <a:r>
              <a:t>Студенты могут обмениваться между собой неофициальной информацией о том, какие предметы проще сдавать, и на этой основе выбирать дисциплины для изучения. </a:t>
            </a:r>
          </a:p>
        </p:txBody>
      </p:sp>
      <p:sp>
        <p:nvSpPr>
          <p:cNvPr id="15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Потребители решают, какие товары приобретать, ориентируясь на свой или семейный уровень дохода, наличие сбережений, текущие ставки по кредитам, цены, ранее сделанные покупки, доступность того или иного товара в торговых точках — это информация.…"/>
          <p:cNvSpPr txBox="1"/>
          <p:nvPr>
            <p:ph type="body" idx="21"/>
          </p:nvPr>
        </p:nvSpPr>
        <p:spPr>
          <a:xfrm>
            <a:off x="1270000" y="624670"/>
            <a:ext cx="10464800" cy="7977633"/>
          </a:xfrm>
          <a:prstGeom prst="rect">
            <a:avLst/>
          </a:prstGeom>
        </p:spPr>
        <p:txBody>
          <a:bodyPr/>
          <a:lstStyle/>
          <a:p>
            <a:pPr marL="304800" indent="-304800">
              <a:spcBef>
                <a:spcPts val="2000"/>
              </a:spcBef>
              <a:buSzPct val="145000"/>
              <a:buChar char="•"/>
              <a:defRPr sz="3000">
                <a:latin typeface="Helvetica Neue"/>
                <a:ea typeface="Helvetica Neue"/>
                <a:cs typeface="Helvetica Neue"/>
                <a:sym typeface="Helvetica Neue"/>
              </a:defRPr>
            </a:pPr>
            <a:r>
              <a:t>Потребители решают, какие товары приобретать, ориентируясь на свой или семейный уровень дохода, наличие сбережений, текущие ставки по кредитам, цены, ранее сделанные покупки, доступность того или иного товара в торговых точках — </a:t>
            </a:r>
            <a:r>
              <a:rPr b="1"/>
              <a:t>это информация</a:t>
            </a:r>
            <a:r>
              <a:t>.   </a:t>
            </a:r>
          </a:p>
          <a:p>
            <a:pPr marL="304800" indent="-304800">
              <a:spcBef>
                <a:spcPts val="2000"/>
              </a:spcBef>
              <a:buSzPct val="145000"/>
              <a:buChar char="•"/>
              <a:defRPr sz="3000">
                <a:latin typeface="Helvetica Neue"/>
                <a:ea typeface="Helvetica Neue"/>
                <a:cs typeface="Helvetica Neue"/>
                <a:sym typeface="Helvetica Neue"/>
              </a:defRPr>
            </a:pPr>
            <a:r>
              <a:t>Властям для принятия мер по уменьшению загрязнения воды сначала нужно </a:t>
            </a:r>
            <a:r>
              <a:rPr b="1"/>
              <a:t>получить информацию</a:t>
            </a:r>
            <a:r>
              <a:t> о типах и масштабах этого загрязнения. (Обратите внимание: информация о том, что проблема существует, для принятия мер </a:t>
            </a:r>
            <a:r>
              <a:rPr b="1"/>
              <a:t>необходима</a:t>
            </a:r>
            <a:r>
              <a:t>, но не </a:t>
            </a:r>
            <a:r>
              <a:rPr b="1"/>
              <a:t>достаточна</a:t>
            </a:r>
            <a:r>
              <a:t> — нужны еще данные об имеющихся ресурсах, возможных стимулах и, конечно, последствиях.)</a:t>
            </a:r>
          </a:p>
          <a:p>
            <a:pPr marL="304800" indent="-304800">
              <a:spcBef>
                <a:spcPts val="2000"/>
              </a:spcBef>
              <a:buSzPct val="145000"/>
              <a:buChar char="•"/>
              <a:defRPr sz="3000">
                <a:latin typeface="Helvetica Neue"/>
                <a:ea typeface="Helvetica Neue"/>
                <a:cs typeface="Helvetica Neue"/>
                <a:sym typeface="Helvetica Neue"/>
              </a:defRPr>
            </a:pPr>
            <a:r>
              <a:t>Многие взаимосвязи в системах реализуются через потоки информации. Информация связывает систему в единое целое и во многом определяет ее поведение.</a:t>
            </a:r>
          </a:p>
        </p:txBody>
      </p:sp>
      <p:sp>
        <p:nvSpPr>
          <p:cNvPr id="15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Взаимосвязи, представляющие собой информационные потоки, обнаружить трудно, но еще сложнее установить назначение или цель системы.…"/>
          <p:cNvSpPr txBox="1"/>
          <p:nvPr>
            <p:ph type="body" idx="21"/>
          </p:nvPr>
        </p:nvSpPr>
        <p:spPr>
          <a:xfrm>
            <a:off x="1384300" y="412662"/>
            <a:ext cx="10464800" cy="8420276"/>
          </a:xfrm>
          <a:prstGeom prst="rect">
            <a:avLst/>
          </a:prstGeom>
        </p:spPr>
        <p:txBody>
          <a:bodyPr/>
          <a:lstStyle/>
          <a:p>
            <a:pPr marL="472281" indent="-472281">
              <a:buSzPct val="145000"/>
              <a:buChar char="•"/>
            </a:pPr>
            <a:r>
              <a:t>Взаимосвязи, представляющие собой информационные потоки, обнаружить трудно, но еще сложнее установить назначение или цель системы. </a:t>
            </a:r>
          </a:p>
          <a:p>
            <a:pPr marL="472281" indent="-472281">
              <a:buSzPct val="145000"/>
              <a:buChar char="•"/>
            </a:pPr>
          </a:p>
          <a:p>
            <a:pPr marL="472281" indent="-472281">
              <a:buSzPct val="145000"/>
              <a:buChar char="•"/>
            </a:pPr>
            <a:r>
              <a:t>Назначение или цель системы совсем не обязательно где-то описаны, кем-то заданы или выражены явным образом — разве только самим фактом того, что система функционирует. Лучший способ установить цель системы - понаблюдать за ее поведением.</a:t>
            </a:r>
          </a:p>
          <a:p>
            <a:pPr marL="472281" indent="-472281">
              <a:buSzPct val="145000"/>
              <a:buChar char="•"/>
            </a:pPr>
          </a:p>
          <a:p>
            <a:pPr marL="472281" indent="-472281">
              <a:buSzPct val="145000"/>
              <a:buChar char="•"/>
            </a:pPr>
            <a:r>
              <a:t>Истинные цели можно выявить, наблюдая за поведением, а не анализируя официальные заявления и декларации.</a:t>
            </a:r>
          </a:p>
        </p:txBody>
      </p:sp>
      <p:sp>
        <p:nvSpPr>
          <p:cNvPr id="15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Терминология:…"/>
          <p:cNvSpPr txBox="1"/>
          <p:nvPr>
            <p:ph type="body" idx="21"/>
          </p:nvPr>
        </p:nvSpPr>
        <p:spPr>
          <a:xfrm>
            <a:off x="1270000" y="1882326"/>
            <a:ext cx="10464800" cy="5462322"/>
          </a:xfrm>
          <a:prstGeom prst="rect">
            <a:avLst/>
          </a:prstGeom>
        </p:spPr>
        <p:txBody>
          <a:bodyPr/>
          <a:lstStyle/>
          <a:p>
            <a:pPr>
              <a:defRPr i="1" sz="2400" u="sng">
                <a:latin typeface="Helvetica Neue"/>
                <a:ea typeface="Helvetica Neue"/>
                <a:cs typeface="Helvetica Neue"/>
                <a:sym typeface="Helvetica Neue"/>
              </a:defRPr>
            </a:pPr>
            <a:r>
              <a:t>Терминология:</a:t>
            </a:r>
          </a:p>
          <a:p>
            <a:pPr>
              <a:spcBef>
                <a:spcPts val="4200"/>
              </a:spcBef>
              <a:defRPr sz="3200">
                <a:latin typeface="Helvetica Neue"/>
                <a:ea typeface="Helvetica Neue"/>
                <a:cs typeface="Helvetica Neue"/>
                <a:sym typeface="Helvetica Neue"/>
              </a:defRPr>
            </a:pPr>
            <a:r>
              <a:t>Понятие «</a:t>
            </a:r>
            <a:r>
              <a:rPr b="1"/>
              <a:t>назначение</a:t>
            </a:r>
            <a:r>
              <a:t>» в основном используется для систем, в которых отсутствует человек,</a:t>
            </a:r>
          </a:p>
          <a:p>
            <a:pPr>
              <a:spcBef>
                <a:spcPts val="4200"/>
              </a:spcBef>
              <a:defRPr sz="3200">
                <a:latin typeface="Helvetica Neue"/>
                <a:ea typeface="Helvetica Neue"/>
                <a:cs typeface="Helvetica Neue"/>
                <a:sym typeface="Helvetica Neue"/>
              </a:defRPr>
            </a:pPr>
            <a:r>
              <a:t>понятие «</a:t>
            </a:r>
            <a:r>
              <a:rPr b="1"/>
              <a:t>цель</a:t>
            </a:r>
            <a:r>
              <a:t>» более характерно для систем «человеческих», социальных. </a:t>
            </a:r>
          </a:p>
          <a:p>
            <a:pPr>
              <a:spcBef>
                <a:spcPts val="4200"/>
              </a:spcBef>
              <a:defRPr sz="3200">
                <a:latin typeface="Helvetica Neue"/>
                <a:ea typeface="Helvetica Neue"/>
                <a:cs typeface="Helvetica Neue"/>
                <a:sym typeface="Helvetica Neue"/>
              </a:defRPr>
            </a:pPr>
            <a:r>
              <a:t>Однако жесткого разграничения между ними нет, ведь очень многие системы включают в себя и социальные, и не социальные составляющие.</a:t>
            </a:r>
          </a:p>
        </p:txBody>
      </p:sp>
      <p:sp>
        <p:nvSpPr>
          <p:cNvPr id="15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Примеры:…"/>
          <p:cNvSpPr txBox="1"/>
          <p:nvPr>
            <p:ph type="body" idx="21"/>
          </p:nvPr>
        </p:nvSpPr>
        <p:spPr>
          <a:xfrm>
            <a:off x="1270000" y="1627309"/>
            <a:ext cx="10464800" cy="5972356"/>
          </a:xfrm>
          <a:prstGeom prst="rect">
            <a:avLst/>
          </a:prstGeom>
        </p:spPr>
        <p:txBody>
          <a:bodyPr/>
          <a:lstStyle/>
          <a:p>
            <a:pPr marL="333375" indent="-333375">
              <a:buSzPct val="145000"/>
              <a:buChar char="•"/>
              <a:defRPr i="1" sz="2400" u="sng">
                <a:latin typeface="Helvetica Neue"/>
                <a:ea typeface="Helvetica Neue"/>
                <a:cs typeface="Helvetica Neue"/>
                <a:sym typeface="Helvetica Neue"/>
              </a:defRPr>
            </a:pPr>
            <a:r>
              <a:t>Примеры:</a:t>
            </a:r>
          </a:p>
          <a:p>
            <a:pPr marL="444500" indent="-444500">
              <a:spcBef>
                <a:spcPts val="4200"/>
              </a:spcBef>
              <a:buSzPct val="145000"/>
              <a:buChar char="•"/>
              <a:defRPr sz="3200">
                <a:latin typeface="Helvetica Neue"/>
                <a:ea typeface="Helvetica Neue"/>
                <a:cs typeface="Helvetica Neue"/>
                <a:sym typeface="Helvetica Neue"/>
              </a:defRPr>
            </a:pPr>
            <a:r>
              <a:rPr b="1"/>
              <a:t>Назначение</a:t>
            </a:r>
            <a:r>
              <a:t> автоматизированной системы отопления — поддерживать в помещениях заданную температуру.  </a:t>
            </a:r>
          </a:p>
          <a:p>
            <a:pPr marL="444500" indent="-444500">
              <a:spcBef>
                <a:spcPts val="4200"/>
              </a:spcBef>
              <a:buSzPct val="145000"/>
              <a:buChar char="•"/>
              <a:defRPr sz="3200">
                <a:latin typeface="Helvetica Neue"/>
                <a:ea typeface="Helvetica Neue"/>
                <a:cs typeface="Helvetica Neue"/>
                <a:sym typeface="Helvetica Neue"/>
              </a:defRPr>
            </a:pPr>
            <a:r>
              <a:t>Одно из </a:t>
            </a:r>
            <a:r>
              <a:rPr b="1"/>
              <a:t>назначений</a:t>
            </a:r>
            <a:r>
              <a:t> растения — дать семена, чтобы из них выросли новые растения. </a:t>
            </a:r>
          </a:p>
          <a:p>
            <a:pPr marL="444500" indent="-444500">
              <a:spcBef>
                <a:spcPts val="4200"/>
              </a:spcBef>
              <a:buSzPct val="145000"/>
              <a:buChar char="•"/>
              <a:defRPr sz="3200">
                <a:latin typeface="Helvetica Neue"/>
                <a:ea typeface="Helvetica Neue"/>
                <a:cs typeface="Helvetica Neue"/>
                <a:sym typeface="Helvetica Neue"/>
              </a:defRPr>
            </a:pPr>
            <a:r>
              <a:t>Одна из </a:t>
            </a:r>
            <a:r>
              <a:rPr b="1"/>
              <a:t>целей</a:t>
            </a:r>
            <a:r>
              <a:t> экономики государства, </a:t>
            </a:r>
            <a:r>
              <a:rPr i="1"/>
              <a:t>судя по ее поведению</a:t>
            </a:r>
            <a:r>
              <a:t>, состоит в том, чтобы расти все больше и больше.   </a:t>
            </a:r>
          </a:p>
        </p:txBody>
      </p:sp>
      <p:sp>
        <p:nvSpPr>
          <p:cNvPr id="16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Важнейшая цель практически любой системы — обеспечить продолжение собственного существования.…"/>
          <p:cNvSpPr txBox="1"/>
          <p:nvPr>
            <p:ph type="body" idx="21"/>
          </p:nvPr>
        </p:nvSpPr>
        <p:spPr>
          <a:xfrm>
            <a:off x="1270000" y="1126676"/>
            <a:ext cx="10464800" cy="6973622"/>
          </a:xfrm>
          <a:prstGeom prst="rect">
            <a:avLst/>
          </a:prstGeom>
        </p:spPr>
        <p:txBody>
          <a:bodyPr/>
          <a:lstStyle/>
          <a:p>
            <a:pPr marL="444500" indent="-444500">
              <a:spcBef>
                <a:spcPts val="4200"/>
              </a:spcBef>
              <a:buSzPct val="145000"/>
              <a:buChar char="•"/>
              <a:defRPr sz="3200">
                <a:latin typeface="Helvetica Neue"/>
                <a:ea typeface="Helvetica Neue"/>
                <a:cs typeface="Helvetica Neue"/>
                <a:sym typeface="Helvetica Neue"/>
              </a:defRPr>
            </a:pPr>
            <a:r>
              <a:t>Важнейшая цель практически любой системы — обеспечить продолжение собственного существования.</a:t>
            </a:r>
          </a:p>
          <a:p>
            <a:pPr marL="444500" indent="-444500">
              <a:spcBef>
                <a:spcPts val="4200"/>
              </a:spcBef>
              <a:buSzPct val="145000"/>
              <a:buChar char="•"/>
              <a:defRPr sz="3200">
                <a:latin typeface="Helvetica Neue"/>
                <a:ea typeface="Helvetica Neue"/>
                <a:cs typeface="Helvetica Neue"/>
                <a:sym typeface="Helvetica Neue"/>
              </a:defRPr>
            </a:pPr>
            <a:r>
              <a:t>Цели системы совсем необязательно совпадают с целями отдельных людей или какой-либо отдельной части системы.</a:t>
            </a:r>
          </a:p>
          <a:p>
            <a:pPr marL="444500" indent="-444500">
              <a:spcBef>
                <a:spcPts val="4200"/>
              </a:spcBef>
              <a:buSzPct val="145000"/>
              <a:buChar char="•"/>
              <a:defRPr sz="3200">
                <a:latin typeface="Helvetica Neue"/>
                <a:ea typeface="Helvetica Neue"/>
                <a:cs typeface="Helvetica Neue"/>
                <a:sym typeface="Helvetica Neue"/>
              </a:defRPr>
            </a:pPr>
            <a:r>
              <a:t>На самом деле, одна из особенностей систем состоит в том, что цели ее отдельных составляющих могут приводить к такому поведению системы, которое </a:t>
            </a:r>
            <a:r>
              <a:rPr b="1"/>
              <a:t>не желательно ни для одной из ее частей</a:t>
            </a:r>
            <a:r>
              <a:t>. И это чревато самыми тяжелыми последствиями.</a:t>
            </a:r>
          </a:p>
        </p:txBody>
      </p:sp>
      <p:sp>
        <p:nvSpPr>
          <p:cNvPr id="16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Сколь сложной ни казалась бы проблема на первый взгляд, она, если правильно к ней подойти, окажется еще сложнее.…"/>
          <p:cNvSpPr txBox="1"/>
          <p:nvPr>
            <p:ph type="body" idx="21"/>
          </p:nvPr>
        </p:nvSpPr>
        <p:spPr>
          <a:xfrm>
            <a:off x="1270000" y="3527549"/>
            <a:ext cx="10464800" cy="2171875"/>
          </a:xfrm>
          <a:prstGeom prst="rect">
            <a:avLst/>
          </a:prstGeom>
        </p:spPr>
        <p:txBody>
          <a:bodyPr/>
          <a:lstStyle/>
          <a:p>
            <a:pPr/>
            <a:r>
              <a:t>Сколь сложной ни казалась бы проблема на первый взгляд, она, если правильно к ней подойти, окажется еще сложнее.</a:t>
            </a:r>
          </a:p>
          <a:p>
            <a:pPr algn="r">
              <a:defRPr i="1">
                <a:latin typeface="Helvetica Neue"/>
                <a:ea typeface="Helvetica Neue"/>
                <a:cs typeface="Helvetica Neue"/>
                <a:sym typeface="Helvetica Neue"/>
              </a:defRPr>
            </a:pPr>
            <a:r>
              <a:t>Пол Андерсон</a:t>
            </a:r>
          </a:p>
        </p:txBody>
      </p:sp>
      <p:sp>
        <p:nvSpPr>
          <p:cNvPr id="114"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Примеры:…"/>
          <p:cNvSpPr txBox="1"/>
          <p:nvPr>
            <p:ph type="body" idx="21"/>
          </p:nvPr>
        </p:nvSpPr>
        <p:spPr>
          <a:xfrm>
            <a:off x="1270000" y="185987"/>
            <a:ext cx="10464800" cy="8854999"/>
          </a:xfrm>
          <a:prstGeom prst="rect">
            <a:avLst/>
          </a:prstGeom>
        </p:spPr>
        <p:txBody>
          <a:bodyPr/>
          <a:lstStyle/>
          <a:p>
            <a:pPr>
              <a:defRPr i="1" sz="2400" u="sng">
                <a:latin typeface="Helvetica Neue"/>
                <a:ea typeface="Helvetica Neue"/>
                <a:cs typeface="Helvetica Neue"/>
                <a:sym typeface="Helvetica Neue"/>
              </a:defRPr>
            </a:pPr>
            <a:r>
              <a:t>Примеры:</a:t>
            </a:r>
          </a:p>
          <a:p>
            <a:pPr>
              <a:spcBef>
                <a:spcPts val="1000"/>
              </a:spcBef>
              <a:defRPr sz="2700">
                <a:latin typeface="Helvetica Neue"/>
                <a:ea typeface="Helvetica Neue"/>
                <a:cs typeface="Helvetica Neue"/>
                <a:sym typeface="Helvetica Neue"/>
              </a:defRPr>
            </a:pPr>
            <a:r>
              <a:t>Никто не стремится к тому, чтобы в обществе царили преступность и наркомания, но сопоставьте отдельные цели и последующие действия участников системы, и тогда станет понятен результат:</a:t>
            </a:r>
          </a:p>
          <a:p>
            <a:pPr marL="444500" indent="-444500">
              <a:spcBef>
                <a:spcPts val="1500"/>
              </a:spcBef>
              <a:buSzPct val="145000"/>
              <a:buChar char="•"/>
              <a:defRPr sz="2700">
                <a:latin typeface="Helvetica Neue"/>
                <a:ea typeface="Helvetica Neue"/>
                <a:cs typeface="Helvetica Neue"/>
                <a:sym typeface="Helvetica Neue"/>
              </a:defRPr>
            </a:pPr>
            <a:r>
              <a:t>отчаявшиеся люди страстно хотят облегчить психологические страдания;</a:t>
            </a:r>
          </a:p>
          <a:p>
            <a:pPr marL="444500" indent="-444500">
              <a:spcBef>
                <a:spcPts val="1500"/>
              </a:spcBef>
              <a:buSzPct val="145000"/>
              <a:buChar char="•"/>
              <a:defRPr sz="2700">
                <a:latin typeface="Helvetica Neue"/>
                <a:ea typeface="Helvetica Neue"/>
                <a:cs typeface="Helvetica Neue"/>
                <a:sym typeface="Helvetica Neue"/>
              </a:defRPr>
            </a:pPr>
            <a:r>
              <a:t>фермеры, наркодельцы и банкиры хотят заработать больше денег</a:t>
            </a:r>
          </a:p>
          <a:p>
            <a:pPr marL="444500" indent="-444500">
              <a:spcBef>
                <a:spcPts val="1500"/>
              </a:spcBef>
              <a:buSzPct val="145000"/>
              <a:buChar char="•"/>
              <a:defRPr sz="2700">
                <a:latin typeface="Helvetica Neue"/>
                <a:ea typeface="Helvetica Neue"/>
                <a:cs typeface="Helvetica Neue"/>
                <a:sym typeface="Helvetica Neue"/>
              </a:defRPr>
            </a:pPr>
            <a:r>
              <a:t>соблюдение законов заботит торговцев наркотиками гораздо меньше, чем полицейских;</a:t>
            </a:r>
          </a:p>
          <a:p>
            <a:pPr marL="444500" indent="-444500">
              <a:spcBef>
                <a:spcPts val="1500"/>
              </a:spcBef>
              <a:buSzPct val="145000"/>
              <a:buChar char="•"/>
              <a:defRPr sz="2700">
                <a:latin typeface="Helvetica Neue"/>
                <a:ea typeface="Helvetica Neue"/>
                <a:cs typeface="Helvetica Neue"/>
                <a:sym typeface="Helvetica Neue"/>
              </a:defRPr>
            </a:pPr>
            <a:r>
              <a:t>власти запрещают оборот наркотических веществ, а полиция контролирует исполнение этого запрета;</a:t>
            </a:r>
          </a:p>
          <a:p>
            <a:pPr marL="444500" indent="-444500">
              <a:spcBef>
                <a:spcPts val="1500"/>
              </a:spcBef>
              <a:buSzPct val="145000"/>
              <a:buChar char="•"/>
              <a:defRPr sz="2700">
                <a:latin typeface="Helvetica Neue"/>
                <a:ea typeface="Helvetica Neue"/>
                <a:cs typeface="Helvetica Neue"/>
                <a:sym typeface="Helvetica Neue"/>
              </a:defRPr>
            </a:pPr>
            <a:r>
              <a:t>хорошо обеспеченные люди живут по соседству с малоимущими;</a:t>
            </a:r>
          </a:p>
          <a:p>
            <a:pPr marL="444500" indent="-444500">
              <a:spcBef>
                <a:spcPts val="1500"/>
              </a:spcBef>
              <a:buSzPct val="145000"/>
              <a:buChar char="•"/>
              <a:defRPr sz="2700">
                <a:latin typeface="Helvetica Neue"/>
                <a:ea typeface="Helvetica Neue"/>
                <a:cs typeface="Helvetica Neue"/>
                <a:sym typeface="Helvetica Neue"/>
              </a:defRPr>
            </a:pPr>
            <a:r>
              <a:t>тех, кто не принимает наркотики, гораздо больше интересует собственная безопасность, чем избавление наркоманов от их зависимости.</a:t>
            </a:r>
          </a:p>
        </p:txBody>
      </p:sp>
      <p:sp>
        <p:nvSpPr>
          <p:cNvPr id="16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Системы могут быть частью других систем.…"/>
          <p:cNvSpPr txBox="1"/>
          <p:nvPr>
            <p:ph type="body" idx="21"/>
          </p:nvPr>
        </p:nvSpPr>
        <p:spPr>
          <a:xfrm>
            <a:off x="1270000" y="1381031"/>
            <a:ext cx="10464800" cy="6464911"/>
          </a:xfrm>
          <a:prstGeom prst="rect">
            <a:avLst/>
          </a:prstGeom>
        </p:spPr>
        <p:txBody>
          <a:bodyPr/>
          <a:lstStyle/>
          <a:p>
            <a:pPr/>
            <a:r>
              <a:t>Системы могут быть частью других систем.   </a:t>
            </a:r>
          </a:p>
          <a:p>
            <a:pPr>
              <a:spcBef>
                <a:spcPts val="1500"/>
              </a:spcBef>
            </a:pPr>
            <a:r>
              <a:t>Следовательно, одни цели могут быть вложены в другие цели. </a:t>
            </a:r>
          </a:p>
          <a:p>
            <a:pPr marL="472281" indent="-472281">
              <a:buSzPct val="145000"/>
              <a:buChar char="•"/>
              <a:defRPr>
                <a:latin typeface="Helvetica Neue"/>
                <a:ea typeface="Helvetica Neue"/>
                <a:cs typeface="Helvetica Neue"/>
                <a:sym typeface="Helvetica Neue"/>
              </a:defRPr>
            </a:pPr>
            <a:r>
              <a:rPr b="1"/>
              <a:t>Цель</a:t>
            </a:r>
            <a:r>
              <a:t> университета — открывать новое, сохранять и передавать знания следующим поколениям. </a:t>
            </a:r>
          </a:p>
          <a:p>
            <a:pPr marL="472281" indent="-472281">
              <a:buSzPct val="145000"/>
              <a:buChar char="•"/>
              <a:defRPr>
                <a:latin typeface="Helvetica Neue"/>
                <a:ea typeface="Helvetica Neue"/>
                <a:cs typeface="Helvetica Neue"/>
                <a:sym typeface="Helvetica Neue"/>
              </a:defRPr>
            </a:pPr>
            <a:r>
              <a:rPr b="1"/>
              <a:t>Цель</a:t>
            </a:r>
            <a:r>
              <a:t> отдельного студента — получать хорошие оценки. </a:t>
            </a:r>
          </a:p>
          <a:p>
            <a:pPr marL="472281" indent="-472281">
              <a:buSzPct val="145000"/>
              <a:buChar char="•"/>
              <a:defRPr>
                <a:latin typeface="Helvetica Neue"/>
                <a:ea typeface="Helvetica Neue"/>
                <a:cs typeface="Helvetica Neue"/>
                <a:sym typeface="Helvetica Neue"/>
              </a:defRPr>
            </a:pPr>
            <a:r>
              <a:rPr b="1"/>
              <a:t>Цель</a:t>
            </a:r>
            <a:r>
              <a:t> профессора — получить постоянную должность и бессрочный контракт. </a:t>
            </a:r>
          </a:p>
          <a:p>
            <a:pPr marL="472281" indent="-472281">
              <a:buSzPct val="145000"/>
              <a:buChar char="•"/>
              <a:defRPr>
                <a:latin typeface="Helvetica Neue"/>
                <a:ea typeface="Helvetica Neue"/>
                <a:cs typeface="Helvetica Neue"/>
                <a:sym typeface="Helvetica Neue"/>
              </a:defRPr>
            </a:pPr>
            <a:r>
              <a:rPr b="1"/>
              <a:t>Цель</a:t>
            </a:r>
            <a:r>
              <a:t> администрации — ликвидировать дефицит бюджета.</a:t>
            </a:r>
          </a:p>
        </p:txBody>
      </p:sp>
      <p:sp>
        <p:nvSpPr>
          <p:cNvPr id="17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Все эти частные цели могут прийти в противоречие с общей целью, и в результате:…"/>
          <p:cNvSpPr txBox="1"/>
          <p:nvPr>
            <p:ph type="body" idx="21"/>
          </p:nvPr>
        </p:nvSpPr>
        <p:spPr>
          <a:xfrm>
            <a:off x="1270000" y="1247530"/>
            <a:ext cx="10464800" cy="6731913"/>
          </a:xfrm>
          <a:prstGeom prst="rect">
            <a:avLst/>
          </a:prstGeom>
        </p:spPr>
        <p:txBody>
          <a:bodyPr/>
          <a:lstStyle/>
          <a:p>
            <a:pPr algn="ctr">
              <a:spcBef>
                <a:spcPts val="5000"/>
              </a:spcBef>
              <a:defRPr b="1" sz="3700">
                <a:latin typeface="Helvetica Neue"/>
                <a:ea typeface="Helvetica Neue"/>
                <a:cs typeface="Helvetica Neue"/>
                <a:sym typeface="Helvetica Neue"/>
              </a:defRPr>
            </a:pPr>
            <a:r>
              <a:t>Все эти частные цели могут прийти в противоречие с общей целью, и в результате: </a:t>
            </a:r>
          </a:p>
          <a:p>
            <a:pPr marL="444500" indent="-444500">
              <a:spcBef>
                <a:spcPts val="2000"/>
              </a:spcBef>
              <a:buSzPct val="145000"/>
              <a:buChar char="•"/>
              <a:defRPr sz="3200">
                <a:latin typeface="Helvetica Neue"/>
                <a:ea typeface="Helvetica Neue"/>
                <a:cs typeface="Helvetica Neue"/>
                <a:sym typeface="Helvetica Neue"/>
              </a:defRPr>
            </a:pPr>
            <a:r>
              <a:t>студенты списывают, </a:t>
            </a:r>
          </a:p>
          <a:p>
            <a:pPr marL="444500" indent="-444500">
              <a:spcBef>
                <a:spcPts val="2000"/>
              </a:spcBef>
              <a:buSzPct val="145000"/>
              <a:buChar char="•"/>
              <a:defRPr sz="3200">
                <a:latin typeface="Helvetica Neue"/>
                <a:ea typeface="Helvetica Neue"/>
                <a:cs typeface="Helvetica Neue"/>
                <a:sym typeface="Helvetica Neue"/>
              </a:defRPr>
            </a:pPr>
            <a:r>
              <a:t>профессоров больше заботит количество публикаций, чем уровень знаний у студентов, а </a:t>
            </a:r>
          </a:p>
          <a:p>
            <a:pPr marL="444500" indent="-444500">
              <a:spcBef>
                <a:spcPts val="2000"/>
              </a:spcBef>
              <a:buSzPct val="145000"/>
              <a:buChar char="•"/>
              <a:defRPr sz="3200">
                <a:latin typeface="Helvetica Neue"/>
                <a:ea typeface="Helvetica Neue"/>
                <a:cs typeface="Helvetica Neue"/>
                <a:sym typeface="Helvetica Neue"/>
              </a:defRPr>
            </a:pPr>
            <a:r>
              <a:t>администрация сводит концы с концами, увольняя профессоров.</a:t>
            </a:r>
          </a:p>
          <a:p>
            <a:pPr algn="ctr">
              <a:spcBef>
                <a:spcPts val="3000"/>
              </a:spcBef>
              <a:defRPr sz="3200">
                <a:latin typeface="Helvetica Neue"/>
                <a:ea typeface="Helvetica Neue"/>
                <a:cs typeface="Helvetica Neue"/>
                <a:sym typeface="Helvetica Neue"/>
              </a:defRPr>
            </a:pPr>
            <a:r>
              <a:rPr b="1"/>
              <a:t>Гармония между частными и общими целями - это ключевая характеристика успешных систем</a:t>
            </a:r>
            <a:r>
              <a:t>.   </a:t>
            </a:r>
          </a:p>
        </p:txBody>
      </p:sp>
      <p:sp>
        <p:nvSpPr>
          <p:cNvPr id="17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Относительную важность элементов, взаимосвязей и целей системы можно установить, если менять их по одному. Как правило, изменение элементов меньше всего влияет на систему.…"/>
          <p:cNvSpPr txBox="1"/>
          <p:nvPr>
            <p:ph type="body" idx="21"/>
          </p:nvPr>
        </p:nvSpPr>
        <p:spPr>
          <a:xfrm>
            <a:off x="1270000" y="1262100"/>
            <a:ext cx="10464800" cy="6721400"/>
          </a:xfrm>
          <a:prstGeom prst="rect">
            <a:avLst/>
          </a:prstGeom>
        </p:spPr>
        <p:txBody>
          <a:bodyPr/>
          <a:lstStyle/>
          <a:p>
            <a:pPr>
              <a:spcBef>
                <a:spcPts val="2000"/>
              </a:spcBef>
              <a:defRPr b="1" sz="2700">
                <a:latin typeface="Helvetica Neue"/>
                <a:ea typeface="Helvetica Neue"/>
                <a:cs typeface="Helvetica Neue"/>
                <a:sym typeface="Helvetica Neue"/>
              </a:defRPr>
            </a:pPr>
            <a:r>
              <a:t>Относительную важность элементов, взаимосвязей и целей системы можно установить, если менять их по одному. Как правило, изменение элементов меньше всего влияет на систему.</a:t>
            </a:r>
          </a:p>
          <a:p>
            <a:pPr marL="375046" indent="-375046">
              <a:spcBef>
                <a:spcPts val="2000"/>
              </a:spcBef>
              <a:buSzPct val="145000"/>
              <a:buChar char="•"/>
              <a:defRPr sz="2700">
                <a:latin typeface="Helvetica Neue"/>
                <a:ea typeface="Helvetica Neue"/>
                <a:cs typeface="Helvetica Neue"/>
                <a:sym typeface="Helvetica Neue"/>
              </a:defRPr>
            </a:pPr>
            <a:r>
              <a:t>Если заменить в футбольной команде всех игроков на других, это все равно будет футбольная команда. (Конечно, она от этого может начать играть лучше или хуже — отдельные элементы в системе могут быть действительно важными.)</a:t>
            </a:r>
          </a:p>
          <a:p>
            <a:pPr marL="375046" indent="-375046">
              <a:spcBef>
                <a:spcPts val="2000"/>
              </a:spcBef>
              <a:buSzPct val="145000"/>
              <a:buChar char="•"/>
              <a:defRPr sz="2700">
                <a:latin typeface="Helvetica Neue"/>
                <a:ea typeface="Helvetica Neue"/>
                <a:cs typeface="Helvetica Neue"/>
                <a:sym typeface="Helvetica Neue"/>
              </a:defRPr>
            </a:pPr>
            <a:r>
              <a:t>Клетки в дереве непрестанно обновляются, листья опадают каждый год или каждый сезон, но оно все равно остается деревом.</a:t>
            </a:r>
          </a:p>
          <a:p>
            <a:pPr marL="375046" indent="-375046">
              <a:spcBef>
                <a:spcPts val="2000"/>
              </a:spcBef>
              <a:buSzPct val="145000"/>
              <a:buChar char="•"/>
              <a:defRPr sz="2700">
                <a:latin typeface="Helvetica Neue"/>
                <a:ea typeface="Helvetica Neue"/>
                <a:cs typeface="Helvetica Neue"/>
                <a:sym typeface="Helvetica Neue"/>
              </a:defRPr>
            </a:pPr>
            <a:r>
              <a:t>В организме человека большинство клеток обновляется каждые несколько недель, но тело при этом остается телом. </a:t>
            </a:r>
          </a:p>
        </p:txBody>
      </p:sp>
      <p:sp>
        <p:nvSpPr>
          <p:cNvPr id="17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В университете постоянно сменяются поколения студентов, несколько медленнее обновляется состав преподавателей и административный персонал, но университет от этого не перестает быть университетом. Он все тот же, причем имеет какие-то характерные черты, от"/>
          <p:cNvSpPr txBox="1"/>
          <p:nvPr>
            <p:ph type="body" idx="21"/>
          </p:nvPr>
        </p:nvSpPr>
        <p:spPr>
          <a:xfrm>
            <a:off x="1270000" y="1043409"/>
            <a:ext cx="10464800" cy="7140155"/>
          </a:xfrm>
          <a:prstGeom prst="rect">
            <a:avLst/>
          </a:prstGeom>
        </p:spPr>
        <p:txBody>
          <a:bodyPr/>
          <a:lstStyle/>
          <a:p>
            <a:pPr marL="375046" indent="-375046">
              <a:spcBef>
                <a:spcPts val="2000"/>
              </a:spcBef>
              <a:buSzPct val="145000"/>
              <a:buChar char="•"/>
              <a:defRPr sz="2700">
                <a:latin typeface="Helvetica Neue"/>
                <a:ea typeface="Helvetica Neue"/>
                <a:cs typeface="Helvetica Neue"/>
                <a:sym typeface="Helvetica Neue"/>
              </a:defRPr>
            </a:pPr>
            <a:r>
              <a:t>В университете постоянно сменяются поколения студентов, несколько медленнее обновляется состав преподавателей и административный персонал, но университет от этого не перестает быть университетом. Он все тот же, причем имеет какие-то характерные черты, отличающие его от других университетов. </a:t>
            </a:r>
          </a:p>
          <a:p>
            <a:pPr marL="375046" indent="-375046">
              <a:spcBef>
                <a:spcPts val="2000"/>
              </a:spcBef>
              <a:buSzPct val="145000"/>
              <a:buChar char="•"/>
              <a:defRPr sz="2700">
                <a:latin typeface="Helvetica Neue"/>
                <a:ea typeface="Helvetica Neue"/>
                <a:cs typeface="Helvetica Neue"/>
                <a:sym typeface="Helvetica Neue"/>
              </a:defRPr>
            </a:pPr>
            <a:r>
              <a:t>Большие корпорации, например, General Motors, сохраняют свою неповторимость на протяжении десятилетий, хотя за это время сменяются работники всех уровней. </a:t>
            </a:r>
          </a:p>
          <a:p>
            <a:pPr marL="375046" indent="-375046">
              <a:spcBef>
                <a:spcPts val="2000"/>
              </a:spcBef>
              <a:buSzPct val="145000"/>
              <a:buChar char="•"/>
              <a:defRPr sz="2700">
                <a:latin typeface="Helvetica Neue"/>
                <a:ea typeface="Helvetica Neue"/>
                <a:cs typeface="Helvetica Neue"/>
                <a:sym typeface="Helvetica Neue"/>
              </a:defRPr>
            </a:pPr>
            <a:r>
              <a:t>Палаты Конгресса США сохраняют свои отличительные черты, даже когда полностью обновляется состав их членов. </a:t>
            </a:r>
          </a:p>
          <a:p>
            <a:pPr>
              <a:spcBef>
                <a:spcPts val="2000"/>
              </a:spcBef>
              <a:defRPr b="1" sz="2700">
                <a:latin typeface="Helvetica Neue"/>
                <a:ea typeface="Helvetica Neue"/>
                <a:cs typeface="Helvetica Neue"/>
                <a:sym typeface="Helvetica Neue"/>
              </a:defRPr>
            </a:pPr>
            <a:r>
              <a:t>Обычно система остается самой собой и меняется очень медленно (если вообще меняется), несмотря на полное обновление ее элементов — до тех пор, пока сохраняются цели системы и структура взаимосвязей.</a:t>
            </a:r>
          </a:p>
        </p:txBody>
      </p:sp>
      <p:sp>
        <p:nvSpPr>
          <p:cNvPr id="18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Если меняются взаимосвязи, то система может претерпеть значительные изменения.…"/>
          <p:cNvSpPr txBox="1"/>
          <p:nvPr>
            <p:ph type="body" idx="21"/>
          </p:nvPr>
        </p:nvSpPr>
        <p:spPr>
          <a:xfrm>
            <a:off x="1270000" y="706687"/>
            <a:ext cx="10464800" cy="7813600"/>
          </a:xfrm>
          <a:prstGeom prst="rect">
            <a:avLst/>
          </a:prstGeom>
        </p:spPr>
        <p:txBody>
          <a:bodyPr/>
          <a:lstStyle/>
          <a:p>
            <a:pPr>
              <a:spcBef>
                <a:spcPts val="2000"/>
              </a:spcBef>
              <a:defRPr b="1" sz="2700">
                <a:latin typeface="Helvetica Neue"/>
                <a:ea typeface="Helvetica Neue"/>
                <a:cs typeface="Helvetica Neue"/>
                <a:sym typeface="Helvetica Neue"/>
              </a:defRPr>
            </a:pPr>
            <a:r>
              <a:rPr u="sng"/>
              <a:t>Если меняются взаимосвязи, то система может претерпеть значительные изменения</a:t>
            </a:r>
            <a:r>
              <a:t>.</a:t>
            </a:r>
          </a:p>
          <a:p>
            <a:pPr>
              <a:spcBef>
                <a:spcPts val="2000"/>
              </a:spcBef>
              <a:defRPr b="1" sz="2700">
                <a:latin typeface="Helvetica Neue"/>
                <a:ea typeface="Helvetica Neue"/>
                <a:cs typeface="Helvetica Neue"/>
                <a:sym typeface="Helvetica Neue"/>
              </a:defRPr>
            </a:pPr>
            <a:r>
              <a:t>Она даже может измениться до неузнаваемости, несмотря на то, что некоторые игроки в команде остались прежними.         </a:t>
            </a:r>
          </a:p>
          <a:p>
            <a:pPr marL="375046" indent="-375046">
              <a:spcBef>
                <a:spcPts val="2000"/>
              </a:spcBef>
              <a:buSzPct val="145000"/>
              <a:buChar char="•"/>
              <a:defRPr sz="2700">
                <a:latin typeface="Helvetica Neue"/>
                <a:ea typeface="Helvetica Neue"/>
                <a:cs typeface="Helvetica Neue"/>
                <a:sym typeface="Helvetica Neue"/>
              </a:defRPr>
            </a:pPr>
            <a:r>
              <a:t>Измените футбольные правила на баскетбольные, и вы получите совершенно другую игру в мяч. </a:t>
            </a:r>
          </a:p>
          <a:p>
            <a:pPr marL="375046" indent="-375046">
              <a:spcBef>
                <a:spcPts val="2000"/>
              </a:spcBef>
              <a:buSzPct val="145000"/>
              <a:buChar char="•"/>
              <a:defRPr sz="2700">
                <a:latin typeface="Helvetica Neue"/>
                <a:ea typeface="Helvetica Neue"/>
                <a:cs typeface="Helvetica Neue"/>
                <a:sym typeface="Helvetica Neue"/>
              </a:defRPr>
            </a:pPr>
            <a:r>
              <a:t>Если вы измените взаимосвязи в дереве — допустим, вместо поглощения углекислого газа и выделения кислорода все будет с точностью до наоборот — то дерево перестанет быть деревом (теперь это будет животное). </a:t>
            </a:r>
          </a:p>
          <a:p>
            <a:pPr marL="375046" indent="-375046">
              <a:spcBef>
                <a:spcPts val="2000"/>
              </a:spcBef>
              <a:buSzPct val="145000"/>
              <a:buChar char="•"/>
              <a:defRPr sz="2700">
                <a:latin typeface="Helvetica Neue"/>
                <a:ea typeface="Helvetica Neue"/>
                <a:cs typeface="Helvetica Neue"/>
                <a:sym typeface="Helvetica Neue"/>
              </a:defRPr>
            </a:pPr>
            <a:r>
              <a:t>Если в университетах студенты станут выставлять оценки профессорам, а в дискуссиях будет побеждать не разумная аргументация, а грубая сила, это заведение будет называться совершенно иначе. Не исключено, что такая организация будет представлять академический интерес, но что университетом она не будет — это точно.</a:t>
            </a:r>
          </a:p>
        </p:txBody>
      </p:sp>
      <p:sp>
        <p:nvSpPr>
          <p:cNvPr id="18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Изменение взаимосвязей может в корне изменить систему.…"/>
          <p:cNvSpPr txBox="1"/>
          <p:nvPr>
            <p:ph type="body" idx="21"/>
          </p:nvPr>
        </p:nvSpPr>
        <p:spPr>
          <a:xfrm>
            <a:off x="1270000" y="918266"/>
            <a:ext cx="10464800" cy="7390441"/>
          </a:xfrm>
          <a:prstGeom prst="rect">
            <a:avLst/>
          </a:prstGeom>
        </p:spPr>
        <p:txBody>
          <a:bodyPr/>
          <a:lstStyle/>
          <a:p>
            <a:pPr>
              <a:spcBef>
                <a:spcPts val="1500"/>
              </a:spcBef>
              <a:defRPr b="1" sz="2800">
                <a:latin typeface="Helvetica Neue"/>
                <a:ea typeface="Helvetica Neue"/>
                <a:cs typeface="Helvetica Neue"/>
                <a:sym typeface="Helvetica Neue"/>
              </a:defRPr>
            </a:pPr>
            <a:r>
              <a:t>Изменение взаимосвязей может в корне изменить систему.</a:t>
            </a:r>
          </a:p>
          <a:p>
            <a:pPr>
              <a:spcBef>
                <a:spcPts val="1500"/>
              </a:spcBef>
              <a:defRPr b="1" sz="2800" u="sng">
                <a:latin typeface="Helvetica Neue"/>
                <a:ea typeface="Helvetica Neue"/>
                <a:cs typeface="Helvetica Neue"/>
                <a:sym typeface="Helvetica Neue"/>
              </a:defRPr>
            </a:pPr>
            <a:r>
              <a:t>Наименее явная часть системы - ее назначение или цель — оказывает определяющее влияние на поведение системы.</a:t>
            </a:r>
          </a:p>
          <a:p>
            <a:pPr>
              <a:spcBef>
                <a:spcPts val="1500"/>
              </a:spcBef>
              <a:defRPr sz="2800">
                <a:latin typeface="Helvetica Neue"/>
                <a:ea typeface="Helvetica Neue"/>
                <a:cs typeface="Helvetica Neue"/>
                <a:sym typeface="Helvetica Neue"/>
              </a:defRPr>
            </a:pPr>
            <a:r>
              <a:rPr b="1"/>
              <a:t>Изменение назначения или цели тоже может оказаться решающим.</a:t>
            </a:r>
            <a:r>
              <a:t> </a:t>
            </a:r>
          </a:p>
          <a:p>
            <a:pPr marL="333375" indent="-333375">
              <a:spcBef>
                <a:spcPts val="1500"/>
              </a:spcBef>
              <a:buSzPct val="145000"/>
              <a:buChar char="•"/>
              <a:defRPr sz="2400">
                <a:latin typeface="Helvetica Neue"/>
                <a:ea typeface="Helvetica Neue"/>
                <a:cs typeface="Helvetica Neue"/>
                <a:sym typeface="Helvetica Neue"/>
              </a:defRPr>
            </a:pPr>
            <a:r>
              <a:t>Оставьте в команде тех же игроков и сохрани те правила, но измените цель: </a:t>
            </a:r>
            <a:r>
              <a:rPr b="1"/>
              <a:t>не выиграть, а проиграть</a:t>
            </a:r>
            <a:r>
              <a:t>. Есть разница, не так ли?  </a:t>
            </a:r>
          </a:p>
          <a:p>
            <a:pPr marL="333375" indent="-333375">
              <a:spcBef>
                <a:spcPts val="1500"/>
              </a:spcBef>
              <a:buSzPct val="145000"/>
              <a:buChar char="•"/>
              <a:defRPr sz="2400">
                <a:latin typeface="Helvetica Neue"/>
                <a:ea typeface="Helvetica Neue"/>
                <a:cs typeface="Helvetica Neue"/>
                <a:sym typeface="Helvetica Neue"/>
              </a:defRPr>
            </a:pPr>
            <a:r>
              <a:t>Представьте, что будет, если назначением дерева станет не выживание и воспроизведение себе подобных, а </a:t>
            </a:r>
            <a:r>
              <a:rPr b="1"/>
              <a:t>поглощение из почвы всех питательных веществ и рост до бесконечности</a:t>
            </a:r>
            <a:r>
              <a:t>. </a:t>
            </a:r>
          </a:p>
          <a:p>
            <a:pPr marL="333375" indent="-333375">
              <a:spcBef>
                <a:spcPts val="1500"/>
              </a:spcBef>
              <a:buSzPct val="145000"/>
              <a:buChar char="•"/>
              <a:defRPr sz="2400">
                <a:latin typeface="Helvetica Neue"/>
                <a:ea typeface="Helvetica Neue"/>
                <a:cs typeface="Helvetica Neue"/>
                <a:sym typeface="Helvetica Neue"/>
              </a:defRPr>
            </a:pPr>
            <a:r>
              <a:t>Для университетов люди придумали массу других целей помимо распространения знаний: </a:t>
            </a:r>
            <a:r>
              <a:rPr b="1"/>
              <a:t>зарабатывать деньги, проводить идеологическую обработку, выигрывать студенческие спортивные соревнования.</a:t>
            </a:r>
          </a:p>
        </p:txBody>
      </p:sp>
      <p:sp>
        <p:nvSpPr>
          <p:cNvPr id="18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Изменение цели может полностью преобразовать систему, даже если все ее элементы и взаимосвязи остались на месте.…"/>
          <p:cNvSpPr txBox="1"/>
          <p:nvPr>
            <p:ph type="body" idx="21"/>
          </p:nvPr>
        </p:nvSpPr>
        <p:spPr>
          <a:xfrm>
            <a:off x="1270000" y="374770"/>
            <a:ext cx="10464800" cy="8477433"/>
          </a:xfrm>
          <a:prstGeom prst="rect">
            <a:avLst/>
          </a:prstGeom>
        </p:spPr>
        <p:txBody>
          <a:bodyPr/>
          <a:lstStyle/>
          <a:p>
            <a:pPr>
              <a:defRPr b="1" sz="2700">
                <a:latin typeface="Helvetica Neue"/>
                <a:ea typeface="Helvetica Neue"/>
                <a:cs typeface="Helvetica Neue"/>
                <a:sym typeface="Helvetica Neue"/>
              </a:defRPr>
            </a:pPr>
            <a:r>
              <a:t>Изменение цели может полностью преобразовать систему, даже если все ее элементы и взаимосвязи остались на месте.</a:t>
            </a:r>
          </a:p>
          <a:p>
            <a:pPr>
              <a:defRPr sz="2700">
                <a:latin typeface="Helvetica Neue"/>
                <a:ea typeface="Helvetica Neue"/>
                <a:cs typeface="Helvetica Neue"/>
                <a:sym typeface="Helvetica Neue"/>
              </a:defRPr>
            </a:pPr>
            <a:r>
              <a:t>Вопрос </a:t>
            </a:r>
            <a:r>
              <a:rPr b="1"/>
              <a:t>«Что важнее в системе — элементы, взаимосвязи или цели?»</a:t>
            </a:r>
            <a:r>
              <a:t> некорректен. </a:t>
            </a:r>
          </a:p>
          <a:p>
            <a:pPr>
              <a:defRPr sz="2700">
                <a:latin typeface="Helvetica Neue"/>
                <a:ea typeface="Helvetica Neue"/>
                <a:cs typeface="Helvetica Neue"/>
                <a:sym typeface="Helvetica Neue"/>
              </a:defRPr>
            </a:pPr>
          </a:p>
          <a:p>
            <a:pPr marL="444500" indent="-444500">
              <a:buSzPct val="145000"/>
              <a:buChar char="•"/>
              <a:defRPr sz="2700">
                <a:latin typeface="Helvetica Neue"/>
                <a:ea typeface="Helvetica Neue"/>
                <a:cs typeface="Helvetica Neue"/>
                <a:sym typeface="Helvetica Neue"/>
              </a:defRPr>
            </a:pPr>
            <a:r>
              <a:t>В ней все важно. </a:t>
            </a:r>
          </a:p>
          <a:p>
            <a:pPr marL="444500" indent="-444500">
              <a:buSzPct val="145000"/>
              <a:buChar char="•"/>
              <a:defRPr sz="2700">
                <a:latin typeface="Helvetica Neue"/>
                <a:ea typeface="Helvetica Neue"/>
                <a:cs typeface="Helvetica Neue"/>
                <a:sym typeface="Helvetica Neue"/>
              </a:defRPr>
            </a:pPr>
            <a:r>
              <a:t>Все влияет на все. </a:t>
            </a:r>
          </a:p>
          <a:p>
            <a:pPr marL="444500" indent="-444500">
              <a:buSzPct val="145000"/>
              <a:buChar char="•"/>
              <a:defRPr sz="2700">
                <a:latin typeface="Helvetica Neue"/>
                <a:ea typeface="Helvetica Neue"/>
                <a:cs typeface="Helvetica Neue"/>
                <a:sym typeface="Helvetica Neue"/>
              </a:defRPr>
            </a:pPr>
            <a:r>
              <a:t>У каждой составляющей своя роль. </a:t>
            </a:r>
          </a:p>
          <a:p>
            <a:pPr marL="444500" indent="-444500">
              <a:buSzPct val="145000"/>
              <a:buChar char="•"/>
              <a:defRPr sz="2700">
                <a:latin typeface="Helvetica Neue"/>
                <a:ea typeface="Helvetica Neue"/>
                <a:cs typeface="Helvetica Neue"/>
                <a:sym typeface="Helvetica Neue"/>
              </a:defRPr>
            </a:pPr>
            <a:r>
              <a:t>Но зачастую наименее явная часть системы — ее назначение или цель — имеет решающее значение для поведения системы, определяет, каким оно будет.   </a:t>
            </a:r>
          </a:p>
          <a:p>
            <a:pPr marL="444500" indent="-444500">
              <a:buSzPct val="145000"/>
              <a:buChar char="•"/>
              <a:defRPr sz="2700">
                <a:latin typeface="Helvetica Neue"/>
                <a:ea typeface="Helvetica Neue"/>
                <a:cs typeface="Helvetica Neue"/>
                <a:sym typeface="Helvetica Neue"/>
              </a:defRPr>
            </a:pPr>
            <a:r>
              <a:t>Взаимосвязи тоже критически важны. </a:t>
            </a:r>
          </a:p>
          <a:p>
            <a:pPr marL="444500" indent="-444500">
              <a:buSzPct val="145000"/>
              <a:buChar char="•"/>
              <a:defRPr sz="2700">
                <a:latin typeface="Helvetica Neue"/>
                <a:ea typeface="Helvetica Neue"/>
                <a:cs typeface="Helvetica Neue"/>
                <a:sym typeface="Helvetica Neue"/>
              </a:defRPr>
            </a:pPr>
            <a:r>
              <a:t>Изменение взаимных влияний обычно меняет поведение системы. </a:t>
            </a:r>
          </a:p>
          <a:p>
            <a:pPr marL="444500" indent="-444500">
              <a:buSzPct val="145000"/>
              <a:buChar char="•"/>
              <a:defRPr sz="2700">
                <a:latin typeface="Helvetica Neue"/>
                <a:ea typeface="Helvetica Neue"/>
                <a:cs typeface="Helvetica Neue"/>
                <a:sym typeface="Helvetica Neue"/>
              </a:defRPr>
            </a:pPr>
            <a:r>
              <a:t>А вот элементы — те части системы, которые нам проще всего заметить, — чаще всего (хотя и не всегда) оказывают наименьшее влияние на отличительные черты системы. Но только в том случае, если изменение элемента не приводит к изменению взаимосвязей или цели.</a:t>
            </a:r>
          </a:p>
        </p:txBody>
      </p:sp>
      <p:sp>
        <p:nvSpPr>
          <p:cNvPr id="18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Понимание поведения системы во времени…"/>
          <p:cNvSpPr txBox="1"/>
          <p:nvPr>
            <p:ph type="body" idx="21"/>
          </p:nvPr>
        </p:nvSpPr>
        <p:spPr>
          <a:xfrm>
            <a:off x="1270000" y="2294544"/>
            <a:ext cx="10464800" cy="4637886"/>
          </a:xfrm>
          <a:prstGeom prst="rect">
            <a:avLst/>
          </a:prstGeom>
        </p:spPr>
        <p:txBody>
          <a:bodyPr/>
          <a:lstStyle/>
          <a:p>
            <a:pPr>
              <a:defRPr sz="3700"/>
            </a:pPr>
            <a:r>
              <a:t>Понимание поведения системы во времени</a:t>
            </a:r>
          </a:p>
          <a:p>
            <a:pPr/>
          </a:p>
          <a:p>
            <a:pPr>
              <a:defRPr sz="2800"/>
            </a:pPr>
            <a:r>
              <a:rPr b="1" u="sng">
                <a:latin typeface="Helvetica Neue"/>
                <a:ea typeface="Helvetica Neue"/>
                <a:cs typeface="Helvetica Neue"/>
                <a:sym typeface="Helvetica Neue"/>
              </a:rPr>
              <a:t>Информация</a:t>
            </a:r>
            <a:r>
              <a:t>, содержащаяся в природе, ... позволяет нам частично реконструировать прошлое…</a:t>
            </a:r>
          </a:p>
          <a:p>
            <a:pPr>
              <a:defRPr sz="2800"/>
            </a:pPr>
          </a:p>
          <a:p>
            <a:pPr>
              <a:defRPr sz="2800"/>
            </a:pPr>
            <a:r>
              <a:rPr b="1" u="sng">
                <a:latin typeface="Helvetica Neue"/>
                <a:ea typeface="Helvetica Neue"/>
                <a:cs typeface="Helvetica Neue"/>
                <a:sym typeface="Helvetica Neue"/>
              </a:rPr>
              <a:t>Запасы</a:t>
            </a:r>
            <a:r>
              <a:t> — это основа любой системы. </a:t>
            </a:r>
          </a:p>
          <a:p>
            <a:pPr>
              <a:defRPr sz="2800"/>
            </a:pPr>
            <a:r>
              <a:t>Те элементы в системе, которые можно увидеть, ощутить, количественно оценить или непосредственно измерить в любой момент времени, присутствуют в системе в виде запасов.</a:t>
            </a:r>
          </a:p>
        </p:txBody>
      </p:sp>
      <p:sp>
        <p:nvSpPr>
          <p:cNvPr id="19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Запас (или уровень) — это то, что имеется в определенном количестве, накоплено за какой-то период времени, запасено в материальной форме или в виде информации.…"/>
          <p:cNvSpPr txBox="1"/>
          <p:nvPr>
            <p:ph type="body" idx="21"/>
          </p:nvPr>
        </p:nvSpPr>
        <p:spPr>
          <a:xfrm>
            <a:off x="1270000" y="1468153"/>
            <a:ext cx="10464800" cy="6290667"/>
          </a:xfrm>
          <a:prstGeom prst="rect">
            <a:avLst/>
          </a:prstGeom>
        </p:spPr>
        <p:txBody>
          <a:bodyPr/>
          <a:lstStyle/>
          <a:p>
            <a:pPr>
              <a:spcBef>
                <a:spcPts val="1500"/>
              </a:spcBef>
              <a:defRPr b="1" sz="2800">
                <a:latin typeface="Helvetica Neue"/>
                <a:ea typeface="Helvetica Neue"/>
                <a:cs typeface="Helvetica Neue"/>
                <a:sym typeface="Helvetica Neue"/>
              </a:defRPr>
            </a:pPr>
            <a:r>
              <a:rPr u="sng"/>
              <a:t>Запас (или уровень)</a:t>
            </a:r>
            <a:r>
              <a:t> — это то, что имеется в определенном количестве, накоплено за какой-то период времени, запасено в материальной форме или в виде информации. </a:t>
            </a:r>
          </a:p>
          <a:p>
            <a:pPr>
              <a:spcBef>
                <a:spcPts val="1500"/>
              </a:spcBef>
              <a:defRPr sz="2400">
                <a:latin typeface="Helvetica Neue"/>
                <a:ea typeface="Helvetica Neue"/>
                <a:cs typeface="Helvetica Neue"/>
                <a:sym typeface="Helvetica Neue"/>
              </a:defRPr>
            </a:pPr>
            <a:r>
              <a:t>Это может быть: </a:t>
            </a:r>
          </a:p>
          <a:p>
            <a:pPr marL="333375" indent="-333375">
              <a:spcBef>
                <a:spcPts val="1500"/>
              </a:spcBef>
              <a:buSzPct val="145000"/>
              <a:buChar char="•"/>
              <a:defRPr sz="2400">
                <a:latin typeface="Helvetica Neue"/>
                <a:ea typeface="Helvetica Neue"/>
                <a:cs typeface="Helvetica Neue"/>
                <a:sym typeface="Helvetica Neue"/>
              </a:defRPr>
            </a:pPr>
            <a:r>
              <a:t>уровень воды в бассейне, </a:t>
            </a:r>
          </a:p>
          <a:p>
            <a:pPr marL="333375" indent="-333375">
              <a:spcBef>
                <a:spcPts val="1500"/>
              </a:spcBef>
              <a:buSzPct val="145000"/>
              <a:buChar char="•"/>
              <a:defRPr sz="2400">
                <a:latin typeface="Helvetica Neue"/>
                <a:ea typeface="Helvetica Neue"/>
                <a:cs typeface="Helvetica Neue"/>
                <a:sym typeface="Helvetica Neue"/>
              </a:defRPr>
            </a:pPr>
            <a:r>
              <a:t>численность населения, </a:t>
            </a:r>
          </a:p>
          <a:p>
            <a:pPr marL="333375" indent="-333375">
              <a:spcBef>
                <a:spcPts val="1500"/>
              </a:spcBef>
              <a:buSzPct val="145000"/>
              <a:buChar char="•"/>
              <a:defRPr sz="2400">
                <a:latin typeface="Helvetica Neue"/>
                <a:ea typeface="Helvetica Neue"/>
                <a:cs typeface="Helvetica Neue"/>
                <a:sym typeface="Helvetica Neue"/>
              </a:defRPr>
            </a:pPr>
            <a:r>
              <a:t>количество книг в книжном магазине, </a:t>
            </a:r>
          </a:p>
          <a:p>
            <a:pPr marL="333375" indent="-333375">
              <a:spcBef>
                <a:spcPts val="1500"/>
              </a:spcBef>
              <a:buSzPct val="145000"/>
              <a:buChar char="•"/>
              <a:defRPr sz="2400">
                <a:latin typeface="Helvetica Neue"/>
                <a:ea typeface="Helvetica Neue"/>
                <a:cs typeface="Helvetica Neue"/>
                <a:sym typeface="Helvetica Neue"/>
              </a:defRPr>
            </a:pPr>
            <a:r>
              <a:t>объем древесины, содержащейся в дереве, </a:t>
            </a:r>
          </a:p>
          <a:p>
            <a:pPr marL="333375" indent="-333375">
              <a:spcBef>
                <a:spcPts val="1500"/>
              </a:spcBef>
              <a:buSzPct val="145000"/>
              <a:buChar char="•"/>
              <a:defRPr sz="2400">
                <a:latin typeface="Helvetica Neue"/>
                <a:ea typeface="Helvetica Neue"/>
                <a:cs typeface="Helvetica Neue"/>
                <a:sym typeface="Helvetica Neue"/>
              </a:defRPr>
            </a:pPr>
            <a:r>
              <a:t>сумма на счете в банке </a:t>
            </a:r>
          </a:p>
          <a:p>
            <a:pPr marL="333375" indent="-333375">
              <a:spcBef>
                <a:spcPts val="1500"/>
              </a:spcBef>
              <a:buSzPct val="145000"/>
              <a:buChar char="•"/>
              <a:defRPr sz="2400">
                <a:latin typeface="Helvetica Neue"/>
                <a:ea typeface="Helvetica Neue"/>
                <a:cs typeface="Helvetica Neue"/>
                <a:sym typeface="Helvetica Neue"/>
              </a:defRPr>
            </a:pPr>
            <a:r>
              <a:t>или даже уровень вашей уверенности в себе.</a:t>
            </a:r>
          </a:p>
          <a:p>
            <a:pPr marL="333375" indent="-333375">
              <a:spcBef>
                <a:spcPts val="1500"/>
              </a:spcBef>
              <a:buSzPct val="145000"/>
              <a:buChar char="•"/>
              <a:defRPr sz="2400">
                <a:latin typeface="Helvetica Neue"/>
                <a:ea typeface="Helvetica Neue"/>
                <a:cs typeface="Helvetica Neue"/>
                <a:sym typeface="Helvetica Neue"/>
              </a:defRPr>
            </a:pPr>
            <a:r>
              <a:t>…</a:t>
            </a:r>
          </a:p>
        </p:txBody>
      </p:sp>
      <p:sp>
        <p:nvSpPr>
          <p:cNvPr id="19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Система — не просто набор отдельных частей. Система — это совокупность элементов, связанных между собой и согласованно действующих для достижения определенной цели.…"/>
          <p:cNvSpPr txBox="1"/>
          <p:nvPr>
            <p:ph type="body" idx="21"/>
          </p:nvPr>
        </p:nvSpPr>
        <p:spPr>
          <a:xfrm>
            <a:off x="1270000" y="1101480"/>
            <a:ext cx="10464800" cy="7024013"/>
          </a:xfrm>
          <a:prstGeom prst="rect">
            <a:avLst/>
          </a:prstGeom>
        </p:spPr>
        <p:txBody>
          <a:bodyPr/>
          <a:lstStyle/>
          <a:p>
            <a:pPr>
              <a:defRPr sz="3200"/>
            </a:pPr>
            <a:r>
              <a:t>Система — не просто набор отдельных частей. Система — это совокупность элементов, связанных между собой и согласованно действующих для достижения определенной цели. </a:t>
            </a:r>
          </a:p>
          <a:p>
            <a:pPr>
              <a:defRPr sz="3200"/>
            </a:pPr>
            <a:r>
              <a:t>Возьмем в качестве примера пищеварительную систему. Ее элементы — жевательный аппарат, желудок, ферменты, кишечник... Все они, как и множество других органов, связаны кровеносной системой и к тому же управляются довольно сложным набором химических сигналов.</a:t>
            </a:r>
          </a:p>
          <a:p>
            <a:pPr>
              <a:defRPr sz="3200"/>
            </a:pPr>
            <a:r>
              <a:t>Назначение этой системы — выделять из пищи питательные вещества и передавать их другой системе (кровеносной), а от отходов избавляться.</a:t>
            </a:r>
          </a:p>
        </p:txBody>
      </p:sp>
      <p:sp>
        <p:nvSpPr>
          <p:cNvPr id="117"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Запас не обязательно имеет физическое воплощение. Ваша доброжелательность по отношению к окружающим и уверенность в том, что мир может стать лучше, тоже могут быть своеобразными Уровнями.…"/>
          <p:cNvSpPr txBox="1"/>
          <p:nvPr/>
        </p:nvSpPr>
        <p:spPr>
          <a:xfrm>
            <a:off x="1270000" y="3177014"/>
            <a:ext cx="10464800" cy="287294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500"/>
              </a:spcBef>
              <a:defRPr sz="2800"/>
            </a:pPr>
            <a:r>
              <a:t>Запас не обязательно имеет физическое воплощение. Ваша доброжелательность по отношению к окружающим и уверенность в том, что мир может стать лучше, тоже могут быть своеобразными Уровнями.</a:t>
            </a:r>
          </a:p>
          <a:p>
            <a:pPr algn="l">
              <a:spcBef>
                <a:spcPts val="1500"/>
              </a:spcBef>
              <a:defRPr b="0" sz="2800"/>
            </a:pPr>
            <a:r>
              <a:t>Запасы и уровни отражают хронологию изменений потоков в системе.</a:t>
            </a:r>
          </a:p>
        </p:txBody>
      </p:sp>
      <p:sp>
        <p:nvSpPr>
          <p:cNvPr id="19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Уровни меняются во времени в результате работы потоков. Потоки могут быть…"/>
          <p:cNvSpPr txBox="1"/>
          <p:nvPr/>
        </p:nvSpPr>
        <p:spPr>
          <a:xfrm>
            <a:off x="1270000" y="1071957"/>
            <a:ext cx="10464800" cy="760968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500"/>
              </a:spcBef>
              <a:defRPr sz="2800"/>
            </a:pPr>
            <a:r>
              <a:t>Уровни меняются во времени в результате работы потоков. Потоки могут быть </a:t>
            </a:r>
          </a:p>
          <a:p>
            <a:pPr marL="388937" indent="-388937" algn="l">
              <a:spcBef>
                <a:spcPts val="500"/>
              </a:spcBef>
              <a:buSzPct val="145000"/>
              <a:buChar char="•"/>
              <a:defRPr b="0" sz="2800"/>
            </a:pPr>
            <a:r>
              <a:t>входящими (увеличивающими уровень)</a:t>
            </a:r>
          </a:p>
          <a:p>
            <a:pPr marL="388937" indent="-388937" algn="l">
              <a:spcBef>
                <a:spcPts val="500"/>
              </a:spcBef>
              <a:buSzPct val="145000"/>
              <a:buChar char="•"/>
              <a:defRPr b="0" sz="2800"/>
            </a:pPr>
            <a:r>
              <a:t>исходящими (понижающими уровень)</a:t>
            </a:r>
          </a:p>
          <a:p>
            <a:pPr algn="l">
              <a:spcBef>
                <a:spcPts val="4000"/>
              </a:spcBef>
              <a:defRPr b="0" i="1" u="sng"/>
            </a:pPr>
            <a:r>
              <a:t>Примеры потоков: </a:t>
            </a:r>
          </a:p>
          <a:p>
            <a:pPr marL="388937" indent="-388937" algn="l">
              <a:spcBef>
                <a:spcPts val="1500"/>
              </a:spcBef>
              <a:buSzPct val="145000"/>
              <a:buChar char="•"/>
              <a:defRPr b="0" sz="2800"/>
            </a:pPr>
            <a:r>
              <a:t>  Рождаемость и смертность, </a:t>
            </a:r>
          </a:p>
          <a:p>
            <a:pPr marL="388937" indent="-388937" algn="l">
              <a:spcBef>
                <a:spcPts val="1500"/>
              </a:spcBef>
              <a:buSzPct val="145000"/>
              <a:buChar char="•"/>
              <a:defRPr b="0" sz="2800"/>
            </a:pPr>
            <a:r>
              <a:t>  Закупки и продажи, </a:t>
            </a:r>
          </a:p>
          <a:p>
            <a:pPr marL="388937" indent="-388937" algn="l">
              <a:spcBef>
                <a:spcPts val="1500"/>
              </a:spcBef>
              <a:buSzPct val="145000"/>
              <a:buChar char="•"/>
              <a:defRPr b="0" sz="2800"/>
            </a:pPr>
            <a:r>
              <a:t>  Рост и разложение, </a:t>
            </a:r>
          </a:p>
          <a:p>
            <a:pPr marL="388937" indent="-388937" algn="l">
              <a:spcBef>
                <a:spcPts val="1500"/>
              </a:spcBef>
              <a:buSzPct val="145000"/>
              <a:buChar char="•"/>
              <a:defRPr b="0" sz="2800"/>
            </a:pPr>
            <a:r>
              <a:t>  Вложение денег в банк и отзыв вклада, </a:t>
            </a:r>
          </a:p>
          <a:p>
            <a:pPr marL="388937" indent="-388937" algn="l">
              <a:spcBef>
                <a:spcPts val="1500"/>
              </a:spcBef>
              <a:buSzPct val="145000"/>
              <a:buChar char="•"/>
              <a:defRPr b="0" sz="2800"/>
            </a:pPr>
            <a:r>
              <a:t>  Ряд успехов и череда неудач — все это потоки. </a:t>
            </a:r>
          </a:p>
          <a:p>
            <a:pPr algn="l">
              <a:spcBef>
                <a:spcPts val="1500"/>
              </a:spcBef>
              <a:defRPr sz="2800"/>
            </a:pPr>
            <a:r>
              <a:t>А запас или уровень отображают собой хронологию изменений этих потоков в системе.</a:t>
            </a:r>
          </a:p>
        </p:txBody>
      </p:sp>
      <p:sp>
        <p:nvSpPr>
          <p:cNvPr id="20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Примеры:…"/>
          <p:cNvSpPr txBox="1"/>
          <p:nvPr/>
        </p:nvSpPr>
        <p:spPr>
          <a:xfrm>
            <a:off x="1270000" y="685266"/>
            <a:ext cx="10464800" cy="78564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4000"/>
              </a:spcBef>
              <a:defRPr b="0" i="1" u="sng"/>
            </a:pPr>
            <a:r>
              <a:t>Примеры: </a:t>
            </a:r>
          </a:p>
          <a:p>
            <a:pPr marL="388937" indent="-388937" algn="l">
              <a:spcBef>
                <a:spcPts val="1500"/>
              </a:spcBef>
              <a:buSzPct val="145000"/>
              <a:buChar char="•"/>
              <a:defRPr sz="2800"/>
            </a:pPr>
            <a:r>
              <a:rPr b="0"/>
              <a:t>Вода в водохранилище тоже представляет собой </a:t>
            </a:r>
            <a:r>
              <a:rPr u="sng"/>
              <a:t>запас</a:t>
            </a:r>
            <a:r>
              <a:rPr b="0"/>
              <a:t> и характеризуется </a:t>
            </a:r>
            <a:r>
              <a:rPr u="sng"/>
              <a:t>уровнем</a:t>
            </a:r>
            <a:r>
              <a:rPr b="0"/>
              <a:t>. </a:t>
            </a:r>
            <a:endParaRPr b="0"/>
          </a:p>
          <a:p>
            <a:pPr marL="388937" indent="-388937" algn="l">
              <a:spcBef>
                <a:spcPts val="1500"/>
              </a:spcBef>
              <a:buSzPct val="145000"/>
              <a:buChar char="•"/>
              <a:defRPr b="0" sz="2800"/>
            </a:pPr>
            <a:r>
              <a:t>Он поднимается в результате </a:t>
            </a:r>
            <a:r>
              <a:rPr b="1" u="sng"/>
              <a:t>дождей</a:t>
            </a:r>
            <a:r>
              <a:t> и за счет стока </a:t>
            </a:r>
            <a:r>
              <a:rPr b="1" u="sng"/>
              <a:t>рек</a:t>
            </a:r>
            <a:r>
              <a:t>, понижается из-за </a:t>
            </a:r>
            <a:r>
              <a:rPr b="1" u="sng"/>
              <a:t>испарения</a:t>
            </a:r>
            <a:r>
              <a:t> воды с поверхности и из-за </a:t>
            </a:r>
            <a:r>
              <a:rPr b="1" u="sng"/>
              <a:t>водосброса</a:t>
            </a:r>
            <a:r>
              <a:t> через плотину.</a:t>
            </a:r>
          </a:p>
          <a:p>
            <a:pPr marL="388937" indent="-388937" algn="l">
              <a:spcBef>
                <a:spcPts val="1500"/>
              </a:spcBef>
              <a:buSzPct val="145000"/>
              <a:buChar char="•"/>
              <a:defRPr b="0" sz="2800"/>
            </a:pPr>
            <a:r>
              <a:t>Количество древесины в лесу — это тоже </a:t>
            </a:r>
            <a:r>
              <a:rPr b="1" u="sng"/>
              <a:t>запас</a:t>
            </a:r>
            <a:r>
              <a:t>.   </a:t>
            </a:r>
          </a:p>
          <a:p>
            <a:pPr marL="388937" indent="-388937" algn="l">
              <a:spcBef>
                <a:spcPts val="1500"/>
              </a:spcBef>
              <a:buSzPct val="145000"/>
              <a:buChar char="•"/>
              <a:defRPr b="0" sz="2800"/>
            </a:pPr>
            <a:r>
              <a:rPr b="1" u="sng"/>
              <a:t>Входной поток</a:t>
            </a:r>
            <a:r>
              <a:t> — это рост деревьев. </a:t>
            </a:r>
          </a:p>
          <a:p>
            <a:pPr marL="388937" indent="-388937" algn="l">
              <a:spcBef>
                <a:spcPts val="1500"/>
              </a:spcBef>
              <a:buSzPct val="145000"/>
              <a:buChar char="•"/>
              <a:defRPr b="0" sz="2800"/>
            </a:pPr>
            <a:r>
              <a:rPr b="1" u="sng"/>
              <a:t>Выходные потоки</a:t>
            </a:r>
            <a:r>
              <a:t> — гибель деревьев в результате естественных причин и рубок, которые производят лесозаготовители.  </a:t>
            </a:r>
          </a:p>
          <a:p>
            <a:pPr marL="388937" indent="-388937" algn="l">
              <a:spcBef>
                <a:spcPts val="1500"/>
              </a:spcBef>
              <a:buSzPct val="145000"/>
              <a:buChar char="•"/>
              <a:defRPr b="0" sz="2800"/>
            </a:pPr>
            <a:r>
              <a:t>Срубленные деревья становятся </a:t>
            </a:r>
            <a:r>
              <a:rPr b="1" u="sng"/>
              <a:t>другим запасом</a:t>
            </a:r>
            <a:r>
              <a:t>, например, стройматериалами на лесопилке. </a:t>
            </a:r>
          </a:p>
          <a:p>
            <a:pPr marL="388937" indent="-388937" algn="l">
              <a:spcBef>
                <a:spcPts val="1500"/>
              </a:spcBef>
              <a:buSzPct val="145000"/>
              <a:buChar char="•"/>
              <a:defRPr b="0" sz="2800"/>
            </a:pPr>
            <a:r>
              <a:t>В свою очередь, из него исходит </a:t>
            </a:r>
            <a:r>
              <a:rPr b="1" u="sng"/>
              <a:t>поток пиломатериалов</a:t>
            </a:r>
            <a:r>
              <a:t>, проданных потребителям.</a:t>
            </a:r>
          </a:p>
        </p:txBody>
      </p:sp>
      <p:sp>
        <p:nvSpPr>
          <p:cNvPr id="20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Если вы понимаете динамику запасов и потоков - то есть их поведение во времени — тогда вы имеете достаточное представление о поведении сложных систем.…"/>
          <p:cNvSpPr txBox="1"/>
          <p:nvPr/>
        </p:nvSpPr>
        <p:spPr>
          <a:xfrm>
            <a:off x="1270000" y="2523880"/>
            <a:ext cx="10464800" cy="417921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1500"/>
              </a:spcBef>
              <a:defRPr b="0" sz="3200"/>
            </a:pPr>
            <a:r>
              <a:t>Если вы понимаете динамику </a:t>
            </a:r>
            <a:r>
              <a:rPr b="1" u="sng"/>
              <a:t>запасов</a:t>
            </a:r>
            <a:r>
              <a:t> и </a:t>
            </a:r>
            <a:r>
              <a:rPr b="1" u="sng"/>
              <a:t>потоков</a:t>
            </a:r>
            <a:r>
              <a:t> - то есть их поведение во времени — тогда вы имеете достаточное представление о поведении сложных систем.</a:t>
            </a:r>
          </a:p>
          <a:p>
            <a:pPr algn="l">
              <a:spcBef>
                <a:spcPts val="1500"/>
              </a:spcBef>
              <a:defRPr b="0" sz="3200"/>
            </a:pPr>
            <a:r>
              <a:t>Если в детстве вы решали математические задачи про воду, втекающую и вытекающую из бассейна или ванны, значит, понимание динамики </a:t>
            </a:r>
            <a:r>
              <a:rPr b="1" u="sng"/>
              <a:t>запасов</a:t>
            </a:r>
            <a:r>
              <a:t> и </a:t>
            </a:r>
            <a:r>
              <a:rPr b="1" u="sng"/>
              <a:t>потоков</a:t>
            </a:r>
            <a:r>
              <a:t> у вас уже есть.</a:t>
            </a:r>
          </a:p>
        </p:txBody>
      </p:sp>
      <p:sp>
        <p:nvSpPr>
          <p:cNvPr id="20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Все модели, мысленные ли они или математические, всегда представляют собой упрощение реального мира.…"/>
          <p:cNvSpPr txBox="1"/>
          <p:nvPr>
            <p:ph type="body" idx="21"/>
          </p:nvPr>
        </p:nvSpPr>
        <p:spPr>
          <a:xfrm>
            <a:off x="1270000" y="625312"/>
            <a:ext cx="10464800" cy="7976349"/>
          </a:xfrm>
          <a:prstGeom prst="rect">
            <a:avLst/>
          </a:prstGeom>
        </p:spPr>
        <p:txBody>
          <a:bodyPr/>
          <a:lstStyle/>
          <a:p>
            <a:pPr>
              <a:spcBef>
                <a:spcPts val="1500"/>
              </a:spcBef>
              <a:defRPr sz="2900">
                <a:latin typeface="Helvetica Neue"/>
                <a:ea typeface="Helvetica Neue"/>
                <a:cs typeface="Helvetica Neue"/>
                <a:sym typeface="Helvetica Neue"/>
              </a:defRPr>
            </a:pPr>
            <a:r>
              <a:t>Все модели, мысленные ли они или математические, всегда представляют собой </a:t>
            </a:r>
            <a:r>
              <a:rPr b="1"/>
              <a:t>упрощение реального мира</a:t>
            </a:r>
            <a:r>
              <a:t>.</a:t>
            </a:r>
          </a:p>
          <a:p>
            <a:pPr>
              <a:spcBef>
                <a:spcPts val="1500"/>
              </a:spcBef>
              <a:defRPr sz="2900">
                <a:latin typeface="Helvetica Neue"/>
                <a:ea typeface="Helvetica Neue"/>
                <a:cs typeface="Helvetica Neue"/>
                <a:sym typeface="Helvetica Neue"/>
              </a:defRPr>
            </a:pPr>
            <a:r>
              <a:t>Но изучив динамику на простых примерах (ванна), можно сделать несколько важных выводов, справедливых и для более сложных систем:</a:t>
            </a:r>
          </a:p>
          <a:p>
            <a:pPr marL="444500" indent="-444500">
              <a:spcBef>
                <a:spcPts val="1500"/>
              </a:spcBef>
              <a:buSzPct val="145000"/>
              <a:buChar char="•"/>
              <a:defRPr sz="2900">
                <a:latin typeface="Helvetica Neue"/>
                <a:ea typeface="Helvetica Neue"/>
                <a:cs typeface="Helvetica Neue"/>
                <a:sym typeface="Helvetica Neue"/>
              </a:defRPr>
            </a:pPr>
            <a:r>
              <a:t>Если сумма всех входных потоков превышает сумму всех выходных потоков, </a:t>
            </a:r>
            <a:r>
              <a:rPr b="1" u="sng"/>
              <a:t>уровень</a:t>
            </a:r>
            <a:r>
              <a:t> или объем запаса будет </a:t>
            </a:r>
            <a:r>
              <a:rPr b="1" u="sng"/>
              <a:t>расти</a:t>
            </a:r>
            <a:r>
              <a:t>.</a:t>
            </a:r>
          </a:p>
          <a:p>
            <a:pPr marL="444500" indent="-444500">
              <a:spcBef>
                <a:spcPts val="1500"/>
              </a:spcBef>
              <a:buSzPct val="145000"/>
              <a:buChar char="•"/>
              <a:defRPr sz="2900">
                <a:latin typeface="Helvetica Neue"/>
                <a:ea typeface="Helvetica Neue"/>
                <a:cs typeface="Helvetica Neue"/>
                <a:sym typeface="Helvetica Neue"/>
              </a:defRPr>
            </a:pPr>
            <a:r>
              <a:t>Если сумма всех выходных потоков превышает сумму всех входных потоков, </a:t>
            </a:r>
            <a:r>
              <a:rPr b="1" u="sng"/>
              <a:t>уровень</a:t>
            </a:r>
            <a:r>
              <a:t> или объем запаса будет </a:t>
            </a:r>
            <a:r>
              <a:rPr b="1" u="sng"/>
              <a:t>уменьшаться</a:t>
            </a:r>
            <a:r>
              <a:t>.</a:t>
            </a:r>
          </a:p>
          <a:p>
            <a:pPr marL="444500" indent="-444500">
              <a:spcBef>
                <a:spcPts val="1500"/>
              </a:spcBef>
              <a:buSzPct val="145000"/>
              <a:buChar char="•"/>
              <a:defRPr sz="2900">
                <a:latin typeface="Helvetica Neue"/>
                <a:ea typeface="Helvetica Neue"/>
                <a:cs typeface="Helvetica Neue"/>
                <a:sym typeface="Helvetica Neue"/>
              </a:defRPr>
            </a:pPr>
            <a:r>
              <a:t>Если сумма всех выходных потоков равна сумме всех входных потоков, уровень или объем запаса будет неизменным; в таких случаях устанавливается </a:t>
            </a:r>
            <a:r>
              <a:rPr b="1" u="sng"/>
              <a:t>динамическое равновесие</a:t>
            </a:r>
            <a:r>
              <a:t> на уровне, который наблюдался в тот момент, когда потоки сравнялись.</a:t>
            </a:r>
          </a:p>
        </p:txBody>
      </p:sp>
      <p:sp>
        <p:nvSpPr>
          <p:cNvPr id="21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Людям свойственно обращать внимание в первую очередь на запасы, а не на потоки.…"/>
          <p:cNvSpPr txBox="1"/>
          <p:nvPr>
            <p:ph type="body" idx="21"/>
          </p:nvPr>
        </p:nvSpPr>
        <p:spPr>
          <a:xfrm>
            <a:off x="1270000" y="1850576"/>
            <a:ext cx="10464800" cy="5525822"/>
          </a:xfrm>
          <a:prstGeom prst="rect">
            <a:avLst/>
          </a:prstGeom>
        </p:spPr>
        <p:txBody>
          <a:bodyPr/>
          <a:lstStyle/>
          <a:p>
            <a:pPr>
              <a:spcBef>
                <a:spcPts val="4200"/>
              </a:spcBef>
              <a:defRPr b="1" sz="3200">
                <a:latin typeface="Helvetica Neue"/>
                <a:ea typeface="Helvetica Neue"/>
                <a:cs typeface="Helvetica Neue"/>
                <a:sym typeface="Helvetica Neue"/>
              </a:defRPr>
            </a:pPr>
            <a:r>
              <a:t>Людям свойственно обращать внимание в первую очередь на запасы, а не на потоки.</a:t>
            </a:r>
          </a:p>
          <a:p>
            <a:pPr>
              <a:spcBef>
                <a:spcPts val="4200"/>
              </a:spcBef>
              <a:defRPr sz="3200">
                <a:latin typeface="Helvetica Neue"/>
                <a:ea typeface="Helvetica Neue"/>
                <a:cs typeface="Helvetica Neue"/>
                <a:sym typeface="Helvetica Neue"/>
              </a:defRPr>
            </a:pPr>
            <a:r>
              <a:t>А если уж мы обращаем внимание на потоки, то в первую очередь на входящие, и лишь затем на выходящие. </a:t>
            </a:r>
          </a:p>
          <a:p>
            <a:pPr>
              <a:spcBef>
                <a:spcPts val="4200"/>
              </a:spcBef>
              <a:defRPr sz="3200">
                <a:latin typeface="Helvetica Neue"/>
                <a:ea typeface="Helvetica Neue"/>
                <a:cs typeface="Helvetica Neue"/>
                <a:sym typeface="Helvetica Neue"/>
              </a:defRPr>
            </a:pPr>
            <a:r>
              <a:t>Именно поэтому мы порой упускаем из виду, что уровень воды в ванне можно поднять не только увеличением входного потока, но и уменьшением выходного (тот же самый пример с деньгами).</a:t>
            </a:r>
          </a:p>
        </p:txBody>
      </p:sp>
      <p:sp>
        <p:nvSpPr>
          <p:cNvPr id="21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Запасы можно увеличивать как за счет роста потоков на входе, так и за счет уменьшения потоков на выходе. Поднимать уровень воды в ванне можно разными способами…"/>
          <p:cNvSpPr txBox="1"/>
          <p:nvPr>
            <p:ph type="body" idx="21"/>
          </p:nvPr>
        </p:nvSpPr>
        <p:spPr>
          <a:xfrm>
            <a:off x="1270000" y="3527549"/>
            <a:ext cx="10464800" cy="2171875"/>
          </a:xfrm>
          <a:prstGeom prst="rect">
            <a:avLst/>
          </a:prstGeom>
        </p:spPr>
        <p:txBody>
          <a:bodyPr/>
          <a:lstStyle/>
          <a:p>
            <a:pPr/>
            <a:r>
              <a:t>Запасы можно увеличивать как за счет роста потоков на входе, так и за счет уменьшения потоков на выходе. Поднимать уровень воды в ванне можно разными способами…</a:t>
            </a:r>
            <a:r>
              <a:rPr sz="1200">
                <a:solidFill>
                  <a:srgbClr val="000000"/>
                </a:solidFill>
                <a:latin typeface="Times Roman"/>
                <a:ea typeface="Times Roman"/>
                <a:cs typeface="Times Roman"/>
                <a:sym typeface="Times Roman"/>
              </a:rPr>
              <a:t> </a:t>
            </a:r>
          </a:p>
        </p:txBody>
      </p:sp>
      <p:sp>
        <p:nvSpPr>
          <p:cNvPr id="21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Подобным образом компании могут поддерживать большой штат сотрудников: либо нанимать больше новых работников, либо принимать меры, чтобы не уходили прежние (и чтобы их не за что было увольнять).…"/>
          <p:cNvSpPr txBox="1"/>
          <p:nvPr>
            <p:ph type="body" idx="21"/>
          </p:nvPr>
        </p:nvSpPr>
        <p:spPr>
          <a:xfrm>
            <a:off x="1270000" y="1008989"/>
            <a:ext cx="10464800" cy="7227622"/>
          </a:xfrm>
          <a:prstGeom prst="rect">
            <a:avLst/>
          </a:prstGeom>
        </p:spPr>
        <p:txBody>
          <a:bodyPr/>
          <a:lstStyle/>
          <a:p>
            <a:pPr marL="444500" indent="-444500">
              <a:spcBef>
                <a:spcPts val="1000"/>
              </a:spcBef>
              <a:buSzPct val="145000"/>
              <a:buChar char="•"/>
              <a:defRPr sz="3200">
                <a:latin typeface="Helvetica Neue"/>
                <a:ea typeface="Helvetica Neue"/>
                <a:cs typeface="Helvetica Neue"/>
                <a:sym typeface="Helvetica Neue"/>
              </a:defRPr>
            </a:pPr>
            <a:r>
              <a:t>Подобным образом компании могут поддерживать большой штат сотрудников: либо нанимать больше новых работников, либо принимать меры, чтобы не уходили прежние (и чтобы их не за что было увольнять).</a:t>
            </a:r>
          </a:p>
          <a:p>
            <a:pPr marL="444500" indent="-444500">
              <a:spcBef>
                <a:spcPts val="1000"/>
              </a:spcBef>
              <a:buSzPct val="145000"/>
              <a:buChar char="•"/>
              <a:defRPr sz="3200">
                <a:latin typeface="Helvetica Neue"/>
                <a:ea typeface="Helvetica Neue"/>
                <a:cs typeface="Helvetica Neue"/>
                <a:sym typeface="Helvetica Neue"/>
              </a:defRPr>
            </a:pPr>
            <a:r>
              <a:t>Причем стоимость этих двух стратегий может очень сильно отличаться.</a:t>
            </a:r>
          </a:p>
          <a:p>
            <a:pPr marL="444500" indent="-444500">
              <a:spcBef>
                <a:spcPts val="1000"/>
              </a:spcBef>
              <a:buSzPct val="145000"/>
              <a:buChar char="•"/>
              <a:defRPr sz="3200">
                <a:latin typeface="Helvetica Neue"/>
                <a:ea typeface="Helvetica Neue"/>
                <a:cs typeface="Helvetica Neue"/>
                <a:sym typeface="Helvetica Neue"/>
              </a:defRPr>
            </a:pPr>
            <a:r>
              <a:t>Благосостояние страны можно резко увеличить, вложив средства в постройку новых заводов и установку нового оборудования.</a:t>
            </a:r>
          </a:p>
          <a:p>
            <a:pPr marL="444500" indent="-444500">
              <a:spcBef>
                <a:spcPts val="1000"/>
              </a:spcBef>
              <a:buSzPct val="145000"/>
              <a:buChar char="•"/>
              <a:defRPr sz="3200">
                <a:latin typeface="Helvetica Neue"/>
                <a:ea typeface="Helvetica Neue"/>
                <a:cs typeface="Helvetica Neue"/>
                <a:sym typeface="Helvetica Neue"/>
              </a:defRPr>
            </a:pPr>
            <a:r>
              <a:t>А можно уменьшить скорость, с которой изнашивается и выходит из строя имеющееся оборудование, и достичь того же результата, причем зачастую меньшими средствами.</a:t>
            </a:r>
          </a:p>
        </p:txBody>
      </p:sp>
      <p:sp>
        <p:nvSpPr>
          <p:cNvPr id="21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У потока есть скорость.…"/>
          <p:cNvSpPr txBox="1"/>
          <p:nvPr>
            <p:ph type="body" idx="21"/>
          </p:nvPr>
        </p:nvSpPr>
        <p:spPr>
          <a:xfrm>
            <a:off x="1270000" y="1958526"/>
            <a:ext cx="10464800" cy="5309922"/>
          </a:xfrm>
          <a:prstGeom prst="rect">
            <a:avLst/>
          </a:prstGeom>
        </p:spPr>
        <p:txBody>
          <a:bodyPr/>
          <a:lstStyle/>
          <a:p>
            <a:pPr>
              <a:spcBef>
                <a:spcPts val="1000"/>
              </a:spcBef>
              <a:defRPr b="1" sz="3200">
                <a:latin typeface="Helvetica Neue"/>
                <a:ea typeface="Helvetica Neue"/>
                <a:cs typeface="Helvetica Neue"/>
                <a:sym typeface="Helvetica Neue"/>
              </a:defRPr>
            </a:pPr>
            <a:r>
              <a:t>У потока есть скорость.</a:t>
            </a:r>
          </a:p>
          <a:p>
            <a:pPr>
              <a:spcBef>
                <a:spcPts val="1000"/>
              </a:spcBef>
              <a:defRPr sz="3200">
                <a:latin typeface="Helvetica Neue"/>
                <a:ea typeface="Helvetica Neue"/>
                <a:cs typeface="Helvetica Neue"/>
                <a:sym typeface="Helvetica Neue"/>
              </a:defRPr>
            </a:pPr>
            <a:r>
              <a:t>В ванне легко полностью открыть или перекрыть потоки; вытащить пробку или открутить кран — дело нескольких секунд. </a:t>
            </a:r>
          </a:p>
          <a:p>
            <a:pPr marL="444500" indent="-444500">
              <a:spcBef>
                <a:spcPts val="1000"/>
              </a:spcBef>
              <a:buSzPct val="145000"/>
              <a:buChar char="•"/>
              <a:defRPr sz="3200">
                <a:latin typeface="Helvetica Neue"/>
                <a:ea typeface="Helvetica Neue"/>
                <a:cs typeface="Helvetica Neue"/>
                <a:sym typeface="Helvetica Neue"/>
              </a:defRPr>
            </a:pPr>
            <a:r>
              <a:t>Гораздо сложнее быстро изменить уровень воды — величину запаса. Даже если полностью открыть слив, спуск воды займет какое-то время. </a:t>
            </a:r>
          </a:p>
          <a:p>
            <a:pPr marL="444500" indent="-444500">
              <a:spcBef>
                <a:spcPts val="1000"/>
              </a:spcBef>
              <a:buSzPct val="145000"/>
              <a:buChar char="•"/>
              <a:defRPr sz="3200">
                <a:latin typeface="Helvetica Neue"/>
                <a:ea typeface="Helvetica Neue"/>
                <a:cs typeface="Helvetica Neue"/>
                <a:sym typeface="Helvetica Neue"/>
              </a:defRPr>
            </a:pPr>
            <a:r>
              <a:t>И наполнить ванну во мгновение ока тоже не получится, даже если вы полностью открутите оба крана. </a:t>
            </a:r>
          </a:p>
        </p:txBody>
      </p:sp>
      <p:sp>
        <p:nvSpPr>
          <p:cNvPr id="22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Изменение запасов и уровней требует времени. Чтобы был эффект, потоки должны действовать некоторое время.…"/>
          <p:cNvSpPr txBox="1"/>
          <p:nvPr>
            <p:ph type="body" idx="21"/>
          </p:nvPr>
        </p:nvSpPr>
        <p:spPr>
          <a:xfrm>
            <a:off x="1270000" y="1323526"/>
            <a:ext cx="10464800" cy="6579921"/>
          </a:xfrm>
          <a:prstGeom prst="rect">
            <a:avLst/>
          </a:prstGeom>
        </p:spPr>
        <p:txBody>
          <a:bodyPr/>
          <a:lstStyle/>
          <a:p>
            <a:pPr>
              <a:spcBef>
                <a:spcPts val="3000"/>
              </a:spcBef>
              <a:defRPr b="1" sz="3200">
                <a:latin typeface="Helvetica Neue"/>
                <a:ea typeface="Helvetica Neue"/>
                <a:cs typeface="Helvetica Neue"/>
                <a:sym typeface="Helvetica Neue"/>
              </a:defRPr>
            </a:pPr>
            <a:r>
              <a:t>Изменение запасов и уровней требует времени. Чтобы был эффект, потоки должны действовать некоторое время. </a:t>
            </a:r>
          </a:p>
          <a:p>
            <a:pPr>
              <a:spcBef>
                <a:spcPts val="3000"/>
              </a:spcBef>
              <a:defRPr sz="3200">
                <a:latin typeface="Helvetica Neue"/>
                <a:ea typeface="Helvetica Neue"/>
                <a:cs typeface="Helvetica Neue"/>
                <a:sym typeface="Helvetica Neue"/>
              </a:defRPr>
            </a:pPr>
            <a:r>
              <a:t>ЭТО КЛЮЧ К ПОНИМАНИЮ ПОВЕДЕНИЯ СИСТЕМ.</a:t>
            </a:r>
          </a:p>
          <a:p>
            <a:pPr marL="444500" indent="-444500">
              <a:spcBef>
                <a:spcPts val="3000"/>
              </a:spcBef>
              <a:buSzPct val="145000"/>
              <a:buChar char="•"/>
              <a:defRPr sz="3200">
                <a:latin typeface="Helvetica Neue"/>
                <a:ea typeface="Helvetica Neue"/>
                <a:cs typeface="Helvetica Neue"/>
                <a:sym typeface="Helvetica Neue"/>
              </a:defRPr>
            </a:pPr>
            <a:r>
              <a:t>Запасы и уровни обычно изменяются медленно, и это можно расценивать как запаздывание, отсрочку, инертность системы, своего рода буфер или фактор устойчивости.</a:t>
            </a:r>
          </a:p>
          <a:p>
            <a:pPr marL="444500" indent="-444500">
              <a:spcBef>
                <a:spcPts val="3000"/>
              </a:spcBef>
              <a:buSzPct val="145000"/>
              <a:buChar char="•"/>
              <a:defRPr sz="3200">
                <a:latin typeface="Helvetica Neue"/>
                <a:ea typeface="Helvetica Neue"/>
                <a:cs typeface="Helvetica Neue"/>
                <a:sym typeface="Helvetica Neue"/>
              </a:defRPr>
            </a:pPr>
            <a:r>
              <a:t>Запасы, особенно большие, откликаются на изменения (даже очень резкие) лишь постепенным увеличением или уменьшением.</a:t>
            </a:r>
          </a:p>
        </p:txBody>
      </p:sp>
      <p:sp>
        <p:nvSpPr>
          <p:cNvPr id="22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Примеры:…"/>
          <p:cNvSpPr txBox="1"/>
          <p:nvPr>
            <p:ph type="body" idx="21"/>
          </p:nvPr>
        </p:nvSpPr>
        <p:spPr>
          <a:xfrm>
            <a:off x="1270000" y="281594"/>
            <a:ext cx="10464800" cy="8663786"/>
          </a:xfrm>
          <a:prstGeom prst="rect">
            <a:avLst/>
          </a:prstGeom>
        </p:spPr>
        <p:txBody>
          <a:bodyPr/>
          <a:lstStyle/>
          <a:p>
            <a:pPr>
              <a:defRPr i="1" sz="2400" u="sng">
                <a:latin typeface="Helvetica Neue"/>
                <a:ea typeface="Helvetica Neue"/>
                <a:cs typeface="Helvetica Neue"/>
                <a:sym typeface="Helvetica Neue"/>
              </a:defRPr>
            </a:pPr>
            <a:r>
              <a:t>Примеры:</a:t>
            </a:r>
          </a:p>
          <a:p>
            <a:pPr marL="388937" indent="-388937">
              <a:buSzPct val="145000"/>
              <a:buChar char="•"/>
              <a:defRPr sz="2800"/>
            </a:pPr>
            <a:r>
              <a:rPr u="sng"/>
              <a:t>футбольная команда</a:t>
            </a:r>
            <a:r>
              <a:t>; ее элементы — игроки, тренер, футбольное поле, мяч... Взаимосвязями служат правила игры, стратегия, которую разрабатывает тренер, обмен информацией между игроками, а также законы физики, управляющие полетом мяча и движениями игроков. Цели у команды могут быть разными: выигрывать матчи, получать удовольствие от игры, зарабатывать большие деньги, получать физическую нагрузку, а может, все вместе взятое.</a:t>
            </a:r>
          </a:p>
          <a:p>
            <a:pPr marL="388937" indent="-388937">
              <a:buSzPct val="145000"/>
              <a:buChar char="•"/>
              <a:defRPr sz="2800"/>
            </a:pPr>
            <a:r>
              <a:rPr u="sng"/>
              <a:t>Школа</a:t>
            </a:r>
            <a:r>
              <a:t> — это тоже система. И город. И завод. И корпорация. И экономика страны. Каждое животное тоже представляет собой систему. Отдельно взятое дерево — система, а лес — это система более высокого порядка, состоящая из подсистем — деревьев, животных... Планета Земля — тоже система, и солнечная система, и галактика. Вместе системы могут образовывать более сложные системы, которые, в свою очередь, составляют системы еще более высокого уровня.</a:t>
            </a:r>
          </a:p>
        </p:txBody>
      </p:sp>
      <p:sp>
        <p:nvSpPr>
          <p:cNvPr id="120"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Запасы обычно изменяются медленно, даже если входные и выходные потоки меняются очень резко.…"/>
          <p:cNvSpPr txBox="1"/>
          <p:nvPr>
            <p:ph type="body" idx="21"/>
          </p:nvPr>
        </p:nvSpPr>
        <p:spPr>
          <a:xfrm>
            <a:off x="1371600" y="1860462"/>
            <a:ext cx="10464800" cy="5524676"/>
          </a:xfrm>
          <a:prstGeom prst="rect">
            <a:avLst/>
          </a:prstGeom>
        </p:spPr>
        <p:txBody>
          <a:bodyPr/>
          <a:lstStyle/>
          <a:p>
            <a:pPr>
              <a:spcBef>
                <a:spcPts val="5000"/>
              </a:spcBef>
            </a:pPr>
            <a:r>
              <a:t>Запасы обычно изменяются медленно, даже если входные и выходные потоки меняются очень резко. </a:t>
            </a:r>
          </a:p>
          <a:p>
            <a:pPr>
              <a:spcBef>
                <a:spcPts val="5000"/>
              </a:spcBef>
            </a:pPr>
            <a:r>
              <a:t>Это приводит к возникновению запаздываний и служит в системе своего рода буфером, смягчающим внешние воздействия.</a:t>
            </a:r>
          </a:p>
          <a:p>
            <a:pPr>
              <a:spcBef>
                <a:spcPts val="5000"/>
              </a:spcBef>
            </a:pPr>
            <a:r>
              <a:t>Этот момент инерции очень часто упускается людьми из виду или недооценивается.</a:t>
            </a:r>
          </a:p>
        </p:txBody>
      </p:sp>
      <p:sp>
        <p:nvSpPr>
          <p:cNvPr id="22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Чтобы население увеличилось (или наоборот, перестало расти), нужно очень много времени.…"/>
          <p:cNvSpPr txBox="1"/>
          <p:nvPr>
            <p:ph type="body" idx="21"/>
          </p:nvPr>
        </p:nvSpPr>
        <p:spPr>
          <a:xfrm>
            <a:off x="1270000" y="948876"/>
            <a:ext cx="10464800" cy="7329222"/>
          </a:xfrm>
          <a:prstGeom prst="rect">
            <a:avLst/>
          </a:prstGeom>
        </p:spPr>
        <p:txBody>
          <a:bodyPr/>
          <a:lstStyle/>
          <a:p>
            <a:pPr marL="444500" indent="-444500">
              <a:buSzPct val="145000"/>
              <a:buChar char="•"/>
              <a:defRPr sz="3200">
                <a:latin typeface="Helvetica Neue"/>
                <a:ea typeface="Helvetica Neue"/>
                <a:cs typeface="Helvetica Neue"/>
                <a:sym typeface="Helvetica Neue"/>
              </a:defRPr>
            </a:pPr>
            <a:r>
              <a:t>Чтобы население увеличилось (или наоборот, перестало расти), нужно очень много времени.</a:t>
            </a:r>
          </a:p>
          <a:p>
            <a:pPr marL="444500" indent="-444500">
              <a:buSzPct val="145000"/>
              <a:buChar char="•"/>
              <a:defRPr sz="3200">
                <a:latin typeface="Helvetica Neue"/>
                <a:ea typeface="Helvetica Neue"/>
                <a:cs typeface="Helvetica Neue"/>
                <a:sym typeface="Helvetica Neue"/>
              </a:defRPr>
            </a:pPr>
            <a:r>
              <a:t>Так же медленно в лесу растут запасы древесины. </a:t>
            </a:r>
          </a:p>
          <a:p>
            <a:pPr marL="444500" indent="-444500">
              <a:buSzPct val="145000"/>
              <a:buChar char="•"/>
              <a:defRPr sz="3200">
                <a:latin typeface="Helvetica Neue"/>
                <a:ea typeface="Helvetica Neue"/>
                <a:cs typeface="Helvetica Neue"/>
                <a:sym typeface="Helvetica Neue"/>
              </a:defRPr>
            </a:pPr>
            <a:r>
              <a:t>В водохранилище понимается уровень воды.</a:t>
            </a:r>
          </a:p>
          <a:p>
            <a:pPr marL="444500" indent="-444500">
              <a:buSzPct val="145000"/>
              <a:buChar char="•"/>
              <a:defRPr sz="3200">
                <a:latin typeface="Helvetica Neue"/>
                <a:ea typeface="Helvetica Neue"/>
                <a:cs typeface="Helvetica Neue"/>
                <a:sym typeface="Helvetica Neue"/>
              </a:defRPr>
            </a:pPr>
            <a:r>
              <a:t>В шахтах истощаются запасы полезных ископаемых.</a:t>
            </a:r>
          </a:p>
          <a:p>
            <a:pPr marL="444500" indent="-444500">
              <a:buSzPct val="145000"/>
              <a:buChar char="•"/>
              <a:defRPr sz="3200">
                <a:latin typeface="Helvetica Neue"/>
                <a:ea typeface="Helvetica Neue"/>
                <a:cs typeface="Helvetica Neue"/>
                <a:sym typeface="Helvetica Neue"/>
              </a:defRPr>
            </a:pPr>
            <a:r>
              <a:t>Экономика не может за один день наладить производящие, транспортные и энергетические мощности, даже если вложить огромные средства.</a:t>
            </a:r>
          </a:p>
          <a:p>
            <a:pPr marL="444500" indent="-444500">
              <a:buSzPct val="145000"/>
              <a:buChar char="•"/>
              <a:defRPr sz="3200">
                <a:latin typeface="Helvetica Neue"/>
                <a:ea typeface="Helvetica Neue"/>
                <a:cs typeface="Helvetica Neue"/>
                <a:sym typeface="Helvetica Neue"/>
              </a:defRPr>
            </a:pPr>
            <a:r>
              <a:t>Поскольку в экономике уже присутствует огромное количество автомобильных двигателей и промышленных установок на нефтяном топливе, их невозможно быстро перенастроить на другой вид топлива, даже если цена на нефть резко подскочит. </a:t>
            </a:r>
          </a:p>
        </p:txBody>
      </p:sp>
      <p:sp>
        <p:nvSpPr>
          <p:cNvPr id="23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Накопление в стратосфере загрязнителей, разрушающих  озоновый  слой,   происходило  десятилетиями, а теперь многие десятилетия уйдут на то, чтобы стратосфера от них избавилась.…"/>
          <p:cNvSpPr txBox="1"/>
          <p:nvPr>
            <p:ph type="body" idx="21"/>
          </p:nvPr>
        </p:nvSpPr>
        <p:spPr>
          <a:xfrm>
            <a:off x="1270000" y="567876"/>
            <a:ext cx="10464800" cy="8091222"/>
          </a:xfrm>
          <a:prstGeom prst="rect">
            <a:avLst/>
          </a:prstGeom>
        </p:spPr>
        <p:txBody>
          <a:bodyPr/>
          <a:lstStyle/>
          <a:p>
            <a:pPr marL="444500" indent="-444500">
              <a:spcBef>
                <a:spcPts val="2000"/>
              </a:spcBef>
              <a:buSzPct val="145000"/>
              <a:buChar char="•"/>
              <a:defRPr sz="3200">
                <a:latin typeface="Helvetica Neue"/>
                <a:ea typeface="Helvetica Neue"/>
                <a:cs typeface="Helvetica Neue"/>
                <a:sym typeface="Helvetica Neue"/>
              </a:defRPr>
            </a:pPr>
            <a:r>
              <a:t>Накопление в стратосфере загрязнителей, разрушающих  озоновый  слой,   происходило  десятилетиями, а теперь многие десятилетия уйдут на то, чтобы стратосфера от них избавилась.</a:t>
            </a:r>
          </a:p>
          <a:p>
            <a:pPr marL="444500" indent="-444500">
              <a:spcBef>
                <a:spcPts val="2000"/>
              </a:spcBef>
              <a:buSzPct val="145000"/>
              <a:buChar char="•"/>
              <a:defRPr sz="3200">
                <a:latin typeface="Helvetica Neue"/>
                <a:ea typeface="Helvetica Neue"/>
                <a:cs typeface="Helvetica Neue"/>
                <a:sym typeface="Helvetica Neue"/>
              </a:defRPr>
            </a:pPr>
            <a:r>
              <a:t>Изменения запасов определяют, насколько динамичной будет система. Индустриализация не может идти быстрее, чем строятся заводы и создается новое оборудование, и быстрее, чем обучается персонал для работы на них и для технического обслуживания. </a:t>
            </a:r>
          </a:p>
          <a:p>
            <a:pPr marL="444500" indent="-444500">
              <a:spcBef>
                <a:spcPts val="2000"/>
              </a:spcBef>
              <a:buSzPct val="145000"/>
              <a:buChar char="•"/>
              <a:defRPr sz="3200">
                <a:latin typeface="Helvetica Neue"/>
                <a:ea typeface="Helvetica Neue"/>
                <a:cs typeface="Helvetica Neue"/>
                <a:sym typeface="Helvetica Neue"/>
              </a:defRPr>
            </a:pPr>
            <a:r>
              <a:t>Леса не вырастают за одну ночь.</a:t>
            </a:r>
          </a:p>
          <a:p>
            <a:pPr marL="444500" indent="-444500">
              <a:spcBef>
                <a:spcPts val="2000"/>
              </a:spcBef>
              <a:buSzPct val="145000"/>
              <a:buChar char="•"/>
              <a:defRPr sz="3200">
                <a:latin typeface="Helvetica Neue"/>
                <a:ea typeface="Helvetica Neue"/>
                <a:cs typeface="Helvetica Neue"/>
                <a:sym typeface="Helvetica Neue"/>
              </a:defRPr>
            </a:pPr>
            <a:r>
              <a:t>Если загрязнители проникли в грунтовые воды, то очищение произойдет не раньше, чем пройдет полное обновление подземных вод — а это займет десятки и даже сотни лет.</a:t>
            </a:r>
          </a:p>
        </p:txBody>
      </p:sp>
      <p:sp>
        <p:nvSpPr>
          <p:cNvPr id="23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Запаздывания, вызываемые в системах медленным изменением запасов, могут приводить к проблемам…"/>
          <p:cNvSpPr txBox="1"/>
          <p:nvPr>
            <p:ph type="body" idx="21"/>
          </p:nvPr>
        </p:nvSpPr>
        <p:spPr>
          <a:xfrm>
            <a:off x="1270000" y="605976"/>
            <a:ext cx="10464800" cy="8015022"/>
          </a:xfrm>
          <a:prstGeom prst="rect">
            <a:avLst/>
          </a:prstGeom>
        </p:spPr>
        <p:txBody>
          <a:bodyPr/>
          <a:lstStyle/>
          <a:p>
            <a:pPr>
              <a:spcBef>
                <a:spcPts val="4200"/>
              </a:spcBef>
              <a:defRPr sz="3200">
                <a:latin typeface="Helvetica Neue"/>
                <a:ea typeface="Helvetica Neue"/>
                <a:cs typeface="Helvetica Neue"/>
                <a:sym typeface="Helvetica Neue"/>
              </a:defRPr>
            </a:pPr>
            <a:r>
              <a:t>Запаздывания, вызываемые в системах медленным изменением запасов, могут приводить к проблемам</a:t>
            </a:r>
          </a:p>
          <a:p>
            <a:pPr>
              <a:spcBef>
                <a:spcPts val="4200"/>
              </a:spcBef>
              <a:defRPr sz="3200">
                <a:latin typeface="Helvetica Neue"/>
                <a:ea typeface="Helvetica Neue"/>
                <a:cs typeface="Helvetica Neue"/>
                <a:sym typeface="Helvetica Neue"/>
              </a:defRPr>
            </a:pPr>
            <a:r>
              <a:t>НО МОГУТ И СПОСОБСТВОВАТЬ СТАБИЛЬНОСТИ СИСТЕМЫ. </a:t>
            </a:r>
          </a:p>
          <a:p>
            <a:pPr marL="444500" indent="-444500">
              <a:spcBef>
                <a:spcPts val="4200"/>
              </a:spcBef>
              <a:buSzPct val="145000"/>
              <a:buChar char="•"/>
              <a:defRPr sz="3200">
                <a:latin typeface="Helvetica Neue"/>
                <a:ea typeface="Helvetica Neue"/>
                <a:cs typeface="Helvetica Neue"/>
                <a:sym typeface="Helvetica Neue"/>
              </a:defRPr>
            </a:pPr>
            <a:r>
              <a:t>Плодородные почвы, накопленные за столетия, не могут подвергнуться моментальной эрозии. </a:t>
            </a:r>
          </a:p>
          <a:p>
            <a:pPr marL="444500" indent="-444500">
              <a:spcBef>
                <a:spcPts val="4200"/>
              </a:spcBef>
              <a:buSzPct val="145000"/>
              <a:buChar char="•"/>
              <a:defRPr sz="3200">
                <a:latin typeface="Helvetica Neue"/>
                <a:ea typeface="Helvetica Neue"/>
                <a:cs typeface="Helvetica Neue"/>
                <a:sym typeface="Helvetica Neue"/>
              </a:defRPr>
            </a:pPr>
            <a:r>
              <a:t>Население, обученное многим профессиям и имеющее разнообразные навыки, не может разом все позабыть. </a:t>
            </a:r>
          </a:p>
          <a:p>
            <a:pPr marL="444500" indent="-444500">
              <a:spcBef>
                <a:spcPts val="4200"/>
              </a:spcBef>
              <a:buSzPct val="145000"/>
              <a:buChar char="•"/>
              <a:defRPr sz="3200">
                <a:latin typeface="Helvetica Neue"/>
                <a:ea typeface="Helvetica Neue"/>
                <a:cs typeface="Helvetica Neue"/>
                <a:sym typeface="Helvetica Neue"/>
              </a:defRPr>
            </a:pPr>
            <a:r>
              <a:t>Можно выкачивать грунтовые воды быстрее, чем они возобновляются, но истощение водоносного горизонта произойдет не за один день. </a:t>
            </a:r>
          </a:p>
        </p:txBody>
      </p:sp>
      <p:sp>
        <p:nvSpPr>
          <p:cNvPr id="23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Запаздывания, объясняемые медленным изменением запасов, оставляют нам достаточно времени для маневра, чтобы мы могли найти решение и сменить стратегию на более действенную.…"/>
          <p:cNvSpPr txBox="1"/>
          <p:nvPr>
            <p:ph type="body" idx="21"/>
          </p:nvPr>
        </p:nvSpPr>
        <p:spPr>
          <a:xfrm>
            <a:off x="790463" y="1075876"/>
            <a:ext cx="11181714" cy="6478322"/>
          </a:xfrm>
          <a:prstGeom prst="rect">
            <a:avLst/>
          </a:prstGeom>
        </p:spPr>
        <p:txBody>
          <a:bodyPr/>
          <a:lstStyle/>
          <a:p>
            <a:pPr>
              <a:spcBef>
                <a:spcPts val="4200"/>
              </a:spcBef>
              <a:defRPr sz="3200">
                <a:latin typeface="Helvetica Neue"/>
                <a:ea typeface="Helvetica Neue"/>
                <a:cs typeface="Helvetica Neue"/>
                <a:sym typeface="Helvetica Neue"/>
              </a:defRPr>
            </a:pPr>
            <a:r>
              <a:t>Запаздывания, объясняемые медленным изменением запасов, </a:t>
            </a:r>
            <a:r>
              <a:rPr b="1"/>
              <a:t>оставляют нам достаточно времени для маневра</a:t>
            </a:r>
            <a:r>
              <a:t>, чтобы мы могли найти решение и сменить стратегию на более действенную.</a:t>
            </a:r>
          </a:p>
          <a:p>
            <a:pPr>
              <a:spcBef>
                <a:spcPts val="4200"/>
              </a:spcBef>
              <a:defRPr sz="3200">
                <a:latin typeface="Helvetica Neue"/>
                <a:ea typeface="Helvetica Neue"/>
                <a:cs typeface="Helvetica Neue"/>
                <a:sym typeface="Helvetica Neue"/>
              </a:defRPr>
            </a:pPr>
            <a:r>
              <a:t>Если вы имеете представление о скорости изменения запасов, то не будете ожидать быстрых подвижек там, где они в принципе не могут быть быстрыми. И не станете раньше времени бросать начатое. </a:t>
            </a:r>
            <a:r>
              <a:rPr b="1"/>
              <a:t>Момент инерции в поведении системы можно использовать для достижения поставленной цели</a:t>
            </a:r>
            <a:r>
              <a:t> точно так же, как мастера восточных единоборств используют момент движения противника, чтобы победить его.</a:t>
            </a:r>
          </a:p>
        </p:txBody>
      </p:sp>
      <p:sp>
        <p:nvSpPr>
          <p:cNvPr id="24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ЗАПАСЫ ВЫПОЛНЯЮТ ЕЩЕ ОДНУ ОЧЕНЬ ВАЖНУЮ ФУНКЦИЮ В СИСТЕМЕ, И ОНА ПРИВЕДЕТ НАС ПРЯМИКОМ К ПОНЯТИЮ ОБРАТНОЙ СВЯЗИ.…"/>
          <p:cNvSpPr txBox="1"/>
          <p:nvPr>
            <p:ph type="body" idx="21"/>
          </p:nvPr>
        </p:nvSpPr>
        <p:spPr>
          <a:xfrm>
            <a:off x="1270000" y="2346080"/>
            <a:ext cx="10464800" cy="4534813"/>
          </a:xfrm>
          <a:prstGeom prst="rect">
            <a:avLst/>
          </a:prstGeom>
        </p:spPr>
        <p:txBody>
          <a:bodyPr/>
          <a:lstStyle/>
          <a:p>
            <a:pPr>
              <a:spcBef>
                <a:spcPts val="4200"/>
              </a:spcBef>
              <a:defRPr sz="3200">
                <a:latin typeface="Helvetica Neue"/>
                <a:ea typeface="Helvetica Neue"/>
                <a:cs typeface="Helvetica Neue"/>
                <a:sym typeface="Helvetica Neue"/>
              </a:defRPr>
            </a:pPr>
            <a:r>
              <a:t>ЗАПАСЫ ВЫПОЛНЯЮТ ЕЩЕ ОДНУ ОЧЕНЬ ВАЖНУЮ ФУНКЦИЮ В СИСТЕМЕ, И ОНА ПРИВЕДЕТ НАС ПРЯМИКОМ К ПОНЯТИЮ </a:t>
            </a:r>
            <a:r>
              <a:rPr b="1"/>
              <a:t>ОБРАТНОЙ СВЯЗИ</a:t>
            </a:r>
            <a:r>
              <a:t>.</a:t>
            </a:r>
          </a:p>
          <a:p>
            <a:pPr>
              <a:spcBef>
                <a:spcPts val="4200"/>
              </a:spcBef>
              <a:defRPr sz="3200">
                <a:latin typeface="Helvetica Neue"/>
                <a:ea typeface="Helvetica Neue"/>
                <a:cs typeface="Helvetica Neue"/>
                <a:sym typeface="Helvetica Neue"/>
              </a:defRPr>
            </a:pPr>
            <a:r>
              <a:t>Наличие запасов позволяет входным и выходным потокам существовать независимо. </a:t>
            </a:r>
            <a:r>
              <a:rPr b="1"/>
              <a:t>Какое-то время система может позволить этим потокам не уравновешивать друг друга.</a:t>
            </a:r>
          </a:p>
        </p:txBody>
      </p:sp>
      <p:sp>
        <p:nvSpPr>
          <p:cNvPr id="24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Примеры:…"/>
          <p:cNvSpPr txBox="1"/>
          <p:nvPr>
            <p:ph type="body" idx="21"/>
          </p:nvPr>
        </p:nvSpPr>
        <p:spPr>
          <a:xfrm>
            <a:off x="1270000" y="866326"/>
            <a:ext cx="10464800" cy="7494321"/>
          </a:xfrm>
          <a:prstGeom prst="rect">
            <a:avLst/>
          </a:prstGeom>
        </p:spPr>
        <p:txBody>
          <a:bodyPr/>
          <a:lstStyle/>
          <a:p>
            <a:pPr>
              <a:defRPr i="1" sz="2400" u="sng">
                <a:latin typeface="Helvetica Neue"/>
                <a:ea typeface="Helvetica Neue"/>
                <a:cs typeface="Helvetica Neue"/>
                <a:sym typeface="Helvetica Neue"/>
              </a:defRPr>
            </a:pPr>
            <a:r>
              <a:t>Примеры:</a:t>
            </a:r>
          </a:p>
          <a:p>
            <a:pPr marL="444500" indent="-444500">
              <a:spcBef>
                <a:spcPts val="2000"/>
              </a:spcBef>
              <a:buSzPct val="145000"/>
              <a:buChar char="•"/>
              <a:defRPr sz="3200">
                <a:latin typeface="Helvetica Neue"/>
                <a:ea typeface="Helvetica Neue"/>
                <a:cs typeface="Helvetica Neue"/>
                <a:sym typeface="Helvetica Neue"/>
              </a:defRPr>
            </a:pPr>
            <a:r>
              <a:t>Нефтяной компанией было бы практически невозможно управлять, если бы производить бензин на нефтеперегонных заводах надо было точно с той скоростью, с которой автомобили его расходуют.</a:t>
            </a:r>
          </a:p>
          <a:p>
            <a:pPr marL="444500" indent="-444500">
              <a:spcBef>
                <a:spcPts val="2000"/>
              </a:spcBef>
              <a:buSzPct val="145000"/>
              <a:buChar char="•"/>
              <a:defRPr sz="3200">
                <a:latin typeface="Helvetica Neue"/>
                <a:ea typeface="Helvetica Neue"/>
                <a:cs typeface="Helvetica Neue"/>
                <a:sym typeface="Helvetica Neue"/>
              </a:defRPr>
            </a:pPr>
            <a:r>
              <a:t>Сложно себе представить лесозаготовки, которые ведутся с абсолютно такой же скоростью, с которой растет лес. </a:t>
            </a:r>
          </a:p>
          <a:p>
            <a:pPr marL="444500" indent="-444500">
              <a:spcBef>
                <a:spcPts val="2000"/>
              </a:spcBef>
              <a:buSzPct val="145000"/>
              <a:buChar char="•"/>
              <a:defRPr sz="3200">
                <a:latin typeface="Helvetica Neue"/>
                <a:ea typeface="Helvetica Neue"/>
                <a:cs typeface="Helvetica Neue"/>
                <a:sym typeface="Helvetica Neue"/>
              </a:defRPr>
            </a:pPr>
            <a:r>
              <a:t>Бензин в хранилищах и древесина в лесу — это запасы, позволяющие идти всему своим чередом, обеспечивающие размеренную жизнь даже в том случае, если какие-то потоки на какое-то время меняются.</a:t>
            </a:r>
          </a:p>
        </p:txBody>
      </p:sp>
      <p:sp>
        <p:nvSpPr>
          <p:cNvPr id="246"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Люди придумали огромное количество способов поддерживать самые разные запасы, чтобы сделать входные и выходные потоки не зависимыми друг от друга и тем ОБЕСПЕЧИТЬ СТАБИЛЬНОСТЬ.…"/>
          <p:cNvSpPr txBox="1"/>
          <p:nvPr>
            <p:ph type="body" idx="21"/>
          </p:nvPr>
        </p:nvSpPr>
        <p:spPr>
          <a:xfrm>
            <a:off x="1270000" y="497137"/>
            <a:ext cx="10464800" cy="8232700"/>
          </a:xfrm>
          <a:prstGeom prst="rect">
            <a:avLst/>
          </a:prstGeom>
        </p:spPr>
        <p:txBody>
          <a:bodyPr/>
          <a:lstStyle/>
          <a:p>
            <a:pPr>
              <a:defRPr sz="2700">
                <a:latin typeface="Helvetica Neue"/>
                <a:ea typeface="Helvetica Neue"/>
                <a:cs typeface="Helvetica Neue"/>
                <a:sym typeface="Helvetica Neue"/>
              </a:defRPr>
            </a:pPr>
            <a:r>
              <a:t>Люди придумали огромное количество способов поддерживать самые разные запасы, чтобы сделать входные и выходные потоки не зависимыми друг от друга и тем </a:t>
            </a:r>
            <a:r>
              <a:rPr b="1"/>
              <a:t>ОБЕСПЕЧИТЬ СТАБИЛЬНОСТЬ.</a:t>
            </a:r>
          </a:p>
          <a:p>
            <a:pPr marL="333374" indent="-333374">
              <a:spcBef>
                <a:spcPts val="2000"/>
              </a:spcBef>
              <a:buSzPct val="145000"/>
              <a:buChar char="•"/>
              <a:defRPr sz="2700">
                <a:latin typeface="Helvetica Neue"/>
                <a:ea typeface="Helvetica Neue"/>
                <a:cs typeface="Helvetica Neue"/>
                <a:sym typeface="Helvetica Neue"/>
              </a:defRPr>
            </a:pPr>
            <a:r>
              <a:rPr u="sng"/>
              <a:t>Водохранилища</a:t>
            </a:r>
            <a:r>
              <a:t> позволяют местным жителям и фермерам, живущим ниже по течению, жить без оглядки на капризы реки, не опасаясь очередной засухи или наводнения. </a:t>
            </a:r>
          </a:p>
          <a:p>
            <a:pPr marL="333374" indent="-333374">
              <a:spcBef>
                <a:spcPts val="2000"/>
              </a:spcBef>
              <a:buSzPct val="145000"/>
              <a:buChar char="•"/>
              <a:defRPr sz="2700">
                <a:latin typeface="Helvetica Neue"/>
                <a:ea typeface="Helvetica Neue"/>
                <a:cs typeface="Helvetica Neue"/>
                <a:sym typeface="Helvetica Neue"/>
              </a:defRPr>
            </a:pPr>
            <a:r>
              <a:rPr u="sng"/>
              <a:t>Банковские накопления</a:t>
            </a:r>
            <a:r>
              <a:t> позволяют вам какое-то время тратить деньги не с той же скоростью, с которой вы их зарабатываете.</a:t>
            </a:r>
          </a:p>
          <a:p>
            <a:pPr marL="333374" indent="-333374">
              <a:spcBef>
                <a:spcPts val="2000"/>
              </a:spcBef>
              <a:buSzPct val="145000"/>
              <a:buChar char="•"/>
              <a:defRPr sz="2700">
                <a:latin typeface="Helvetica Neue"/>
                <a:ea typeface="Helvetica Neue"/>
                <a:cs typeface="Helvetica Neue"/>
                <a:sym typeface="Helvetica Neue"/>
              </a:defRPr>
            </a:pPr>
            <a:r>
              <a:rPr u="sng"/>
              <a:t>Запасы продукции</a:t>
            </a:r>
            <a:r>
              <a:t> на складах позволяют работать без перебоев цепочке от дистрибьютора к оптовику, а затем к розничному торговцу, даже спрос на продукцию постоянно меняется.</a:t>
            </a:r>
          </a:p>
          <a:p>
            <a:pPr marL="333374" indent="-333374">
              <a:spcBef>
                <a:spcPts val="2000"/>
              </a:spcBef>
              <a:buSzPct val="145000"/>
              <a:buChar char="•"/>
              <a:defRPr sz="2700">
                <a:latin typeface="Helvetica Neue"/>
                <a:ea typeface="Helvetica Neue"/>
                <a:cs typeface="Helvetica Neue"/>
                <a:sym typeface="Helvetica Neue"/>
              </a:defRPr>
            </a:pPr>
            <a:r>
              <a:rPr u="sng"/>
              <a:t>Заказы клиентов</a:t>
            </a:r>
            <a:r>
              <a:t> успешно выполняются, несмотря на то, что скорость производства продукции может не совпадать со скоростью ее потребления.</a:t>
            </a:r>
          </a:p>
        </p:txBody>
      </p:sp>
      <p:sp>
        <p:nvSpPr>
          <p:cNvPr id="24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Большинство решений, принимаемых частными или должностными лицами, сводится к тому, чтобы…"/>
          <p:cNvSpPr txBox="1"/>
          <p:nvPr>
            <p:ph type="body" idx="21"/>
          </p:nvPr>
        </p:nvSpPr>
        <p:spPr>
          <a:xfrm>
            <a:off x="1270000" y="-213530"/>
            <a:ext cx="10464800" cy="9654033"/>
          </a:xfrm>
          <a:prstGeom prst="rect">
            <a:avLst/>
          </a:prstGeom>
        </p:spPr>
        <p:txBody>
          <a:bodyPr/>
          <a:lstStyle/>
          <a:p>
            <a:pPr>
              <a:spcBef>
                <a:spcPts val="2000"/>
              </a:spcBef>
              <a:defRPr sz="3000">
                <a:latin typeface="Helvetica Neue"/>
                <a:ea typeface="Helvetica Neue"/>
                <a:cs typeface="Helvetica Neue"/>
                <a:sym typeface="Helvetica Neue"/>
              </a:defRPr>
            </a:pPr>
            <a:r>
              <a:t>Большинство решений, принимаемых частными или должностными лицами, сводится к тому, чтобы </a:t>
            </a:r>
          </a:p>
          <a:p>
            <a:pPr>
              <a:spcBef>
                <a:spcPts val="2000"/>
              </a:spcBef>
              <a:defRPr sz="3000">
                <a:latin typeface="Helvetica Neue"/>
                <a:ea typeface="Helvetica Neue"/>
                <a:cs typeface="Helvetica Neue"/>
                <a:sym typeface="Helvetica Neue"/>
              </a:defRPr>
            </a:pPr>
            <a:r>
              <a:rPr b="1"/>
              <a:t>РЕГУЛИРОВАТЬ УРОВЕНЬ ЗАПАСОВ</a:t>
            </a:r>
            <a:r>
              <a:t>. </a:t>
            </a:r>
          </a:p>
          <a:p>
            <a:pPr marL="444500" indent="-444500">
              <a:spcBef>
                <a:spcPts val="2000"/>
              </a:spcBef>
              <a:buSzPct val="145000"/>
              <a:buChar char="•"/>
              <a:defRPr sz="3000">
                <a:latin typeface="Helvetica Neue"/>
                <a:ea typeface="Helvetica Neue"/>
                <a:cs typeface="Helvetica Neue"/>
                <a:sym typeface="Helvetica Neue"/>
              </a:defRPr>
            </a:pPr>
            <a:r>
              <a:t>Если склады ломятся от товаров, то приходится снижать цены или увеличивать затраты на рекламу, чтобы поднять продажи и избавиться от затоваривания. </a:t>
            </a:r>
          </a:p>
          <a:p>
            <a:pPr marL="444500" indent="-444500">
              <a:spcBef>
                <a:spcPts val="2000"/>
              </a:spcBef>
              <a:buSzPct val="145000"/>
              <a:buChar char="•"/>
              <a:defRPr sz="3000">
                <a:latin typeface="Helvetica Neue"/>
                <a:ea typeface="Helvetica Neue"/>
                <a:cs typeface="Helvetica Neue"/>
                <a:sym typeface="Helvetica Neue"/>
              </a:defRPr>
            </a:pPr>
            <a:r>
              <a:t>Если ваш холодильник пустеет, вы отправляетесь в магазин за покупками. </a:t>
            </a:r>
          </a:p>
          <a:p>
            <a:pPr marL="444500" indent="-444500">
              <a:spcBef>
                <a:spcPts val="2000"/>
              </a:spcBef>
              <a:buSzPct val="145000"/>
              <a:buChar char="•"/>
              <a:defRPr sz="3000">
                <a:latin typeface="Helvetica Neue"/>
                <a:ea typeface="Helvetica Neue"/>
                <a:cs typeface="Helvetica Neue"/>
                <a:sym typeface="Helvetica Neue"/>
              </a:defRPr>
            </a:pPr>
            <a:r>
              <a:t>В зависимости от того, что происходит с посевами зерновых, фермеры решают, прибегнуть ли к искусственному орошению и применить ли пестициды; </a:t>
            </a:r>
          </a:p>
          <a:p>
            <a:pPr marL="444500" indent="-444500">
              <a:spcBef>
                <a:spcPts val="2000"/>
              </a:spcBef>
              <a:buSzPct val="145000"/>
              <a:buChar char="•"/>
              <a:defRPr sz="3000">
                <a:latin typeface="Helvetica Neue"/>
                <a:ea typeface="Helvetica Neue"/>
                <a:cs typeface="Helvetica Neue"/>
                <a:sym typeface="Helvetica Neue"/>
              </a:defRPr>
            </a:pPr>
            <a:r>
              <a:t>зерновые компании определяют, сколько зерна они будут закупать в этом году; </a:t>
            </a:r>
          </a:p>
          <a:p>
            <a:pPr marL="444500" indent="-444500">
              <a:spcBef>
                <a:spcPts val="2000"/>
              </a:spcBef>
              <a:buSzPct val="145000"/>
              <a:buChar char="•"/>
              <a:defRPr sz="3000">
                <a:latin typeface="Helvetica Neue"/>
                <a:ea typeface="Helvetica Neue"/>
                <a:cs typeface="Helvetica Neue"/>
                <a:sym typeface="Helvetica Neue"/>
              </a:defRPr>
            </a:pPr>
            <a:r>
              <a:t>перекупщики прикидывают цены на будущий урожай;</a:t>
            </a:r>
          </a:p>
          <a:p>
            <a:pPr marL="444500" indent="-444500">
              <a:spcBef>
                <a:spcPts val="2000"/>
              </a:spcBef>
              <a:buSzPct val="145000"/>
              <a:buChar char="•"/>
              <a:defRPr sz="3000">
                <a:latin typeface="Helvetica Neue"/>
                <a:ea typeface="Helvetica Neue"/>
                <a:cs typeface="Helvetica Neue"/>
                <a:sym typeface="Helvetica Neue"/>
              </a:defRPr>
            </a:pPr>
            <a:r>
              <a:t>…</a:t>
            </a:r>
          </a:p>
        </p:txBody>
      </p:sp>
      <p:sp>
        <p:nvSpPr>
          <p:cNvPr id="25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Величину запасов отслеживают постоянно, и на основе этих данных принимают решения и меры по увеличению или уменьшению запасов или по поддержанию их в определенных пределах.…"/>
          <p:cNvSpPr txBox="1"/>
          <p:nvPr>
            <p:ph type="body" idx="21"/>
          </p:nvPr>
        </p:nvSpPr>
        <p:spPr>
          <a:xfrm>
            <a:off x="1270000" y="2612576"/>
            <a:ext cx="10464800" cy="4001822"/>
          </a:xfrm>
          <a:prstGeom prst="rect">
            <a:avLst/>
          </a:prstGeom>
        </p:spPr>
        <p:txBody>
          <a:bodyPr/>
          <a:lstStyle/>
          <a:p>
            <a:pPr>
              <a:spcBef>
                <a:spcPts val="4200"/>
              </a:spcBef>
              <a:defRPr sz="3200">
                <a:latin typeface="Helvetica Neue"/>
                <a:ea typeface="Helvetica Neue"/>
                <a:cs typeface="Helvetica Neue"/>
                <a:sym typeface="Helvetica Neue"/>
              </a:defRPr>
            </a:pPr>
            <a:r>
              <a:t>Величину запасов отслеживают постоянно, и на основе этих данных принимают решения и меры по увеличению или уменьшению запасов или по поддержанию их в определенных пределах. </a:t>
            </a:r>
          </a:p>
          <a:p>
            <a:pPr>
              <a:spcBef>
                <a:spcPts val="4200"/>
              </a:spcBef>
              <a:defRPr sz="3200">
                <a:latin typeface="Helvetica Neue"/>
                <a:ea typeface="Helvetica Neue"/>
                <a:cs typeface="Helvetica Neue"/>
                <a:sym typeface="Helvetica Neue"/>
              </a:defRPr>
            </a:pPr>
            <a:r>
              <a:t>Эти решения принимаются в соответствии с приходами и расходами, успехами и провалами, и так происходит во всех системах.</a:t>
            </a:r>
          </a:p>
        </p:txBody>
      </p:sp>
      <p:sp>
        <p:nvSpPr>
          <p:cNvPr id="255"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Существует ли в мире что-нибудь, что нельзя назвать системой?…"/>
          <p:cNvSpPr txBox="1"/>
          <p:nvPr>
            <p:ph type="body" idx="21"/>
          </p:nvPr>
        </p:nvSpPr>
        <p:spPr>
          <a:xfrm>
            <a:off x="1270000" y="294292"/>
            <a:ext cx="10464800" cy="8638389"/>
          </a:xfrm>
          <a:prstGeom prst="rect">
            <a:avLst/>
          </a:prstGeom>
        </p:spPr>
        <p:txBody>
          <a:bodyPr/>
          <a:lstStyle/>
          <a:p>
            <a:pPr algn="ctr">
              <a:defRPr b="1" sz="3200">
                <a:latin typeface="Helvetica Neue"/>
                <a:ea typeface="Helvetica Neue"/>
                <a:cs typeface="Helvetica Neue"/>
                <a:sym typeface="Helvetica Neue"/>
              </a:defRPr>
            </a:pPr>
            <a:r>
              <a:t>Существует ли в мире что-нибудь, что нельзя назвать системой?</a:t>
            </a:r>
          </a:p>
          <a:p>
            <a:pPr>
              <a:defRPr sz="2900">
                <a:latin typeface="Helvetica Neue"/>
                <a:ea typeface="Helvetica Neue"/>
                <a:cs typeface="Helvetica Neue"/>
                <a:sym typeface="Helvetica Neue"/>
              </a:defRPr>
            </a:pPr>
            <a:r>
              <a:t>ДА, КОНЕЧНО:</a:t>
            </a:r>
          </a:p>
          <a:p>
            <a:pPr marL="402828" indent="-402828">
              <a:buSzPct val="145000"/>
              <a:buChar char="•"/>
              <a:defRPr sz="2900">
                <a:latin typeface="Helvetica Neue"/>
                <a:ea typeface="Helvetica Neue"/>
                <a:cs typeface="Helvetica Neue"/>
                <a:sym typeface="Helvetica Neue"/>
              </a:defRPr>
            </a:pPr>
            <a:r>
              <a:t>это набор некоторых объектов, у которых нет ни взаимосвязей, ни общей цели. Случайно рассыпанный по дороге песок, его частички — это не система. Их можно убрать с дороги или наоборот, насыпать еще больше, но суть от этого не изменится — это всего лишь песок на дороге. А вот если вы будете произвольно выпускать на поле или удалять футболистов или вырезать органы пищеварительной системы, эффект будет совершенно другой — система уже не будет прежней.</a:t>
            </a:r>
          </a:p>
          <a:p>
            <a:pPr marL="402828" indent="-402828">
              <a:buSzPct val="145000"/>
              <a:buChar char="•"/>
              <a:defRPr sz="2900">
                <a:latin typeface="Helvetica Neue"/>
                <a:ea typeface="Helvetica Neue"/>
                <a:cs typeface="Helvetica Neue"/>
                <a:sym typeface="Helvetica Neue"/>
              </a:defRPr>
            </a:pPr>
            <a:r>
              <a:t>Когда живое существо умирает, оно утрачивает качества системы. Многочисленные взаимосвязи, которые регулировали ее поведение, уже не действуют, она распадается, но при этом материя, из которой она состояла, остается частью более крупной мировой системы — пищевой сети. </a:t>
            </a:r>
          </a:p>
        </p:txBody>
      </p:sp>
      <p:sp>
        <p:nvSpPr>
          <p:cNvPr id="123"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Специалисты по динамике систем представляют себе мир как совокупность запасов с механизмами, которые регулируют их уровень за счет управления потоками.…"/>
          <p:cNvSpPr txBox="1"/>
          <p:nvPr>
            <p:ph type="body" idx="21"/>
          </p:nvPr>
        </p:nvSpPr>
        <p:spPr>
          <a:xfrm>
            <a:off x="1270000" y="2841380"/>
            <a:ext cx="10464800" cy="3544213"/>
          </a:xfrm>
          <a:prstGeom prst="rect">
            <a:avLst/>
          </a:prstGeom>
        </p:spPr>
        <p:txBody>
          <a:bodyPr/>
          <a:lstStyle/>
          <a:p>
            <a:pPr>
              <a:spcBef>
                <a:spcPts val="4200"/>
              </a:spcBef>
              <a:defRPr sz="3200">
                <a:latin typeface="Helvetica Neue"/>
                <a:ea typeface="Helvetica Neue"/>
                <a:cs typeface="Helvetica Neue"/>
                <a:sym typeface="Helvetica Neue"/>
              </a:defRPr>
            </a:pPr>
            <a:r>
              <a:t>Специалисты по динамике систем представляют себе мир как совокупность запасов с механизмами, которые регулируют их уровень за счет управления потоками.</a:t>
            </a:r>
          </a:p>
          <a:p>
            <a:pPr>
              <a:spcBef>
                <a:spcPts val="4200"/>
              </a:spcBef>
              <a:defRPr b="1" sz="3200">
                <a:latin typeface="Helvetica Neue"/>
                <a:ea typeface="Helvetica Neue"/>
                <a:cs typeface="Helvetica Neue"/>
                <a:sym typeface="Helvetica Neue"/>
              </a:defRPr>
            </a:pPr>
            <a:r>
              <a:t>СИСТЕМНЫЕ МЫСЛИТЕЛИ РАССМАТРИВАЮТ МИР КАК СОВОКУПНОСТЬ ОБРАТНЫХ СВЯЗЕЙ.</a:t>
            </a:r>
          </a:p>
        </p:txBody>
      </p:sp>
      <p:sp>
        <p:nvSpPr>
          <p:cNvPr id="25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Система — нечто большее, чем просто сумма составляющих ее частей. Она может демонстрировать разные виды поведения:…"/>
          <p:cNvSpPr txBox="1"/>
          <p:nvPr>
            <p:ph type="body" idx="21"/>
          </p:nvPr>
        </p:nvSpPr>
        <p:spPr>
          <a:xfrm>
            <a:off x="1270000" y="2517681"/>
            <a:ext cx="10464800" cy="4712311"/>
          </a:xfrm>
          <a:prstGeom prst="rect">
            <a:avLst/>
          </a:prstGeom>
        </p:spPr>
        <p:txBody>
          <a:bodyPr anchor="t"/>
          <a:lstStyle/>
          <a:p>
            <a:pPr/>
            <a:r>
              <a:t>Система — нечто большее, чем просто сумма составляющих ее частей. Она может демонстрировать разные виды поведения:</a:t>
            </a:r>
          </a:p>
          <a:p>
            <a:pPr/>
          </a:p>
          <a:p>
            <a:pPr marL="472281" indent="-472281">
              <a:buSzPct val="145000"/>
              <a:buChar char="•"/>
              <a:defRPr>
                <a:latin typeface="Helvetica Neue"/>
                <a:ea typeface="Helvetica Neue"/>
                <a:cs typeface="Helvetica Neue"/>
                <a:sym typeface="Helvetica Neue"/>
              </a:defRPr>
            </a:pPr>
            <a:r>
              <a:t>быть динамичной,</a:t>
            </a:r>
          </a:p>
          <a:p>
            <a:pPr marL="472281" indent="-472281">
              <a:buSzPct val="145000"/>
              <a:buChar char="•"/>
              <a:defRPr>
                <a:latin typeface="Helvetica Neue"/>
                <a:ea typeface="Helvetica Neue"/>
                <a:cs typeface="Helvetica Neue"/>
                <a:sym typeface="Helvetica Neue"/>
              </a:defRPr>
            </a:pPr>
            <a:r>
              <a:t>стремиться к какой-то цели, </a:t>
            </a:r>
          </a:p>
          <a:p>
            <a:pPr marL="472281" indent="-472281">
              <a:buSzPct val="145000"/>
              <a:buChar char="•"/>
              <a:defRPr>
                <a:latin typeface="Helvetica Neue"/>
                <a:ea typeface="Helvetica Neue"/>
                <a:cs typeface="Helvetica Neue"/>
                <a:sym typeface="Helvetica Neue"/>
              </a:defRPr>
            </a:pPr>
            <a:r>
              <a:t>приспосабливаться к внешним условиям, </a:t>
            </a:r>
          </a:p>
          <a:p>
            <a:pPr marL="472281" indent="-472281">
              <a:buSzPct val="145000"/>
              <a:buChar char="•"/>
              <a:defRPr>
                <a:latin typeface="Helvetica Neue"/>
                <a:ea typeface="Helvetica Neue"/>
                <a:cs typeface="Helvetica Neue"/>
                <a:sym typeface="Helvetica Neue"/>
              </a:defRPr>
            </a:pPr>
            <a:r>
              <a:t>стремиться к самосохранению, </a:t>
            </a:r>
          </a:p>
          <a:p>
            <a:pPr marL="472281" indent="-472281">
              <a:buSzPct val="145000"/>
              <a:buChar char="•"/>
              <a:defRPr>
                <a:latin typeface="Helvetica Neue"/>
                <a:ea typeface="Helvetica Neue"/>
                <a:cs typeface="Helvetica Neue"/>
                <a:sym typeface="Helvetica Neue"/>
              </a:defRPr>
            </a:pPr>
            <a:r>
              <a:t>претерпевать эволюционные изменения...</a:t>
            </a:r>
          </a:p>
        </p:txBody>
      </p:sp>
      <p:sp>
        <p:nvSpPr>
          <p:cNvPr id="126"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Из этих примеров понятно, что системы обладают характерным качеством — ЦЕЛЬНОСТЬЮ, причем у любой системы есть целый ряд механизмов для поддержания этой цельности.…"/>
          <p:cNvSpPr txBox="1"/>
          <p:nvPr>
            <p:ph type="body" idx="21"/>
          </p:nvPr>
        </p:nvSpPr>
        <p:spPr>
          <a:xfrm>
            <a:off x="1270000" y="638084"/>
            <a:ext cx="10464800" cy="8477432"/>
          </a:xfrm>
          <a:prstGeom prst="rect">
            <a:avLst/>
          </a:prstGeom>
        </p:spPr>
        <p:txBody>
          <a:bodyPr/>
          <a:lstStyle/>
          <a:p>
            <a:pPr>
              <a:defRPr sz="2700">
                <a:latin typeface="Helvetica Neue"/>
                <a:ea typeface="Helvetica Neue"/>
                <a:cs typeface="Helvetica Neue"/>
                <a:sym typeface="Helvetica Neue"/>
              </a:defRPr>
            </a:pPr>
            <a:r>
              <a:t>Из этих примеров понятно, что системы обладают характерным качеством — </a:t>
            </a:r>
            <a:r>
              <a:rPr b="1"/>
              <a:t>ЦЕЛЬНОСТЬЮ</a:t>
            </a:r>
            <a:r>
              <a:t>, причем у любой системы есть целый ряд механизмов для поддержания этой цельности. </a:t>
            </a:r>
          </a:p>
          <a:p>
            <a:pPr>
              <a:defRPr sz="2700">
                <a:latin typeface="Helvetica Neue"/>
                <a:ea typeface="Helvetica Neue"/>
                <a:cs typeface="Helvetica Neue"/>
                <a:sym typeface="Helvetica Neue"/>
              </a:defRPr>
            </a:pPr>
            <a:r>
              <a:rPr b="1"/>
              <a:t>Системы могут</a:t>
            </a:r>
            <a:r>
              <a:t> </a:t>
            </a:r>
          </a:p>
          <a:p>
            <a:pPr marL="375046" indent="-375046">
              <a:buSzPct val="145000"/>
              <a:buChar char="•"/>
              <a:defRPr sz="2700">
                <a:latin typeface="Helvetica Neue"/>
                <a:ea typeface="Helvetica Neue"/>
                <a:cs typeface="Helvetica Neue"/>
                <a:sym typeface="Helvetica Neue"/>
              </a:defRPr>
            </a:pPr>
            <a:r>
              <a:t>меняться, </a:t>
            </a:r>
          </a:p>
          <a:p>
            <a:pPr marL="375046" indent="-375046">
              <a:buSzPct val="145000"/>
              <a:buChar char="•"/>
              <a:defRPr sz="2700">
                <a:latin typeface="Helvetica Neue"/>
                <a:ea typeface="Helvetica Neue"/>
                <a:cs typeface="Helvetica Neue"/>
                <a:sym typeface="Helvetica Neue"/>
              </a:defRPr>
            </a:pPr>
            <a:r>
              <a:t>приспосабливаться, </a:t>
            </a:r>
          </a:p>
          <a:p>
            <a:pPr marL="375046" indent="-375046">
              <a:buSzPct val="145000"/>
              <a:buChar char="•"/>
              <a:defRPr sz="2700">
                <a:latin typeface="Helvetica Neue"/>
                <a:ea typeface="Helvetica Neue"/>
                <a:cs typeface="Helvetica Neue"/>
                <a:sym typeface="Helvetica Neue"/>
              </a:defRPr>
            </a:pPr>
            <a:r>
              <a:t>реагировать на внешние события, </a:t>
            </a:r>
          </a:p>
          <a:p>
            <a:pPr marL="375046" indent="-375046">
              <a:buSzPct val="145000"/>
              <a:buChar char="•"/>
              <a:defRPr sz="2700">
                <a:latin typeface="Helvetica Neue"/>
                <a:ea typeface="Helvetica Neue"/>
                <a:cs typeface="Helvetica Neue"/>
                <a:sym typeface="Helvetica Neue"/>
              </a:defRPr>
            </a:pPr>
            <a:r>
              <a:t>преследовать какие-то цели, </a:t>
            </a:r>
          </a:p>
          <a:p>
            <a:pPr marL="375046" indent="-375046">
              <a:buSzPct val="145000"/>
              <a:buChar char="•"/>
              <a:defRPr sz="2700">
                <a:latin typeface="Helvetica Neue"/>
                <a:ea typeface="Helvetica Neue"/>
                <a:cs typeface="Helvetica Neue"/>
                <a:sym typeface="Helvetica Neue"/>
              </a:defRPr>
            </a:pPr>
            <a:r>
              <a:t>восстанавливаться после повреждений и </a:t>
            </a:r>
          </a:p>
          <a:p>
            <a:pPr marL="375046" indent="-375046">
              <a:buSzPct val="145000"/>
              <a:buChar char="•"/>
              <a:defRPr sz="2700">
                <a:latin typeface="Helvetica Neue"/>
                <a:ea typeface="Helvetica Neue"/>
                <a:cs typeface="Helvetica Neue"/>
                <a:sym typeface="Helvetica Neue"/>
              </a:defRPr>
            </a:pPr>
            <a:r>
              <a:t>заботиться о собственном выживании, словно живые существа, хотя многие из них содержат неживые составляющие или даже полностью состоят из них.</a:t>
            </a:r>
          </a:p>
          <a:p>
            <a:pPr marL="375046" indent="-375046">
              <a:buSzPct val="145000"/>
              <a:buChar char="•"/>
              <a:defRPr sz="2700">
                <a:latin typeface="Helvetica Neue"/>
                <a:ea typeface="Helvetica Neue"/>
                <a:cs typeface="Helvetica Neue"/>
                <a:sym typeface="Helvetica Neue"/>
              </a:defRPr>
            </a:pPr>
            <a:r>
              <a:t>самоорганизовываться и очень часто способны к самовосстановлению, по крайней мере, в определенном диапазоне. Системы обладают упругостью, к тому же многие из них эволюционируют.</a:t>
            </a:r>
          </a:p>
          <a:p>
            <a:pPr marL="375046" indent="-375046">
              <a:buSzPct val="145000"/>
              <a:buChar char="•"/>
              <a:defRPr sz="2700">
                <a:latin typeface="Helvetica Neue"/>
                <a:ea typeface="Helvetica Neue"/>
                <a:cs typeface="Helvetica Neue"/>
                <a:sym typeface="Helvetica Neue"/>
              </a:defRPr>
            </a:pPr>
            <a:r>
              <a:t>Из одной системы может возникнуть другая, совершенно новая, каких раньше никогда не было и даже вообразить было нельзя.</a:t>
            </a:r>
          </a:p>
        </p:txBody>
      </p:sp>
      <p:sp>
        <p:nvSpPr>
          <p:cNvPr id="129"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1+1 &gt; 2"/>
          <p:cNvSpPr txBox="1"/>
          <p:nvPr>
            <p:ph type="body" idx="21"/>
          </p:nvPr>
        </p:nvSpPr>
        <p:spPr>
          <a:xfrm>
            <a:off x="1270000" y="3961472"/>
            <a:ext cx="10464800" cy="1304030"/>
          </a:xfrm>
          <a:prstGeom prst="rect">
            <a:avLst/>
          </a:prstGeom>
        </p:spPr>
        <p:txBody>
          <a:bodyPr/>
          <a:lstStyle>
            <a:lvl1pPr algn="ctr">
              <a:defRPr sz="8000"/>
            </a:lvl1pPr>
          </a:lstStyle>
          <a:p>
            <a:pPr/>
            <a:r>
              <a:t>1+1 &gt; 2</a:t>
            </a:r>
          </a:p>
        </p:txBody>
      </p:sp>
      <p:sp>
        <p:nvSpPr>
          <p:cNvPr id="132"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Обычно определить элементы системы нетрудно — большинство из них материальны, их легко обнаружить. Элементы, составляющие дерево, — корни, ствол, ветви и листья. Если перейти на более детальный уровень, то элементами будут клетки различных типов: сосуды,"/>
          <p:cNvSpPr txBox="1"/>
          <p:nvPr>
            <p:ph type="body" idx="21"/>
          </p:nvPr>
        </p:nvSpPr>
        <p:spPr>
          <a:xfrm>
            <a:off x="1270000" y="1022045"/>
            <a:ext cx="10464800" cy="7201510"/>
          </a:xfrm>
          <a:prstGeom prst="rect">
            <a:avLst/>
          </a:prstGeom>
        </p:spPr>
        <p:txBody>
          <a:bodyPr/>
          <a:lstStyle>
            <a:lvl1pPr>
              <a:defRPr>
                <a:latin typeface="Helvetica Neue"/>
                <a:ea typeface="Helvetica Neue"/>
                <a:cs typeface="Helvetica Neue"/>
                <a:sym typeface="Helvetica Neue"/>
              </a:defRPr>
            </a:lvl1pPr>
          </a:lstStyle>
          <a:p>
            <a:pPr/>
            <a:r>
              <a:t>Обычно определить элементы системы нетрудно — большинство из них материальны, их легко обнаружить. Элементы, составляющие дерево, — корни, ствол, ветви и листья. Если перейти на более детальный уровень, то элементами будут клетки различных типов: сосуды, по которым вверх и вниз движутся жидкости; хлоропласты и т. д. В такой системе, как, например, университет, элементами будут учебные корпуса, студенты, профессора, административные служащие, библиотеки, книги, компьютеры — перечислять можно очень долго, к тому же потом к списку можно добавить, из чего, в свою очередь, состоит все это.</a:t>
            </a:r>
          </a:p>
        </p:txBody>
      </p:sp>
      <p:sp>
        <p:nvSpPr>
          <p:cNvPr id="135" name="Slide Number"/>
          <p:cNvSpPr txBox="1"/>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