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Col>
    <a:lastRow>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lastRow>
    <a:firstRow>
      <a:tcTxStyle b="on"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firstRow>
  </a:tblStyle>
  <a:tblStyle styleId="{C7B018BB-80A7-4F77-B60F-C8B233D01FF8}" styleName="">
    <a:tblBg/>
    <a:wholeTbl>
      <a:tcTxStyle b="off" i="off">
        <a:font>
          <a:latin typeface="Helvetica Neue"/>
          <a:ea typeface="Helvetica Neue"/>
          <a:cs typeface="Helvetica Neue"/>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84E00"/>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firstRow>
  </a:tblStyle>
  <a:tblStyle styleId="{EEE7283C-3CF3-47DC-8721-378D4A62B228}" styleName="">
    <a:tblBg/>
    <a:wholeTbl>
      <a:tcTxStyle b="off" i="off">
        <a:font>
          <a:latin typeface="Helvetica Neue"/>
          <a:ea typeface="Helvetica Neue"/>
          <a:cs typeface="Helvetica Neue"/>
        </a:font>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firstRow>
  </a:tblStyle>
  <a:tblStyle styleId="{CF821DB8-F4EB-4A41-A1BA-3FCAFE7338EE}"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19728"/>
              <a:satOff val="5580"/>
              <a:lumOff val="-12961"/>
            </a:schemeClr>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firstRow>
  </a:tblStyle>
  <a:tblStyle styleId="{33BA23B1-9221-436E-865A-0063620EA4FD}" styleName="">
    <a:tblBg/>
    <a:wholeTbl>
      <a:tcTxStyle b="off" i="off">
        <a:font>
          <a:latin typeface="Helvetica Neue"/>
          <a:ea typeface="Helvetica Neue"/>
          <a:cs typeface="Helvetica Neue"/>
        </a:font>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98089"/>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firstRow>
  </a:tblStyle>
  <a:tblStyle styleId="{2708684C-4D16-4618-839F-0558EEFCDFE6}" styleName="">
    <a:tblBg/>
    <a:wholeTbl>
      <a:tcTxStyle b="off" i="off">
        <a:font>
          <a:latin typeface="Helvetica Neue"/>
          <a:ea typeface="Helvetica Neue"/>
          <a:cs typeface="Helvetica Neue"/>
        </a:font>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ff"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06" name="Shape 106"/>
          <p:cNvSpPr/>
          <p:nvPr>
            <p:ph type="sldImg"/>
          </p:nvPr>
        </p:nvSpPr>
        <p:spPr>
          <a:xfrm>
            <a:off x="1143000" y="685800"/>
            <a:ext cx="4572000" cy="3429000"/>
          </a:xfrm>
          <a:prstGeom prst="rect">
            <a:avLst/>
          </a:prstGeom>
        </p:spPr>
        <p:txBody>
          <a:bodyPr/>
          <a:lstStyle/>
          <a:p>
            <a:pPr/>
          </a:p>
        </p:txBody>
      </p:sp>
      <p:sp>
        <p:nvSpPr>
          <p:cNvPr id="107" name="Shape 10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29200"/>
            <a:ext cx="10464800" cy="1130300"/>
          </a:xfrm>
          <a:prstGeom prst="rect">
            <a:avLst/>
          </a:prstGeom>
        </p:spPr>
        <p:txBody>
          <a:bodyPr anchor="t"/>
          <a:lstStyle>
            <a:lvl1pPr marL="0" indent="0" algn="ctr">
              <a:spcBef>
                <a:spcPts val="0"/>
              </a:spcBef>
              <a:buClrTx/>
              <a:buSzTx/>
              <a:buNone/>
              <a:defRPr sz="3700"/>
            </a:lvl1pPr>
            <a:lvl2pPr marL="0" indent="228600" algn="ctr">
              <a:spcBef>
                <a:spcPts val="0"/>
              </a:spcBef>
              <a:buClrTx/>
              <a:buSzTx/>
              <a:buNone/>
              <a:defRPr sz="3700"/>
            </a:lvl2pPr>
            <a:lvl3pPr marL="0" indent="457200" algn="ctr">
              <a:spcBef>
                <a:spcPts val="0"/>
              </a:spcBef>
              <a:buClrTx/>
              <a:buSzTx/>
              <a:buNone/>
              <a:defRPr sz="3700"/>
            </a:lvl3pPr>
            <a:lvl4pPr marL="0" indent="685800" algn="ctr">
              <a:spcBef>
                <a:spcPts val="0"/>
              </a:spcBef>
              <a:buClrTx/>
              <a:buSzTx/>
              <a:buNone/>
              <a:defRPr sz="3700"/>
            </a:lvl4pPr>
            <a:lvl5pPr marL="0" indent="914400" algn="ctr">
              <a:spcBef>
                <a:spcPts val="0"/>
              </a:spcBef>
              <a:buClrTx/>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92" name="Image"/>
          <p:cNvSpPr/>
          <p:nvPr>
            <p:ph type="pic" idx="21"/>
          </p:nvPr>
        </p:nvSpPr>
        <p:spPr>
          <a:xfrm>
            <a:off x="-929606" y="-12700"/>
            <a:ext cx="16551777" cy="11034518"/>
          </a:xfrm>
          <a:prstGeom prst="rect">
            <a:avLst/>
          </a:prstGeom>
        </p:spPr>
        <p:txBody>
          <a:bodyPr lIns="91439" tIns="45719" rIns="91439" bIns="45719" anchor="t">
            <a:noAutofit/>
          </a:bodyPr>
          <a:lstStyle/>
          <a:p>
            <a:pPr/>
          </a:p>
        </p:txBody>
      </p:sp>
      <p:sp>
        <p:nvSpPr>
          <p:cNvPr id="9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0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21"/>
          </p:nvPr>
        </p:nvSpPr>
        <p:spPr>
          <a:xfrm>
            <a:off x="-647700" y="508000"/>
            <a:ext cx="12369801" cy="6142538"/>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lstStyle/>
          <a:p>
            <a:pPr/>
            <a:r>
              <a:t>Title Text</a:t>
            </a:r>
          </a:p>
        </p:txBody>
      </p:sp>
      <p:sp>
        <p:nvSpPr>
          <p:cNvPr id="22" name="Body Level One…"/>
          <p:cNvSpPr txBox="1"/>
          <p:nvPr>
            <p:ph type="body" sz="quarter" idx="1"/>
          </p:nvPr>
        </p:nvSpPr>
        <p:spPr>
          <a:xfrm>
            <a:off x="1270000" y="8153400"/>
            <a:ext cx="10464800" cy="1130300"/>
          </a:xfrm>
          <a:prstGeom prst="rect">
            <a:avLst/>
          </a:prstGeom>
        </p:spPr>
        <p:txBody>
          <a:bodyPr anchor="t"/>
          <a:lstStyle>
            <a:lvl1pPr marL="0" indent="0" algn="ctr">
              <a:spcBef>
                <a:spcPts val="0"/>
              </a:spcBef>
              <a:buClrTx/>
              <a:buSzTx/>
              <a:buNone/>
              <a:defRPr sz="3700"/>
            </a:lvl1pPr>
            <a:lvl2pPr marL="0" indent="228600" algn="ctr">
              <a:spcBef>
                <a:spcPts val="0"/>
              </a:spcBef>
              <a:buClrTx/>
              <a:buSzTx/>
              <a:buNone/>
              <a:defRPr sz="3700"/>
            </a:lvl2pPr>
            <a:lvl3pPr marL="0" indent="457200" algn="ctr">
              <a:spcBef>
                <a:spcPts val="0"/>
              </a:spcBef>
              <a:buClrTx/>
              <a:buSzTx/>
              <a:buNone/>
              <a:defRPr sz="3700"/>
            </a:lvl3pPr>
            <a:lvl4pPr marL="0" indent="685800" algn="ctr">
              <a:spcBef>
                <a:spcPts val="0"/>
              </a:spcBef>
              <a:buClrTx/>
              <a:buSzTx/>
              <a:buNone/>
              <a:defRPr sz="3700"/>
            </a:lvl4pPr>
            <a:lvl5pPr marL="0" indent="914400" algn="ctr">
              <a:spcBef>
                <a:spcPts val="0"/>
              </a:spcBef>
              <a:buClrTx/>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idx="21"/>
          </p:nvPr>
        </p:nvSpPr>
        <p:spPr>
          <a:xfrm>
            <a:off x="2451058" y="-138499"/>
            <a:ext cx="13525502" cy="9017002"/>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4724400"/>
            <a:ext cx="5334000" cy="4114800"/>
          </a:xfrm>
          <a:prstGeom prst="rect">
            <a:avLst/>
          </a:prstGeom>
        </p:spPr>
        <p:txBody>
          <a:bodyPr anchor="t"/>
          <a:lstStyle>
            <a:lvl1pPr marL="0" indent="0" algn="ctr">
              <a:spcBef>
                <a:spcPts val="0"/>
              </a:spcBef>
              <a:buClrTx/>
              <a:buSzTx/>
              <a:buNone/>
              <a:defRPr sz="3700"/>
            </a:lvl1pPr>
            <a:lvl2pPr marL="0" indent="228600" algn="ctr">
              <a:spcBef>
                <a:spcPts val="0"/>
              </a:spcBef>
              <a:buClrTx/>
              <a:buSzTx/>
              <a:buNone/>
              <a:defRPr sz="3700"/>
            </a:lvl2pPr>
            <a:lvl3pPr marL="0" indent="457200" algn="ctr">
              <a:spcBef>
                <a:spcPts val="0"/>
              </a:spcBef>
              <a:buClrTx/>
              <a:buSzTx/>
              <a:buNone/>
              <a:defRPr sz="3700"/>
            </a:lvl3pPr>
            <a:lvl4pPr marL="0" indent="685800" algn="ctr">
              <a:spcBef>
                <a:spcPts val="0"/>
              </a:spcBef>
              <a:buClrTx/>
              <a:buSzTx/>
              <a:buNone/>
              <a:defRPr sz="3700"/>
            </a:lvl4pPr>
            <a:lvl5pPr marL="0" indent="914400" algn="ctr">
              <a:spcBef>
                <a:spcPts val="0"/>
              </a:spcBef>
              <a:buClrTx/>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56" name="Image"/>
          <p:cNvSpPr/>
          <p:nvPr>
            <p:ph type="pic" idx="21"/>
          </p:nvPr>
        </p:nvSpPr>
        <p:spPr>
          <a:xfrm>
            <a:off x="4473575" y="2032000"/>
            <a:ext cx="10287000" cy="6858000"/>
          </a:xfrm>
          <a:prstGeom prst="rect">
            <a:avLst/>
          </a:prstGeom>
        </p:spPr>
        <p:txBody>
          <a:bodyPr lIns="91439" tIns="45719" rIns="91439" bIns="45719" anchor="t">
            <a:noAutofit/>
          </a:bodyPr>
          <a:lstStyle/>
          <a:p>
            <a:pPr/>
          </a:p>
        </p:txBody>
      </p:sp>
      <p:sp>
        <p:nvSpPr>
          <p:cNvPr id="57" name="Title Text"/>
          <p:cNvSpPr txBox="1"/>
          <p:nvPr>
            <p:ph type="title"/>
          </p:nvPr>
        </p:nvSpPr>
        <p:spPr>
          <a:prstGeom prst="rect">
            <a:avLst/>
          </a:prstGeom>
        </p:spPr>
        <p:txBody>
          <a:bodyPr/>
          <a:lstStyle/>
          <a:p>
            <a:pPr/>
            <a:r>
              <a:t>Title Text</a:t>
            </a:r>
          </a:p>
        </p:txBody>
      </p:sp>
      <p:sp>
        <p:nvSpPr>
          <p:cNvPr id="58" name="Body Level One…"/>
          <p:cNvSpPr txBox="1"/>
          <p:nvPr>
            <p:ph type="body" sz="half" idx="1"/>
          </p:nvPr>
        </p:nvSpPr>
        <p:spPr>
          <a:xfrm>
            <a:off x="952500" y="2590800"/>
            <a:ext cx="5334000" cy="6286500"/>
          </a:xfrm>
          <a:prstGeom prst="rect">
            <a:avLst/>
          </a:prstGeom>
        </p:spPr>
        <p:txBody>
          <a:bodyPr/>
          <a:lstStyle>
            <a:lvl1pPr marL="342900" indent="-342900">
              <a:spcBef>
                <a:spcPts val="3200"/>
              </a:spcBef>
              <a:buClrTx/>
              <a:defRPr sz="2800"/>
            </a:lvl1pPr>
            <a:lvl2pPr marL="685800" indent="-342900">
              <a:spcBef>
                <a:spcPts val="3200"/>
              </a:spcBef>
              <a:buClrTx/>
              <a:defRPr sz="2800"/>
            </a:lvl2pPr>
            <a:lvl3pPr marL="1028700" indent="-342900">
              <a:spcBef>
                <a:spcPts val="3200"/>
              </a:spcBef>
              <a:buClrTx/>
              <a:defRPr sz="2800"/>
            </a:lvl3pPr>
            <a:lvl4pPr marL="1371600" indent="-342900">
              <a:spcBef>
                <a:spcPts val="3200"/>
              </a:spcBef>
              <a:buClrTx/>
              <a:defRPr sz="2800"/>
            </a:lvl4pPr>
            <a:lvl5pPr marL="1714500" indent="-342900">
              <a:spcBef>
                <a:spcPts val="3200"/>
              </a:spcBef>
              <a:buClrTx/>
              <a:defRPr sz="2800"/>
            </a:lvl5pPr>
          </a:lstStyle>
          <a:p>
            <a:pPr/>
            <a:r>
              <a:t>Body Level One</a:t>
            </a:r>
          </a:p>
          <a:p>
            <a:pPr lvl="1"/>
            <a:r>
              <a:t>Body Level Two</a:t>
            </a:r>
          </a:p>
          <a:p>
            <a:pPr lvl="2"/>
            <a:r>
              <a:t>Body Level Three</a:t>
            </a:r>
          </a:p>
          <a:p>
            <a:pPr lvl="3"/>
            <a:r>
              <a:t>Body Level Four</a:t>
            </a:r>
          </a:p>
          <a:p>
            <a:pPr lvl="4"/>
            <a:r>
              <a:t>Body Level Five</a:t>
            </a:r>
          </a:p>
        </p:txBody>
      </p:sp>
      <p:sp>
        <p:nvSpPr>
          <p:cNvPr id="5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66" name="Body Level One…"/>
          <p:cNvSpPr txBox="1"/>
          <p:nvPr>
            <p:ph type="body" idx="1"/>
          </p:nvPr>
        </p:nvSpPr>
        <p:spPr>
          <a:xfrm>
            <a:off x="952500" y="1270000"/>
            <a:ext cx="11099800" cy="7213600"/>
          </a:xfrm>
          <a:prstGeom prst="rect">
            <a:avLst/>
          </a:prstGeom>
        </p:spPr>
        <p:txBody>
          <a:bodyPr/>
          <a:lstStyle>
            <a:lvl1pPr>
              <a:buClrTx/>
            </a:lvl1pPr>
            <a:lvl2pPr>
              <a:buClrTx/>
            </a:lvl2pPr>
            <a:lvl3pPr>
              <a:buClrTx/>
            </a:lvl3pPr>
            <a:lvl4pPr>
              <a:buClrTx/>
            </a:lvl4pPr>
            <a:lvl5pPr>
              <a:buClrTx/>
            </a:lvl5pPr>
          </a:lstStyle>
          <a:p>
            <a:pPr/>
            <a:r>
              <a:t>Body Level One</a:t>
            </a:r>
          </a:p>
          <a:p>
            <a:pPr lvl="1"/>
            <a:r>
              <a:t>Body Level Two</a:t>
            </a:r>
          </a:p>
          <a:p>
            <a:pPr lvl="2"/>
            <a:r>
              <a:t>Body Level Three</a:t>
            </a:r>
          </a:p>
          <a:p>
            <a:pPr lvl="3"/>
            <a:r>
              <a:t>Body Level Four</a:t>
            </a:r>
          </a:p>
          <a:p>
            <a:pPr lvl="4"/>
            <a:r>
              <a:t>Body Level Five</a:t>
            </a:r>
          </a:p>
        </p:txBody>
      </p:sp>
      <p:sp>
        <p:nvSpPr>
          <p:cNvPr id="6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74" name="Image"/>
          <p:cNvSpPr/>
          <p:nvPr>
            <p:ph type="pic" sz="quarter" idx="21"/>
          </p:nvPr>
        </p:nvSpPr>
        <p:spPr>
          <a:xfrm>
            <a:off x="6426200" y="4965700"/>
            <a:ext cx="5886450" cy="3924300"/>
          </a:xfrm>
          <a:prstGeom prst="rect">
            <a:avLst/>
          </a:prstGeom>
        </p:spPr>
        <p:txBody>
          <a:bodyPr lIns="91439" tIns="45719" rIns="91439" bIns="45719" anchor="t">
            <a:noAutofit/>
          </a:bodyPr>
          <a:lstStyle/>
          <a:p>
            <a:pPr/>
          </a:p>
        </p:txBody>
      </p:sp>
      <p:sp>
        <p:nvSpPr>
          <p:cNvPr id="75" name="Image"/>
          <p:cNvSpPr/>
          <p:nvPr>
            <p:ph type="pic" sz="quarter" idx="22"/>
          </p:nvPr>
        </p:nvSpPr>
        <p:spPr>
          <a:xfrm>
            <a:off x="6737350" y="639233"/>
            <a:ext cx="5880100" cy="3920067"/>
          </a:xfrm>
          <a:prstGeom prst="rect">
            <a:avLst/>
          </a:prstGeom>
        </p:spPr>
        <p:txBody>
          <a:bodyPr lIns="91439" tIns="45719" rIns="91439" bIns="45719" anchor="t">
            <a:noAutofit/>
          </a:bodyPr>
          <a:lstStyle/>
          <a:p>
            <a:pPr/>
          </a:p>
        </p:txBody>
      </p:sp>
      <p:sp>
        <p:nvSpPr>
          <p:cNvPr id="76" name="Image"/>
          <p:cNvSpPr/>
          <p:nvPr>
            <p:ph type="pic" idx="23"/>
          </p:nvPr>
        </p:nvSpPr>
        <p:spPr>
          <a:xfrm>
            <a:off x="-3400425" y="-127000"/>
            <a:ext cx="13525500" cy="9017000"/>
          </a:xfrm>
          <a:prstGeom prst="rect">
            <a:avLst/>
          </a:prstGeom>
        </p:spPr>
        <p:txBody>
          <a:bodyPr lIns="91439" tIns="45719" rIns="91439" bIns="45719" anchor="t">
            <a:noAutofit/>
          </a:bodyPr>
          <a:lstStyle/>
          <a:p>
            <a:pPr/>
          </a:p>
        </p:txBody>
      </p:sp>
      <p:sp>
        <p:nvSpPr>
          <p:cNvPr id="7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ne Box">
    <p:spTree>
      <p:nvGrpSpPr>
        <p:cNvPr id="1" name=""/>
        <p:cNvGrpSpPr/>
        <p:nvPr/>
      </p:nvGrpSpPr>
      <p:grpSpPr>
        <a:xfrm>
          <a:off x="0" y="0"/>
          <a:ext cx="0" cy="0"/>
          <a:chOff x="0" y="0"/>
          <a:chExt cx="0" cy="0"/>
        </a:xfrm>
      </p:grpSpPr>
      <p:sp>
        <p:nvSpPr>
          <p:cNvPr id="84" name="“Type a quote here.”"/>
          <p:cNvSpPr txBox="1"/>
          <p:nvPr>
            <p:ph type="body" sz="quarter" idx="21"/>
          </p:nvPr>
        </p:nvSpPr>
        <p:spPr>
          <a:xfrm>
            <a:off x="1270000" y="4308686"/>
            <a:ext cx="10464800" cy="609601"/>
          </a:xfrm>
          <a:prstGeom prst="rect">
            <a:avLst/>
          </a:prstGeom>
        </p:spPr>
        <p:txBody>
          <a:bodyPr>
            <a:spAutoFit/>
          </a:bodyPr>
          <a:lstStyle>
            <a:lvl1pPr marL="0" indent="0">
              <a:buClrTx/>
              <a:buSzTx/>
              <a:buNone/>
            </a:lvl1pPr>
          </a:lstStyle>
          <a:p>
            <a:pPr/>
            <a:r>
              <a:t>“Type a quote here.” </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000000"/>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b="0" sz="1600">
                <a:latin typeface="Helvetica Neue Light"/>
                <a:ea typeface="Helvetica Neue Light"/>
                <a:cs typeface="Helvetica Neue Light"/>
                <a:sym typeface="Helvetica Neue Light"/>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Neue Medium"/>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Neue Medium"/>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Neue Medium"/>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Neue Medium"/>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Neue Medium"/>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Neue Medium"/>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Neue Medium"/>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Neue Medium"/>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Neue Medium"/>
        </a:defRPr>
      </a:lvl9pPr>
    </p:titleStyle>
    <p:bodyStyle>
      <a:lvl1pPr marL="444500" marR="0" indent="-444500" algn="l" defTabSz="584200" rtl="0" latinLnBrk="0">
        <a:lnSpc>
          <a:spcPct val="100000"/>
        </a:lnSpc>
        <a:spcBef>
          <a:spcPts val="2000"/>
        </a:spcBef>
        <a:spcAft>
          <a:spcPts val="0"/>
        </a:spcAft>
        <a:buClr>
          <a:srgbClr val="FFFFFF"/>
        </a:buClr>
        <a:buSzPct val="145000"/>
        <a:buFontTx/>
        <a:buChar char="•"/>
        <a:tabLst/>
        <a:defRPr b="0" baseline="0" cap="none" i="0" spc="0" strike="noStrike" sz="3200" u="none">
          <a:solidFill>
            <a:srgbClr val="FFFFFF"/>
          </a:solidFill>
          <a:uFillTx/>
          <a:latin typeface="Helvetica Neue"/>
          <a:ea typeface="Helvetica Neue"/>
          <a:cs typeface="Helvetica Neue"/>
          <a:sym typeface="Helvetica Neue"/>
        </a:defRPr>
      </a:lvl1pPr>
      <a:lvl2pPr marL="889000" marR="0" indent="-444500" algn="l" defTabSz="584200" rtl="0" latinLnBrk="0">
        <a:lnSpc>
          <a:spcPct val="100000"/>
        </a:lnSpc>
        <a:spcBef>
          <a:spcPts val="2000"/>
        </a:spcBef>
        <a:spcAft>
          <a:spcPts val="0"/>
        </a:spcAft>
        <a:buClr>
          <a:srgbClr val="FFFFFF"/>
        </a:buClr>
        <a:buSzPct val="145000"/>
        <a:buFontTx/>
        <a:buChar char="•"/>
        <a:tabLst/>
        <a:defRPr b="0" baseline="0" cap="none" i="0" spc="0" strike="noStrike" sz="3200" u="none">
          <a:solidFill>
            <a:srgbClr val="FFFFFF"/>
          </a:solidFill>
          <a:uFillTx/>
          <a:latin typeface="Helvetica Neue"/>
          <a:ea typeface="Helvetica Neue"/>
          <a:cs typeface="Helvetica Neue"/>
          <a:sym typeface="Helvetica Neue"/>
        </a:defRPr>
      </a:lvl2pPr>
      <a:lvl3pPr marL="1333500" marR="0" indent="-444500" algn="l" defTabSz="584200" rtl="0" latinLnBrk="0">
        <a:lnSpc>
          <a:spcPct val="100000"/>
        </a:lnSpc>
        <a:spcBef>
          <a:spcPts val="2000"/>
        </a:spcBef>
        <a:spcAft>
          <a:spcPts val="0"/>
        </a:spcAft>
        <a:buClr>
          <a:srgbClr val="FFFFFF"/>
        </a:buClr>
        <a:buSzPct val="145000"/>
        <a:buFontTx/>
        <a:buChar char="•"/>
        <a:tabLst/>
        <a:defRPr b="0" baseline="0" cap="none" i="0" spc="0" strike="noStrike" sz="3200" u="none">
          <a:solidFill>
            <a:srgbClr val="FFFFFF"/>
          </a:solidFill>
          <a:uFillTx/>
          <a:latin typeface="Helvetica Neue"/>
          <a:ea typeface="Helvetica Neue"/>
          <a:cs typeface="Helvetica Neue"/>
          <a:sym typeface="Helvetica Neue"/>
        </a:defRPr>
      </a:lvl3pPr>
      <a:lvl4pPr marL="1778000" marR="0" indent="-444500" algn="l" defTabSz="584200" rtl="0" latinLnBrk="0">
        <a:lnSpc>
          <a:spcPct val="100000"/>
        </a:lnSpc>
        <a:spcBef>
          <a:spcPts val="2000"/>
        </a:spcBef>
        <a:spcAft>
          <a:spcPts val="0"/>
        </a:spcAft>
        <a:buClr>
          <a:srgbClr val="FFFFFF"/>
        </a:buClr>
        <a:buSzPct val="145000"/>
        <a:buFontTx/>
        <a:buChar char="•"/>
        <a:tabLst/>
        <a:defRPr b="0" baseline="0" cap="none" i="0" spc="0" strike="noStrike" sz="3200" u="none">
          <a:solidFill>
            <a:srgbClr val="FFFFFF"/>
          </a:solidFill>
          <a:uFillTx/>
          <a:latin typeface="Helvetica Neue"/>
          <a:ea typeface="Helvetica Neue"/>
          <a:cs typeface="Helvetica Neue"/>
          <a:sym typeface="Helvetica Neue"/>
        </a:defRPr>
      </a:lvl4pPr>
      <a:lvl5pPr marL="2222500" marR="0" indent="-444500" algn="l" defTabSz="584200" rtl="0" latinLnBrk="0">
        <a:lnSpc>
          <a:spcPct val="100000"/>
        </a:lnSpc>
        <a:spcBef>
          <a:spcPts val="2000"/>
        </a:spcBef>
        <a:spcAft>
          <a:spcPts val="0"/>
        </a:spcAft>
        <a:buClr>
          <a:srgbClr val="FFFFFF"/>
        </a:buClr>
        <a:buSzPct val="145000"/>
        <a:buFontTx/>
        <a:buChar char="•"/>
        <a:tabLst/>
        <a:defRPr b="0" baseline="0" cap="none" i="0" spc="0" strike="noStrike" sz="3200" u="none">
          <a:solidFill>
            <a:srgbClr val="FFFFFF"/>
          </a:solidFill>
          <a:uFillTx/>
          <a:latin typeface="Helvetica Neue"/>
          <a:ea typeface="Helvetica Neue"/>
          <a:cs typeface="Helvetica Neue"/>
          <a:sym typeface="Helvetica Neue"/>
        </a:defRPr>
      </a:lvl5pPr>
      <a:lvl6pPr marL="2667000" marR="0" indent="-444500" algn="l" defTabSz="584200" rtl="0" latinLnBrk="0">
        <a:lnSpc>
          <a:spcPct val="100000"/>
        </a:lnSpc>
        <a:spcBef>
          <a:spcPts val="2000"/>
        </a:spcBef>
        <a:spcAft>
          <a:spcPts val="0"/>
        </a:spcAft>
        <a:buClr>
          <a:srgbClr val="FFFFFF"/>
        </a:buClr>
        <a:buSzPct val="145000"/>
        <a:buFontTx/>
        <a:buChar char="•"/>
        <a:tabLst/>
        <a:defRPr b="0" baseline="0" cap="none" i="0" spc="0" strike="noStrike" sz="3200" u="none">
          <a:solidFill>
            <a:srgbClr val="FFFFFF"/>
          </a:solidFill>
          <a:uFillTx/>
          <a:latin typeface="Helvetica Neue"/>
          <a:ea typeface="Helvetica Neue"/>
          <a:cs typeface="Helvetica Neue"/>
          <a:sym typeface="Helvetica Neue"/>
        </a:defRPr>
      </a:lvl6pPr>
      <a:lvl7pPr marL="3111500" marR="0" indent="-444500" algn="l" defTabSz="584200" rtl="0" latinLnBrk="0">
        <a:lnSpc>
          <a:spcPct val="100000"/>
        </a:lnSpc>
        <a:spcBef>
          <a:spcPts val="2000"/>
        </a:spcBef>
        <a:spcAft>
          <a:spcPts val="0"/>
        </a:spcAft>
        <a:buClr>
          <a:srgbClr val="FFFFFF"/>
        </a:buClr>
        <a:buSzPct val="145000"/>
        <a:buFontTx/>
        <a:buChar char="•"/>
        <a:tabLst/>
        <a:defRPr b="0" baseline="0" cap="none" i="0" spc="0" strike="noStrike" sz="3200" u="none">
          <a:solidFill>
            <a:srgbClr val="FFFFFF"/>
          </a:solidFill>
          <a:uFillTx/>
          <a:latin typeface="Helvetica Neue"/>
          <a:ea typeface="Helvetica Neue"/>
          <a:cs typeface="Helvetica Neue"/>
          <a:sym typeface="Helvetica Neue"/>
        </a:defRPr>
      </a:lvl7pPr>
      <a:lvl8pPr marL="3556000" marR="0" indent="-444500" algn="l" defTabSz="584200" rtl="0" latinLnBrk="0">
        <a:lnSpc>
          <a:spcPct val="100000"/>
        </a:lnSpc>
        <a:spcBef>
          <a:spcPts val="2000"/>
        </a:spcBef>
        <a:spcAft>
          <a:spcPts val="0"/>
        </a:spcAft>
        <a:buClr>
          <a:srgbClr val="FFFFFF"/>
        </a:buClr>
        <a:buSzPct val="145000"/>
        <a:buFontTx/>
        <a:buChar char="•"/>
        <a:tabLst/>
        <a:defRPr b="0" baseline="0" cap="none" i="0" spc="0" strike="noStrike" sz="3200" u="none">
          <a:solidFill>
            <a:srgbClr val="FFFFFF"/>
          </a:solidFill>
          <a:uFillTx/>
          <a:latin typeface="Helvetica Neue"/>
          <a:ea typeface="Helvetica Neue"/>
          <a:cs typeface="Helvetica Neue"/>
          <a:sym typeface="Helvetica Neue"/>
        </a:defRPr>
      </a:lvl8pPr>
      <a:lvl9pPr marL="4000500" marR="0" indent="-444500" algn="l" defTabSz="584200" rtl="0" latinLnBrk="0">
        <a:lnSpc>
          <a:spcPct val="100000"/>
        </a:lnSpc>
        <a:spcBef>
          <a:spcPts val="2000"/>
        </a:spcBef>
        <a:spcAft>
          <a:spcPts val="0"/>
        </a:spcAft>
        <a:buClr>
          <a:srgbClr val="FFFFFF"/>
        </a:buClr>
        <a:buSzPct val="145000"/>
        <a:buFontTx/>
        <a:buChar char="•"/>
        <a:tabLst/>
        <a:defRPr b="0" baseline="0" cap="none" i="0" spc="0" strike="noStrike" sz="3200" u="none">
          <a:solidFill>
            <a:srgbClr val="FFFFFF"/>
          </a:solidFill>
          <a:uFillTx/>
          <a:latin typeface="Helvetica Neue"/>
          <a:ea typeface="Helvetica Neue"/>
          <a:cs typeface="Helvetica Neue"/>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9" name="Системный Анализ…"/>
          <p:cNvSpPr txBox="1"/>
          <p:nvPr>
            <p:ph type="ctrTitle"/>
          </p:nvPr>
        </p:nvSpPr>
        <p:spPr>
          <a:xfrm>
            <a:off x="1270000" y="1193800"/>
            <a:ext cx="10464800" cy="3302000"/>
          </a:xfrm>
          <a:prstGeom prst="rect">
            <a:avLst/>
          </a:prstGeom>
        </p:spPr>
        <p:txBody>
          <a:bodyPr/>
          <a:lstStyle/>
          <a:p>
            <a:pPr/>
            <a:r>
              <a:t>Системный Анализ</a:t>
            </a:r>
          </a:p>
          <a:p>
            <a:pPr>
              <a:defRPr sz="3700">
                <a:latin typeface="Helvetica Neue"/>
                <a:ea typeface="Helvetica Neue"/>
                <a:cs typeface="Helvetica Neue"/>
                <a:sym typeface="Helvetica Neue"/>
              </a:defRPr>
            </a:pPr>
            <a:r>
              <a:t>основы 2/2</a:t>
            </a:r>
          </a:p>
        </p:txBody>
      </p:sp>
      <p:sp>
        <p:nvSpPr>
          <p:cNvPr id="110" name="Алексей Рыхальский…"/>
          <p:cNvSpPr txBox="1"/>
          <p:nvPr>
            <p:ph type="subTitle" sz="quarter" idx="1"/>
          </p:nvPr>
        </p:nvSpPr>
        <p:spPr>
          <a:xfrm>
            <a:off x="1270000" y="5435600"/>
            <a:ext cx="10464800" cy="1130300"/>
          </a:xfrm>
          <a:prstGeom prst="rect">
            <a:avLst/>
          </a:prstGeom>
        </p:spPr>
        <p:txBody>
          <a:bodyPr/>
          <a:lstStyle/>
          <a:p>
            <a:pPr defTabSz="537463">
              <a:defRPr sz="3404"/>
            </a:pPr>
            <a:r>
              <a:t>Алексей Рыхальский</a:t>
            </a:r>
          </a:p>
          <a:p>
            <a:pPr defTabSz="537463">
              <a:defRPr sz="3404"/>
            </a:pPr>
            <a:r>
              <a:t>2017</a:t>
            </a:r>
          </a:p>
        </p:txBody>
      </p:sp>
      <p:sp>
        <p:nvSpPr>
          <p:cNvPr id="111" name="Slide Number"/>
          <p:cNvSpPr txBox="1"/>
          <p:nvPr>
            <p:ph type="sldNum" sz="quarter" idx="4294967295"/>
          </p:nvPr>
        </p:nvSpPr>
        <p:spPr>
          <a:xfrm>
            <a:off x="6385373" y="9296400"/>
            <a:ext cx="227280" cy="32430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 name="Стабилизирующие петли: балансирующий цикл обратной связи…"/>
          <p:cNvSpPr txBox="1"/>
          <p:nvPr>
            <p:ph type="body" idx="21"/>
          </p:nvPr>
        </p:nvSpPr>
        <p:spPr>
          <a:xfrm>
            <a:off x="1270000" y="313342"/>
            <a:ext cx="10464800" cy="8600289"/>
          </a:xfrm>
          <a:prstGeom prst="rect">
            <a:avLst/>
          </a:prstGeom>
        </p:spPr>
        <p:txBody>
          <a:bodyPr/>
          <a:lstStyle/>
          <a:p>
            <a:pPr>
              <a:defRPr b="1" sz="2900"/>
            </a:pPr>
            <a:r>
              <a:t>Стабилизирующие петли: балансирующий цикл обратной связи</a:t>
            </a:r>
          </a:p>
          <a:p>
            <a:pPr>
              <a:defRPr sz="2900"/>
            </a:pPr>
            <a:r>
              <a:t>Один из широко распространенных типов обратных связей стабилизирует величину запаса на определенном уровне — так как это было в примере с текущим банковским счетом, </a:t>
            </a:r>
            <a:r>
              <a:rPr u="sng"/>
              <a:t>уровень запаса может поддерживаться не совсем неизменным, а просто ОСТАВАТЬСЯ В КАКИХ-ТО ГРАНИЦАХ</a:t>
            </a:r>
            <a:r>
              <a:t>. Приведенные дальше другие примеры стабилизирующих циклов обратной связи наверняка вам знакомы. На них мы сможем изучить отдельные составляющие петель обратной связи.</a:t>
            </a:r>
          </a:p>
          <a:p>
            <a:pPr>
              <a:defRPr sz="2900"/>
            </a:pPr>
            <a:r>
              <a:t>Если вы часто пьете кофе, то вам знакомо такое поведение: когда человек ощущает упадок сил, он наливает себе чашечку крепкого черного кофе, чтобы взбодриться. Любитель кофе ориентируется на желаемое количество энергии для работы — это</a:t>
            </a:r>
            <a:r>
              <a:rPr u="sng"/>
              <a:t> желаемая величина запаса.</a:t>
            </a:r>
          </a:p>
        </p:txBody>
      </p:sp>
      <p:sp>
        <p:nvSpPr>
          <p:cNvPr id="138"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0" name="Задача такой системы доставки/потребления кофеина — поддерживать текущий запас энергии на желаемом уровне или близко к нему.…"/>
          <p:cNvSpPr txBox="1"/>
          <p:nvPr>
            <p:ph type="body" idx="21"/>
          </p:nvPr>
        </p:nvSpPr>
        <p:spPr>
          <a:xfrm>
            <a:off x="1270000" y="859264"/>
            <a:ext cx="10464800" cy="7508445"/>
          </a:xfrm>
          <a:prstGeom prst="rect">
            <a:avLst/>
          </a:prstGeom>
        </p:spPr>
        <p:txBody>
          <a:bodyPr/>
          <a:lstStyle/>
          <a:p>
            <a:pPr>
              <a:defRPr sz="2800"/>
            </a:pPr>
            <a:r>
              <a:t>Задача такой системы доставки/потребления кофеина — поддерживать </a:t>
            </a:r>
            <a:r>
              <a:rPr u="sng"/>
              <a:t>текущий запас энергии на желаемом уровне или близко к нему</a:t>
            </a:r>
            <a:r>
              <a:t>. </a:t>
            </a:r>
          </a:p>
          <a:p>
            <a:pPr>
              <a:defRPr sz="2800"/>
            </a:pPr>
            <a:r>
              <a:rPr u="sng"/>
              <a:t>РАЗНОСТЬ</a:t>
            </a:r>
            <a:r>
              <a:t> между текущим и желаемым уровнем энергии и заставляет вас действовать, чтобы принять очередную порцию кофеина. (Кроме того, у вас могут быть и другие причины, чтобы пить кофе: может, ваш просто нравится его вкус или доставляет удовольствие выпить кофейку в хорошей компании.)</a:t>
            </a:r>
          </a:p>
          <a:p>
            <a:pPr>
              <a:defRPr sz="2800"/>
            </a:pPr>
            <a:r>
              <a:t>Обратите внимание: мы пока не говорим «больше/меньше». «Запас энергии в организме» — это именно сама величина запаса, а не утверждение, что «энергии слишком мало». «Принятие кофе» не означает «выпить больше кофе». Мы говорим именно так, </a:t>
            </a:r>
            <a:r>
              <a:rPr u="sng"/>
              <a:t>ПОТОМУ, ЧТО МНОГИЕ ЦИКЛЫ ОБРАТНОЙ СВЯЗИ СПОСОБНЫ РАБОТАТЬ В ОБОИХ НАПРАВЛЕНИЯХ</a:t>
            </a:r>
            <a:r>
              <a:t>. </a:t>
            </a:r>
          </a:p>
        </p:txBody>
      </p:sp>
      <p:sp>
        <p:nvSpPr>
          <p:cNvPr id="141"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 name="В нашем примере с любителем кофе петля обратной связи может скорректировать как недостаточное потребление кофеина, так и избыточное. Если вы выпьете слишком много кофе, то ощутите переизбыток сил, они будут так и распирать вас, поэтому прием кофеина захо"/>
          <p:cNvSpPr txBox="1"/>
          <p:nvPr>
            <p:ph type="body" idx="21"/>
          </p:nvPr>
        </p:nvSpPr>
        <p:spPr>
          <a:xfrm>
            <a:off x="1270000" y="885020"/>
            <a:ext cx="10464800" cy="7456933"/>
          </a:xfrm>
          <a:prstGeom prst="rect">
            <a:avLst/>
          </a:prstGeom>
        </p:spPr>
        <p:txBody>
          <a:bodyPr/>
          <a:lstStyle/>
          <a:p>
            <a:pPr>
              <a:defRPr sz="3000"/>
            </a:pPr>
            <a:r>
              <a:t>В нашем примере с любителем кофе петля обратной связи может скорректировать как недостаточное потребление кофеина, так и избыточное. Если вы выпьете слишком много кофе, то ощутите переизбыток сил, они будут так и распирать вас, поэтому прием кофеина захочется на некоторое время прекратить. Избыток энергии </a:t>
            </a:r>
            <a:r>
              <a:rPr u="sng"/>
              <a:t>ТОЖЕ СОЗДАЕТ РАЗНИЦУ</a:t>
            </a:r>
            <a:r>
              <a:t> между текущим и желаемым запасом энергии (ощущение «перебора»), поэтому вы воздержитесь от употребления кофе до тех пор, пока уровень энергии не уменьшится.   </a:t>
            </a:r>
          </a:p>
          <a:p>
            <a:pPr>
              <a:defRPr sz="3000"/>
            </a:pPr>
            <a:r>
              <a:t>Петля обратной связи может изменять уровень энергии в любую сторону — как увеличения, так и уменьшения.</a:t>
            </a:r>
          </a:p>
          <a:p>
            <a:pPr>
              <a:defRPr sz="3000"/>
            </a:pPr>
            <a:r>
              <a:t>Можно было бы показать входной поток энергии проистекающим из символа «облака», но вместо этого лучше чуть позже усложнить диаграмму.</a:t>
            </a:r>
          </a:p>
        </p:txBody>
      </p:sp>
      <p:sp>
        <p:nvSpPr>
          <p:cNvPr id="144"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6" name="ПОМНИТЕ, ВСЕ СИСТЕМНЫЕ ДИАГРАММЫ — ЭТО УПРОЩЕННЫЕ ПРЕДСТАВЛЕНИЯ РЕАЛЬНОГО МИРА.…"/>
          <p:cNvSpPr txBox="1"/>
          <p:nvPr>
            <p:ph type="body" idx="21"/>
          </p:nvPr>
        </p:nvSpPr>
        <p:spPr>
          <a:xfrm>
            <a:off x="1270000" y="732265"/>
            <a:ext cx="10464800" cy="7762444"/>
          </a:xfrm>
          <a:prstGeom prst="rect">
            <a:avLst/>
          </a:prstGeom>
        </p:spPr>
        <p:txBody>
          <a:bodyPr/>
          <a:lstStyle/>
          <a:p>
            <a:pPr>
              <a:defRPr sz="2800"/>
            </a:pPr>
            <a:r>
              <a:t>ПОМНИТЕ, ВСЕ СИСТЕМНЫЕ ДИАГРАММЫ — ЭТО УПРОЩЕННЫЕ ПРЕДСТАВЛЕНИЯ РЕАЛЬНОГО МИРА.</a:t>
            </a:r>
          </a:p>
          <a:p>
            <a:pPr>
              <a:defRPr sz="2800"/>
            </a:pPr>
            <a:r>
              <a:t>МЫ САМИ ВЫБИРАЕМ МАСШТАБЫ ЭТОГО УПРОЩЕНИЯ. </a:t>
            </a:r>
          </a:p>
          <a:p>
            <a:pPr>
              <a:defRPr sz="2800"/>
            </a:pPr>
            <a:r>
              <a:t>В данном случае лучше указать еще один запас — то количество энергии, что запасено в организме и может быть активировано с помощью кофеина. </a:t>
            </a:r>
          </a:p>
          <a:p>
            <a:pPr>
              <a:defRPr sz="2800"/>
            </a:pPr>
            <a:r>
              <a:t>Это нужно для того, чтобы показать, что система — это не только петля обратной связи. Как известно всем любителям кофе, действие кофеина непродолжительно. Образно говоря, кофе может заставить мотор крутиться быстрее, но при этом запас топлива баке не увеличивается. Довольно быстро стимулирующее действие кофе ослабевает, и организм в результате испытает еще больший дефицит энергии, чем до принятия кофеина. Появившаяся вновь разница между желаемым и имеющимся уровнем энергии заставит вас опять отправиться за кофейником.</a:t>
            </a:r>
          </a:p>
        </p:txBody>
      </p:sp>
      <p:sp>
        <p:nvSpPr>
          <p:cNvPr id="147"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9" name="Будет гораздо лучше, если вместо очередной чашки кофе вы прибегнете к какому-нибудь другому способу обрести энергию, более действенному и полезному для здоровья: пойдете поесть, отправитесь прогуляться, как следует выспитесь...…"/>
          <p:cNvSpPr txBox="1"/>
          <p:nvPr>
            <p:ph type="body" idx="21"/>
          </p:nvPr>
        </p:nvSpPr>
        <p:spPr>
          <a:xfrm>
            <a:off x="1270000" y="694876"/>
            <a:ext cx="10464800" cy="7837221"/>
          </a:xfrm>
          <a:prstGeom prst="rect">
            <a:avLst/>
          </a:prstGeom>
        </p:spPr>
        <p:txBody>
          <a:bodyPr/>
          <a:lstStyle/>
          <a:p>
            <a:pPr/>
            <a:r>
              <a:t>Будет гораздо лучше, если вместо очередной чашки кофе вы прибегнете к какому-нибудь другому способу обрести энергию, более действенному и полезному для здоровья: пойдете поесть, отправитесь прогуляться, как следует выспитесь...</a:t>
            </a:r>
          </a:p>
          <a:p>
            <a:pPr/>
            <a:r>
              <a:t>Петли обратной связи, стабилизирующие запас на каком-то уровне, позволяющие его регулировать и достигать желаемого значения, называются </a:t>
            </a:r>
            <a:r>
              <a:rPr u="sng"/>
              <a:t>балансирующими циклами обратной связи</a:t>
            </a:r>
            <a:r>
              <a:t>. </a:t>
            </a:r>
          </a:p>
          <a:p>
            <a:pPr/>
            <a:r>
              <a:t>Внутри такого цикла на диаграмме ставится буква «Б». БАЛАНСИРУЮЩИЕ ЦИКЛЫ СТРЕМЯТСЯ К ДОСТИЖЕНИЮ КАКОГО-ТО ЗНАЧЕНИЯ, К СТАБИЛИЗАЦИИ. Каждый такой цикл старается удержать запас на каком-то уровне или в каких-то пределах.</a:t>
            </a:r>
          </a:p>
        </p:txBody>
      </p:sp>
      <p:sp>
        <p:nvSpPr>
          <p:cNvPr id="150"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2" name="Балансирующий цикл противодействует любому внешнему воздействию на систему.…"/>
          <p:cNvSpPr txBox="1"/>
          <p:nvPr>
            <p:ph type="body" idx="21"/>
          </p:nvPr>
        </p:nvSpPr>
        <p:spPr>
          <a:xfrm>
            <a:off x="1270000" y="428176"/>
            <a:ext cx="10464800" cy="8370621"/>
          </a:xfrm>
          <a:prstGeom prst="rect">
            <a:avLst/>
          </a:prstGeom>
        </p:spPr>
        <p:txBody>
          <a:bodyPr/>
          <a:lstStyle/>
          <a:p>
            <a:pPr>
              <a:defRPr b="1"/>
            </a:pPr>
            <a:r>
              <a:t>Балансирующий цикл противодействует любому внешнему воздействию на систему. </a:t>
            </a:r>
          </a:p>
          <a:p>
            <a:pPr marL="444500" indent="-444500">
              <a:buSzPct val="145000"/>
              <a:buChar char="•"/>
            </a:pPr>
            <a:r>
              <a:t>Если запас слишком велик, балансирующий цикл постарается уменьшить его. </a:t>
            </a:r>
          </a:p>
          <a:p>
            <a:pPr marL="444500" indent="-444500">
              <a:buSzPct val="145000"/>
              <a:buChar char="•"/>
            </a:pPr>
            <a:r>
              <a:t>Если запас слишком мал, балансирующий цикл будет стремиться увеличить его.</a:t>
            </a:r>
          </a:p>
          <a:p>
            <a:pPr/>
            <a:r>
              <a:t>А вот еще один пример, в котором присутствует кофе, — только на этот раз речь пойдет не о принятии решения человеком, а о действии законов физики. </a:t>
            </a:r>
          </a:p>
          <a:p>
            <a:pPr/>
            <a:r>
              <a:t>Горячая кружка кофе постепенно остывает до комнатной температуры. Скорость остывания зависит от разности между температурой кофе и комнатной температурой. Чем больше разность, тем выше скорость остывания.</a:t>
            </a:r>
          </a:p>
        </p:txBody>
      </p:sp>
      <p:sp>
        <p:nvSpPr>
          <p:cNvPr id="153"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Петля обратной связи работает и в другом направлении: если вы приготовите кофе со льдом в жаркий день, он будет нагреваться, пока его температура не сравняется с комнатной.…"/>
          <p:cNvSpPr txBox="1"/>
          <p:nvPr>
            <p:ph type="body" idx="21"/>
          </p:nvPr>
        </p:nvSpPr>
        <p:spPr>
          <a:xfrm>
            <a:off x="1270000" y="2485780"/>
            <a:ext cx="10464800" cy="4255413"/>
          </a:xfrm>
          <a:prstGeom prst="rect">
            <a:avLst/>
          </a:prstGeom>
        </p:spPr>
        <p:txBody>
          <a:bodyPr/>
          <a:lstStyle/>
          <a:p>
            <a:pPr/>
            <a:r>
              <a:t>Петля обратной связи работает и в другом направлении: если вы приготовите кофе со льдом в жаркий день, он будет нагреваться, пока его температура не сравняется с комнатной.</a:t>
            </a:r>
          </a:p>
          <a:p>
            <a:pPr/>
            <a:r>
              <a:rPr b="1"/>
              <a:t>Цель этой системы — привести к нулю разность между температурой кофе и температурой в помещении, и неважно, какой знак имеет эта разность.</a:t>
            </a:r>
          </a:p>
        </p:txBody>
      </p:sp>
      <p:sp>
        <p:nvSpPr>
          <p:cNvPr id="156"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Каким бы ни было начальное значение запаса в системе (в данном случае температура кофе), больше ли оно желаемого или меньше (выше или ниже температура, чем комнатная), балансирующий цикл обратной связи и приведет его к желаемому уровню.…"/>
          <p:cNvSpPr txBox="1"/>
          <p:nvPr>
            <p:ph type="body" idx="21"/>
          </p:nvPr>
        </p:nvSpPr>
        <p:spPr>
          <a:xfrm>
            <a:off x="1270000" y="2269676"/>
            <a:ext cx="10464800" cy="4687622"/>
          </a:xfrm>
          <a:prstGeom prst="rect">
            <a:avLst/>
          </a:prstGeom>
        </p:spPr>
        <p:txBody>
          <a:bodyPr/>
          <a:lstStyle/>
          <a:p>
            <a:pPr/>
            <a:r>
              <a:t>Каким бы ни было начальное значение запаса в системе (в данном случае температура кофе), больше ли оно желаемого или меньше (выше или ниже температура, чем комнатная), балансирующий цикл обратной связи и приведет его к желаемому уровню.</a:t>
            </a:r>
          </a:p>
          <a:p>
            <a:pPr>
              <a:defRPr u="sng"/>
            </a:pPr>
            <a:r>
              <a:t>Скорость изменений   начале процесса выше, и она становится тем меньше, чем  меньше разность между текущим и желаемым значением запаса.</a:t>
            </a:r>
          </a:p>
        </p:txBody>
      </p:sp>
      <p:sp>
        <p:nvSpPr>
          <p:cNvPr id="159"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Балансирующие циклы обратной связи служат выравнивающими структурами в системе, позволяют достичь желаемого значения, выполняют функции одновременно источника стабильности и противодействия изменениям."/>
          <p:cNvSpPr txBox="1"/>
          <p:nvPr>
            <p:ph type="body" idx="21"/>
          </p:nvPr>
        </p:nvSpPr>
        <p:spPr>
          <a:xfrm>
            <a:off x="1270000" y="3343030"/>
            <a:ext cx="10464800" cy="2540913"/>
          </a:xfrm>
          <a:prstGeom prst="rect">
            <a:avLst/>
          </a:prstGeom>
        </p:spPr>
        <p:txBody>
          <a:bodyPr/>
          <a:lstStyle/>
          <a:p>
            <a:pPr/>
            <a:r>
              <a:t>Балансирующие циклы обратной связи служат </a:t>
            </a:r>
            <a:r>
              <a:rPr b="1" u="sng"/>
              <a:t>выравнивающими структурами</a:t>
            </a:r>
            <a:r>
              <a:t> в системе, позволяют достичь желаемого значения, выполняют функции одновременно источника </a:t>
            </a:r>
            <a:r>
              <a:rPr b="1" u="sng"/>
              <a:t>стабильности и противодействия изменениям</a:t>
            </a:r>
            <a:r>
              <a:rPr b="1"/>
              <a:t>.</a:t>
            </a:r>
          </a:p>
        </p:txBody>
      </p:sp>
      <p:sp>
        <p:nvSpPr>
          <p:cNvPr id="162"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Такой тип поведения — постепенное приближение к цели, определенной системой, — демонстрируется и во многих других случаях:…"/>
          <p:cNvSpPr txBox="1"/>
          <p:nvPr>
            <p:ph type="body" idx="21"/>
          </p:nvPr>
        </p:nvSpPr>
        <p:spPr>
          <a:xfrm>
            <a:off x="1270000" y="1006026"/>
            <a:ext cx="10464800" cy="7214922"/>
          </a:xfrm>
          <a:prstGeom prst="rect">
            <a:avLst/>
          </a:prstGeom>
        </p:spPr>
        <p:txBody>
          <a:bodyPr/>
          <a:lstStyle/>
          <a:p>
            <a:pPr>
              <a:defRPr b="1"/>
            </a:pPr>
            <a:r>
              <a:t>Такой тип поведения — постепенное приближение к цели, определенной системой, — демонстрируется и во многих других случаях: </a:t>
            </a:r>
          </a:p>
          <a:p>
            <a:pPr marL="444500" indent="-444500">
              <a:buSzPct val="145000"/>
              <a:buChar char="•"/>
            </a:pPr>
            <a:r>
              <a:t>радиоактивный распад, </a:t>
            </a:r>
          </a:p>
          <a:p>
            <a:pPr marL="444500" indent="-444500">
              <a:buSzPct val="145000"/>
              <a:buChar char="•"/>
            </a:pPr>
            <a:r>
              <a:t>самонаведение ракет и снарядов, </a:t>
            </a:r>
          </a:p>
          <a:p>
            <a:pPr marL="444500" indent="-444500">
              <a:buSzPct val="145000"/>
              <a:buChar char="•"/>
            </a:pPr>
            <a:r>
              <a:t>обесценивание активов, </a:t>
            </a:r>
          </a:p>
          <a:p>
            <a:pPr marL="444500" indent="-444500">
              <a:buSzPct val="145000"/>
              <a:buChar char="•"/>
            </a:pPr>
            <a:r>
              <a:t>регулирование уровня воды в водохранилище, </a:t>
            </a:r>
          </a:p>
          <a:p>
            <a:pPr marL="444500" indent="-444500">
              <a:buSzPct val="145000"/>
              <a:buChar char="•"/>
            </a:pPr>
            <a:r>
              <a:t>колебания уровня сахара в крови, </a:t>
            </a:r>
          </a:p>
          <a:p>
            <a:pPr marL="444500" indent="-444500">
              <a:buSzPct val="145000"/>
              <a:buChar char="•"/>
            </a:pPr>
            <a:r>
              <a:t>торможение машины на запрещающий сигнал светофора... </a:t>
            </a:r>
          </a:p>
          <a:p>
            <a:pPr marL="444500" indent="-444500">
              <a:buSzPct val="145000"/>
              <a:buChar char="•"/>
            </a:pPr>
            <a:r>
              <a:t>… </a:t>
            </a:r>
          </a:p>
        </p:txBody>
      </p:sp>
      <p:sp>
        <p:nvSpPr>
          <p:cNvPr id="165"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3" name="Как система влияет сама на себя: механизм обратной связи"/>
          <p:cNvSpPr txBox="1"/>
          <p:nvPr>
            <p:ph type="body" idx="21"/>
          </p:nvPr>
        </p:nvSpPr>
        <p:spPr>
          <a:xfrm>
            <a:off x="1270000" y="4085776"/>
            <a:ext cx="10464800" cy="1055422"/>
          </a:xfrm>
          <a:prstGeom prst="rect">
            <a:avLst/>
          </a:prstGeom>
        </p:spPr>
        <p:txBody>
          <a:bodyPr/>
          <a:lstStyle/>
          <a:p>
            <a:pPr/>
            <a:r>
              <a:t>Как система влияет сама на себя: механизм обратной связи</a:t>
            </a:r>
          </a:p>
        </p:txBody>
      </p:sp>
      <p:sp>
        <p:nvSpPr>
          <p:cNvPr id="114" name="Slide Number"/>
          <p:cNvSpPr txBox="1"/>
          <p:nvPr>
            <p:ph type="sldNum" sz="quarter" idx="4294967295"/>
          </p:nvPr>
        </p:nvSpPr>
        <p:spPr>
          <a:xfrm>
            <a:off x="6385373" y="9296400"/>
            <a:ext cx="227280" cy="32430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В мире присутствует огромное количество систем с балансирующими циклами обратной связи, которые стремятся достичь каких-то конкретных значений.…"/>
          <p:cNvSpPr txBox="1"/>
          <p:nvPr>
            <p:ph type="body" idx="21"/>
          </p:nvPr>
        </p:nvSpPr>
        <p:spPr>
          <a:xfrm>
            <a:off x="1270000" y="1291776"/>
            <a:ext cx="10464800" cy="6643422"/>
          </a:xfrm>
          <a:prstGeom prst="rect">
            <a:avLst/>
          </a:prstGeom>
        </p:spPr>
        <p:txBody>
          <a:bodyPr/>
          <a:lstStyle/>
          <a:p>
            <a:pPr/>
            <a:r>
              <a:t>В мире присутствует огромное количество систем с балансирующими циклами обратной связи, которые стремятся достичь каких-то конкретных значений.</a:t>
            </a:r>
          </a:p>
          <a:p>
            <a:pPr/>
            <a:r>
              <a:t>Присутствие в системе механизма обратной связи совсем не обязательно означает, что это механизм работает эффективно. </a:t>
            </a:r>
          </a:p>
          <a:p>
            <a:pPr/>
            <a:r>
              <a:rPr u="sng"/>
              <a:t>Механизмы обратных связей могут быть недостаточно сильны</a:t>
            </a:r>
            <a:r>
              <a:t> для того, чтобы привести запас к желаемому уровню. </a:t>
            </a:r>
          </a:p>
          <a:p>
            <a:pPr>
              <a:defRPr u="sng"/>
            </a:pPr>
            <a:r>
              <a:t>Обратные связи — взаимные влияния, информационные составляющие системы — могут давать сбой по самым разным причинам.</a:t>
            </a:r>
          </a:p>
        </p:txBody>
      </p:sp>
      <p:sp>
        <p:nvSpPr>
          <p:cNvPr id="168"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Информация может поступать слишком поздно или не туда, куда нужно.…"/>
          <p:cNvSpPr txBox="1"/>
          <p:nvPr>
            <p:ph type="body" idx="21"/>
          </p:nvPr>
        </p:nvSpPr>
        <p:spPr>
          <a:xfrm>
            <a:off x="1270000" y="390076"/>
            <a:ext cx="10464800" cy="8446821"/>
          </a:xfrm>
          <a:prstGeom prst="rect">
            <a:avLst/>
          </a:prstGeom>
        </p:spPr>
        <p:txBody>
          <a:bodyPr/>
          <a:lstStyle/>
          <a:p>
            <a:pPr/>
            <a:r>
              <a:t>Информация может поступать </a:t>
            </a:r>
            <a:r>
              <a:rPr b="1" u="sng"/>
              <a:t>слишком поздно или не туда, куда нужно</a:t>
            </a:r>
            <a:r>
              <a:t>. </a:t>
            </a:r>
          </a:p>
          <a:p>
            <a:pPr/>
            <a:r>
              <a:t>Она может быть </a:t>
            </a:r>
            <a:r>
              <a:rPr b="1" u="sng"/>
              <a:t>неверно понята</a:t>
            </a:r>
            <a:r>
              <a:t>, может оказаться </a:t>
            </a:r>
            <a:r>
              <a:rPr b="1" u="sng"/>
              <a:t>неполной</a:t>
            </a:r>
            <a:r>
              <a:t>, ее могут </a:t>
            </a:r>
            <a:r>
              <a:rPr b="1" u="sng"/>
              <a:t>интерпретировать неправильно</a:t>
            </a:r>
            <a:r>
              <a:t>. </a:t>
            </a:r>
          </a:p>
          <a:p>
            <a:pPr/>
            <a:r>
              <a:t>Меры, принимаемые на основе этой информации, могут оказаться </a:t>
            </a:r>
            <a:r>
              <a:rPr b="1" u="sng"/>
              <a:t>недостаточными</a:t>
            </a:r>
            <a:r>
              <a:t> и </a:t>
            </a:r>
            <a:r>
              <a:rPr b="1" u="sng"/>
              <a:t>запоздалыми</a:t>
            </a:r>
            <a:r>
              <a:t>. </a:t>
            </a:r>
          </a:p>
          <a:p>
            <a:pPr/>
            <a:r>
              <a:t>Они могут </a:t>
            </a:r>
            <a:r>
              <a:rPr b="1" u="sng"/>
              <a:t>ограничиваться имеющимися ресурсами</a:t>
            </a:r>
            <a:r>
              <a:t> или просто быть неэффективными. вполне может статься, что цель цикла обратной связи — конкретное значение запаса — вообще никогда не будет достигнута. </a:t>
            </a:r>
          </a:p>
          <a:p>
            <a:pPr/>
            <a:r>
              <a:t>Но в том, что касается кружки с кофе, можете быть уверены: ее температура в конце концов сравняется с комнатной.</a:t>
            </a:r>
          </a:p>
        </p:txBody>
      </p:sp>
      <p:sp>
        <p:nvSpPr>
          <p:cNvPr id="171"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Петли, приводящие к выходу за пределы: усиливающий цикл обратной связи"/>
          <p:cNvSpPr txBox="1"/>
          <p:nvPr>
            <p:ph type="body" idx="21"/>
          </p:nvPr>
        </p:nvSpPr>
        <p:spPr>
          <a:xfrm>
            <a:off x="1270000" y="3998001"/>
            <a:ext cx="10464800" cy="1230971"/>
          </a:xfrm>
          <a:prstGeom prst="rect">
            <a:avLst/>
          </a:prstGeom>
        </p:spPr>
        <p:txBody>
          <a:bodyPr/>
          <a:lstStyle>
            <a:lvl1pPr algn="ctr">
              <a:spcBef>
                <a:spcPts val="0"/>
              </a:spcBef>
              <a:defRPr b="1" sz="3700"/>
            </a:lvl1pPr>
          </a:lstStyle>
          <a:p>
            <a:pPr/>
            <a:r>
              <a:t>Петли, приводящие к выходу за пределы: усиливающий цикл обратной связи</a:t>
            </a:r>
          </a:p>
        </p:txBody>
      </p:sp>
      <p:sp>
        <p:nvSpPr>
          <p:cNvPr id="174"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Мне бы нужно отдохнуть, чтобы восстановить сность мышления; но чтобы отдохнуть нужно путешествовать, а чтобы путешествовать, надо иметь деньги, а чтобы иметь деньги, надо работать.., Я попал в порочный круг... и вырваться из него невозможно,…"/>
          <p:cNvSpPr txBox="1"/>
          <p:nvPr>
            <p:ph type="body" idx="21"/>
          </p:nvPr>
        </p:nvSpPr>
        <p:spPr>
          <a:xfrm>
            <a:off x="1270000" y="669476"/>
            <a:ext cx="10464800" cy="7888022"/>
          </a:xfrm>
          <a:prstGeom prst="rect">
            <a:avLst/>
          </a:prstGeom>
        </p:spPr>
        <p:txBody>
          <a:bodyPr/>
          <a:lstStyle/>
          <a:p>
            <a:pPr/>
            <a:r>
              <a:t>Мне бы нужно отдохнуть, чтобы восстановить сность мышления; но чтобы отдохнуть нужно путешествовать, а чтобы путешествовать, надо иметь деньги, а чтобы иметь деньги, надо работать.., Я попал в порочный круг... и вырваться из него невозможно,</a:t>
            </a:r>
          </a:p>
          <a:p>
            <a:pPr algn="r">
              <a:defRPr i="1"/>
            </a:pPr>
            <a:r>
              <a:t>Оноре де Бальзак</a:t>
            </a:r>
          </a:p>
          <a:p>
            <a:pPr/>
          </a:p>
          <a:p>
            <a:pPr/>
            <a:r>
              <a:t>Здесь мы сталкиваемся с очень важным явлением, Рассуждения словно замкнулись в круг: прибыли упали, потому что уменьшились капиталовложения, а капиталовложения уменьшились, потому что упали прибыли.</a:t>
            </a:r>
          </a:p>
          <a:p>
            <a:pPr algn="r">
              <a:defRPr i="1"/>
            </a:pPr>
            <a:r>
              <a:t>Ян Тинберген, экономист</a:t>
            </a:r>
          </a:p>
        </p:txBody>
      </p:sp>
      <p:sp>
        <p:nvSpPr>
          <p:cNvPr id="177"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Второй тип циклов обратной связи — это петли, усиливающие сами себя, раскручивающие систему все сильнее, подобно тому, как растет снежный ком.…"/>
          <p:cNvSpPr txBox="1"/>
          <p:nvPr>
            <p:ph type="body" idx="21"/>
          </p:nvPr>
        </p:nvSpPr>
        <p:spPr>
          <a:xfrm>
            <a:off x="1270000" y="421826"/>
            <a:ext cx="10464800" cy="8383322"/>
          </a:xfrm>
          <a:prstGeom prst="rect">
            <a:avLst/>
          </a:prstGeom>
        </p:spPr>
        <p:txBody>
          <a:bodyPr/>
          <a:lstStyle/>
          <a:p>
            <a:pPr/>
            <a:r>
              <a:rPr b="1"/>
              <a:t>Второй тип циклов обратной связи — это петли, усиливающие сами себя, раскручивающие систему все сильнее, подобно тому, как растет снежный ком</a:t>
            </a:r>
            <a:r>
              <a:t>. </a:t>
            </a:r>
          </a:p>
          <a:p>
            <a:pPr/>
            <a:r>
              <a:t>Это порочный круг, который в итоге может либо вызвать разрушение системы, либо обеспечить здоровый рост. Такие петли называют </a:t>
            </a:r>
            <a:r>
              <a:rPr b="1" u="sng"/>
              <a:t>усиливающими циклами обратной связи</a:t>
            </a:r>
            <a:r>
              <a:t>, и внутри диаграмм, описывающих такие системы, ставится буква «У».</a:t>
            </a:r>
          </a:p>
          <a:p>
            <a:pPr/>
            <a:r>
              <a:t>Такие циклы создают тем больший чем больше величина запаса (и тем меньший поток, чем меньше запас). Усиливающий цикл обратной святи придает системе дополнительное движение в том же направлении, что и внешнее воздействие  - то есть   усиливает его.</a:t>
            </a:r>
          </a:p>
        </p:txBody>
      </p:sp>
      <p:sp>
        <p:nvSpPr>
          <p:cNvPr id="180"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 name="Пример:…"/>
          <p:cNvSpPr txBox="1"/>
          <p:nvPr>
            <p:ph type="body" idx="21"/>
          </p:nvPr>
        </p:nvSpPr>
        <p:spPr>
          <a:xfrm>
            <a:off x="1270000" y="383726"/>
            <a:ext cx="10464800" cy="8459522"/>
          </a:xfrm>
          <a:prstGeom prst="rect">
            <a:avLst/>
          </a:prstGeom>
        </p:spPr>
        <p:txBody>
          <a:bodyPr/>
          <a:lstStyle/>
          <a:p>
            <a:pPr>
              <a:spcBef>
                <a:spcPts val="0"/>
              </a:spcBef>
              <a:defRPr i="1" sz="2400" u="sng"/>
            </a:pPr>
            <a:r>
              <a:t>Пример:</a:t>
            </a:r>
          </a:p>
          <a:p>
            <a:pPr marL="444500" indent="-444500">
              <a:buSzPct val="145000"/>
              <a:buChar char="•"/>
            </a:pPr>
            <a:r>
              <a:t>Всем знакома ситуация, когда дерутся дети: один толкнул другого, тот толкнул в ответ сильнее, поэтому первый толкнул еще сильнее, и т. д.</a:t>
            </a:r>
          </a:p>
          <a:p>
            <a:pPr marL="444500" indent="-444500">
              <a:buSzPct val="145000"/>
              <a:buChar char="•"/>
            </a:pPr>
            <a:r>
              <a:t>Чем выше цены, тем больше должна быть зарплата для поддержания прежнего уровня жизни. Чем больше зарплата, тем больше увеличиваются цены, чтобы обеспечить прибыльность, необходимую для выплаты зарплат. Раз цены опять выросли, приходится снова поднимать зарплаты, что приводит к дальнейшему росту цен.</a:t>
            </a:r>
          </a:p>
          <a:p>
            <a:pPr marL="444500" indent="-444500">
              <a:buSzPct val="145000"/>
              <a:buChar char="•"/>
            </a:pPr>
            <a:r>
              <a:t>Чем больше кроликов на ферме, тем больше родится крольчат. Чем больше крольчат, тем больше из них вырастет кроликов, которые произведут на свет еще больше крольчат.</a:t>
            </a:r>
          </a:p>
        </p:txBody>
      </p:sp>
      <p:sp>
        <p:nvSpPr>
          <p:cNvPr id="183"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Чем больше почва подвергается эрозии, тем меньше растений произрастает на ней и тем меньше становится корней, закрепляющих почву, поэтому почва разрушается еще сильнее, и на ней остается еще меньше растений.…"/>
          <p:cNvSpPr txBox="1"/>
          <p:nvPr>
            <p:ph type="body" idx="21"/>
          </p:nvPr>
        </p:nvSpPr>
        <p:spPr>
          <a:xfrm>
            <a:off x="1270000" y="2269676"/>
            <a:ext cx="10464800" cy="4687622"/>
          </a:xfrm>
          <a:prstGeom prst="rect">
            <a:avLst/>
          </a:prstGeom>
        </p:spPr>
        <p:txBody>
          <a:bodyPr/>
          <a:lstStyle/>
          <a:p>
            <a:pPr marL="444500" indent="-444500">
              <a:buSzPct val="145000"/>
              <a:buChar char="•"/>
            </a:pPr>
            <a:r>
              <a:t>Чем больше почва подвергается эрозии, тем меньше растений произрастает на ней и тем меньше становится корней, закрепляющих почву, поэтому почва разрушается еще сильнее, и на ней остается еще меньше растений.</a:t>
            </a:r>
          </a:p>
          <a:p>
            <a:pPr marL="444500" indent="-444500">
              <a:buSzPct val="145000"/>
              <a:buChar char="•"/>
            </a:pPr>
            <a:r>
              <a:t>Чем больше часов я упражняюсь за роялем, тем большее наслаждение мне доставляют звуки, поэтому я еще больше времени посвящаю занятиям музыкой, и тем лучше играю.</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Усиливающие циклы появляются в системах всякий раз, когда встречается какой-либо элемент, способный воспроизводить сам себя или какую-то свою часть.…"/>
          <p:cNvSpPr txBox="1"/>
          <p:nvPr>
            <p:ph type="body" idx="21"/>
          </p:nvPr>
        </p:nvSpPr>
        <p:spPr>
          <a:xfrm>
            <a:off x="1270000" y="1761676"/>
            <a:ext cx="10464800" cy="5703621"/>
          </a:xfrm>
          <a:prstGeom prst="rect">
            <a:avLst/>
          </a:prstGeom>
        </p:spPr>
        <p:txBody>
          <a:bodyPr/>
          <a:lstStyle/>
          <a:p>
            <a:pPr/>
            <a:r>
              <a:rPr b="1"/>
              <a:t>Усиливающие циклы появляются в системах всякий раз, когда встречается какой-либо элемент, способный воспроизводить сам себя или какую-то свою часть.</a:t>
            </a:r>
            <a:endParaRPr b="1"/>
          </a:p>
          <a:p>
            <a:pPr/>
            <a:r>
              <a:t>В число таких элементов входят численность населения и величина капитала в экономике. Вспомните пример с накопительным вкладом в банке. Чем больше денег у вас на счете, тем больше денег вам начисляется в виде процентов. Они приплюсовываются к сумме на счете, и в следующий раз доходы будут еще выше.</a:t>
            </a:r>
          </a:p>
        </p:txBody>
      </p:sp>
      <p:sp>
        <p:nvSpPr>
          <p:cNvPr id="188"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ЭТО НЕ ПРОСТОЙ ЛИНЕЙНЫЙ РОСТ.…"/>
          <p:cNvSpPr txBox="1"/>
          <p:nvPr>
            <p:ph type="body" idx="21"/>
          </p:nvPr>
        </p:nvSpPr>
        <p:spPr>
          <a:xfrm>
            <a:off x="1270000" y="2145844"/>
            <a:ext cx="10464800" cy="4953912"/>
          </a:xfrm>
          <a:prstGeom prst="rect">
            <a:avLst/>
          </a:prstGeom>
        </p:spPr>
        <p:txBody>
          <a:bodyPr/>
          <a:lstStyle/>
          <a:p>
            <a:pPr/>
            <a:r>
              <a:t>ЭТО НЕ ПРОСТОЙ ЛИНЕЙНЫЙ РОСТ.</a:t>
            </a:r>
          </a:p>
          <a:p>
            <a:pPr/>
            <a:r>
              <a:t>Величина прироста не постоянна, а изменяется с течением времени. График увеличения суммы на счете может показаться прямой линией, если процентная ставка мала, но только в первые несколько лет. С годами рост будет идти все быстрее и быстрее — чем больше на счете, тем больше добавится.</a:t>
            </a:r>
          </a:p>
          <a:p>
            <a:pPr/>
            <a:r>
              <a:rPr b="1"/>
              <a:t>Такой тип роста называется экспоненциальным</a:t>
            </a:r>
            <a:r>
              <a:t>.</a:t>
            </a:r>
          </a:p>
        </p:txBody>
      </p:sp>
      <p:sp>
        <p:nvSpPr>
          <p:cNvPr id="191"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Вреден он или полезен — зависит от того, что именно увеличивается:…"/>
          <p:cNvSpPr txBox="1"/>
          <p:nvPr>
            <p:ph type="body" idx="21"/>
          </p:nvPr>
        </p:nvSpPr>
        <p:spPr>
          <a:xfrm>
            <a:off x="1270000" y="390280"/>
            <a:ext cx="10464800" cy="8446413"/>
          </a:xfrm>
          <a:prstGeom prst="rect">
            <a:avLst/>
          </a:prstGeom>
        </p:spPr>
        <p:txBody>
          <a:bodyPr/>
          <a:lstStyle/>
          <a:p>
            <a:pPr>
              <a:defRPr b="1"/>
            </a:pPr>
            <a:r>
              <a:t>Вреден он или полезен — зависит от того, что именно увеличивается: </a:t>
            </a:r>
          </a:p>
          <a:p>
            <a:pPr marL="444500" indent="-444500">
              <a:buSzPct val="145000"/>
              <a:buChar char="•"/>
            </a:pPr>
            <a:r>
              <a:t>накопления в банке, </a:t>
            </a:r>
          </a:p>
          <a:p>
            <a:pPr marL="444500" indent="-444500">
              <a:buSzPct val="145000"/>
              <a:buChar char="•"/>
            </a:pPr>
            <a:r>
              <a:t>количество больных СПИДом или носителей ВИЧ, </a:t>
            </a:r>
          </a:p>
          <a:p>
            <a:pPr marL="444500" indent="-444500">
              <a:buSzPct val="145000"/>
              <a:buChar char="•"/>
            </a:pPr>
            <a:r>
              <a:t>популяция саранчи в поле, </a:t>
            </a:r>
          </a:p>
          <a:p>
            <a:pPr marL="444500" indent="-444500">
              <a:buSzPct val="145000"/>
              <a:buChar char="•"/>
            </a:pPr>
            <a:r>
              <a:t>благосостояние населения или </a:t>
            </a:r>
          </a:p>
          <a:p>
            <a:pPr marL="444500" indent="-444500">
              <a:buSzPct val="145000"/>
              <a:buChar char="•"/>
            </a:pPr>
            <a:r>
              <a:t>количество оружия в результате гонки вооружений.</a:t>
            </a:r>
          </a:p>
          <a:p>
            <a:pPr/>
            <a:r>
              <a:t>Усиливающие циклы обратной связи раскручивают сами себя, приводя к экспоненциальному росту </a:t>
            </a:r>
            <a:r>
              <a:rPr b="1"/>
              <a:t>или даже выходу системы за пределы</a:t>
            </a:r>
            <a:r>
              <a:t>. Они встречаются в системах всякий раз, когда какой-либо запас обладает способностью </a:t>
            </a:r>
            <a:r>
              <a:rPr b="1"/>
              <a:t>воспроизводить себя</a:t>
            </a:r>
            <a:r>
              <a:t> или какую-то свою часть.</a:t>
            </a:r>
          </a:p>
        </p:txBody>
      </p:sp>
      <p:sp>
        <p:nvSpPr>
          <p:cNvPr id="194"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6" name="Если величина запаса стремительно увеличивается, быстро уменьшается или удерживается в определенных рамках независимо от того, что происходит вокруг, значит, в системе действует какой-то управляющий механизм.…"/>
          <p:cNvSpPr txBox="1"/>
          <p:nvPr>
            <p:ph type="body" idx="21"/>
          </p:nvPr>
        </p:nvSpPr>
        <p:spPr>
          <a:xfrm>
            <a:off x="1270000" y="2028376"/>
            <a:ext cx="10464800" cy="5170221"/>
          </a:xfrm>
          <a:prstGeom prst="rect">
            <a:avLst/>
          </a:prstGeom>
        </p:spPr>
        <p:txBody>
          <a:bodyPr/>
          <a:lstStyle/>
          <a:p>
            <a:pPr/>
            <a:r>
              <a:t>Если величина запаса стремительно увеличивается, быстро уменьшается или удерживается в определенных рамках независимо от того, что происходит вокруг, значит, в системе действует какой-то управляющий механизм. </a:t>
            </a:r>
          </a:p>
          <a:p>
            <a:pPr/>
            <a:r>
              <a:t>Другими словами, если вы наблюдаете какой-то тип поведения в течение некоторого времени, вы с полным на то основанием можете заключить, что в основе этого типа поведения лежит определенный механизм.</a:t>
            </a:r>
          </a:p>
        </p:txBody>
      </p:sp>
      <p:sp>
        <p:nvSpPr>
          <p:cNvPr id="117" name="Slide Number"/>
          <p:cNvSpPr txBox="1"/>
          <p:nvPr>
            <p:ph type="sldNum" sz="quarter" idx="4294967295"/>
          </p:nvPr>
        </p:nvSpPr>
        <p:spPr>
          <a:xfrm>
            <a:off x="6385373" y="9296400"/>
            <a:ext cx="227280" cy="32430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Чем больше объем производства, тем больше можно инвестировать в производство нового оборудования и заводов. Чем больше вы производите, тем больше можете вложить, чтобы произвести еще больше.…"/>
          <p:cNvSpPr txBox="1"/>
          <p:nvPr>
            <p:ph type="body" idx="21"/>
          </p:nvPr>
        </p:nvSpPr>
        <p:spPr>
          <a:xfrm>
            <a:off x="1270000" y="2981080"/>
            <a:ext cx="10464800" cy="3264813"/>
          </a:xfrm>
          <a:prstGeom prst="rect">
            <a:avLst/>
          </a:prstGeom>
        </p:spPr>
        <p:txBody>
          <a:bodyPr/>
          <a:lstStyle/>
          <a:p>
            <a:pPr/>
            <a:r>
              <a:t>Чем больше объем производства, тем больше можно инвестировать в производство нового оборудования и заводов. Чем больше вы производите, тем больше можете вложить, чтобы произвести еще больше.    </a:t>
            </a:r>
          </a:p>
          <a:p>
            <a:pPr>
              <a:defRPr b="1"/>
            </a:pPr>
            <a:r>
              <a:t>Усиливающий цикл обратной связи — основная движущая сила, отвечающая за рост экономики.</a:t>
            </a:r>
          </a:p>
        </p:txBody>
      </p:sp>
      <p:sp>
        <p:nvSpPr>
          <p:cNvPr id="197"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КАК БЫ МЫ ПРИНИМАЛИ РЕШЕНИЯ, НЕ БУДЬ ОБРАТНЫХ СВЯЗЕЙ ?…"/>
          <p:cNvSpPr txBox="1"/>
          <p:nvPr>
            <p:ph type="body" idx="21"/>
          </p:nvPr>
        </p:nvSpPr>
        <p:spPr>
          <a:xfrm>
            <a:off x="1270000" y="2238130"/>
            <a:ext cx="10464800" cy="4750713"/>
          </a:xfrm>
          <a:prstGeom prst="rect">
            <a:avLst/>
          </a:prstGeom>
        </p:spPr>
        <p:txBody>
          <a:bodyPr/>
          <a:lstStyle/>
          <a:p>
            <a:pPr/>
            <a:r>
              <a:t>КАК БЫ МЫ ПРИНИМАЛИ РЕШЕНИЯ, НЕ БУДЬ ОБРАТНЫХ СВЯЗЕЙ ?</a:t>
            </a:r>
          </a:p>
          <a:p>
            <a:pPr/>
            <a:r>
              <a:t>Какими были бы эти решения, если они вообще никак не соотносились с величиной запаса? </a:t>
            </a:r>
          </a:p>
          <a:p>
            <a:pPr/>
            <a:r>
              <a:t>Задумайтесь над этим. </a:t>
            </a:r>
          </a:p>
          <a:p>
            <a:pPr>
              <a:defRPr b="1"/>
            </a:pPr>
            <a:r>
              <a:t>Чем больше мы будем размышлять на эту тему, тем больше циклов обратной связи мы обнаружим — они повсюду.</a:t>
            </a:r>
          </a:p>
        </p:txBody>
      </p:sp>
      <p:sp>
        <p:nvSpPr>
          <p:cNvPr id="200"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 name="НЕСКОЛЬКО СЛОВ ОБ УСИЛИВАЮЩИХ ЦИКЛАХ И ВРЕМЕНИ УДВОЕНИЯ…"/>
          <p:cNvSpPr txBox="1"/>
          <p:nvPr>
            <p:ph type="body" idx="21"/>
          </p:nvPr>
        </p:nvSpPr>
        <p:spPr>
          <a:xfrm>
            <a:off x="1270000" y="1177476"/>
            <a:ext cx="10464800" cy="6872022"/>
          </a:xfrm>
          <a:prstGeom prst="rect">
            <a:avLst/>
          </a:prstGeom>
        </p:spPr>
        <p:txBody>
          <a:bodyPr/>
          <a:lstStyle/>
          <a:p>
            <a:pPr/>
            <a:r>
              <a:t>НЕСКОЛЬКО СЛОВ ОБ УСИЛИВАЮЩИХ ЦИКЛАХ И ВРЕМЕНИ УДВОЕНИЯ</a:t>
            </a:r>
          </a:p>
          <a:p>
            <a:pPr/>
            <a:r>
              <a:t>Усиливающие обратные связи встречаются очень часто, поэтому полезно знать одну их характерную особенность: </a:t>
            </a:r>
            <a:r>
              <a:rPr u="sng"/>
              <a:t>время удвоения — время, необходимое экспоненциальному росту для того, чтобы удвоить величину запаса, — приблизительно равно отношению 70 к скорости роста, выраженной в процентах.</a:t>
            </a:r>
            <a:endParaRPr u="sng"/>
          </a:p>
          <a:p>
            <a:pPr/>
            <a:r>
              <a:t>Пример: если вы положили в банк 100 долларов под 7% годовых, то сумма увеличится вдвое через 10 лет (70:7 = 10). Если банковская ставка всего 5%, то для удвоения суммы на счете потребуется 14 лет.</a:t>
            </a:r>
          </a:p>
        </p:txBody>
      </p:sp>
      <p:sp>
        <p:nvSpPr>
          <p:cNvPr id="203"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5" name="БУДЬТЕ НАЧЕКУ! Если вы начнете везде замечать действие обратных связей, значит, вы превращаетесь в системного мыслителя.…"/>
          <p:cNvSpPr txBox="1"/>
          <p:nvPr>
            <p:ph type="body" idx="21"/>
          </p:nvPr>
        </p:nvSpPr>
        <p:spPr>
          <a:xfrm>
            <a:off x="1270000" y="566713"/>
            <a:ext cx="10464800" cy="8093548"/>
          </a:xfrm>
          <a:prstGeom prst="rect">
            <a:avLst/>
          </a:prstGeom>
        </p:spPr>
        <p:txBody>
          <a:bodyPr/>
          <a:lstStyle/>
          <a:p>
            <a:pPr>
              <a:defRPr sz="3100"/>
            </a:pPr>
            <a:r>
              <a:t>БУДЬТЕ НАЧЕКУ! Если вы начнете везде замечать действие обратных связей, значит, вы превращаетесь в </a:t>
            </a:r>
            <a:r>
              <a:rPr b="1"/>
              <a:t>системного мыслителя</a:t>
            </a:r>
            <a:r>
              <a:t>. </a:t>
            </a:r>
          </a:p>
          <a:p>
            <a:pPr>
              <a:defRPr sz="3100"/>
            </a:pPr>
            <a:r>
              <a:t>Вместо того, чтобы замечать, только как А вызывает Б, вы начнете задумываться, а нет ли еще и влияния Б на А, и не усиливает ли (или ослабляет) А самое себя. </a:t>
            </a:r>
          </a:p>
          <a:p>
            <a:pPr>
              <a:defRPr sz="3100"/>
            </a:pPr>
            <a:r>
              <a:t>И когда по радио передадут, что Федеральный резервный банк принимает какие-то меры, чтобы регулировать экономику, вы сразу сделаете вывод, что и экономика как-то повлияла на Федеральный резервный банк. </a:t>
            </a:r>
          </a:p>
          <a:p>
            <a:pPr>
              <a:defRPr sz="3100"/>
            </a:pPr>
            <a:r>
              <a:t>И когда кто-то скажет вам, что рост населения вызывает распространение нищеты, вы зададитесь вопросом «Не может ли нищета приводить к росту численности населения?»</a:t>
            </a:r>
          </a:p>
        </p:txBody>
      </p:sp>
      <p:sp>
        <p:nvSpPr>
          <p:cNvPr id="206"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ПОРАЗМЫСЛИТЕ НАД ЭТИМ…"/>
          <p:cNvSpPr txBox="1"/>
          <p:nvPr>
            <p:ph type="body" idx="21"/>
          </p:nvPr>
        </p:nvSpPr>
        <p:spPr>
          <a:xfrm>
            <a:off x="1270000" y="1393376"/>
            <a:ext cx="10464800" cy="6440222"/>
          </a:xfrm>
          <a:prstGeom prst="rect">
            <a:avLst/>
          </a:prstGeom>
        </p:spPr>
        <p:txBody>
          <a:bodyPr/>
          <a:lstStyle/>
          <a:p>
            <a:pPr/>
            <a:r>
              <a:t>ПОРАЗМЫСЛИТЕ НАД ЭТИМ</a:t>
            </a:r>
          </a:p>
          <a:p>
            <a:pPr/>
            <a:r>
              <a:t>Если А служит причиной Б, возможно ли, что и Б, в свою очередь, тоже вызывает А?</a:t>
            </a:r>
          </a:p>
          <a:p>
            <a:pPr/>
            <a:r>
              <a:t>Теперь вы будете представлять себе мир не как статичную структуру, а как динамическую, подверженную изменениям систему.</a:t>
            </a:r>
          </a:p>
          <a:p>
            <a:pPr>
              <a:defRPr b="1"/>
            </a:pPr>
            <a:r>
              <a:t>Вместо того, чтобы искать виноватых, вы спросите себя: «Какова эта система?» </a:t>
            </a:r>
          </a:p>
          <a:p>
            <a:pPr/>
            <a:r>
              <a:t>Понятие обратной связи приводит нас к осознанию того, что </a:t>
            </a:r>
            <a:r>
              <a:rPr u="sng"/>
              <a:t>СИСТЕМА МОЖЕТ БЫТЬ ПРИЧИНОЙ СВОЕГО СОБСТВЕННОГО ПОВЕДЕНИЯ.</a:t>
            </a:r>
          </a:p>
        </p:txBody>
      </p:sp>
      <p:sp>
        <p:nvSpPr>
          <p:cNvPr id="209"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До сего момента мы рассматривали только простые системы с одним-единственным циклом обратной связи.…"/>
          <p:cNvSpPr txBox="1"/>
          <p:nvPr>
            <p:ph type="body" idx="21"/>
          </p:nvPr>
        </p:nvSpPr>
        <p:spPr>
          <a:xfrm>
            <a:off x="1270000" y="504020"/>
            <a:ext cx="10464800" cy="8218933"/>
          </a:xfrm>
          <a:prstGeom prst="rect">
            <a:avLst/>
          </a:prstGeom>
        </p:spPr>
        <p:txBody>
          <a:bodyPr/>
          <a:lstStyle/>
          <a:p>
            <a:pPr>
              <a:defRPr sz="3000"/>
            </a:pPr>
            <a:r>
              <a:t>До сего момента мы рассматривали только простые системы с одним-единственным циклом обратной связи.  </a:t>
            </a:r>
          </a:p>
          <a:p>
            <a:pPr marL="444500" indent="-444500">
              <a:buSzPct val="145000"/>
              <a:buChar char="•"/>
              <a:defRPr sz="3000"/>
            </a:pPr>
            <a:r>
              <a:t>Разумеется, в реальных системах обратные связи крайне редко встречаются поодиночке. </a:t>
            </a:r>
          </a:p>
          <a:p>
            <a:pPr marL="444500" indent="-444500">
              <a:buSzPct val="145000"/>
              <a:buChar char="•"/>
              <a:defRPr sz="3000"/>
            </a:pPr>
            <a:r>
              <a:t>Они связаны друг с другом и иногда составляют невообразимо сложную сеть. </a:t>
            </a:r>
          </a:p>
          <a:p>
            <a:pPr marL="444500" indent="-444500">
              <a:buSzPct val="145000"/>
              <a:buChar char="•"/>
              <a:defRPr sz="3000"/>
            </a:pPr>
            <a:r>
              <a:t>Один запас или уровень может участвовать в нескольких усиливающих и балансирующих циклах обратной связи, действующих в разных направлениях и с разной силой. </a:t>
            </a:r>
          </a:p>
          <a:p>
            <a:pPr marL="444500" indent="-444500">
              <a:buSzPct val="145000"/>
              <a:buChar char="•"/>
              <a:defRPr sz="3000"/>
            </a:pPr>
            <a:r>
              <a:t>На один поток могут влиять три, пять, да хоть двадцать запасов! </a:t>
            </a:r>
          </a:p>
          <a:p>
            <a:pPr marL="444500" indent="-444500">
              <a:buSzPct val="145000"/>
              <a:buChar char="•"/>
              <a:defRPr sz="3000"/>
            </a:pPr>
            <a:r>
              <a:t>При этом один запас может увеличиваться, другой истощаться, и в результате это приводит к изменению третьего. </a:t>
            </a:r>
          </a:p>
        </p:txBody>
      </p:sp>
      <p:sp>
        <p:nvSpPr>
          <p:cNvPr id="212"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Разные обратные связи могут тянуть систему в разных на правлениях, бороться друг с другом, пытаться увеличивать запасы или сводить их к нулю.…"/>
          <p:cNvSpPr txBox="1"/>
          <p:nvPr>
            <p:ph type="body" idx="21"/>
          </p:nvPr>
        </p:nvSpPr>
        <p:spPr>
          <a:xfrm>
            <a:off x="1270000" y="2015676"/>
            <a:ext cx="10464800" cy="5195622"/>
          </a:xfrm>
          <a:prstGeom prst="rect">
            <a:avLst/>
          </a:prstGeom>
        </p:spPr>
        <p:txBody>
          <a:bodyPr/>
          <a:lstStyle/>
          <a:p>
            <a:pPr/>
            <a:r>
              <a:t>Разные обратные связи могут тянуть систему в разных на правлениях, бороться друг с другом, пытаться увеличивать запасы или сводить их к нулю.    </a:t>
            </a:r>
          </a:p>
          <a:p>
            <a:pPr/>
            <a:r>
              <a:t>Обратные связи могут и уравновешивать друг друга. </a:t>
            </a:r>
          </a:p>
          <a:p>
            <a:pPr/>
            <a:r>
              <a:t>Сложные системы в итоге демонстрируют гораздо больше вариантов поведения, чем экспоненциальный рост, постепенное приближение к какому-то значению или статичное состояние. </a:t>
            </a:r>
          </a:p>
          <a:p>
            <a:pPr/>
            <a:r>
              <a:t>Что это за варианты, материал следующей встречи!</a:t>
            </a:r>
          </a:p>
        </p:txBody>
      </p:sp>
      <p:sp>
        <p:nvSpPr>
          <p:cNvPr id="215"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РЕАЛИЗУЕТСЯ ОН ЧЕРЕЗ ЦИКЛ (ПЕТЛЮ) ОБРАТНОЙ СВЯЗИ.…"/>
          <p:cNvSpPr txBox="1"/>
          <p:nvPr>
            <p:ph type="body" idx="21"/>
          </p:nvPr>
        </p:nvSpPr>
        <p:spPr>
          <a:xfrm>
            <a:off x="1270000" y="1901376"/>
            <a:ext cx="10464800" cy="5424222"/>
          </a:xfrm>
          <a:prstGeom prst="rect">
            <a:avLst/>
          </a:prstGeom>
        </p:spPr>
        <p:txBody>
          <a:bodyPr/>
          <a:lstStyle/>
          <a:p>
            <a:pPr/>
            <a:r>
              <a:t>РЕАЛИЗУЕТСЯ ОН ЧЕРЕЗ ЦИКЛ (ПЕТЛЮ) ОБРАТНОЙ СВЯЗИ. </a:t>
            </a:r>
          </a:p>
          <a:p>
            <a:pPr/>
            <a:r>
              <a:t>Демонстрация определенного типа поведения в течение продолжительного времени — первый признак того, что в системе присутствует обратная связь.</a:t>
            </a:r>
          </a:p>
          <a:p>
            <a:pPr/>
            <a:r>
              <a:t>В системе точно присутствует цикл обратной связи, если изменение уровня запаса влияет на входные или выходные потоки, ведущие к запасу или исходящие из него.</a:t>
            </a:r>
          </a:p>
        </p:txBody>
      </p:sp>
      <p:sp>
        <p:nvSpPr>
          <p:cNvPr id="120" name="Slide Number"/>
          <p:cNvSpPr txBox="1"/>
          <p:nvPr>
            <p:ph type="sldNum" sz="quarter" idx="4294967295"/>
          </p:nvPr>
        </p:nvSpPr>
        <p:spPr>
          <a:xfrm>
            <a:off x="6385373" y="9296400"/>
            <a:ext cx="227280" cy="32430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Обратная связь может быть явной и достаточно простой.…"/>
          <p:cNvSpPr txBox="1"/>
          <p:nvPr>
            <p:ph type="body" idx="21"/>
          </p:nvPr>
        </p:nvSpPr>
        <p:spPr>
          <a:xfrm>
            <a:off x="1270000" y="310577"/>
            <a:ext cx="10464800" cy="8605819"/>
          </a:xfrm>
          <a:prstGeom prst="rect">
            <a:avLst/>
          </a:prstGeom>
        </p:spPr>
        <p:txBody>
          <a:bodyPr/>
          <a:lstStyle/>
          <a:p>
            <a:pPr>
              <a:defRPr b="1" sz="2900"/>
            </a:pPr>
            <a:r>
              <a:t>Обратная связь может быть явной и достаточно простой. </a:t>
            </a:r>
          </a:p>
          <a:p>
            <a:pPr marL="355599" indent="-355599">
              <a:buSzPct val="100000"/>
              <a:buAutoNum type="arabicPeriod" startAt="1"/>
              <a:defRPr sz="2900"/>
            </a:pPr>
            <a:r>
              <a:t>Для примера можно привести накопительный вклад в банке. Суммарное количество денег на счете (</a:t>
            </a:r>
            <a:r>
              <a:rPr b="1" u="sng"/>
              <a:t>запас</a:t>
            </a:r>
            <a:r>
              <a:t>) влияет на то, сколько денег будет начислено в качестве процентов и приплюсовано к вкладу. Именно поэтому начисление банковских процентов в производится с определенной периодичностью (не реже 1 за в год). Суммы, начисленные в виде процентов (</a:t>
            </a:r>
            <a:r>
              <a:rPr b="1" u="sng"/>
              <a:t>входной поток</a:t>
            </a:r>
            <a:r>
              <a:t>) не будут постоянными; они меняются в зависимости от того, какая сумма уже есть на счете.</a:t>
            </a:r>
          </a:p>
          <a:p>
            <a:pPr marL="355599" indent="-355599">
              <a:buSzPct val="100000"/>
              <a:buAutoNum type="arabicPeriod" startAt="1"/>
              <a:defRPr sz="2900"/>
            </a:pPr>
            <a:r>
              <a:t>Другой вариант простой обратной связи можно наблюдать, если у вас есть текущий банковский счет, на который вам перечисляют зарплату. Если при ежемесячной проверке счета вы заметили, что сумма на нем (</a:t>
            </a:r>
            <a:r>
              <a:rPr b="1" u="sng"/>
              <a:t>запас</a:t>
            </a:r>
            <a:r>
              <a:t>) слишком уменьшилась, вы можете взять сверхурочную работу или подработку, чтобы получить больше денег. </a:t>
            </a:r>
          </a:p>
        </p:txBody>
      </p:sp>
      <p:sp>
        <p:nvSpPr>
          <p:cNvPr id="123" name="Slide Number"/>
          <p:cNvSpPr txBox="1"/>
          <p:nvPr>
            <p:ph type="sldNum" sz="quarter" idx="4294967295"/>
          </p:nvPr>
        </p:nvSpPr>
        <p:spPr>
          <a:xfrm>
            <a:off x="6385373" y="9296400"/>
            <a:ext cx="227280" cy="32430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Деньги, перечисляемые на счет, — это входной поток, и вы его регулируете для того, чтобы довести сумму на счете до желаемого уровня. Если в результате ваших действий сумма существенно увеличилась, вы можете счесть, что пора расслабиться и работать помень"/>
          <p:cNvSpPr txBox="1"/>
          <p:nvPr>
            <p:ph type="body" idx="21"/>
          </p:nvPr>
        </p:nvSpPr>
        <p:spPr>
          <a:xfrm>
            <a:off x="1270000" y="1187241"/>
            <a:ext cx="10464800" cy="6852492"/>
          </a:xfrm>
          <a:prstGeom prst="rect">
            <a:avLst/>
          </a:prstGeom>
        </p:spPr>
        <p:txBody>
          <a:bodyPr/>
          <a:lstStyle/>
          <a:p>
            <a:pPr>
              <a:defRPr sz="3100"/>
            </a:pPr>
            <a:r>
              <a:t>Деньги, перечисляемые на счет, — это входной поток, и вы его регулируете для того, чтобы довести сумму на счете до желаемого уровня. Если в результате ваших действий сумма существенно увеличилась, вы можете счесть, что пора расслабиться и работать поменьше, и таким образом уменьшите входной поток. </a:t>
            </a:r>
            <a:r>
              <a:rPr b="1" u="sng"/>
              <a:t>Такой тип обратной связи позволяет контролировать сумму на счете и поддерживать ее в желаемых границах.</a:t>
            </a:r>
            <a:r>
              <a:t> Вы можете сказать, что увеличение или уменьшение доходов — не единственный цикл обратной связи, влияющий на сумму на счете. И будете правы: </a:t>
            </a:r>
            <a:r>
              <a:rPr b="1" u="sng"/>
              <a:t>можно манипулировать еще и снимаемыми со счета средствами — то есть существует еще и цикл обратной связи, регулирующий исходящий поток.</a:t>
            </a:r>
          </a:p>
        </p:txBody>
      </p:sp>
      <p:sp>
        <p:nvSpPr>
          <p:cNvPr id="126" name="Slide Number"/>
          <p:cNvSpPr txBox="1"/>
          <p:nvPr>
            <p:ph type="sldNum" sz="quarter" idx="4294967295"/>
          </p:nvPr>
        </p:nvSpPr>
        <p:spPr>
          <a:xfrm>
            <a:off x="6385373" y="9296400"/>
            <a:ext cx="227280" cy="32430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 name="Циклы обратной связи могут удерживать уровень запаса в определенных пределах, заставлять его расти или уменьшаться.…"/>
          <p:cNvSpPr txBox="1"/>
          <p:nvPr>
            <p:ph type="body" idx="21"/>
          </p:nvPr>
        </p:nvSpPr>
        <p:spPr>
          <a:xfrm>
            <a:off x="1270000" y="548826"/>
            <a:ext cx="10464800" cy="8129322"/>
          </a:xfrm>
          <a:prstGeom prst="rect">
            <a:avLst/>
          </a:prstGeom>
        </p:spPr>
        <p:txBody>
          <a:bodyPr/>
          <a:lstStyle/>
          <a:p>
            <a:pPr>
              <a:defRPr b="1"/>
            </a:pPr>
            <a:r>
              <a:t>Циклы обратной связи могут удерживать уровень запаса в определенных пределах, заставлять его расти или уменьшаться.</a:t>
            </a:r>
          </a:p>
          <a:p>
            <a:pPr/>
            <a:r>
              <a:t>В любом случае потоки, ведущие к запасу или исходящие из него, меняются в зависимости от величины самого запаса. </a:t>
            </a:r>
          </a:p>
          <a:p>
            <a:pPr/>
            <a:r>
              <a:rPr u="sng"/>
              <a:t>ЧТО-ТО ИЛИ КТО-ТО, ОТСЛЕЖИВАЮЩИЙ УРОВЕНЬ ЗАПАСА</a:t>
            </a:r>
            <a:r>
              <a:t>, принимает меры и изменяет величину входного и/или выходного потока, что приводит к определенному изменению уровня запаса. </a:t>
            </a:r>
          </a:p>
          <a:p>
            <a:pPr/>
            <a:r>
              <a:t>Уровень запаса управляется обратной связью, которая строится на последовательности сигналов и действий, позволяя запасу влиять на свою же величину.</a:t>
            </a:r>
          </a:p>
        </p:txBody>
      </p:sp>
      <p:sp>
        <p:nvSpPr>
          <p:cNvPr id="129" name="Slide Number"/>
          <p:cNvSpPr txBox="1"/>
          <p:nvPr>
            <p:ph type="sldNum" sz="quarter" idx="4294967295"/>
          </p:nvPr>
        </p:nvSpPr>
        <p:spPr>
          <a:xfrm>
            <a:off x="6385373" y="9296400"/>
            <a:ext cx="227280" cy="32430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 name="Не во всех системах есть циклы обратной связи.…"/>
          <p:cNvSpPr txBox="1"/>
          <p:nvPr>
            <p:ph type="body" idx="21"/>
          </p:nvPr>
        </p:nvSpPr>
        <p:spPr>
          <a:xfrm>
            <a:off x="1270000" y="1044126"/>
            <a:ext cx="10464800" cy="7138722"/>
          </a:xfrm>
          <a:prstGeom prst="rect">
            <a:avLst/>
          </a:prstGeom>
        </p:spPr>
        <p:txBody>
          <a:bodyPr/>
          <a:lstStyle/>
          <a:p>
            <a:pPr>
              <a:defRPr b="1"/>
            </a:pPr>
            <a:r>
              <a:t>Не во всех системах есть циклы обратной связи.</a:t>
            </a:r>
          </a:p>
          <a:p>
            <a:pPr/>
            <a:r>
              <a:t>Некоторые (немногочисленные) системы представляют собой относительно ПРОСТЫЕ последовательности запасов и потоков, </a:t>
            </a:r>
            <a:r>
              <a:rPr u="sng"/>
              <a:t>не образующие замкнутый контур</a:t>
            </a:r>
            <a:r>
              <a:t>. На такую последовательность могут влиять внешние факторы, однако величины запасов никак не влияют на относящиеся к ним потоки.</a:t>
            </a:r>
          </a:p>
          <a:p>
            <a:pPr/>
            <a:r>
              <a:t>А вот системы, содержащие циклы обратной связи, встречаются достаточно часто.  </a:t>
            </a:r>
          </a:p>
          <a:p>
            <a:pPr/>
            <a:r>
              <a:t>Они могут иметь интересную структуру и, как мы увидим дальше, порой демонстрируют довольно неожиданное поведение.</a:t>
            </a:r>
          </a:p>
        </p:txBody>
      </p:sp>
      <p:sp>
        <p:nvSpPr>
          <p:cNvPr id="132" name="Slide Number"/>
          <p:cNvSpPr txBox="1"/>
          <p:nvPr>
            <p:ph type="sldNum" sz="quarter" idx="4294967295"/>
          </p:nvPr>
        </p:nvSpPr>
        <p:spPr>
          <a:xfrm>
            <a:off x="6385373" y="9296400"/>
            <a:ext cx="227280" cy="32430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4" name="Цикл (петля) обратной связи представляет собой ЦЕПОЧКУ ПРИЧИННО-СЛЕДСТВЕННЫХ СВЯЗЕЙ, ИСХОДЯЩУЮ ИЗ ЗАПА-СА И ВОЗВРАЩАЮЩУЮСЯ К НЕМУ ЖЕ.…"/>
          <p:cNvSpPr txBox="1"/>
          <p:nvPr>
            <p:ph type="body" idx="21"/>
          </p:nvPr>
        </p:nvSpPr>
        <p:spPr>
          <a:xfrm>
            <a:off x="1270000" y="1910689"/>
            <a:ext cx="10464800" cy="5424222"/>
          </a:xfrm>
          <a:prstGeom prst="rect">
            <a:avLst/>
          </a:prstGeom>
        </p:spPr>
        <p:txBody>
          <a:bodyPr/>
          <a:lstStyle/>
          <a:p>
            <a:pPr/>
            <a:r>
              <a:t>Цикл (петля) обратной связи представляет собой ЦЕПОЧКУ ПРИЧИННО-СЛЕДСТВЕННЫХ СВЯЗЕЙ, ИСХОДЯЩУЮ ИЗ ЗАПА-СА И ВОЗВРАЩАЮЩУЮСЯ К НЕМУ ЖЕ. </a:t>
            </a:r>
          </a:p>
          <a:p>
            <a:pPr/>
            <a:r>
              <a:t>Связи реализуются через НАБОР РЕШЕНИЙ, ПРАВИЛ, ФИЗИЧЕСКИХ ЗАКОНОВ ИЛИ ДЕЙСТВИЙ, зависящих от величины самого запаса. </a:t>
            </a:r>
          </a:p>
          <a:p>
            <a:pPr/>
            <a:r>
              <a:t>Изменение запаса вызывает изменение потока, в свою очередь, вызывающее дальнейшее изменение запаса, и т. д.</a:t>
            </a:r>
          </a:p>
        </p:txBody>
      </p:sp>
      <p:sp>
        <p:nvSpPr>
          <p:cNvPr id="135" name="Slide Number"/>
          <p:cNvSpPr txBox="1"/>
          <p:nvPr>
            <p:ph type="sldNum" sz="quarter" idx="4294967295"/>
          </p:nvPr>
        </p:nvSpPr>
        <p:spPr>
          <a:xfrm>
            <a:off x="6385373" y="9296400"/>
            <a:ext cx="227280" cy="32430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