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/>
          <p:nvPr>
            <p:ph type="body" sz="quarter" idx="21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Системный Анализ…"/>
          <p:cNvSpPr txBox="1"/>
          <p:nvPr>
            <p:ph type="ctrTitle"/>
          </p:nvPr>
        </p:nvSpPr>
        <p:spPr>
          <a:xfrm>
            <a:off x="1270000" y="1193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краткий обзор систем разных типов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1/2</a:t>
            </a:r>
          </a:p>
        </p:txBody>
      </p:sp>
      <p:sp>
        <p:nvSpPr>
          <p:cNvPr id="110" name="Алексей Рыхальский…"/>
          <p:cNvSpPr txBox="1"/>
          <p:nvPr>
            <p:ph type="subTitle" sz="quarter" idx="1"/>
          </p:nvPr>
        </p:nvSpPr>
        <p:spPr>
          <a:xfrm>
            <a:off x="1270000" y="5435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Алексей Рыхальский</a:t>
            </a:r>
          </a:p>
          <a:p>
            <a:pPr defTabSz="537463">
              <a:defRPr sz="3404"/>
            </a:pPr>
            <a:r>
              <a:t>2017</a:t>
            </a:r>
          </a:p>
        </p:txBody>
      </p:sp>
      <p:sp>
        <p:nvSpPr>
          <p:cNvPr id="11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c02p15.png" descr="c02p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016147"/>
            <a:ext cx="11399791" cy="529896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Рис. 15. Температура в помещении регулируется термостатом"/>
          <p:cNvSpPr txBox="1"/>
          <p:nvPr/>
        </p:nvSpPr>
        <p:spPr>
          <a:xfrm>
            <a:off x="264519" y="8022494"/>
            <a:ext cx="124757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15.</a:t>
            </a:r>
            <a:r>
              <a:t> Температура в помещении регулируется термостатом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c02p17.png" descr="c02p17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269" y="611616"/>
            <a:ext cx="10610417" cy="747587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Рис. 17. Теплая комната постепенно остывает, пока температура в ней не достигнет 10 градусов как на улице."/>
          <p:cNvSpPr txBox="1"/>
          <p:nvPr/>
        </p:nvSpPr>
        <p:spPr>
          <a:xfrm>
            <a:off x="264519" y="827726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17.</a:t>
            </a:r>
            <a:r>
              <a:t> Теплая комната постепенно остывает, пока температура в ней не достигнет 10 градусов как на улице.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Комната не может быть идеально изолирована, поэтому, если снаружи холодно, то утечки тепла из нагретой комнаты на улицу неизбежны. Но чем лучше теплоизоляция, тем меньше эти утечки, и тем медленнее будет понижаться температура.…"/>
          <p:cNvSpPr txBox="1"/>
          <p:nvPr/>
        </p:nvSpPr>
        <p:spPr>
          <a:xfrm>
            <a:off x="335422" y="1618589"/>
            <a:ext cx="12333957" cy="603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Комната не может быть идеально изолирована, поэтому, если снаружи холодно, то утечки тепла из нагретой комнаты на улицу неизбежны. Но чем лучше теплоизоляция, тем меньше эти утечки, и тем медленнее будет понижаться температура.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А теперь вопрос: </a:t>
            </a:r>
            <a:r>
              <a:rPr b="1"/>
              <a:t>что будет происходить, если оба цикла в системе работают одновременно?</a:t>
            </a:r>
            <a:r>
              <a:t> Допустим, что теплоизоляция комнаты выполнена достаточно хорошо, а обогреватель имеет достаточную мощность. Тогда цикл, отвечающий за нагрев, будет сильнее, чем цикл, отвечающий за остывание. Вам удастся нагреть помещение, даже если поначалу было холодно и снаружи, и внутри. Температура будет меняться так, как показано на рис. 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c02p18.png" descr="c02p18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334" y="325784"/>
            <a:ext cx="10292243" cy="798484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Рис. 18. Обогреватель поднимает температуру в помещении, несмотря на утечки тепла на улицу"/>
          <p:cNvSpPr txBox="1"/>
          <p:nvPr/>
        </p:nvSpPr>
        <p:spPr>
          <a:xfrm>
            <a:off x="378819" y="8480464"/>
            <a:ext cx="122471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18.</a:t>
            </a:r>
            <a:r>
              <a:t> Обогреватель поднимает температуру в помещении, несмотря на утечки тепла на улицу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Чем выше становится температура в комнате, тем больше будут утечки тепла на улицу, поскольку разность между температурой внутри и снаружи растет. Обогревателе продолжает работать, подавая тепла больше, чем уходит в виде утечек, температура будет расти и "/>
          <p:cNvSpPr txBox="1"/>
          <p:nvPr/>
        </p:nvSpPr>
        <p:spPr>
          <a:xfrm>
            <a:off x="437114" y="1262989"/>
            <a:ext cx="12130572" cy="66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Чем выше становится температура в комнате, тем больше будут утечки тепла на улицу, поскольку разность между температурой внутри и снаружи растет. Обогревателе продолжает работать, подавая тепла больше, чем уходит в виде утечек, температура будет расти и дальше, </a:t>
            </a:r>
            <a:r>
              <a:rPr b="1"/>
              <a:t>просто несколько медленнее</a:t>
            </a:r>
            <a:r>
              <a:t>, но в итоге все-таки достигнет значения, близкого к тому, что установлено в термостате.  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Затем обогреватель отключится, а после этого будет время от времени включаться снова, компенсируя потери тепла.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нашем примере в термостате установлено целевое значение 18 °С, </a:t>
            </a:r>
            <a:r>
              <a:rPr b="1"/>
              <a:t>но реальная температура в комнате установится на уровне немного ниже 18 °С из-за утечек</a:t>
            </a:r>
            <a:r>
              <a:t>, которые не прекращаются ни на минуту.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Так ведут себя все системы с соперничающими балансирующими циклами обратной связи, хотя иногда их поведение может показаться неожиданным. Образно говоря, система пытается наполнить доверху ведро с дырявым дном.…"/>
          <p:cNvSpPr txBox="1"/>
          <p:nvPr/>
        </p:nvSpPr>
        <p:spPr>
          <a:xfrm>
            <a:off x="437114" y="780389"/>
            <a:ext cx="12130572" cy="763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Так ведут себя все системы с соперничающими балансирующими циклами обратной связи, хотя иногда их поведение может показаться неожиданным. Образно говоря, </a:t>
            </a:r>
            <a:r>
              <a:rPr b="1"/>
              <a:t>система пытается наполнить доверху ведро с дырявым дном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Мало того, что ведро протекает, так еще и количество вытекающей жидкости управляется циклом обратной связи: </a:t>
            </a:r>
            <a:r>
              <a:rPr b="1"/>
              <a:t>чем больше воды в ведре, тем выше давление и тем быстрее вода утекает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примере с комнатой мы пытаемся поднять температуру в помещении, чтобы внутри стало теплее, чем снаружи. Но чем теплее в комнате, тем больше утечки тепла на улицу. Обогревателю нужно время, чтобы после включения компенсировать эти потери, но в это время тепло все равно продолжает теряться.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В доме с хорошей теплоизоляцией утечки тепла меньше, поэтому обстановка там комфортнее, чем в плохо изолированном доме, даже если поставить в нем мощную печку.…"/>
          <p:cNvSpPr txBox="1"/>
          <p:nvPr/>
        </p:nvSpPr>
        <p:spPr>
          <a:xfrm>
            <a:off x="437114" y="1447139"/>
            <a:ext cx="12130572" cy="630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В доме с хорошей теплоизоляцией утечки тепла меньше, поэтому обстановка там комфортнее, чем в плохо изолированном доме, даже если поставить в нем мощную печку.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С домашними обогревателями люди научились управляться, устанавливая в термостате температуру чуть выше, чем та, которой они на самом деле хотят добиться.</a:t>
            </a:r>
            <a:r>
              <a:t>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Насколько выше — это уже другой вопрос, тут не все очевидно, ведь в холодный день утечки тепла на улицу больше, чем при хорошей погоде.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Но обычно все-таки удается подобрать нужные настройки и обеспечить себе комфортную обстановку.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В других системах с такими же разнонаправленными циклами балансирующих связей наблюдается подобное изменение запаса.…"/>
          <p:cNvSpPr txBox="1"/>
          <p:nvPr/>
        </p:nvSpPr>
        <p:spPr>
          <a:xfrm>
            <a:off x="437114" y="1733094"/>
            <a:ext cx="12130572" cy="5728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/>
            </a:pPr>
            <a:r>
              <a:t>В других системах с такими же разнонаправленными циклами балансирующих связей наблюдается подобное изменение запаса.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Представьте себе, что вам необходимо поддерживать определенный запас товаров на складе при магазине. Допустим, , какое-то наименование почти распродалось. Заказ новой партии требует некоторого времени ведь во время ожидания продажи будут продолжаться.</a:t>
            </a:r>
          </a:p>
          <a:p>
            <a:pPr algn="l">
              <a:spcBef>
                <a:spcPts val="1000"/>
              </a:spcBef>
              <a:defRPr sz="3200"/>
            </a:pPr>
            <a:r>
              <a:t>Если вы не будете учитывать, сколько товара будет продано за время ожидания новой партии, ваш склад постоянно будет испытывать нехватку продукции.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Точно такие же сложности возникнут при попытке постоянно иметь определенный…"/>
          <p:cNvSpPr txBox="1"/>
          <p:nvPr/>
        </p:nvSpPr>
        <p:spPr>
          <a:xfrm>
            <a:off x="437114" y="2120239"/>
            <a:ext cx="12130572" cy="49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Точно такие же сложности возникнут при попытке постоянно иметь определенный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запас наличных денег,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удерживать уровень воды в водохранилище на какой-то отметке,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поддерживать определенную концентрацию вещества, участвующего в непрерывной химической реакции...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Все эти примеры роднит </a:t>
            </a:r>
            <a:r>
              <a:rPr b="1"/>
              <a:t>один общий принцип</a:t>
            </a:r>
            <a:r>
              <a:t>, и еще один относится к системам с термостатом.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Он формулируется так:…"/>
          <p:cNvSpPr txBox="1"/>
          <p:nvPr/>
        </p:nvSpPr>
        <p:spPr>
          <a:xfrm>
            <a:off x="437114" y="1288594"/>
            <a:ext cx="12130572" cy="661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rPr b="1"/>
              <a:t>Он формулируется так</a:t>
            </a:r>
            <a:r>
              <a:t>: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информация, получаемая за счет обратной связи, </a:t>
            </a:r>
            <a:r>
              <a:rPr b="1"/>
              <a:t>может повлиять только на будущее, предстоящее поведение</a:t>
            </a:r>
            <a:r>
              <a:t>;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внутри системы </a:t>
            </a:r>
            <a:r>
              <a:rPr b="1"/>
              <a:t>информация распространяется с запаздыванием</a:t>
            </a:r>
            <a:r>
              <a:t>, и воздействие не может быть настолько быстрым, чтобы моментально скорректировать поведение, вызвавшее текущую обратную связь.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Как следствие, ЛПР на основе обратной связи,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rPr b="1"/>
              <a:t>не может изменить текущее поведение </a:t>
            </a:r>
            <a:r>
              <a:t>системы, вызвавшее эту обратную связь;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все принимаемые решения </a:t>
            </a:r>
            <a:r>
              <a:rPr b="1"/>
              <a:t>повлияют только на ее поведение в будущем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Основная задача любой теории... —  сделать так, чтобы  базовые элементы были максимально просты  и так малочисленны, как только возможно без ущерба для адекватного представления...  о том, что мы наблюдаем на практике.…"/>
          <p:cNvSpPr txBox="1"/>
          <p:nvPr>
            <p:ph type="body" idx="21"/>
          </p:nvPr>
        </p:nvSpPr>
        <p:spPr>
          <a:xfrm>
            <a:off x="1270000" y="2755239"/>
            <a:ext cx="10464800" cy="3735122"/>
          </a:xfrm>
          <a:prstGeom prst="rect">
            <a:avLst/>
          </a:prstGeom>
        </p:spPr>
        <p:txBody>
          <a:bodyPr/>
          <a:lstStyle/>
          <a:p>
            <a:pPr/>
            <a:r>
              <a:t>Основная задача любой теории... — </a:t>
            </a:r>
            <a:br/>
            <a:r>
              <a:t>сделать так, чтобы </a:t>
            </a:r>
            <a:br/>
            <a:r>
              <a:t>базовые элементы были максимально просты </a:t>
            </a:r>
            <a:br/>
            <a:r>
              <a:t>и так малочисленны, как только возможно без ущерба для адекватного представления... </a:t>
            </a:r>
            <a:br/>
            <a:r>
              <a:t>о том, что мы наблюдаем на практике.</a:t>
            </a:r>
          </a:p>
          <a:p>
            <a:pPr algn="r">
              <a:spcBef>
                <a:spcPts val="2000"/>
              </a:spcBef>
              <a:defRPr i="1"/>
            </a:pPr>
            <a:r>
              <a:t>Альберт Эйнштейн</a:t>
            </a:r>
          </a:p>
        </p:txBody>
      </p:sp>
      <p:sp>
        <p:nvSpPr>
          <p:cNvPr id="11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Информация, которую передает цикл обратной связи (даже если эта связь не носит физического, вещественного характера), может повлиять только на будущее поведение системы.…"/>
          <p:cNvSpPr txBox="1"/>
          <p:nvPr/>
        </p:nvSpPr>
        <p:spPr>
          <a:xfrm>
            <a:off x="437114" y="1447139"/>
            <a:ext cx="12130572" cy="630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Информация, которую передает цикл обратной связи (даже если эта связь не носит физического, вещественного характера), может повлиять </a:t>
            </a:r>
            <a:r>
              <a:rPr b="1"/>
              <a:t>только на будущее поведение системы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Сигнал невозможно доставить настолько быстро, чтобы это позволило скорректировать поведение, вызывающее текущую обратную связь.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Даже если информация имеет абстрактный характер, она </a:t>
            </a:r>
            <a:r>
              <a:rPr b="1"/>
              <a:t>передается в системе с определенным запаздыванием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Почему это так важно? Потому, что отклик всегда будет поступать с запаздыванием. Ни один поток не может по. влиять на другой поток во мгновение ока.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Влияние можно только опосредованно, через изменение запаса и только после некоторой задержки в принятии поступающей информации. В ситуации с наполнением ванны на то чтобы оценить уровень воды и решить, как подрегулировать краны, уходит доля секунды.…"/>
          <p:cNvSpPr txBox="1"/>
          <p:nvPr/>
        </p:nvSpPr>
        <p:spPr>
          <a:xfrm>
            <a:off x="437114" y="196394"/>
            <a:ext cx="12130572" cy="880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rPr b="1"/>
              <a:t>Влияние можно только опосредованно, через изменение запаса и только после некоторой задержки в принятии поступающей информации.</a:t>
            </a:r>
            <a:r>
              <a:t> В ситуации с наполнением ванны на то чтобы оценить уровень воды и решить, как подрегулировать краны, уходит доля секунды.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Во многие экономические модели заложена большая ошибка, поскольку их разработчики полагают, что потребление или производство могут дать мгновенный отклик, к примеру, на изменение цены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Это одна из причин, по которой реальные экономические системы ведут себя не совсем так, как предсказывают модели.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Принцип, который относится к системам с термостатом (вы могли бы и сами сформулировать его на основе нашего несложного примера), заключается в том, что </a:t>
            </a:r>
            <a:r>
              <a:rPr b="1"/>
              <a:t>вы всегда должны учитывать утечки, непрерывно происходящие в том или ином направлении.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Если вы не будете брать их в расчет, вы никогда не достигнете желаемого значения запаса.…"/>
          <p:cNvSpPr txBox="1"/>
          <p:nvPr/>
        </p:nvSpPr>
        <p:spPr>
          <a:xfrm>
            <a:off x="437114" y="126544"/>
            <a:ext cx="12270123" cy="89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Если вы не будете брать их в расчет, вы никогда не достигнете желаемого значения запаса.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Если в помещении надо обеспечить температуру в 18 °С, то в термостате нужно </a:t>
            </a:r>
            <a:r>
              <a:rPr b="1"/>
              <a:t>установить значение немножко выше, чем желаемое</a:t>
            </a:r>
            <a:r>
              <a:t>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Если вы хотите полностью погасить кредит (или страна хочет рассчитаться с долгами), то платежи надо увеличить настолько, чтобы </a:t>
            </a:r>
            <a:r>
              <a:rPr b="1"/>
              <a:t>покрыть те проценты, что будут начислены за время прохождения платежа</a:t>
            </a:r>
            <a:r>
              <a:t>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Если вам надо увеличить штат сотрудников, то придется проводить наем быстрее, чем обычно, </a:t>
            </a:r>
            <a:r>
              <a:rPr b="1"/>
              <a:t>чтобы компенсировать уход тех сотрудников, кто уволится, пока не  нанимаете новых служащих</a:t>
            </a:r>
            <a:r>
              <a:t>. </a:t>
            </a:r>
          </a:p>
          <a:p>
            <a:pPr algn="l">
              <a:spcBef>
                <a:spcPts val="1000"/>
              </a:spcBef>
              <a:defRPr sz="3200"/>
            </a:pPr>
            <a:r>
              <a:t>Другими словами, сложившееся у вас представление о системе — мысленная модель должна включать все важные потоки. В противном случае поведение системы вас сильно удивит.</a:t>
            </a:r>
          </a:p>
        </p:txBody>
      </p:sp>
      <p:sp>
        <p:nvSpPr>
          <p:cNvPr id="1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Прежде чем мы закончим изучение системы с термостатом нужно проанализировать, как будет меняться поведение в зависимости от изменения температуры на улице.…"/>
          <p:cNvSpPr txBox="1"/>
          <p:nvPr/>
        </p:nvSpPr>
        <p:spPr>
          <a:xfrm>
            <a:off x="437114" y="1745794"/>
            <a:ext cx="12130572" cy="570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Прежде чем мы закончим изучение системы с термостатом нужно проанализировать, как будет меняться поведение в зависимости от изменения температуры на улице.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На рис. 19 показан характерный график изменений за сутки для нормально работающей системы с термостатом в условиях, когда ночью сильно холодает и температура падает ниже нуля.</a:t>
            </a:r>
          </a:p>
          <a:p>
            <a:pPr algn="l">
              <a:spcBef>
                <a:spcPts val="1000"/>
              </a:spcBef>
              <a:defRPr sz="3200"/>
            </a:pPr>
            <a:r>
              <a:t>У любого балансирующего цикла обратной связи есть некая переломная точка, после которой другим циклам, влияющим на запас, удается пересилить первый цикл и увести величину запаса в сторону от желаемого значения.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Рис. 19. Обогреватель поднимает температуру в холодной комнате, несмотря на то что постоянно происходит утечка, где ночью температура существенно ниже"/>
          <p:cNvSpPr txBox="1"/>
          <p:nvPr/>
        </p:nvSpPr>
        <p:spPr>
          <a:xfrm>
            <a:off x="335514" y="8240370"/>
            <a:ext cx="1213057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19.</a:t>
            </a:r>
            <a:r>
              <a:t> Обогреватель поднимает температуру в холодной комнате, несмотря на то что постоянно происходит утечка, где ночью температура существенно ниже</a:t>
            </a:r>
          </a:p>
        </p:txBody>
      </p:sp>
      <p:pic>
        <p:nvPicPr>
          <p:cNvPr id="187" name="c02p19.png" descr="c02p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728" y="501213"/>
            <a:ext cx="10088908" cy="7514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В нашей системе с термостатом такое может произойти в том случае, если увеличатся утечки (на улице холоднее или теплоизоляция дома хуже) или обогреватель будет менее мощным — то есть…"/>
          <p:cNvSpPr txBox="1"/>
          <p:nvPr/>
        </p:nvSpPr>
        <p:spPr>
          <a:xfrm>
            <a:off x="437114" y="361289"/>
            <a:ext cx="12130572" cy="8472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В нашей системе с термостатом такое может произойти в том случае, если увеличатся утечки (на улице холоднее или теплоизоляция дома хуже) или обогреватель будет менее мощным — то есть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либо цикл, отвечающий за нагрев воздуха в помещении, станет слабее,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либо цикл, описывающий утечки тепла наружу, станет сильнее.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На рис. 20 показано, что происходит в системе, если на улице темпера, тура точно такая же, как на рис. 19, а </a:t>
            </a:r>
            <a:r>
              <a:rPr b="1"/>
              <a:t>тепло теряется быстрее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этом случае обогреватель не сможет справиться с утечками тепла.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Цикл, стремящийся сравнять температуру в помещении с уличной, станет в системе доминирующим, и в комнате тогда будет очень неуютно.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Обратите внимание: изменение во времени переменных изображенных на рис. 20, происходит с определенной взаимной зависимостью.…"/>
          <p:cNvSpPr txBox="1"/>
          <p:nvPr/>
        </p:nvSpPr>
        <p:spPr>
          <a:xfrm>
            <a:off x="254279" y="253339"/>
            <a:ext cx="12496242" cy="884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Обратите внимание: </a:t>
            </a:r>
            <a:r>
              <a:rPr b="1"/>
              <a:t>изменение во времени переменных </a:t>
            </a:r>
            <a:r>
              <a:t>изображенных на рис. 20</a:t>
            </a:r>
            <a:r>
              <a:rPr b="1"/>
              <a:t>, происходит с определенной взаимной зависимостью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Сначала и на улице, и в комнате одинаково холодно. Поток тепла от обогревателя больше, чем потери тепла из-за утечек, поэтому в помещении становится теплее.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течение одного-двух часов температура на улице еще довольно умеренная, обогревателю удается компенсировать потери почти полностью, и температура в комнате держится близко к желаемому значению.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Однако затем на улице холодает, утечки становятся сильнее, и обогреватель уже не в состоянии компенсировать все потери.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Температура в помещении снижается, когда к утру на улице снова устанавливается умеренная температура потери тепла уменьшаются, и обогревателю, который на самом деле все это время работал на полную плотность, удается понемногу поднимать температуру и нагревать комнату.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Изменения происходят по тому же сценарию, что и наполнение ванны: всякий раз, когда обогреватель дает больше тепла, чем теряется из-за утечек, температура в помещении растет.…"/>
          <p:cNvSpPr txBox="1"/>
          <p:nvPr/>
        </p:nvSpPr>
        <p:spPr>
          <a:xfrm>
            <a:off x="437114" y="1237794"/>
            <a:ext cx="11887982" cy="6719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Изменения происходят по тому же сценарию, что и наполнение ванны: </a:t>
            </a:r>
            <a:r>
              <a:rPr b="1"/>
              <a:t>всякий раз, когда обогреватель дает больше тепла, чем теряется из-за утечек, температура в помещении растет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Верно и обратное: </a:t>
            </a:r>
            <a:r>
              <a:rPr b="1"/>
              <a:t>всякий раз, когда входящей поток становится меньше выходящего, температура снижается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Если вы потратите некоторое время на изучение изменений в системе по этим графикам и соотнесете их с потоковой диаграммой, у вас сложится довольно полное представление о структурных связях в этой системе и о том, как </a:t>
            </a:r>
            <a:r>
              <a:rPr b="1"/>
              <a:t>два цикла обратной связи меряются силами и тем самым вызывают изменение поведения во времени.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c02p20.png" descr="c02p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410398"/>
            <a:ext cx="10566400" cy="781511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Рис. 20. В холодный день обогреватель не справится со своей задачей."/>
          <p:cNvSpPr txBox="1"/>
          <p:nvPr/>
        </p:nvSpPr>
        <p:spPr>
          <a:xfrm>
            <a:off x="932414" y="8621370"/>
            <a:ext cx="11139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20.</a:t>
            </a:r>
            <a:r>
              <a:t> В холодный день обогреватель не справится со своей задачей.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Запас, один усиливающий цикл и один балансирующий цикл обратной связи — так изменяются численность населения и величина промышленного капитала.…"/>
          <p:cNvSpPr txBox="1"/>
          <p:nvPr/>
        </p:nvSpPr>
        <p:spPr>
          <a:xfrm>
            <a:off x="578798" y="1237589"/>
            <a:ext cx="11651346" cy="671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rPr b="1"/>
              <a:t>Запас, один усиливающий цикл и один балансирующий цикл обратной связи — так изменяются численность населения и величина промышленного капитала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Что будет происходить, если в системе на один и тот же запас влияют усиливающий и балансирующий циклы обратной связи?</a:t>
            </a:r>
            <a:r>
              <a:rPr b="1"/>
              <a:t> Это одна из самых важных структур, она часто встречается в реальной жизни.</a:t>
            </a:r>
            <a:r>
              <a:t> Помимо всего прочего, именно она описывает изменение численности населения и величины капитала в экономике.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Численность населения определяется </a:t>
            </a:r>
            <a:r>
              <a:rPr b="1"/>
              <a:t>усиливающим циклом</a:t>
            </a:r>
            <a:r>
              <a:t>, который описывает ее рост за счет рождаемости, и </a:t>
            </a:r>
            <a:r>
              <a:rPr b="1"/>
              <a:t>балансирующим циклом</a:t>
            </a:r>
            <a:r>
              <a:t>, который описывает ее уменьшение из-за смертности.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Один из лучших способов учиться чему-то новому — изучать конкретные примеры, а не только общие положения и абстрактные зависимости…"/>
          <p:cNvSpPr txBox="1"/>
          <p:nvPr/>
        </p:nvSpPr>
        <p:spPr>
          <a:xfrm>
            <a:off x="455395" y="805789"/>
            <a:ext cx="11956302" cy="814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700"/>
            </a:pPr>
            <a:r>
              <a:t>Один из лучших способов учиться чему-то новому — </a:t>
            </a:r>
            <a:r>
              <a:rPr b="1"/>
              <a:t>изучать конкретные примеры</a:t>
            </a:r>
            <a:r>
              <a:t>, а не только общие положения и абстрактные зависимости</a:t>
            </a:r>
          </a:p>
          <a:p>
            <a:pPr algn="l">
              <a:spcBef>
                <a:spcPts val="1000"/>
              </a:spcBef>
              <a:defRPr b="0" sz="3200"/>
            </a:pPr>
            <a:r>
              <a:t>Это касается и поведения систем: существует </a:t>
            </a:r>
            <a:r>
              <a:rPr b="1"/>
              <a:t>несколько часто встречающихся</a:t>
            </a:r>
            <a:r>
              <a:t>, простых, но очень важных типов систем, и если в них как следует разобраться, то </a:t>
            </a:r>
            <a:r>
              <a:rPr b="1"/>
              <a:t>станут понятны основные принципы поведения и более сложных систем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изучении типовых систем есть свои плюсы и минусы, причем точно такие же плюсы и минусы свойственны любому зоопарку.  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u="sng"/>
              <a:t>С одной стороны</a:t>
            </a:r>
            <a:r>
              <a:t>, вы получаете представление о том, что в мире существует большое разнообразие систем; 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u="sng"/>
              <a:t>С другой стороны</a:t>
            </a:r>
            <a:r>
              <a:t>, то, что вы можете непосредственно наблюдать, — лишь малая толика общего разнообразия.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Если рождаемость и смертность постоянны (а в реальном мире так бывает редко), то поведение системы описать довольно просто. Население экспоненциально растет или уменьшается, в зависимости от того, какая петля обратной связи сильнее: усиливающий цикл, отв"/>
          <p:cNvSpPr txBox="1"/>
          <p:nvPr/>
        </p:nvSpPr>
        <p:spPr>
          <a:xfrm>
            <a:off x="437114" y="323189"/>
            <a:ext cx="12130572" cy="349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Если рождаемость и смертность постоянны (а в реальном мире так бывает редко), то поведение системы описать довольно просто. </a:t>
            </a:r>
            <a:r>
              <a:rPr b="1"/>
              <a:t>Население экспоненциально растет или уменьшается</a:t>
            </a:r>
            <a:r>
              <a:t>, в зависимости от того, какая петля обратной связи сильнее: усиливающий цикл, ответственный за рождаемость, или балансирующий цикл, описывающий смертность.</a:t>
            </a:r>
          </a:p>
        </p:txBody>
      </p:sp>
      <p:sp>
        <p:nvSpPr>
          <p:cNvPr id="207" name="Рис. 21. Численность населения зависит от усиливающего цикла, описывающего рождаемость и балансирующего цикла, описывающего смертность."/>
          <p:cNvSpPr txBox="1"/>
          <p:nvPr/>
        </p:nvSpPr>
        <p:spPr>
          <a:xfrm>
            <a:off x="932414" y="8253070"/>
            <a:ext cx="1113997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21.</a:t>
            </a:r>
            <a:r>
              <a:t> Численность населения зависит от усиливающего цикла, описыв</a:t>
            </a:r>
            <a:r>
              <a:t>а</a:t>
            </a:r>
            <a:r>
              <a:t>ющего рождаемость и балансирующего цикла, описывающего смертность.</a:t>
            </a:r>
          </a:p>
        </p:txBody>
      </p:sp>
      <p:pic>
        <p:nvPicPr>
          <p:cNvPr id="208" name="c02p21.png" descr="c02p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0" y="4237192"/>
            <a:ext cx="9722567" cy="3273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Например, в 2007 г. численность населения в мире составила 6,6 млрд человек, при этом коэффициент рождаемости обеспечивал примерно 21 рождение на тысячу человек в год (составлял 21 чел./тыс. в год).…"/>
          <p:cNvSpPr txBox="1"/>
          <p:nvPr/>
        </p:nvSpPr>
        <p:spPr>
          <a:xfrm>
            <a:off x="437114" y="1694789"/>
            <a:ext cx="12130572" cy="580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Например, в 2007 г. численность населения в мире составила 6,6 млрд человек, при этом коэффициент рождаемости обеспечивал примерно 21 рождение на тысячу человек в год (составлял 21 чел./тыс. в год). 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Коэффициент смертности составлял 9 чел./тыс. в год.  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Рождаемость была существенно выше смертности, и усиливающий цикл в системе был доминирующим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Если коэффициенты рождаемости и смертности останутся такими же, то ребенок, родившийся в 2007 г., к шестидесяти годам будет жить в мире с численностью населения вдвое большей, чем сейчас — это показано на рис. 22.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Рис. 22. Рост численности населения, если коэф. рождаемости и смертности останутся на уровне 2009 года."/>
          <p:cNvSpPr txBox="1"/>
          <p:nvPr/>
        </p:nvSpPr>
        <p:spPr>
          <a:xfrm>
            <a:off x="932414" y="8437220"/>
            <a:ext cx="1113997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22.</a:t>
            </a:r>
            <a:r>
              <a:t> Рост численности населения, если коэф. рождаемости и смертности останутся на уровне 2009 года.</a:t>
            </a:r>
          </a:p>
        </p:txBody>
      </p:sp>
      <p:pic>
        <p:nvPicPr>
          <p:cNvPr id="215" name="c02p22.png" descr="c02p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598" y="520700"/>
            <a:ext cx="10458841" cy="788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Если в результате какой-нибудь эпидемии коэффициент смертности резко увеличивается, например до 30 чел./тыс., а коэффициент рождаемости остается прежним, в системе будет доминирующим уже другой цикл -   описывающий смертность. мире ежегодно будет умирать"/>
          <p:cNvSpPr txBox="1"/>
          <p:nvPr/>
        </p:nvSpPr>
        <p:spPr>
          <a:xfrm>
            <a:off x="437114" y="843889"/>
            <a:ext cx="12130572" cy="7507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Если в результате какой-нибудь эпидемии </a:t>
            </a:r>
            <a:r>
              <a:rPr b="1"/>
              <a:t>коэффициент смертности резко увеличивается</a:t>
            </a:r>
            <a:r>
              <a:t>, например до 30 чел./тыс., а коэффициент рождаемости остается прежним, в системе будет доминирующим уже другой цикл -   описывающий смертность. мире ежегодно будет умирать больше людей, чем рождается детей, и численность населения будет постепенно уменьшаться — это показано на рис. 23.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Поведение системы становится более интересным, если </a:t>
            </a:r>
            <a:r>
              <a:rPr b="1"/>
              <a:t>коэффициенты рождаемости и смертности со временем меняются</a:t>
            </a:r>
            <a:r>
              <a:t>. Когда ООН делала долговременные прогнозы изменения численности населения, предполагалось, что по мере промышленного развития стран средний коэффициент рождаемости будет уменьшаться (приближаясь к уровню воспроизводства, когда на одну женщину в среднем приходится 1,85 ребенка).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Рис. 23. Уменьшение численности населения, если коэф. рождаемости останется, а смерности - вырастет."/>
          <p:cNvSpPr txBox="1"/>
          <p:nvPr/>
        </p:nvSpPr>
        <p:spPr>
          <a:xfrm>
            <a:off x="932414" y="8437220"/>
            <a:ext cx="1113997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23.</a:t>
            </a:r>
            <a:r>
              <a:t> Уменьшение численности населения, если коэф. рождаемости останется, а смерности - вырастет.</a:t>
            </a:r>
          </a:p>
        </p:txBody>
      </p:sp>
      <p:pic>
        <p:nvPicPr>
          <p:cNvPr id="222" name="c02p23.png" descr="c02p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766427"/>
            <a:ext cx="10528035" cy="7374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До недавнего времени предполагалось, что коэффициент смертности тоже будет снижаться, однако медленнее, поскольку он и так невелик в большинстве стран мира. Однако из-за эпидемии ВИЧ/СПИДа теперь ООН выдвигает предположение о том, что рост ожидаемой прод"/>
          <p:cNvSpPr txBox="1"/>
          <p:nvPr/>
        </p:nvSpPr>
        <p:spPr>
          <a:xfrm>
            <a:off x="437114" y="805789"/>
            <a:ext cx="12130572" cy="758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До недавнего времени предполагалось, что коэффициент смертности тоже будет снижаться, однако медленнее, поскольку он и так невелик в большинстве стран мира. Однако из-за эпидемии ВИЧ/СПИДа теперь ООН выдвигает предположение о том, что рост ожидаемой продолжительности жизни в ближайшие 50 лет в регионах, где распространены ВИЧ и СПИД, будет гораздо медленнее, чем оценивалось раньше.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Изменение потоков (рождаемость и смертность) вызывает изменение во времени величины запаса (численность населения), и график меняется.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Если, к примеру, к 2035 г. рождаемость в мире снизится и сравняется со смертностью и после этого соответствующие коэффициенты останутся неизменными, то численность населения стабилизируется (это показано на рис. 24).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Рис. 24. Если рождаемость сравняется со сметрностью, то численность стабилизируется."/>
          <p:cNvSpPr txBox="1"/>
          <p:nvPr/>
        </p:nvSpPr>
        <p:spPr>
          <a:xfrm>
            <a:off x="932414" y="8437220"/>
            <a:ext cx="1113997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24.</a:t>
            </a:r>
            <a:r>
              <a:t> Если рождаемость сравняется со сметрностью, то численность стабилизируется.</a:t>
            </a:r>
          </a:p>
        </p:txBody>
      </p:sp>
      <p:pic>
        <p:nvPicPr>
          <p:cNvPr id="229" name="c02p24.png" descr="c02p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466" y="726371"/>
            <a:ext cx="10981244" cy="7549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Рождение детей будет точно восполнять естественную убыль населения, установится динамическое равновесие.…"/>
          <p:cNvSpPr txBox="1"/>
          <p:nvPr/>
        </p:nvSpPr>
        <p:spPr>
          <a:xfrm>
            <a:off x="437114" y="1364794"/>
            <a:ext cx="12130572" cy="646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Рождение детей будет точно восполнять естественную убыль населения, установится динамическое равновесие.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Такое изменение в поведении называется </a:t>
            </a:r>
            <a:r>
              <a:rPr b="1"/>
              <a:t>обратимым доминированием циклов обратной связи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Доминирование — очень важное понятие в системном мышлении. 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Если один цикл доминирует над другим, он в большей степени определяет поведение системы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системах зачастую бывает несколько конкурирующих петель обратной связи, работающих одновременно, но </a:t>
            </a:r>
            <a:r>
              <a:rPr b="1"/>
              <a:t>именно доминирующий цикл определяет поведение системы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В нашем примере поначалу коэффициент рождаемости был больше коэффициента смертности, и доминировал усиливающий цикл, ответственный за рост численности селения.…"/>
          <p:cNvSpPr txBox="1"/>
          <p:nvPr/>
        </p:nvSpPr>
        <p:spPr>
          <a:xfrm>
            <a:off x="437114" y="1142544"/>
            <a:ext cx="12130572" cy="690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В нашем примере поначалу коэффициент рождаемости был больше коэффициента смертности, и доминировал усиливающий цикл, ответственный за рост численности селения.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результате система демонстрировала экспоненциальный рост.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Однако по мере того, как уменьшался коэффициент рождаемости, этот цикл постепенно становился слабее.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Под конец он сравнялся по мощности с балансирующим циклом, отвечающим за смертность, и тогда установилось </a:t>
            </a:r>
            <a:r>
              <a:rPr b="1"/>
              <a:t>динамическое равновесие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При равновесии ни один из циклов не является доминирующим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Обратимое доминирование присутствовало и в системе с термостатом: когда температура на улице существенно понижалась, утечки тепла в доме с плохо выполненной теплоизоляцией настолько усиливались, что обогреватель уже не справлялся с ними, поэтому в комнат"/>
          <p:cNvSpPr txBox="1"/>
          <p:nvPr/>
        </p:nvSpPr>
        <p:spPr>
          <a:xfrm>
            <a:off x="437114" y="996289"/>
            <a:ext cx="12130572" cy="7202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Обратимое доминирование присутствовало и в системе с термостатом: </a:t>
            </a:r>
            <a:r>
              <a:rPr b="1"/>
              <a:t>когда температура на улице существенно понижалась, утечки тепла в доме с плохо выполненной теплоизоляцией настолько усиливались, что обогреватель уже не справлялся с ними, поэтому в комнате становилось ощутимо холоднее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Если раньше доминировал цикл, отвечающий за нагрев, то потом основное воздействие на систему оказывал цикл охлаждения.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Сложное поведение систем часто объясняется </a:t>
            </a:r>
            <a:r>
              <a:rPr b="1"/>
              <a:t>переходом доминирования от одного цикла обратной связи к другому</a:t>
            </a:r>
            <a:r>
              <a:t>. В этом случае в разные моменты времени поведение системы определяют разные петли обратной связи.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В зоопарке животные размещены по зоологическим семействам: обезьяны здесь, медведи там.…"/>
          <p:cNvSpPr txBox="1"/>
          <p:nvPr/>
        </p:nvSpPr>
        <p:spPr>
          <a:xfrm>
            <a:off x="270172" y="450394"/>
            <a:ext cx="12224088" cy="885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В зоопарке животные размещены по зоологическим семействам: обезьяны здесь, медведи там.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Прямо как у нас: системы с одним запасом здесь, с двумя запасами там.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Вы можете понаблюдать поведение обезьян и сравнить его с поведением медведей.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Однако обстановка в зоопарке далека от естественной — образно говоря, она слишком стерильна. Чтобы посетителям было удобно наблюдать, одних животных отделяют от других и помещают в среду, которая далека от природной, зато позволяет зрителям больше увидеть. Животные, в зоопарке сидящие по разным клеткам, в естественной среде обычно перемешаны и образуют сложные экосистемы. </a:t>
            </a:r>
          </a:p>
          <a:p>
            <a:pPr algn="l">
              <a:spcBef>
                <a:spcPts val="1000"/>
              </a:spcBef>
              <a:defRPr sz="3200"/>
            </a:pPr>
            <a:r>
              <a:t>Так и типовые системы, описанные в этой книге, в реальной жизни обычно перемешаны друг с другом и взаимодействуют между собой и с теми системами, про которые здесь вообще нет ни слова.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Система, запасом в которой выступает численность населения, может вести себя ограниченным числом способов в зависимости от того, как меняются переменные, определяющие, кто «захватит управление» системой, — то есть коэффициенты рождаемости и смертности. В"/>
          <p:cNvSpPr txBox="1"/>
          <p:nvPr/>
        </p:nvSpPr>
        <p:spPr>
          <a:xfrm>
            <a:off x="437114" y="348589"/>
            <a:ext cx="12130572" cy="8497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Система, запасом в которой выступает численность населения, может вести себя ограниченным числом способов в зависимости от того, как меняются переменные, определяющие, кто «захватит управление» системой, — то есть коэффициенты рождаемости и смертности. </a:t>
            </a:r>
            <a:r>
              <a:rPr b="1"/>
              <a:t>В простой системе с одним усиливающим и одним балансирующим циклом таких ключевых переменных очень мало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Запас, управляемый усиливающим и балансирующим циклами,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будет экспоненциально расти, если доминирует усиливающий цикл;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будет постепенно снижаться, если доминирует балансирующий цикл;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и не будет меняться, если циклы окажутся одинаковой мощности </a:t>
            </a:r>
          </a:p>
          <a:p>
            <a:pPr algn="l">
              <a:spcBef>
                <a:spcPts val="1000"/>
              </a:spcBef>
              <a:defRPr b="0" i="1" sz="3200"/>
            </a:pPr>
            <a:r>
              <a:t>(все эти варианты показаны на рис. 25).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Рис. 25. Три возможных варианта изменения численности населения."/>
          <p:cNvSpPr txBox="1"/>
          <p:nvPr/>
        </p:nvSpPr>
        <p:spPr>
          <a:xfrm>
            <a:off x="932414" y="8684870"/>
            <a:ext cx="11139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25.</a:t>
            </a:r>
            <a:r>
              <a:t> Три возможных варианта изменения численности населения.</a:t>
            </a:r>
          </a:p>
        </p:txBody>
      </p:sp>
      <p:pic>
        <p:nvPicPr>
          <p:cNvPr id="245" name="c02p25.png" descr="c02p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561" y="521207"/>
            <a:ext cx="8802471" cy="7847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Если же отношение между этими циклами меняется во времени, то система будет демонстрировать то первый, то второй, то третий вариант поведения (рис. 26).…"/>
          <p:cNvSpPr txBox="1"/>
          <p:nvPr/>
        </p:nvSpPr>
        <p:spPr>
          <a:xfrm>
            <a:off x="437114" y="183489"/>
            <a:ext cx="12130572" cy="882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Если же отношение между этими циклами меняется во времени, то система будет демонстрировать то первый, то второй, то третий вариант поведения (рис. 26).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Выбранные сценарии поведения системы — если речь идет о численности населения — можно назвать провокационными, но зато они прекрасно иллюстрируют особенности моделей и показывают, каким в принципе может быть развитие событий.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Всякий раз, когда вы имеете дело со сценариями: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бюджет компании на будущий год;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прогноз биржевого маклера;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прогнозы погоды;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предсказание изменения климата;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...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вопрос в том, насколько точно модель описывает реальную систему.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Рис. 26. Обратимое доминирование циклов рождаемости и смертности."/>
          <p:cNvSpPr txBox="1"/>
          <p:nvPr/>
        </p:nvSpPr>
        <p:spPr>
          <a:xfrm>
            <a:off x="932414" y="8621614"/>
            <a:ext cx="11139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26.</a:t>
            </a:r>
            <a:r>
              <a:t> Обратимое доминирование циклов рождаемости и смертности.</a:t>
            </a:r>
          </a:p>
        </p:txBody>
      </p:sp>
      <p:pic>
        <p:nvPicPr>
          <p:cNvPr id="252" name="c02p26.png" descr="c02p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938" y="609600"/>
            <a:ext cx="9896833" cy="7798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Могут ли движущие силы изменяться таким образом? (Как обычно изменяются коэффициенты рождаемости и смертности и как они в принципе могут изменяться?)…"/>
          <p:cNvSpPr txBox="1"/>
          <p:nvPr/>
        </p:nvSpPr>
        <p:spPr>
          <a:xfrm>
            <a:off x="437114" y="2012289"/>
            <a:ext cx="12130572" cy="5170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Могут ли движущие силы изменяться таким образом? (Как обычно изменяются коэффициенты рождаемости и смертности и как они в принципе могут изменяться?)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Если могут, то будет ли система реагировать именно так? (Действительно ли рождаемость и смертность изменяют запас — численность населения — так, как мы привыкли считать?)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Что управляет движущими силами? (Что влияет на коэффициент рождаемости? На коэффициент смертности?)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1. На первый из приведенных вопросов ответить с точностью нельзя. Можно лишь предположить, что будет в будущем, а такие предположения в принципе не могут быть точными. Даже если вы интуитивно или на основе опыта в чем-то уверены, невозможно доказать (или"/>
          <p:cNvSpPr txBox="1"/>
          <p:nvPr/>
        </p:nvSpPr>
        <p:spPr>
          <a:xfrm>
            <a:off x="437114" y="272594"/>
            <a:ext cx="12130572" cy="9208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rPr b="1"/>
              <a:t>1. </a:t>
            </a:r>
            <a:r>
              <a:t>На первый из приведенных вопросов ответить с точностью нельзя. Можно лишь предположить, что будет в будущем, а такие предположения в принципе не могут быть точными. Даже если вы интуитивно или на основе опыта в чем-то уверены, невозможно доказать (или опровергнуть) вашу правоту до тех пор, пока будущее не наступит.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Системный анализ позволяет проверить ряд возможных сценариев, чтобы посмотреть, какими могут быть последствия при том или ином изменении движущих сил. В этом состоит одна из целей системного анализа. Но определить, насколько правдоподобен тот или иной сценарий, способен ли он воплотиться в жизнь, можете только вы сами.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Системно-динамический анализ </a:t>
            </a:r>
            <a:r>
              <a:rPr b="1"/>
              <a:t>не предназначен</a:t>
            </a:r>
            <a:r>
              <a:t> для того, чтобы </a:t>
            </a:r>
            <a:r>
              <a:rPr b="1"/>
              <a:t>предсказывать</a:t>
            </a:r>
            <a:r>
              <a:t>, что произойдет.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Системно-динамические модели рассматривают возможные сценарии будущего поведения и отвечают на вопрос </a:t>
            </a:r>
            <a:r>
              <a:rPr b="1"/>
              <a:t>«Что, если...?».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2. Второй вопрос — будет ли система в действительности вести себя таким образом? — требует научного подхода, чтобы оценить, насколько адекватна модель, насколько точно она имитирует поведение реальной системы. Независимо от того, как вы себе представляет"/>
          <p:cNvSpPr txBox="1"/>
          <p:nvPr/>
        </p:nvSpPr>
        <p:spPr>
          <a:xfrm>
            <a:off x="437114" y="831394"/>
            <a:ext cx="12130572" cy="7532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rPr b="1"/>
              <a:t>2.</a:t>
            </a:r>
            <a:r>
              <a:t> Второй вопрос — будет ли система в действительности вести себя таким образом? — требует научного подхода, чтобы оценить, </a:t>
            </a:r>
            <a:r>
              <a:rPr b="1"/>
              <a:t>насколько адекватна модель, насколько точно она имитирует поведение реальной системы</a:t>
            </a:r>
            <a:r>
              <a:t>. Независимо от того, как вы себе представляете будущее изменение движущих сил, будет ли система вести себя соответственно их изменениям?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сценарии изменения численности населения, показанном на рис. 26, ответ на этот вопрос будет «В целом, да», потому что если рождаемость и смертность будут находиться именно в таком соотношении, как показано на графике, то численность населения будет расти или уменьшаться в соответствии с их изменениями. </a:t>
            </a:r>
            <a:r>
              <a:rPr b="1"/>
              <a:t>Модель изменения численности населения, приведенная в нашем примере, очень проста.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В более сложных моделях, к примеру, есть деление на возрастные группы. Однако в общем и целом эта модель дает представление о том, по какому пути может пойти реальный мир:…"/>
          <p:cNvSpPr txBox="1"/>
          <p:nvPr/>
        </p:nvSpPr>
        <p:spPr>
          <a:xfrm>
            <a:off x="437114" y="1948789"/>
            <a:ext cx="12130572" cy="529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В более сложных моделях, к примеру, есть деление на возрастные группы. Однако в общем и целом эта модель дает представление о том, по какому пути может пойти реальный мир: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при одних условиях рост будет наблюдаться и в модели, и в реальной жизни,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при других — и в модели, и в реальном мире численность населения будет уменьшаться.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Конкретные цифры могут отличаться, но общие тенденции поведения описываются верно.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Вопросы для проверки адекватности модели…"/>
          <p:cNvSpPr txBox="1"/>
          <p:nvPr/>
        </p:nvSpPr>
        <p:spPr>
          <a:xfrm>
            <a:off x="437114" y="2844139"/>
            <a:ext cx="12130572" cy="350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/>
            </a:pPr>
            <a:r>
              <a:t>Вопросы для проверки адекватности модели</a:t>
            </a:r>
          </a:p>
          <a:p>
            <a:pPr algn="l">
              <a:spcBef>
                <a:spcPts val="1000"/>
              </a:spcBef>
              <a:defRPr b="0" sz="3200"/>
            </a:pPr>
            <a:r>
              <a:t>Чтобы определить, система перед вами или набор разрозненных деталей, проанализируйте: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Могут ли движущие силы изменяться таким образом?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Если могут, то будет ли система реагировать именно так?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Что управляет движущими силами?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3. Наконец, третий вопрос. Что управляет движущими силами? Что заставляет меняться входные и выходные потоки? Этот вопрос связан с пониманием границ системы. Необходимо детально разобраться, независимы ли эти движущие силы или они находятся под влиянием "/>
          <p:cNvSpPr txBox="1"/>
          <p:nvPr/>
        </p:nvSpPr>
        <p:spPr>
          <a:xfrm>
            <a:off x="437114" y="1802739"/>
            <a:ext cx="12130572" cy="558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rPr b="1"/>
              <a:t>3. </a:t>
            </a:r>
            <a:r>
              <a:t>Наконец, третий вопрос. Что управляет движущими силами? Что заставляет меняться входные и выходные потоки? Этот вопрос связан с пониманием границ системы. Необходимо детально разобраться, </a:t>
            </a:r>
            <a:r>
              <a:rPr b="1"/>
              <a:t>независимы ли эти движущие силы</a:t>
            </a:r>
            <a:r>
              <a:t> или они находятся под влиянием других частей системы.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Полезность модели, ее адекватность</a:t>
            </a:r>
            <a:r>
              <a:t> зависят не столько от того, </a:t>
            </a:r>
            <a:r>
              <a:rPr b="1"/>
              <a:t>реалистичны</a:t>
            </a:r>
            <a:r>
              <a:t> ли сценарии изменения ее движущих сил (никто за это поручиться не может), сколько от того, реалистичны ли типы поведения, которые она демонстрирует.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Наша реальная жизнь — это настоящая мешанина систем, безостановочно бурлящая и очень сложная.…"/>
          <p:cNvSpPr txBox="1"/>
          <p:nvPr/>
        </p:nvSpPr>
        <p:spPr>
          <a:xfrm>
            <a:off x="253288" y="399389"/>
            <a:ext cx="12498224" cy="895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Наша реальная жизнь — это настоящая мешанина систем, безостановочно бурлящая и очень сложная.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 экосистемам мы еще вернемся, а пока изучим по отдельности несколько типичных «системных животных» в нашем зоопарке.</a:t>
            </a:r>
          </a:p>
          <a:p>
            <a:pPr>
              <a:defRPr b="0" sz="3700"/>
            </a:pPr>
            <a:r>
              <a:rPr b="1"/>
              <a:t>Системы с одним запасом</a:t>
            </a:r>
            <a:r>
              <a:t>.</a:t>
            </a:r>
          </a:p>
          <a:p>
            <a:pPr algn="l">
              <a:spcBef>
                <a:spcPts val="1000"/>
              </a:spcBef>
              <a:defRPr sz="3200"/>
            </a:pPr>
            <a:r>
              <a:t>Запас и два балансирующих цикла обратной связи (циклы конкурируют между собой) — так работают обогреватели с термостатом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примере с кружкой кофе мы увидели поведение системы, которая управляется одним балансирующим циклом обратной связи, а он стремится сравнять температуру кофе с комнатной. </a:t>
            </a:r>
            <a:r>
              <a:rPr b="1"/>
              <a:t>Что же произойдет, если в системе будет два таких цикла, изменяющих величину запаса в разных направлениях?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Классический пример такой системы — работа комнатного обогревателя с термостатом. Он регулирует температуру в помещении, при необходимости включаясь и нагревая воздух.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Влияет ли как-нибудь численность населения на то, какими могут быть коэффициенты рождаемости и смертности?…"/>
          <p:cNvSpPr txBox="1"/>
          <p:nvPr/>
        </p:nvSpPr>
        <p:spPr>
          <a:xfrm>
            <a:off x="437114" y="1942439"/>
            <a:ext cx="12130572" cy="530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Влияет ли как-нибудь численность населения на то, какими могут быть коэффициенты рождаемости и смертности?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Влияют ли на рождаемость и смертность другие факторы — экономические, экологические, социальные?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Влияет ли численность населения на эти экономические, экологические и социальные факторы?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Конечно, ответом на все эти вопросы будет «Да». </a:t>
            </a:r>
            <a:r>
              <a:t>Рождаемость и смертность тоже управляются циклами обратной связи. Как минимум на некоторые из этих циклов влияет величина численности населения.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В нашем зоопарке систем «животное», отвечающее за численность населения, — лишь один из фрагментов гораздо более сложной системы.…"/>
          <p:cNvSpPr txBox="1"/>
          <p:nvPr/>
        </p:nvSpPr>
        <p:spPr>
          <a:xfrm>
            <a:off x="437114" y="1688439"/>
            <a:ext cx="12130572" cy="5817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В нашем зоопарке систем «животное», отвечающее за численность населения, — лишь один из фрагментов гораздо более сложной системы. 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На численность населения влияет другой очень важный фрагмент большой системы — </a:t>
            </a:r>
            <a:r>
              <a:rPr b="1"/>
              <a:t>тот, что описывает поведение экономики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его основе лежат два других цикла обратной связи — </a:t>
            </a:r>
            <a:r>
              <a:rPr b="1"/>
              <a:t>усиливающий</a:t>
            </a:r>
            <a:r>
              <a:t> и </a:t>
            </a:r>
            <a:r>
              <a:rPr b="1"/>
              <a:t>балансирующий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Они образуют такую же структуру, как и та, что управляет численностью населения (посмотрите на рис. 27), и ответственны за такое же поведение.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Рис. 27. Как в структуре с численностью населения, экономический капитал зависит от усиливающего цикла, ответственного за рост."/>
          <p:cNvSpPr txBox="1"/>
          <p:nvPr/>
        </p:nvSpPr>
        <p:spPr>
          <a:xfrm>
            <a:off x="932414" y="8437464"/>
            <a:ext cx="1113997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27.</a:t>
            </a:r>
            <a:r>
              <a:t> Как в структуре с численностью населения, экономический капитал зависит от усиливающего цикла, ответственного за рост.</a:t>
            </a:r>
          </a:p>
        </p:txBody>
      </p:sp>
      <p:pic>
        <p:nvPicPr>
          <p:cNvPr id="280" name="c02p27.png" descr="c02p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768221"/>
            <a:ext cx="11948968" cy="666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Чем больше в экономике величина физического капитала (оборудование и заводы) и чем выше эффективность производства (объем производства на единицу капитала), тем больше годовой выпуск продукции (товаров и услуг).…"/>
          <p:cNvSpPr txBox="1"/>
          <p:nvPr/>
        </p:nvSpPr>
        <p:spPr>
          <a:xfrm>
            <a:off x="437114" y="1402689"/>
            <a:ext cx="12130572" cy="6389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Чем больше в экономике величина физического капитала (оборудование и заводы) и чем выше эффективность производства (объем производства на единицу капитала), тем больше годовой выпуск продукции (товаров и услуг).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Чем больше объем производства, тем больший процент может быть инвестирован в создание нового капитала.  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Это — усиливающий цикл обратной связи, подобный цикл рождаемости.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Инвестируемый процент капитала подобен коэффициенту рождаемости.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Чем большую долю годового валового продукта инвестирует общество, тем быстрее растет капитал.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Физический капитал уменьшается из-за амортизации — выхода из строя, износа и устаревания оборудования.…"/>
          <p:cNvSpPr txBox="1"/>
          <p:nvPr/>
        </p:nvSpPr>
        <p:spPr>
          <a:xfrm>
            <a:off x="437114" y="202744"/>
            <a:ext cx="12130572" cy="878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Физический капитал уменьшается из-за амортизации — выхода из строя, износа и устаревания оборудования.  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Балансирующий цикл, описывающий амортизацию, подобен циклу смертности. «Смертность» капитала определяется в соответствии со средним сроком службы капитала. </a:t>
            </a:r>
            <a:r>
              <a:rPr b="1"/>
              <a:t>Чем больше срок службы капитала, тем меньшая его часть ежегодно выбывает и подлежит замене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Раз в этой системе структура такая же, как в системе, описывающей численность населения, то и поведение должно быть такое же. </a:t>
            </a:r>
            <a:r>
              <a:rPr b="1"/>
              <a:t>Современная история изменения капитала, как и численности населения, показывает доминирование усиливающего цикла, а это вызывает экспоненциальный рост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Будет ли капитал расти в будущем, останется ли постоянным или станет уменьшаться — зависит от того, будет ли </a:t>
            </a:r>
            <a:r>
              <a:rPr b="1"/>
              <a:t>усиливающий цикл доминировать над балансирующим циклом</a:t>
            </a:r>
            <a:r>
              <a:t>, описывающим амортизацию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Это, в свою очередь, зависит от:…"/>
          <p:cNvSpPr txBox="1"/>
          <p:nvPr/>
        </p:nvSpPr>
        <p:spPr>
          <a:xfrm>
            <a:off x="437114" y="164439"/>
            <a:ext cx="12130572" cy="886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Это, в свою очередь, зависит от: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rPr b="1"/>
              <a:t>процента инвестируемого капитала</a:t>
            </a:r>
            <a:r>
              <a:t> — какую долю ежегодного объема производства общество предпочитает не потребить, а вложить в дальнейшее развитие производства;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rPr b="1"/>
              <a:t>эффективности работы капитала</a:t>
            </a:r>
            <a:r>
              <a:t> — сколько капитала нужно для производства заданного объема продукции,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rPr b="1"/>
              <a:t>среднего срока службы капитала</a:t>
            </a:r>
            <a:r>
              <a:t>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Если реинвестировать фиксированный процент годового объема производства, увеличивая капитал, и вкладывать определенный процент в повышение эффективности капитала, то величина капитала может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уменьшаться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расти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быть постоянной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зависимости от того, каков срок службы капитала.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Графики на рис. 28 показывают, как ведет себя система при разных сроках службы капитала.…"/>
          <p:cNvSpPr txBox="1"/>
          <p:nvPr/>
        </p:nvSpPr>
        <p:spPr>
          <a:xfrm>
            <a:off x="437114" y="393244"/>
            <a:ext cx="12130572" cy="840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Графики на рис. 28 показывают, как ведет себя система при разных сроках службы капитала.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Если срок невелик, то капитал изнашивается быстрее, чем восполняется. Инвестиций не хватает на то, чтобы покрыть амортизацию, и экономика постепенно начитает </a:t>
            </a:r>
            <a:r>
              <a:rPr b="1"/>
              <a:t>приходить в упадок</a:t>
            </a:r>
            <a:r>
              <a:t>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Если амортизация и инвестиции компенсируют друг друга, экономика будет находиться в состоянии </a:t>
            </a:r>
            <a:r>
              <a:rPr b="1"/>
              <a:t>динамического равновесия</a:t>
            </a:r>
            <a:r>
              <a:t>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При более продолжительном сроке службы капитал будет </a:t>
            </a:r>
            <a:r>
              <a:rPr b="1"/>
              <a:t>экспоненциально расти</a:t>
            </a:r>
            <a:r>
              <a:t>. И чем продолжительнее срок службы, тем быстрее будет рост.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Это еще одно проявление принципа, с которым мы уже сталкивались: </a:t>
            </a:r>
            <a:r>
              <a:rPr b="1"/>
              <a:t>запас можно заставить расти не только за счет увеличений входного потока, но и за счет уменьшения выходного.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Рис. 28. Изменение величины капитала в зависимости от срока его службы. При объеме производства к единице капитала 1/3 и ежегодным реинвестированием 20% будет только восполнение."/>
          <p:cNvSpPr txBox="1"/>
          <p:nvPr/>
        </p:nvSpPr>
        <p:spPr>
          <a:xfrm>
            <a:off x="1021314" y="8177114"/>
            <a:ext cx="1113997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28.</a:t>
            </a:r>
            <a:r>
              <a:t> Изменение величины капитала в зависимости от срока его службы. При объеме производства к единице капитала 1/3 и ежегодным реинвестированием 20% будет только восполнение.</a:t>
            </a:r>
          </a:p>
        </p:txBody>
      </p:sp>
      <p:pic>
        <p:nvPicPr>
          <p:cNvPr id="296" name="c02p28.png" descr="c02p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894533"/>
            <a:ext cx="11315647" cy="6686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Точно так же, как на коэффициенты рождаемости и смертности влияли многие факторы, так и на объем производства на единицу капитала, процент реинвестирования срок службы капитала влияет очень многое:…"/>
          <p:cNvSpPr txBox="1"/>
          <p:nvPr/>
        </p:nvSpPr>
        <p:spPr>
          <a:xfrm>
            <a:off x="437114" y="1516989"/>
            <a:ext cx="12130572" cy="61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Точно так же, как на коэффициенты рождаемости и смертности влияли многие факторы, так и на объем производства на единицу капитала, процент реинвестирования срок службы капитала влияет очень многое: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банковские проценты,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уровень развития технологий,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налоговая политика страны,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сложившиеся потребительские привычки,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цены,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Население тоже влияет на инвестирование в производство:…"/>
          <p:cNvSpPr txBox="1"/>
          <p:nvPr/>
        </p:nvSpPr>
        <p:spPr>
          <a:xfrm>
            <a:off x="437114" y="2913989"/>
            <a:ext cx="12130572" cy="3366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Население тоже влияет на инвестирование в производство: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от рабочей силы зависит объем выпуска, а растущие запросы потребителей способны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привести к уменьшению процента реинвестирования.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Годовой объем производства, в свою очередь, тоже может влиять на численность населения.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Как и все модели, представление термостата на рис. 15  сильно упрощено — реальные системы контроля температуры в помещениях могут быть гораздо сложнее."/>
          <p:cNvSpPr txBox="1"/>
          <p:nvPr/>
        </p:nvSpPr>
        <p:spPr>
          <a:xfrm>
            <a:off x="247040" y="227939"/>
            <a:ext cx="12704573" cy="1550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Как и все модели, представление термостата на </a:t>
            </a:r>
            <a:r>
              <a:rPr b="1"/>
              <a:t>рис. 15</a:t>
            </a:r>
            <a:r>
              <a:t> </a:t>
            </a:r>
            <a:br/>
            <a:r>
              <a:t>сильно упрощено — реальные системы контроля температуры в помещениях могут быть гораздо сложнее.</a:t>
            </a:r>
          </a:p>
        </p:txBody>
      </p:sp>
      <p:pic>
        <p:nvPicPr>
          <p:cNvPr id="127" name="c02p15.png" descr="c02p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486047"/>
            <a:ext cx="11399791" cy="52989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Рис. 15. Температура в помещении регулируется термостатом"/>
          <p:cNvSpPr txBox="1"/>
          <p:nvPr/>
        </p:nvSpPr>
        <p:spPr>
          <a:xfrm>
            <a:off x="264519" y="8492394"/>
            <a:ext cx="124757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15.</a:t>
            </a:r>
            <a:r>
              <a:t> Температура в помещении регулируется термостатом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В богатых странах, как правило, хорошо развито здравоохранение, поэтому коэффициент смертности ниже. Но и коэффициент рождаемости в них обычно меньше.…"/>
          <p:cNvSpPr txBox="1"/>
          <p:nvPr/>
        </p:nvSpPr>
        <p:spPr>
          <a:xfrm>
            <a:off x="437114" y="1231444"/>
            <a:ext cx="12130572" cy="673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В богатых странах, как правило, хорошо развито здравоохранение, поэтому коэффициент смертности ниже. Но и коэффициент рождаемости в них обычно меньше.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Практически в любой модели реальной экономики, рассчитанной на долговременную перспективу, </a:t>
            </a:r>
            <a:r>
              <a:rPr b="1"/>
              <a:t>должны присутствовать структуры, описывающие численность населения и капитал, причем должно учитываться и их взаимное влияние</a:t>
            </a:r>
            <a:r>
              <a:t>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Ключевой вопрос развития современной экономики — </a:t>
            </a:r>
            <a:r>
              <a:rPr b="1"/>
              <a:t>как поддержать усиливающий цикл накопления капитала на более высоком уровне, чем усиливающий цикл роста численности населения, чтобы люди становились богаче, а не беднее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Может показаться странным, что в нашем «зоопарке» структура, отвечающая за численность населения, и структура, описывающая капитал, отнесены к «животным» одного вида.…"/>
          <p:cNvSpPr txBox="1"/>
          <p:nvPr/>
        </p:nvSpPr>
        <p:spPr>
          <a:xfrm>
            <a:off x="437114" y="526389"/>
            <a:ext cx="12130572" cy="814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Может показаться странным, что в нашем «зоопарке» структура, отвечающая за численность населения, и структура, описывающая капитал, отнесены к «животным» одного вида. </a:t>
            </a:r>
          </a:p>
          <a:p>
            <a:pPr algn="l">
              <a:spcBef>
                <a:spcPts val="1000"/>
              </a:spcBef>
              <a:defRPr b="0" sz="3200"/>
            </a:pPr>
            <a:r>
              <a:rPr b="1"/>
              <a:t>Система производства, включающая заводы, партии товара и финансовые потоки, выглядит не слишком похожей на систему, описывающую динамику населения с появлением людей на свет, их старением, бесконечным круговоротом рождений и смертей.</a:t>
            </a:r>
            <a:r>
              <a:t>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Однако с системно-динамической точки зрения эти системы, столь непохожие во внешних проявлениях, имеют общую принципиальную основу: </a:t>
            </a:r>
            <a:r>
              <a:rPr b="1"/>
              <a:t>структуры обратных связей</a:t>
            </a:r>
            <a:r>
              <a:t>. Обе они управляются усиливающим циклом обратной связи, который стремится увеличить запас, и балансирующим циклом, который стремится тот же запас стабилизировать. В обеих системах существует понятие старения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Сталелитейные заводы, токарные станки и турбины стареют и рано или поздно покидают этот мир — так же, как люди.…"/>
          <p:cNvSpPr txBox="1"/>
          <p:nvPr/>
        </p:nvSpPr>
        <p:spPr>
          <a:xfrm>
            <a:off x="437114" y="945489"/>
            <a:ext cx="12130572" cy="7303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Сталелитейные заводы, токарные станки и турбины стареют и рано или поздно покидают этот мир — так же, как люди.</a:t>
            </a:r>
          </a:p>
          <a:p>
            <a:pPr algn="l">
              <a:spcBef>
                <a:spcPts val="1000"/>
              </a:spcBef>
              <a:defRPr sz="3200"/>
            </a:pPr>
            <a:r>
              <a:t>Системы с одинаковой структурой обратных связей демонстрируют схожие типы поведения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Одно из ключевых положений системной теории (настолько же важное, как и вывод о том, что системы в основном сами служат причиной собственного поведения) гласит: </a:t>
            </a:r>
            <a:r>
              <a:rPr b="1"/>
              <a:t>системы с одинаковой структурой обратных связей демонстрируют схожие типы поведения, даже если во внешнем облике этих систем нет никаких общих черт.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Население и промышленная экономика ничем не похожи друг на друга, за исключением того, что они в состоянии сами воспроизводить себя и тем генерировать экспоненциальный рост.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И население, и капитал стареют и умирают.…"/>
          <p:cNvSpPr txBox="1"/>
          <p:nvPr/>
        </p:nvSpPr>
        <p:spPr>
          <a:xfrm>
            <a:off x="437114" y="1923594"/>
            <a:ext cx="12130572" cy="534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И население, и капитал стареют и умирают.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охлаждение кружки с кофе;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охлаждение нагретой комнаты;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радиоактивный распад;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старение и умирание населения;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старение и выбывание капитала;</a:t>
            </a:r>
          </a:p>
          <a:p>
            <a:pPr algn="l">
              <a:spcBef>
                <a:spcPts val="1000"/>
              </a:spcBef>
              <a:defRPr b="0" sz="3200"/>
            </a:pPr>
            <a:r>
              <a:t>имеют одну и ту же динамику.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В каждом случае уменьшение — </a:t>
            </a:r>
            <a:r>
              <a:rPr b="1"/>
              <a:t>результат работы балансирующего цикла обратной связи.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Если температура в помещении падает ниже целевой температуры, заданной в термостате обогревателя, датчик улавливает разницу и подает сигнал включить нагревательный элемент, чтобы нагреть воздух в комнате. Когда температура в помещении достигает желаемого"/>
          <p:cNvSpPr txBox="1"/>
          <p:nvPr/>
        </p:nvSpPr>
        <p:spPr>
          <a:xfrm>
            <a:off x="345083" y="342239"/>
            <a:ext cx="12199898" cy="906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Если температура в помещении падает ниже целевой температуры, заданной в термостате обогревателя, </a:t>
            </a:r>
            <a:r>
              <a:rPr b="1"/>
              <a:t>датчик</a:t>
            </a:r>
            <a:r>
              <a:t> </a:t>
            </a:r>
            <a:r>
              <a:rPr b="1"/>
              <a:t>улавливает разницу</a:t>
            </a:r>
            <a:r>
              <a:t> и подает сигнал включить нагревательный элемент, чтобы нагреть воздух в комнате. Когда температура в помещении достигает желаемого значения, термостат выключает нагревательный элемент. это </a:t>
            </a:r>
            <a:r>
              <a:rPr b="1"/>
              <a:t>простой балансирующий цикл обратной связи</a:t>
            </a:r>
            <a:r>
              <a:t>, направленный на поддержание конкретного значения запаса; на схеме он показан слева.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Если бы в системе не было никаких других составляющих, то ее поведение выглядело бы так, как показано на рис. 16: холодная комната, термостат установлен на 18 °С, обогреватель начинает греть воздух, температура поднимается.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Когда фактическая температура сравняется с целевой, заданной в термостате, нагревательный элемент отключится, температура перестанет меняться и останется равной целевой.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c02p16.png" descr="c02p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861" y="448912"/>
            <a:ext cx="9896797" cy="76517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Рис. 16. Холодная комната прогревается до тепературы, установленной в термостате"/>
          <p:cNvSpPr txBox="1"/>
          <p:nvPr/>
        </p:nvSpPr>
        <p:spPr>
          <a:xfrm>
            <a:off x="264519" y="8283840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16.</a:t>
            </a:r>
            <a:r>
              <a:t> Холодная комната прогревается до тепературы, установленной в термостате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Однако в системе этот цикл не единственный.…"/>
          <p:cNvSpPr txBox="1"/>
          <p:nvPr/>
        </p:nvSpPr>
        <p:spPr>
          <a:xfrm>
            <a:off x="564706" y="1770989"/>
            <a:ext cx="11875388" cy="580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Однако в системе этот цикл не единственный.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Часть тепла уходит из помещения на улицу в виде потерь. </a:t>
            </a:r>
            <a:r>
              <a:rPr b="1"/>
              <a:t>утечки тепла описываются вторым балансирующим циклом обратной связи</a:t>
            </a:r>
            <a:r>
              <a:t>, показанным на рис. 15 справа.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Он неустанно пытается сравнять температуру внутри помещения с уличной — точно так же, как было с остывающей кружкой кофе. </a:t>
            </a:r>
          </a:p>
          <a:p>
            <a:pPr algn="l">
              <a:spcBef>
                <a:spcPts val="1000"/>
              </a:spcBef>
              <a:defRPr b="0" sz="3200"/>
            </a:pPr>
            <a:r>
              <a:t>Если бы в системе был только этот цикл (то есть если бы не было обогревателя), тогда температура в комнате менялась бы так, как показано на рис. 17 — становилась бы все ниже и ниже, пока в итоге не сравнялась бы с уличной.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