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278" r:id="rId30"/>
    <p:sldId id="279" r:id="rId31"/>
    <p:sldId id="280" r:id="rId32"/>
    <p:sldId id="281" r:id="rId33"/>
    <p:sldId id="282" r:id="rId34"/>
    <p:sldId id="283" r:id="rId35"/>
    <p:sldId id="284" r:id="rId36"/>
    <p:sldId id="285" r:id="rId37"/>
    <p:sldId id="286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  <p:sldId id="329" r:id="rId81"/>
    <p:sldId id="330" r:id="rId82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1" baseline="0" cap="none" i="0" spc="0" strike="noStrike" sz="2400" u="none" kumimoji="0" normalizeH="0">
        <a:ln>
          <a:noFill/>
        </a:ln>
        <a:solidFill>
          <a:srgbClr val="FFFFFF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Relationship Id="rId27" Type="http://schemas.openxmlformats.org/officeDocument/2006/relationships/slide" Target="slides/slide20.xml"/><Relationship Id="rId28" Type="http://schemas.openxmlformats.org/officeDocument/2006/relationships/slide" Target="slides/slide21.xml"/><Relationship Id="rId29" Type="http://schemas.openxmlformats.org/officeDocument/2006/relationships/slide" Target="slides/slide22.xml"/><Relationship Id="rId30" Type="http://schemas.openxmlformats.org/officeDocument/2006/relationships/slide" Target="slides/slide23.xml"/><Relationship Id="rId31" Type="http://schemas.openxmlformats.org/officeDocument/2006/relationships/slide" Target="slides/slide24.xml"/><Relationship Id="rId32" Type="http://schemas.openxmlformats.org/officeDocument/2006/relationships/slide" Target="slides/slide25.xml"/><Relationship Id="rId33" Type="http://schemas.openxmlformats.org/officeDocument/2006/relationships/slide" Target="slides/slide26.xml"/><Relationship Id="rId34" Type="http://schemas.openxmlformats.org/officeDocument/2006/relationships/slide" Target="slides/slide27.xml"/><Relationship Id="rId35" Type="http://schemas.openxmlformats.org/officeDocument/2006/relationships/slide" Target="slides/slide28.xml"/><Relationship Id="rId36" Type="http://schemas.openxmlformats.org/officeDocument/2006/relationships/slide" Target="slides/slide29.xml"/><Relationship Id="rId37" Type="http://schemas.openxmlformats.org/officeDocument/2006/relationships/slide" Target="slides/slide30.xml"/><Relationship Id="rId38" Type="http://schemas.openxmlformats.org/officeDocument/2006/relationships/slide" Target="slides/slide31.xml"/><Relationship Id="rId39" Type="http://schemas.openxmlformats.org/officeDocument/2006/relationships/slide" Target="slides/slide32.xml"/><Relationship Id="rId40" Type="http://schemas.openxmlformats.org/officeDocument/2006/relationships/slide" Target="slides/slide33.xml"/><Relationship Id="rId41" Type="http://schemas.openxmlformats.org/officeDocument/2006/relationships/slide" Target="slides/slide34.xml"/><Relationship Id="rId42" Type="http://schemas.openxmlformats.org/officeDocument/2006/relationships/slide" Target="slides/slide35.xml"/><Relationship Id="rId43" Type="http://schemas.openxmlformats.org/officeDocument/2006/relationships/slide" Target="slides/slide36.xml"/><Relationship Id="rId44" Type="http://schemas.openxmlformats.org/officeDocument/2006/relationships/slide" Target="slides/slide37.xml"/><Relationship Id="rId45" Type="http://schemas.openxmlformats.org/officeDocument/2006/relationships/slide" Target="slides/slide38.xml"/><Relationship Id="rId46" Type="http://schemas.openxmlformats.org/officeDocument/2006/relationships/slide" Target="slides/slide39.xml"/><Relationship Id="rId47" Type="http://schemas.openxmlformats.org/officeDocument/2006/relationships/slide" Target="slides/slide40.xml"/><Relationship Id="rId48" Type="http://schemas.openxmlformats.org/officeDocument/2006/relationships/slide" Target="slides/slide41.xml"/><Relationship Id="rId49" Type="http://schemas.openxmlformats.org/officeDocument/2006/relationships/slide" Target="slides/slide42.xml"/><Relationship Id="rId50" Type="http://schemas.openxmlformats.org/officeDocument/2006/relationships/slide" Target="slides/slide43.xml"/><Relationship Id="rId51" Type="http://schemas.openxmlformats.org/officeDocument/2006/relationships/slide" Target="slides/slide44.xml"/><Relationship Id="rId52" Type="http://schemas.openxmlformats.org/officeDocument/2006/relationships/slide" Target="slides/slide45.xml"/><Relationship Id="rId53" Type="http://schemas.openxmlformats.org/officeDocument/2006/relationships/slide" Target="slides/slide46.xml"/><Relationship Id="rId54" Type="http://schemas.openxmlformats.org/officeDocument/2006/relationships/slide" Target="slides/slide47.xml"/><Relationship Id="rId55" Type="http://schemas.openxmlformats.org/officeDocument/2006/relationships/slide" Target="slides/slide48.xml"/><Relationship Id="rId56" Type="http://schemas.openxmlformats.org/officeDocument/2006/relationships/slide" Target="slides/slide49.xml"/><Relationship Id="rId57" Type="http://schemas.openxmlformats.org/officeDocument/2006/relationships/slide" Target="slides/slide50.xml"/><Relationship Id="rId58" Type="http://schemas.openxmlformats.org/officeDocument/2006/relationships/slide" Target="slides/slide51.xml"/><Relationship Id="rId59" Type="http://schemas.openxmlformats.org/officeDocument/2006/relationships/slide" Target="slides/slide52.xml"/><Relationship Id="rId60" Type="http://schemas.openxmlformats.org/officeDocument/2006/relationships/slide" Target="slides/slide53.xml"/><Relationship Id="rId61" Type="http://schemas.openxmlformats.org/officeDocument/2006/relationships/slide" Target="slides/slide54.xml"/><Relationship Id="rId62" Type="http://schemas.openxmlformats.org/officeDocument/2006/relationships/slide" Target="slides/slide55.xml"/><Relationship Id="rId63" Type="http://schemas.openxmlformats.org/officeDocument/2006/relationships/slide" Target="slides/slide56.xml"/><Relationship Id="rId64" Type="http://schemas.openxmlformats.org/officeDocument/2006/relationships/slide" Target="slides/slide57.xml"/><Relationship Id="rId65" Type="http://schemas.openxmlformats.org/officeDocument/2006/relationships/slide" Target="slides/slide58.xml"/><Relationship Id="rId66" Type="http://schemas.openxmlformats.org/officeDocument/2006/relationships/slide" Target="slides/slide59.xml"/><Relationship Id="rId67" Type="http://schemas.openxmlformats.org/officeDocument/2006/relationships/slide" Target="slides/slide60.xml"/><Relationship Id="rId68" Type="http://schemas.openxmlformats.org/officeDocument/2006/relationships/slide" Target="slides/slide61.xml"/><Relationship Id="rId69" Type="http://schemas.openxmlformats.org/officeDocument/2006/relationships/slide" Target="slides/slide62.xml"/><Relationship Id="rId70" Type="http://schemas.openxmlformats.org/officeDocument/2006/relationships/slide" Target="slides/slide63.xml"/><Relationship Id="rId71" Type="http://schemas.openxmlformats.org/officeDocument/2006/relationships/slide" Target="slides/slide64.xml"/><Relationship Id="rId72" Type="http://schemas.openxmlformats.org/officeDocument/2006/relationships/slide" Target="slides/slide65.xml"/><Relationship Id="rId73" Type="http://schemas.openxmlformats.org/officeDocument/2006/relationships/slide" Target="slides/slide66.xml"/><Relationship Id="rId74" Type="http://schemas.openxmlformats.org/officeDocument/2006/relationships/slide" Target="slides/slide67.xml"/><Relationship Id="rId75" Type="http://schemas.openxmlformats.org/officeDocument/2006/relationships/slide" Target="slides/slide68.xml"/><Relationship Id="rId76" Type="http://schemas.openxmlformats.org/officeDocument/2006/relationships/slide" Target="slides/slide69.xml"/><Relationship Id="rId77" Type="http://schemas.openxmlformats.org/officeDocument/2006/relationships/slide" Target="slides/slide70.xml"/><Relationship Id="rId78" Type="http://schemas.openxmlformats.org/officeDocument/2006/relationships/slide" Target="slides/slide71.xml"/><Relationship Id="rId79" Type="http://schemas.openxmlformats.org/officeDocument/2006/relationships/slide" Target="slides/slide72.xml"/><Relationship Id="rId80" Type="http://schemas.openxmlformats.org/officeDocument/2006/relationships/slide" Target="slides/slide73.xml"/><Relationship Id="rId81" Type="http://schemas.openxmlformats.org/officeDocument/2006/relationships/slide" Target="slides/slide74.xml"/><Relationship Id="rId82" Type="http://schemas.openxmlformats.org/officeDocument/2006/relationships/slide" Target="slides/slide7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Shape 10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07" name="Shape 10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Image"/>
          <p:cNvSpPr/>
          <p:nvPr>
            <p:ph type="pic" idx="21"/>
          </p:nvPr>
        </p:nvSpPr>
        <p:spPr>
          <a:xfrm>
            <a:off x="-929606" y="-12700"/>
            <a:ext cx="16551777" cy="1103451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9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/>
          <p:nvPr>
            <p:ph type="pic" idx="21"/>
          </p:nvPr>
        </p:nvSpPr>
        <p:spPr>
          <a:xfrm>
            <a:off x="-647700" y="508000"/>
            <a:ext cx="12369801" cy="614253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21" name="Title Text"/>
          <p:cNvSpPr txBox="1"/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2" name="Body Level One…"/>
          <p:cNvSpPr txBox="1"/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/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/>
          <p:nvPr>
            <p:ph type="pic" idx="21"/>
          </p:nvPr>
        </p:nvSpPr>
        <p:spPr>
          <a:xfrm>
            <a:off x="2451058" y="-138499"/>
            <a:ext cx="13525502" cy="901700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39" name="Title Text"/>
          <p:cNvSpPr txBox="1"/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40" name="Body Level One…"/>
          <p:cNvSpPr txBox="1"/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Image"/>
          <p:cNvSpPr/>
          <p:nvPr>
            <p:ph type="pic" idx="21"/>
          </p:nvPr>
        </p:nvSpPr>
        <p:spPr>
          <a:xfrm>
            <a:off x="4473575" y="2032000"/>
            <a:ext cx="10287000" cy="6858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Body Level One…"/>
          <p:cNvSpPr txBox="1"/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Body Level One…"/>
          <p:cNvSpPr txBox="1"/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Image"/>
          <p:cNvSpPr/>
          <p:nvPr>
            <p:ph type="pic" sz="quarter" idx="21"/>
          </p:nvPr>
        </p:nvSpPr>
        <p:spPr>
          <a:xfrm>
            <a:off x="6426200" y="4965700"/>
            <a:ext cx="5886450" cy="3924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5" name="Image"/>
          <p:cNvSpPr/>
          <p:nvPr>
            <p:ph type="pic" sz="quarter" idx="22"/>
          </p:nvPr>
        </p:nvSpPr>
        <p:spPr>
          <a:xfrm>
            <a:off x="6737350" y="639233"/>
            <a:ext cx="5880100" cy="3920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6" name="Image"/>
          <p:cNvSpPr/>
          <p:nvPr>
            <p:ph type="pic" idx="23"/>
          </p:nvPr>
        </p:nvSpPr>
        <p:spPr>
          <a:xfrm>
            <a:off x="-3400425" y="-127000"/>
            <a:ext cx="13525500" cy="9017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pPr/>
          </a:p>
        </p:txBody>
      </p:sp>
      <p:sp>
        <p:nvSpPr>
          <p:cNvPr id="7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ne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“Type a quote here.”"/>
          <p:cNvSpPr txBox="1"/>
          <p:nvPr>
            <p:ph type="body" sz="quarter" idx="21"/>
          </p:nvPr>
        </p:nvSpPr>
        <p:spPr>
          <a:xfrm>
            <a:off x="1270000" y="4308686"/>
            <a:ext cx="10464800" cy="609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buClrTx/>
              <a:buSzTx/>
              <a:buNone/>
            </a:lvl1pPr>
          </a:lstStyle>
          <a:p>
            <a:pPr/>
            <a:r>
              <a:t>“Type a quote here.” 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b="0" sz="160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 xmlns:p14="http://schemas.microsoft.com/office/powerpoint/2010/main" spd="med" advClick="1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8000" u="none">
          <a:solidFill>
            <a:srgbClr val="FFFFFF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10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b="0" baseline="0" cap="none" i="0" spc="0" strike="noStrike" sz="3200" u="none">
          <a:solidFill>
            <a:srgbClr val="FFFFFF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600" u="none"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4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6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7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8.png"/></Relationships>
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.png"/></Relationships>
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image" Target="../media/image9.png"/></Relationships>
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0.png"/></Relationships>
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1.png"/></Relationships>
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2.png"/></Relationships>
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3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4.png"/></Relationships>
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5.png"/></Relationships>
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2.png"/></Relationships>
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6.png"/></Relationships>
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7.png"/></Relationships>

</file>

<file path=ppt/slides/_rels/slide6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6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18.png"/></Relationships>

</file>

<file path=ppt/slides/_rels/slide7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7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9.xml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image" Target="../media/image3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Системный Анализ…"/>
          <p:cNvSpPr txBox="1"/>
          <p:nvPr>
            <p:ph type="ctrTitle"/>
          </p:nvPr>
        </p:nvSpPr>
        <p:spPr>
          <a:xfrm>
            <a:off x="1270000" y="1193800"/>
            <a:ext cx="10464800" cy="3302000"/>
          </a:xfrm>
          <a:prstGeom prst="rect">
            <a:avLst/>
          </a:prstGeom>
        </p:spPr>
        <p:txBody>
          <a:bodyPr/>
          <a:lstStyle/>
          <a:p>
            <a:pPr/>
            <a:r>
              <a:t>Системный Анализ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краткий обзор систем разных типов</a:t>
            </a:r>
          </a:p>
          <a:p>
            <a:pPr>
              <a:defRPr sz="3700">
                <a:latin typeface="Helvetica Neue"/>
                <a:ea typeface="Helvetica Neue"/>
                <a:cs typeface="Helvetica Neue"/>
                <a:sym typeface="Helvetica Neue"/>
              </a:defRPr>
            </a:pPr>
            <a:r>
              <a:t>2/2</a:t>
            </a:r>
          </a:p>
        </p:txBody>
      </p:sp>
      <p:sp>
        <p:nvSpPr>
          <p:cNvPr id="110" name="Алексей Рыхальский…"/>
          <p:cNvSpPr txBox="1"/>
          <p:nvPr>
            <p:ph type="subTitle" sz="quarter" idx="1"/>
          </p:nvPr>
        </p:nvSpPr>
        <p:spPr>
          <a:xfrm>
            <a:off x="1270000" y="5435600"/>
            <a:ext cx="10464800" cy="1130300"/>
          </a:xfrm>
          <a:prstGeom prst="rect">
            <a:avLst/>
          </a:prstGeom>
        </p:spPr>
        <p:txBody>
          <a:bodyPr/>
          <a:lstStyle/>
          <a:p>
            <a:pPr defTabSz="537463">
              <a:defRPr sz="3404"/>
            </a:pPr>
            <a:r>
              <a:t>Алексей Рыхальский</a:t>
            </a:r>
          </a:p>
          <a:p>
            <a:pPr defTabSz="537463">
              <a:defRPr sz="3404"/>
            </a:pPr>
            <a:r>
              <a:t>2017</a:t>
            </a:r>
          </a:p>
        </p:txBody>
      </p:sp>
      <p:sp>
        <p:nvSpPr>
          <p:cNvPr id="111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Система по-прежнему состоит из двух балансирующих Циклов обратной связи, точно как упрощенная система с термостатом, но поведение ее будет совершенно иным.…"/>
          <p:cNvSpPr txBox="1"/>
          <p:nvPr>
            <p:ph type="body" idx="21"/>
          </p:nvPr>
        </p:nvSpPr>
        <p:spPr>
          <a:xfrm>
            <a:off x="403448" y="322833"/>
            <a:ext cx="12197904" cy="8599934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Система по-прежнему состоит из двух балансирующих Циклов обратной связи, точно как упрощенная система с термостатом, но </a:t>
            </a:r>
            <a:r>
              <a:rPr b="1"/>
              <a:t>поведение ее будет совершенно иным</a:t>
            </a:r>
            <a:r>
              <a:t>.   </a:t>
            </a:r>
          </a:p>
          <a:p>
            <a:pPr>
              <a:defRPr sz="3000"/>
            </a:pPr>
            <a:r>
              <a:t>На рис. 32 показано, что же произойдет в системе, если в продажах будет наблюдаться такое же увеличение на 10%, как и в предыдущем случае.</a:t>
            </a:r>
          </a:p>
          <a:p>
            <a:pPr>
              <a:defRPr sz="3000"/>
            </a:pPr>
            <a:r>
              <a:rPr b="1"/>
              <a:t>КОЛЕБАНИЯ</a:t>
            </a:r>
            <a:r>
              <a:t>! Простой скачок продаж может привести к тому, что в какой-то момент запас станет нулевым — стоянка опустеет. Казалось бы, девушка-менеджер достаточно предусмотрительна и предпринимает действия только тогда, когда убедится в том, что продажи действительно увеличились и это не кратковременный скачок. Она начинает заказывать больше автомобилей, чтобы покрыть текущие (более высокие) потребности продаж и увеличить запас автомобилей на стоянке. Но на размещение и выполнение заказов нужно время. За это время стоянка ощутимо пустеет, поэтому заказы приходится увеличивать еще и еще — без этого не обеспечить запас, достаточный для поддержания продаж в течение 10 дней.</a:t>
            </a:r>
          </a:p>
        </p:txBody>
      </p:sp>
      <p:sp>
        <p:nvSpPr>
          <p:cNvPr id="1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44" name="Рис. 32. Изменение запаса автомобилей на стоянке у дилера в ответ на 10% рост продаж, если в системе присутствуют запаздывания."/>
          <p:cNvSpPr txBox="1"/>
          <p:nvPr/>
        </p:nvSpPr>
        <p:spPr>
          <a:xfrm>
            <a:off x="378819" y="8473344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32.</a:t>
            </a:r>
            <a:r>
              <a:t> </a:t>
            </a:r>
            <a:r>
              <a:t>Изменение запаса автомобилей на стоянке у дилера в ответ на 10% рост продаж, если в системе присутствуют запаздывания.</a:t>
            </a:r>
          </a:p>
        </p:txBody>
      </p:sp>
      <p:pic>
        <p:nvPicPr>
          <p:cNvPr id="145" name="c02p32.png" descr="c02p3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44379" y="403908"/>
            <a:ext cx="10652238" cy="7868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Затем заказанные автомобили начинают прибывать к дилеру, запас на стоянке восполняется — и оказывается, что автомобилей даже больше, чем было нужно для простого восполнения склада!…"/>
          <p:cNvSpPr txBox="1"/>
          <p:nvPr>
            <p:ph type="body" idx="21"/>
          </p:nvPr>
        </p:nvSpPr>
        <p:spPr>
          <a:xfrm>
            <a:off x="407342" y="221233"/>
            <a:ext cx="12190116" cy="9082533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Затем заказанные автомобили начинают прибывать к дилеру, запас на стоянке восполняется — и оказывается, что автомобилей даже больше, чем было нужно для простого восполнения склада! </a:t>
            </a:r>
          </a:p>
          <a:p>
            <a:pPr>
              <a:defRPr sz="3000"/>
            </a:pPr>
            <a:r>
              <a:t>Просто за то время, пока сказывалось запаздывание, наша девушка-менеджер успела заказать слишком много.   </a:t>
            </a:r>
          </a:p>
          <a:p>
            <a:pPr>
              <a:defRPr sz="3000"/>
            </a:pPr>
            <a:r>
              <a:t>Она осознает свою ошибку и, чтобы исправить ее, сокращает заказы. </a:t>
            </a:r>
          </a:p>
          <a:p>
            <a:pPr>
              <a:defRPr sz="3000"/>
            </a:pPr>
            <a:r>
              <a:t>Но ранее сделанные заказы (большие!) продолжают прибывать, поэтому с каждым днем она вынуждена заказывать все меньше и меньше. </a:t>
            </a:r>
          </a:p>
          <a:p>
            <a:pPr>
              <a:defRPr sz="3000"/>
            </a:pPr>
            <a:r>
              <a:t>На самом деле, теперь она заказывает меньше, чем нужно, поскольку не знает наверняка, как будут разворачиваться события с продажами дальше. </a:t>
            </a:r>
          </a:p>
          <a:p>
            <a:pPr>
              <a:defRPr sz="3000"/>
            </a:pPr>
            <a:r>
              <a:t>Склад снова начинает пустеть. </a:t>
            </a:r>
          </a:p>
          <a:p>
            <a:pPr>
              <a:defRPr sz="3000"/>
            </a:pPr>
            <a:r>
              <a:t>Колебания около новой желаемой величины запаса продолжаются... На рис. 33 показано, что произойдет несколькими циклами позже.</a:t>
            </a:r>
          </a:p>
        </p:txBody>
      </p:sp>
      <p:sp>
        <p:nvSpPr>
          <p:cNvPr id="14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51" name="Рис. 33. Отклик заказов и доставок, на увеличение запросов.…"/>
          <p:cNvSpPr txBox="1"/>
          <p:nvPr/>
        </p:nvSpPr>
        <p:spPr>
          <a:xfrm>
            <a:off x="391519" y="8238394"/>
            <a:ext cx="1247576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33.</a:t>
            </a:r>
            <a:r>
              <a:t> </a:t>
            </a:r>
            <a:r>
              <a:t>Отклик заказов и доставок, на увеличение запросов.</a:t>
            </a:r>
          </a:p>
          <a:p>
            <a:pPr algn="l">
              <a:defRPr i="1"/>
            </a:pPr>
            <a:r>
              <a:t>Менеджер воспринимает с запаздыванием, завод присылает тоже с запаздыванием.</a:t>
            </a:r>
          </a:p>
        </p:txBody>
      </p:sp>
      <p:pic>
        <p:nvPicPr>
          <p:cNvPr id="152" name="c02p33.png" descr="c02p3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5047" y="254000"/>
            <a:ext cx="8397472" cy="784243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Чуть позже будет описано несколько способов погасить такие колебания в величине складского запаса, но прежде всего необходимо понять, почему они вообще возникли.…"/>
          <p:cNvSpPr txBox="1"/>
          <p:nvPr>
            <p:ph type="body" idx="21"/>
          </p:nvPr>
        </p:nvSpPr>
        <p:spPr>
          <a:xfrm>
            <a:off x="429815" y="500989"/>
            <a:ext cx="12238832" cy="8243622"/>
          </a:xfrm>
          <a:prstGeom prst="rect">
            <a:avLst/>
          </a:prstGeom>
        </p:spPr>
        <p:txBody>
          <a:bodyPr/>
          <a:lstStyle/>
          <a:p>
            <a:pPr/>
            <a:r>
              <a:t>Чуть позже будет описано несколько способов погасить такие колебания в величине складского запаса, но прежде всего необходимо понять, почему они вообще возникли. </a:t>
            </a:r>
          </a:p>
          <a:p>
            <a:pPr/>
            <a:r>
              <a:t>Вовсе не потому, что милая девушка-менеджер бестолкова и не умеет работать. </a:t>
            </a:r>
          </a:p>
          <a:p>
            <a:pPr/>
            <a:r>
              <a:t>Настоящая причина в том, что она вынуждена работать в рамках </a:t>
            </a:r>
            <a:r>
              <a:rPr b="1"/>
              <a:t>системы, в которой не хватает оперативной информации</a:t>
            </a:r>
            <a:r>
              <a:t> (ее и не может быть), к тому же </a:t>
            </a:r>
            <a:r>
              <a:rPr b="1"/>
              <a:t>существует физическое запаздывание между действиями</a:t>
            </a:r>
            <a:r>
              <a:t>, которые предпринимает менеджер, и откликами на них — изменением запаса автомобилей на стоянке. </a:t>
            </a:r>
          </a:p>
          <a:p>
            <a:pPr/>
            <a:r>
              <a:rPr b="1"/>
              <a:t>Никто не знает, как поведут себя покупатели в будущем</a:t>
            </a:r>
            <a:r>
              <a:t>. Если сейчас они покупают, то это совсем не значит, что завтра они будут покупать так же и столько же. </a:t>
            </a:r>
            <a:r>
              <a:rPr u="sng"/>
              <a:t>Когда наша девушка-менеджер размещает заказ, она не получает немедленного отклика на него. </a:t>
            </a:r>
          </a:p>
        </p:txBody>
      </p:sp>
      <p:sp>
        <p:nvSpPr>
          <p:cNvPr id="15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Такие ситуации встречаются очень часто — нехватка оперативной информации в сочетании с физическими запаздываниями.…"/>
          <p:cNvSpPr txBox="1"/>
          <p:nvPr>
            <p:ph type="body" idx="21"/>
          </p:nvPr>
        </p:nvSpPr>
        <p:spPr>
          <a:xfrm>
            <a:off x="336153" y="926439"/>
            <a:ext cx="12332494" cy="7392722"/>
          </a:xfrm>
          <a:prstGeom prst="rect">
            <a:avLst/>
          </a:prstGeom>
        </p:spPr>
        <p:txBody>
          <a:bodyPr/>
          <a:lstStyle/>
          <a:p>
            <a:pPr/>
            <a:r>
              <a:t>Такие ситуации встречаются очень часто — </a:t>
            </a:r>
            <a:r>
              <a:rPr b="1"/>
              <a:t>нехватка оперативной информации в сочетании с физическими запаздываниями. </a:t>
            </a:r>
            <a:endParaRPr b="1"/>
          </a:p>
          <a:p>
            <a:pPr/>
            <a:r>
              <a:t>Подобные колебания встречаются и на складах, и во многих других системах. </a:t>
            </a:r>
          </a:p>
          <a:p>
            <a:pPr/>
            <a:r>
              <a:t>Попробуйте, например, принять душ и точно отрегулировать температуру, если труба от смесителя горячей/холодной воды до душевой насадки будет длинной — и вы на собственном опыте ощутите все «прелести» колебаний, вызванных запаздыванием.</a:t>
            </a:r>
          </a:p>
          <a:p>
            <a:pPr/>
            <a:r>
              <a:t>Каким должно быть запаздывание, чтобы вызвать конкретные колебания в конкретных условиях, — вопрос довольно сложный. </a:t>
            </a:r>
          </a:p>
          <a:p>
            <a:pPr/>
            <a:r>
              <a:t>На том же примере с автомобилями можно показать, почему.</a:t>
            </a:r>
          </a:p>
        </p:txBody>
      </p:sp>
      <p:sp>
        <p:nvSpPr>
          <p:cNvPr id="15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«С этими колебаниями мириться нельзя! —  говорит себе наша девушка.…"/>
          <p:cNvSpPr txBox="1"/>
          <p:nvPr>
            <p:ph type="body" idx="21"/>
          </p:nvPr>
        </p:nvSpPr>
        <p:spPr>
          <a:xfrm>
            <a:off x="336153" y="1796389"/>
            <a:ext cx="12332494" cy="5652822"/>
          </a:xfrm>
          <a:prstGeom prst="rect">
            <a:avLst/>
          </a:prstGeom>
        </p:spPr>
        <p:txBody>
          <a:bodyPr/>
          <a:lstStyle/>
          <a:p>
            <a:pPr/>
            <a:r>
              <a:t>«С этими колебаниями мириться нельзя! — </a:t>
            </a:r>
            <a:br/>
            <a:r>
              <a:t>говорит себе наша девушка. </a:t>
            </a:r>
          </a:p>
          <a:p>
            <a:pPr/>
            <a:r>
              <a:t>Она способна к обучению и хочет найти способ устранить колебания запаса на вверенном ей складе Срок поставки от изготовителя я, конечно, изменить не могу, но со своей стороны реагировать буду быстрее. </a:t>
            </a:r>
            <a:r>
              <a:rPr u="sng"/>
              <a:t>Можно усреднять данные по продажам не за пять, а за два дня</a:t>
            </a:r>
            <a:r>
              <a:t>, прежде чем принимать решение об изменении заказа».</a:t>
            </a:r>
          </a:p>
          <a:p>
            <a:pPr/>
            <a:r>
              <a:t>На рис. 34 показано, что произойдет, если дилер станет воспринимать рост продаж по усреднению за два дня вместо пяти.</a:t>
            </a:r>
          </a:p>
        </p:txBody>
      </p:sp>
      <p:sp>
        <p:nvSpPr>
          <p:cNvPr id="16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64" name="Рис. 34. Изменение запаса автомобилей на стоянке у дилера в ответ на 10% увеличение продаж, дилер будет опираться на усреднение на 2 дня а не за 5."/>
          <p:cNvSpPr txBox="1"/>
          <p:nvPr/>
        </p:nvSpPr>
        <p:spPr>
          <a:xfrm>
            <a:off x="378819" y="8473344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34.</a:t>
            </a:r>
            <a:r>
              <a:t> Изменение запаса автомобилей на стоянке у дилера в ответ на 10% увеличение продаж, дилер будет опираться на усреднение на 2 дня а не за 5.</a:t>
            </a:r>
          </a:p>
        </p:txBody>
      </p:sp>
      <p:pic>
        <p:nvPicPr>
          <p:cNvPr id="165" name="c02p34.png" descr="c02p3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20700" y="494515"/>
            <a:ext cx="10649543" cy="77804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Как видите, даже если наша девушка-менеджер будет реагировать быстрее, ей это не поможет.…"/>
          <p:cNvSpPr txBox="1"/>
          <p:nvPr>
            <p:ph type="body" idx="21"/>
          </p:nvPr>
        </p:nvSpPr>
        <p:spPr>
          <a:xfrm>
            <a:off x="336153" y="2024989"/>
            <a:ext cx="12332494" cy="5195622"/>
          </a:xfrm>
          <a:prstGeom prst="rect">
            <a:avLst/>
          </a:prstGeom>
        </p:spPr>
        <p:txBody>
          <a:bodyPr/>
          <a:lstStyle/>
          <a:p>
            <a:pPr/>
            <a:r>
              <a:t>Как видите, даже если наша девушка-менеджер будет реагировать быстрее, ей это не поможет. </a:t>
            </a:r>
          </a:p>
          <a:p>
            <a:pPr/>
            <a:r>
              <a:t>Наоборот, ситуация с колебаниями в количестве автомобилей на стоянке </a:t>
            </a:r>
            <a:r>
              <a:rPr b="1"/>
              <a:t>станет даже хуже</a:t>
            </a:r>
            <a:r>
              <a:t> — обратите внимание на цену деления на вертикальной оси. </a:t>
            </a:r>
          </a:p>
          <a:p>
            <a:pPr/>
            <a:r>
              <a:t>Если же вместо уменьшения запаздывания в восприятии она решит уменьшить запаздывание в своем отклике (будет распределять дополнительное количество не по трем заказам, а по двум), </a:t>
            </a:r>
            <a:r>
              <a:rPr b="1"/>
              <a:t>все станет еще хуже, причем намного</a:t>
            </a:r>
            <a:r>
              <a:t> — это показано на рис. 35.</a:t>
            </a:r>
          </a:p>
        </p:txBody>
      </p:sp>
      <p:sp>
        <p:nvSpPr>
          <p:cNvPr id="16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71" name="Рис. 35. Изменение запаса автомобилей на стоянке у дилера в ответ на 10% увеличение продаж, если отклик дилера если отклик дилера будет предусматривать распределение доп. заказа по 2м заказам вместо 3х."/>
          <p:cNvSpPr txBox="1"/>
          <p:nvPr/>
        </p:nvSpPr>
        <p:spPr>
          <a:xfrm>
            <a:off x="378819" y="8289194"/>
            <a:ext cx="1247576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35.</a:t>
            </a:r>
            <a:r>
              <a:t> </a:t>
            </a:r>
            <a:r>
              <a:t>Изменение запаса автомобилей на стоянке у дилера в ответ на 10% увеличение продаж, если отклик дилера если отклик дилера будет предусматривать распределение доп. заказа по 2м заказам вместо 3х.</a:t>
            </a:r>
          </a:p>
        </p:txBody>
      </p:sp>
      <p:pic>
        <p:nvPicPr>
          <p:cNvPr id="172" name="c02p35.png" descr="c02p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1800" y="482409"/>
            <a:ext cx="11435814" cy="788479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Система с запаздываниями: склад товаров…"/>
          <p:cNvSpPr txBox="1"/>
          <p:nvPr>
            <p:ph type="body" idx="21"/>
          </p:nvPr>
        </p:nvSpPr>
        <p:spPr>
          <a:xfrm>
            <a:off x="336153" y="412089"/>
            <a:ext cx="12332494" cy="842142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Helvetica Neue Medium"/>
              </a:defRPr>
            </a:pPr>
            <a:r>
              <a:t>Система с запаздываниями: склад товаров</a:t>
            </a:r>
          </a:p>
          <a:p>
            <a:pPr/>
            <a:r>
              <a:t>Представьте себе склад какой-либо продукции, предназначенной для продажи (например, новые автомобили на стоянке у дилера), </a:t>
            </a:r>
          </a:p>
          <a:p>
            <a:pPr marL="444500" indent="-444500">
              <a:buSzPct val="145000"/>
              <a:buChar char="•"/>
            </a:pPr>
            <a:r>
              <a:t>с входным потоком в виде поставок машин с автозавода и </a:t>
            </a:r>
          </a:p>
          <a:p>
            <a:pPr marL="444500" indent="-444500">
              <a:buSzPct val="145000"/>
              <a:buChar char="•"/>
            </a:pPr>
            <a:r>
              <a:t>выходным потоком в виде продаж конечным потребителям. </a:t>
            </a:r>
          </a:p>
          <a:p>
            <a:pPr marL="444500" indent="-444500">
              <a:buSzPct val="145000"/>
              <a:buChar char="•"/>
            </a:pPr>
            <a:r>
              <a:t>Запас автомобилей у дилера имеет такую же динамику, что и вода в ванне. </a:t>
            </a:r>
          </a:p>
          <a:p>
            <a:pPr/>
            <a:r>
              <a:t>Теперь представьте себе </a:t>
            </a:r>
            <a:r>
              <a:rPr b="1"/>
              <a:t>управляющую систему обратных связей</a:t>
            </a:r>
            <a:r>
              <a:t>, предназначенную для того, чтобы поддерживать запас на складе достаточно большим — таким, чтобы можно было обеспечить полноценные продажи в течение десяти дней (рис. 29). </a:t>
            </a:r>
          </a:p>
        </p:txBody>
      </p:sp>
      <p:sp>
        <p:nvSpPr>
          <p:cNvPr id="114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В системе что-то надо менять. Поскольку нашей системой управляет сотрудница, способная к обучению, она попытается принять меры. «У меня есть мощный рычаг, но похоже, что я его применяю не в том направлении», — говорит себе наша девушка, обладающая задатк"/>
          <p:cNvSpPr txBox="1"/>
          <p:nvPr>
            <p:ph type="body" idx="21"/>
          </p:nvPr>
        </p:nvSpPr>
        <p:spPr>
          <a:xfrm>
            <a:off x="336153" y="907389"/>
            <a:ext cx="12332494" cy="7430822"/>
          </a:xfrm>
          <a:prstGeom prst="rect">
            <a:avLst/>
          </a:prstGeom>
        </p:spPr>
        <p:txBody>
          <a:bodyPr/>
          <a:lstStyle/>
          <a:p>
            <a:pPr/>
            <a:r>
              <a:rPr b="1" u="sng"/>
              <a:t>В системе что-то надо менять.</a:t>
            </a:r>
            <a:r>
              <a:t> Поскольку нашей системой управляет сотрудница, способная к обучению, она попытается принять меры. «У меня есть мощный рычаг, но похоже, что я его применяю не в том направлении», — говорит себе наша девушка, обладающая задатками системного мыслителя, с грустью наблюдая результаты своих попыток погасить колебания в системе. </a:t>
            </a:r>
            <a:r>
              <a:rPr b="1"/>
              <a:t>Подобные плачевные результаты, кстати говоря, встречаются буквально всюду: кто-нибудь, руководствуясь лучшими намерениями, пытается стабилизировать систему с помощью интуитивно понятного рычага, и действительно оказывает на систему очень сильное воздействие, но только совсем не в том направлении, которое нужно!</a:t>
            </a:r>
            <a:r>
              <a:t> Это лишь один из множества примеров, как системы могут совершенно неожиданно вести себя при попытке их изменить.</a:t>
            </a:r>
          </a:p>
        </p:txBody>
      </p:sp>
      <p:sp>
        <p:nvSpPr>
          <p:cNvPr id="17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В нашем примере одна из проблем состоит в том, что девушка-менеджер реагирует не слишком медленно, как она сама полагает, а наоборот, слишком быстро.…"/>
          <p:cNvSpPr txBox="1"/>
          <p:nvPr>
            <p:ph type="body" idx="21"/>
          </p:nvPr>
        </p:nvSpPr>
        <p:spPr>
          <a:xfrm>
            <a:off x="336153" y="1142339"/>
            <a:ext cx="12332494" cy="6960922"/>
          </a:xfrm>
          <a:prstGeom prst="rect">
            <a:avLst/>
          </a:prstGeom>
        </p:spPr>
        <p:txBody>
          <a:bodyPr/>
          <a:lstStyle/>
          <a:p>
            <a:pPr/>
            <a:r>
              <a:t>В нашем примере одна из проблем состоит в том, что девушка-менеджер реагирует </a:t>
            </a:r>
            <a:r>
              <a:rPr b="1"/>
              <a:t>не слишком медленно, как она сама полагает, а наоборот, слишком быстро.</a:t>
            </a:r>
            <a:r>
              <a:t> </a:t>
            </a:r>
          </a:p>
          <a:p>
            <a:pPr>
              <a:defRPr b="1"/>
            </a:pPr>
            <a:r>
              <a:t>При существующей конфигурации системы дилер реагирует слишком активно. </a:t>
            </a:r>
          </a:p>
          <a:p>
            <a:pPr/>
            <a:r>
              <a:t>Ситуацию можно улучшить, если вместо того, чтобы размещать дополнительные заказы в два приема, </a:t>
            </a:r>
            <a:r>
              <a:rPr b="1"/>
              <a:t>менеджер начнет делить их на шесть частей, распределяя дополнительные запросы по шести заказам. </a:t>
            </a:r>
            <a:endParaRPr b="1"/>
          </a:p>
          <a:p>
            <a:pPr/>
            <a:r>
              <a:t>Результат показан на рис. 36.</a:t>
            </a:r>
          </a:p>
          <a:p>
            <a:pPr/>
            <a:r>
              <a:t>Как показывает рис. 36, это изменение позволяет практически полностью погасить колебания, и система довольно быстро приходит к новому равновесию.</a:t>
            </a:r>
          </a:p>
        </p:txBody>
      </p:sp>
      <p:sp>
        <p:nvSpPr>
          <p:cNvPr id="17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81" name="Рис. 36. Изменение запасов автомобилей на стоянке у дилера, если размещать дополнительный заказ в шесть приемов."/>
          <p:cNvSpPr txBox="1"/>
          <p:nvPr/>
        </p:nvSpPr>
        <p:spPr>
          <a:xfrm>
            <a:off x="378819" y="8473344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36.</a:t>
            </a:r>
            <a:r>
              <a:t> Изменение запасов автомобилей на стоянке у дилера, если размещать дополнительный заказ в шесть приемов.</a:t>
            </a:r>
          </a:p>
        </p:txBody>
      </p:sp>
      <p:pic>
        <p:nvPicPr>
          <p:cNvPr id="182" name="c02p36.png" descr="c02p36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10406" y="342900"/>
            <a:ext cx="10516630" cy="813674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Запаздывания и задержки могут очень сильно влиять на системы — во многом они определяют тип поведения систем. Изменение величины запаздывания может привести к очень серьезным изменениям в поведении системы. (А может и не привести — в зависимости от типа "/>
          <p:cNvSpPr txBox="1"/>
          <p:nvPr>
            <p:ph type="body" idx="21"/>
          </p:nvPr>
        </p:nvSpPr>
        <p:spPr>
          <a:xfrm>
            <a:off x="336153" y="1269339"/>
            <a:ext cx="12332494" cy="67069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Запаздывания и задержки могут очень сильно влиять на системы — во многом они определяют тип поведения систем. Изменение величины запаздывания может привести к очень серьезным изменениям в поведении системы. (А может и не привести — в зависимости от типа запаздывания и его величины относительно других запаздываний.)</a:t>
            </a:r>
          </a:p>
          <a:p>
            <a:pPr/>
            <a:r>
              <a:t>В нашей системе самое важное запаздывание находится вне ответственности менеджера — на задержку поставки машин с завода-изготовителя она повлиять не в силах.</a:t>
            </a:r>
          </a:p>
          <a:p>
            <a:pPr/>
            <a:r>
              <a:t>Но даже если не касаться не подвластной ей части системы, все равно она может научиться хорошо управлять своими складскими запасами.    </a:t>
            </a:r>
          </a:p>
        </p:txBody>
      </p:sp>
      <p:sp>
        <p:nvSpPr>
          <p:cNvPr id="18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Изменение запаздываний в системе может сделать управление системой либо гораздо более простой, либо гораздо более сложной задачей.…"/>
          <p:cNvSpPr txBox="1"/>
          <p:nvPr>
            <p:ph type="body" idx="21"/>
          </p:nvPr>
        </p:nvSpPr>
        <p:spPr>
          <a:xfrm>
            <a:off x="336153" y="723239"/>
            <a:ext cx="12332494" cy="7799122"/>
          </a:xfrm>
          <a:prstGeom prst="rect">
            <a:avLst/>
          </a:prstGeom>
        </p:spPr>
        <p:txBody>
          <a:bodyPr/>
          <a:lstStyle/>
          <a:p>
            <a:pPr/>
            <a:r>
              <a:t>Изменение запаздываний в системе может сделать управление системой либо гораздо более простой, либо гораздо более сложной задачей. </a:t>
            </a:r>
          </a:p>
          <a:p>
            <a:pPr/>
            <a:r>
              <a:rPr b="1"/>
              <a:t>Это объясняет, почему многие системные мыслители буквально одержимы проблемой запаздываний.</a:t>
            </a:r>
            <a:r>
              <a:t> </a:t>
            </a:r>
          </a:p>
          <a:p>
            <a:pPr/>
            <a:r>
              <a:t>Приходится всегда отслеживать, </a:t>
            </a:r>
            <a:r>
              <a:rPr b="1"/>
              <a:t>где в системе есть запаздывания</a:t>
            </a:r>
            <a:r>
              <a:t>, какой они продолжительности, каков их характер — </a:t>
            </a:r>
            <a:r>
              <a:rPr u="sng"/>
              <a:t>физический</a:t>
            </a:r>
            <a:r>
              <a:t> или </a:t>
            </a:r>
            <a:r>
              <a:rPr u="sng"/>
              <a:t>информационный</a:t>
            </a:r>
            <a:r>
              <a:t>. </a:t>
            </a:r>
          </a:p>
          <a:p>
            <a:pPr/>
            <a:r>
              <a:t>В динамическом поведении системы невозможно разобраться, если не знать, где и какие в ней присутствуют запаздывания. К тому же системщики знают, что </a:t>
            </a:r>
            <a:r>
              <a:rPr b="1"/>
              <a:t>некоторые запаздывания можно использовать как мощные рычаги воздействия</a:t>
            </a:r>
            <a:r>
              <a:t>. Увеличение или уменьшение запаздывания может привести к радикальным изменениям в поведении систем.</a:t>
            </a:r>
          </a:p>
        </p:txBody>
      </p:sp>
      <p:sp>
        <p:nvSpPr>
          <p:cNvPr id="18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Проблемы отдельно взятого склада, по большому счету, решить несложно.…"/>
          <p:cNvSpPr txBox="1"/>
          <p:nvPr>
            <p:ph type="body" idx="21"/>
          </p:nvPr>
        </p:nvSpPr>
        <p:spPr>
          <a:xfrm>
            <a:off x="336153" y="1605889"/>
            <a:ext cx="12332494" cy="603382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Проблемы отдельно взятого склада, по большому счету, решить несложно. </a:t>
            </a:r>
          </a:p>
          <a:p>
            <a:pPr/>
            <a:r>
              <a:t>Но представьте себе масштабы проблем, если речь пойдет обо всех непроданных автомобилях в пределах США. Заказы на большее или меньшее количество автомобилей повлияют не только на производство на сборочных заводах и фабриках, выпускающих запчасти, но также и на сталелитейные производства, предприятия по выпуску резины, стекол, текстиля. Будут затронуты также поставщики и производители энергии. В рамках всей сложной системы встречаются задержки в восприятии, запаздывания в производстве, доставке, сборке... </a:t>
            </a:r>
          </a:p>
        </p:txBody>
      </p:sp>
      <p:sp>
        <p:nvSpPr>
          <p:cNvPr id="19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А теперь подумайте о том, что существует взаимосвязь между производством автомобилей и количеством рабочих мест: чем больше производство, тем больше в нем занято людей, которые затем купят больше машин.…"/>
          <p:cNvSpPr txBox="1"/>
          <p:nvPr>
            <p:ph type="body" idx="21"/>
          </p:nvPr>
        </p:nvSpPr>
        <p:spPr>
          <a:xfrm>
            <a:off x="336153" y="793294"/>
            <a:ext cx="12332494" cy="7659012"/>
          </a:xfrm>
          <a:prstGeom prst="rect">
            <a:avLst/>
          </a:prstGeom>
        </p:spPr>
        <p:txBody>
          <a:bodyPr/>
          <a:lstStyle/>
          <a:p>
            <a:pPr/>
            <a:r>
              <a:t>А теперь подумайте о том, что существует взаимосвязь между производством автомобилей и количеством рабочих мест: чем больше производство, тем больше в нем занято людей, которые затем купят больше машин.   </a:t>
            </a:r>
          </a:p>
          <a:p>
            <a:pPr/>
            <a:r>
              <a:t>Это усиливающий цикл обратной связи, но он может работать и в противоположном направлении: </a:t>
            </a:r>
            <a:r>
              <a:rPr b="1"/>
              <a:t>чем меньше производство, тем меньше рабочих мест, тем ниже продажи, и тем меньше в итоге производство</a:t>
            </a:r>
            <a:r>
              <a:t>. </a:t>
            </a:r>
          </a:p>
          <a:p>
            <a:pPr/>
            <a:r>
              <a:t>Учтите, что существует еще один усиливающий цикл обратной связи: спекулянты на бирже покупают и перепродают акции автопроизводителей и их поставщиков, основываясь на недавних результатах экономической деятельности этих предприятий, — </a:t>
            </a:r>
            <a:r>
              <a:rPr b="1"/>
              <a:t>подъем продаж вызывает рост стоимости акций, в то время как повышение продаж приводит к снижению котировок</a:t>
            </a:r>
            <a:r>
              <a:t>. </a:t>
            </a:r>
          </a:p>
        </p:txBody>
      </p:sp>
      <p:sp>
        <p:nvSpPr>
          <p:cNvPr id="19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Такая очень большая и сложная система связывает между собой различные отрасли промышленности и ослабляет самыми разными запаздываниями;…"/>
          <p:cNvSpPr txBox="1"/>
          <p:nvPr>
            <p:ph type="body" idx="21"/>
          </p:nvPr>
        </p:nvSpPr>
        <p:spPr>
          <a:xfrm>
            <a:off x="336153" y="399594"/>
            <a:ext cx="12332494" cy="8446412"/>
          </a:xfrm>
          <a:prstGeom prst="rect">
            <a:avLst/>
          </a:prstGeom>
        </p:spPr>
        <p:txBody>
          <a:bodyPr/>
          <a:lstStyle/>
          <a:p>
            <a:pPr marL="444500" indent="-444500">
              <a:buSzPct val="145000"/>
              <a:buChar char="•"/>
            </a:pPr>
            <a:r>
              <a:t>Такая очень большая и сложная система </a:t>
            </a:r>
            <a:r>
              <a:rPr b="1" u="sng"/>
              <a:t>связывает</a:t>
            </a:r>
            <a:r>
              <a:t> между собой различные отрасли промышленности и </a:t>
            </a:r>
            <a:r>
              <a:rPr b="1" u="sng"/>
              <a:t>ослабляет</a:t>
            </a:r>
            <a:r>
              <a:t> самыми разными запаздываниями; </a:t>
            </a:r>
          </a:p>
          <a:p>
            <a:pPr marL="444500" indent="-444500">
              <a:buSzPct val="145000"/>
              <a:buChar char="•"/>
            </a:pPr>
            <a:r>
              <a:t>в ее разных частях могут возникать </a:t>
            </a:r>
            <a:r>
              <a:rPr b="1" u="sng"/>
              <a:t>колебания</a:t>
            </a:r>
            <a:r>
              <a:t>, они могут распространяться на другие части, </a:t>
            </a:r>
            <a:r>
              <a:rPr b="1" u="sng"/>
              <a:t>усиливаясь</a:t>
            </a:r>
            <a:r>
              <a:t> в результате действий спекулянтов и из-за других факторов... </a:t>
            </a:r>
          </a:p>
          <a:p>
            <a:pPr>
              <a:defRPr b="1"/>
            </a:pPr>
            <a:r>
              <a:t>Так возникает экономическая цикличность с ее влетами и падениями. </a:t>
            </a:r>
          </a:p>
          <a:p>
            <a:pPr/>
            <a:r>
              <a:t>Экономические подъемы и спады происходят не по воле президентов и правителей (хотя, конечно, их действия могут увеличить оптимизм во времена подъемов или углубить пессимизм во времена спадов).    </a:t>
            </a:r>
          </a:p>
          <a:p>
            <a:pPr>
              <a:defRPr b="1"/>
            </a:pPr>
            <a:r>
              <a:t>Экономические системы чрезвычайно сложны; в них огромное количество балансирующих циклов обратной связи с запаздываниями, поэтому им изначально присуща склонность к колебаниям.</a:t>
            </a:r>
          </a:p>
        </p:txBody>
      </p:sp>
      <p:sp>
        <p:nvSpPr>
          <p:cNvPr id="19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Системы с двумя запасами…"/>
          <p:cNvSpPr txBox="1"/>
          <p:nvPr>
            <p:ph type="body" idx="21"/>
          </p:nvPr>
        </p:nvSpPr>
        <p:spPr>
          <a:xfrm>
            <a:off x="336153" y="1123289"/>
            <a:ext cx="12332494" cy="6999022"/>
          </a:xfrm>
          <a:prstGeom prst="rect">
            <a:avLst/>
          </a:prstGeom>
        </p:spPr>
        <p:txBody>
          <a:bodyPr/>
          <a:lstStyle/>
          <a:p>
            <a:pPr algn="ctr">
              <a:spcBef>
                <a:spcPts val="0"/>
              </a:spcBef>
              <a:defRPr sz="6000">
                <a:latin typeface="+mn-lt"/>
                <a:ea typeface="+mn-ea"/>
                <a:cs typeface="+mn-cs"/>
                <a:sym typeface="Helvetica Neue Medium"/>
              </a:defRPr>
            </a:pPr>
            <a:r>
              <a:t>Системы с двумя запасами</a:t>
            </a:r>
          </a:p>
          <a:p>
            <a:pPr>
              <a:defRPr b="1"/>
            </a:pPr>
            <a:r>
              <a:t>Невозобновляемый запас препятствует использованию возобновляемого запаса: экономика нефтяной отрасли</a:t>
            </a:r>
          </a:p>
          <a:p>
            <a:pPr/>
            <a:r>
              <a:t>Те системы, что мы изучили ранее, не испытывали противодействия со стороны внешних факторов. </a:t>
            </a:r>
          </a:p>
          <a:p>
            <a:pPr marL="444500" indent="-444500">
              <a:buSzPct val="145000"/>
              <a:buChar char="•"/>
            </a:pPr>
            <a:r>
              <a:t>Запас капитала в модели промышленной экономики не был увязан с объемами сырья, необходимого для производства продукции. </a:t>
            </a:r>
          </a:p>
          <a:p>
            <a:pPr marL="444500" indent="-444500">
              <a:buSzPct val="145000"/>
              <a:buChar char="•"/>
            </a:pPr>
            <a:r>
              <a:t>Численность населения не была поставлена в зависимость от производства продовольствия. </a:t>
            </a:r>
          </a:p>
          <a:p>
            <a:pPr marL="444500" indent="-444500">
              <a:buSzPct val="145000"/>
              <a:buChar char="•"/>
            </a:pPr>
            <a:r>
              <a:t>Наша система с термостатом никогда не испытывала недостатка энергии или топлива для работы обогревателя.   </a:t>
            </a:r>
          </a:p>
        </p:txBody>
      </p:sp>
      <p:sp>
        <p:nvSpPr>
          <p:cNvPr id="20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Эти системы могли показывать   свойственное   им   поведение,   поскольку   не   было никаких внешних факторов, которые препятствовали бы этому, — и в результате мы смогли изучить их внутреннюю динамику.…"/>
          <p:cNvSpPr txBox="1"/>
          <p:nvPr>
            <p:ph type="body" idx="21"/>
          </p:nvPr>
        </p:nvSpPr>
        <p:spPr>
          <a:xfrm>
            <a:off x="336153" y="932789"/>
            <a:ext cx="12332494" cy="7380022"/>
          </a:xfrm>
          <a:prstGeom prst="rect">
            <a:avLst/>
          </a:prstGeom>
        </p:spPr>
        <p:txBody>
          <a:bodyPr/>
          <a:lstStyle/>
          <a:p>
            <a:pPr/>
            <a:r>
              <a:t>Эти системы могли показывать   свойственное   им   поведение,   поскольку   не   было никаких внешних факторов, которые препятствовали бы этому, — и в результате мы смогли изучить их </a:t>
            </a:r>
            <a:r>
              <a:rPr b="1"/>
              <a:t>внутреннюю динамику</a:t>
            </a:r>
            <a:r>
              <a:t>.</a:t>
            </a:r>
          </a:p>
          <a:p>
            <a:pPr/>
            <a:r>
              <a:t>Однако любая реально существующая система всегда </a:t>
            </a:r>
            <a:r>
              <a:rPr b="1"/>
              <a:t>находится в каком-то окружении и взаимодействует с ним</a:t>
            </a:r>
            <a:r>
              <a:t>. </a:t>
            </a:r>
          </a:p>
          <a:p>
            <a:pPr marL="444500" indent="-444500">
              <a:buSzPct val="145000"/>
              <a:buChar char="•"/>
            </a:pPr>
            <a:r>
              <a:t>Любой организации необходимы энергия, сырье, работники, управляющий персонал, клиенты и заказчики. </a:t>
            </a:r>
          </a:p>
          <a:p>
            <a:pPr marL="444500" indent="-444500">
              <a:buSzPct val="145000"/>
              <a:buChar char="•"/>
            </a:pPr>
            <a:r>
              <a:t>Посадкам зерновых культур нужен полив, удобрения и защита от вредителей. </a:t>
            </a:r>
          </a:p>
          <a:p>
            <a:pPr marL="444500" indent="-444500">
              <a:buSzPct val="145000"/>
              <a:buChar char="•"/>
            </a:pPr>
            <a:r>
              <a:t>Любой популяции требуются питательные вещества, вода и жизненное пространство, а если речь идет о популяции человеческой, то еще и работа, образование, здравоохранение и масса других вещей. </a:t>
            </a:r>
          </a:p>
        </p:txBody>
      </p:sp>
      <p:sp>
        <p:nvSpPr>
          <p:cNvPr id="20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17" name="Рис. 29. Запас автомобилей на стоянке у дилера поддерживается постоянным за счет двух конкурирующих циклов балансирующей обратной связи (продажи, поставки)"/>
          <p:cNvSpPr txBox="1"/>
          <p:nvPr/>
        </p:nvSpPr>
        <p:spPr>
          <a:xfrm>
            <a:off x="378819" y="8289194"/>
            <a:ext cx="12475762" cy="1197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29.</a:t>
            </a:r>
            <a:r>
              <a:t> Запас автомобилей на стоянке у дилера поддерживается постоянным за счет двух конкурирующих циклов балансирующей обратной связи (продажи, поставки)</a:t>
            </a:r>
          </a:p>
        </p:txBody>
      </p:sp>
      <p:pic>
        <p:nvPicPr>
          <p:cNvPr id="118" name="c02p29.png" descr="c02p2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8000" y="582986"/>
            <a:ext cx="11185436" cy="736437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Любому организму или организации, потребляющим энергию и какие-либо виды сырья, необходимо место для захоронения отходов или способ, позволяющий от них избавляться.…"/>
          <p:cNvSpPr txBox="1"/>
          <p:nvPr>
            <p:ph type="body" idx="21"/>
          </p:nvPr>
        </p:nvSpPr>
        <p:spPr>
          <a:xfrm>
            <a:off x="336153" y="774244"/>
            <a:ext cx="12332494" cy="7697112"/>
          </a:xfrm>
          <a:prstGeom prst="rect">
            <a:avLst/>
          </a:prstGeom>
        </p:spPr>
        <p:txBody>
          <a:bodyPr/>
          <a:lstStyle/>
          <a:p>
            <a:pPr marL="444500" indent="-444500">
              <a:buSzPct val="145000"/>
              <a:buChar char="•"/>
            </a:pPr>
            <a:r>
              <a:t>Любому организму или организации, потребляющим энергию и какие-либо виды сырья, необходимо место для захоронения отходов или способ, позволяющий от них избавляться.</a:t>
            </a:r>
          </a:p>
          <a:p>
            <a:pPr/>
            <a:r>
              <a:rPr b="1"/>
              <a:t>Любая физически растущая система рано или поздно столкнется с тем или иным типом ограничения</a:t>
            </a:r>
            <a:r>
              <a:t>. Подобное ограничение сыграет роль балансирующего цикла обратной связи, который тем или иным образом </a:t>
            </a:r>
            <a:r>
              <a:rPr b="1"/>
              <a:t>обратит доминирование усиливающего цикла, ответственного за рост,— либо за счет увеличения потоков на выходе, либо за счет уменьшения потоков на входе в систему</a:t>
            </a:r>
            <a:r>
              <a:t>.</a:t>
            </a:r>
          </a:p>
          <a:p>
            <a:pPr/>
            <a:r>
              <a:t>Рост в среде, которая накладывает свои ограничения, встречается очень часто. Настолько часто, что </a:t>
            </a:r>
            <a:r>
              <a:rPr b="1"/>
              <a:t>специалисты по системному мышлению называют это архетипом «пределов роста».</a:t>
            </a:r>
          </a:p>
        </p:txBody>
      </p:sp>
      <p:sp>
        <p:nvSpPr>
          <p:cNvPr id="20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(В гл. 5 мы изучим многие другие архетипы — часто встречающиеся системные структуры, демонстрирующие хорошо знакомые типы поведения.)…"/>
          <p:cNvSpPr txBox="1"/>
          <p:nvPr>
            <p:ph type="body" idx="21"/>
          </p:nvPr>
        </p:nvSpPr>
        <p:spPr>
          <a:xfrm>
            <a:off x="336153" y="177344"/>
            <a:ext cx="12332494" cy="8890912"/>
          </a:xfrm>
          <a:prstGeom prst="rect">
            <a:avLst/>
          </a:prstGeom>
        </p:spPr>
        <p:txBody>
          <a:bodyPr/>
          <a:lstStyle/>
          <a:p>
            <a:pPr/>
            <a:r>
              <a:t>(В гл. 5 мы изучим многие другие архетипы — часто встречающиеся системные структуры, демонстрирующие хорошо знакомые типы поведения.) </a:t>
            </a:r>
          </a:p>
          <a:p>
            <a:pPr/>
            <a:r>
              <a:t>Какой бы ни была система, </a:t>
            </a:r>
            <a:r>
              <a:rPr b="1"/>
              <a:t>демонстрирующая рост</a:t>
            </a:r>
            <a:r>
              <a:t>, — </a:t>
            </a:r>
          </a:p>
          <a:p>
            <a:pPr marL="444500" indent="-444500">
              <a:buSzPct val="145000"/>
              <a:buChar char="•"/>
            </a:pPr>
            <a:r>
              <a:t>численность населения, </a:t>
            </a:r>
          </a:p>
          <a:p>
            <a:pPr marL="444500" indent="-444500">
              <a:buSzPct val="145000"/>
              <a:buChar char="•"/>
            </a:pPr>
            <a:r>
              <a:t>растущая корпорация, </a:t>
            </a:r>
          </a:p>
          <a:p>
            <a:pPr marL="444500" indent="-444500">
              <a:buSzPct val="145000"/>
              <a:buChar char="•"/>
            </a:pPr>
            <a:r>
              <a:t>сумма на банковском счете, </a:t>
            </a:r>
          </a:p>
          <a:p>
            <a:pPr marL="444500" indent="-444500">
              <a:buSzPct val="145000"/>
              <a:buChar char="•"/>
            </a:pPr>
            <a:r>
              <a:t>слухи, которые расползаются все шире, </a:t>
            </a:r>
          </a:p>
          <a:p>
            <a:pPr marL="444500" indent="-444500">
              <a:buSzPct val="145000"/>
              <a:buChar char="•"/>
            </a:pPr>
            <a:r>
              <a:t>эпидемия, продажи нового продукта — </a:t>
            </a:r>
          </a:p>
          <a:p>
            <a:pPr/>
            <a:r>
              <a:t>всегда есть </a:t>
            </a:r>
            <a:r>
              <a:rPr b="1"/>
              <a:t>усиливающие циклы обратной связи</a:t>
            </a:r>
            <a:r>
              <a:t>, генерирующие рост, и </a:t>
            </a:r>
            <a:r>
              <a:rPr b="1"/>
              <a:t>балансирующие циклы</a:t>
            </a:r>
            <a:r>
              <a:t>, которые в конце концов этот рост ограничат. </a:t>
            </a:r>
          </a:p>
          <a:p>
            <a:pPr/>
            <a:r>
              <a:t>Мы знаем, что балансирующие петли обратной связи есть, даже в том случае, если они еще не доминируют в поведении системы — </a:t>
            </a:r>
            <a:r>
              <a:rPr b="1"/>
              <a:t>все равно ни одна реальная физическая система не может расти бесконечно</a:t>
            </a:r>
            <a:r>
              <a:t>. </a:t>
            </a:r>
          </a:p>
        </p:txBody>
      </p:sp>
      <p:sp>
        <p:nvSpPr>
          <p:cNvPr id="20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Даже самая ожидаемая новинка в один прекрасный день насытит рынок.…"/>
          <p:cNvSpPr txBox="1"/>
          <p:nvPr>
            <p:ph type="body" idx="21"/>
          </p:nvPr>
        </p:nvSpPr>
        <p:spPr>
          <a:xfrm>
            <a:off x="336153" y="386689"/>
            <a:ext cx="12332494" cy="8472222"/>
          </a:xfrm>
          <a:prstGeom prst="rect">
            <a:avLst/>
          </a:prstGeom>
        </p:spPr>
        <p:txBody>
          <a:bodyPr/>
          <a:lstStyle/>
          <a:p>
            <a:pPr marL="444500" indent="-444500">
              <a:buSzPct val="145000"/>
              <a:buChar char="•"/>
            </a:pPr>
            <a:r>
              <a:t>Даже самая ожидаемая новинка в один прекрасный день насытит рынок. </a:t>
            </a:r>
          </a:p>
          <a:p>
            <a:pPr marL="444500" indent="-444500">
              <a:buSzPct val="145000"/>
              <a:buChar char="•"/>
            </a:pPr>
            <a:r>
              <a:t>Цепная реакция в реакторе атомной электростанции или в заряде атомной бомбы рано или поздно прекратится из-за того, что все ядерное топливо будет израсходовано. </a:t>
            </a:r>
          </a:p>
          <a:p>
            <a:pPr marL="444500" indent="-444500">
              <a:buSzPct val="145000"/>
              <a:buChar char="•"/>
            </a:pPr>
            <a:r>
              <a:t>Распространение вируса рано или поздно остановится, потому что все восприимчивые люди уже будут им инфицированы. </a:t>
            </a:r>
          </a:p>
          <a:p>
            <a:pPr marL="444500" indent="-444500">
              <a:buSzPct val="145000"/>
              <a:buChar char="•"/>
            </a:pPr>
            <a:r>
              <a:t>Экономика может быть ограничена </a:t>
            </a:r>
          </a:p>
          <a:p>
            <a:pPr marL="1270000" indent="-444500">
              <a:buSzPct val="50000"/>
              <a:buBlip>
                <a:blip r:embed="rId2"/>
              </a:buBlip>
            </a:pPr>
            <a:r>
              <a:t>физическим или монетарным капиталом, </a:t>
            </a:r>
          </a:p>
          <a:p>
            <a:pPr marL="1270000" indent="-444500">
              <a:buSzPct val="50000"/>
              <a:buBlip>
                <a:blip r:embed="rId2"/>
              </a:buBlip>
            </a:pPr>
            <a:r>
              <a:t>емкостью рынка, </a:t>
            </a:r>
          </a:p>
          <a:p>
            <a:pPr marL="1270000" indent="-444500">
              <a:buSzPct val="50000"/>
              <a:buBlip>
                <a:blip r:embed="rId2"/>
              </a:buBlip>
            </a:pPr>
            <a:r>
              <a:t>нехваткой рабочей силы, </a:t>
            </a:r>
          </a:p>
          <a:p>
            <a:pPr marL="1270000" indent="-444500">
              <a:buSzPct val="50000"/>
              <a:buBlip>
                <a:blip r:embed="rId2"/>
              </a:buBlip>
            </a:pPr>
            <a:r>
              <a:t>отсутствием грамотных управленцев, </a:t>
            </a:r>
          </a:p>
          <a:p>
            <a:pPr marL="1270000" indent="-444500">
              <a:buSzPct val="50000"/>
              <a:buBlip>
                <a:blip r:embed="rId2"/>
              </a:buBlip>
            </a:pPr>
            <a:r>
              <a:t>истощением ресурсов, </a:t>
            </a:r>
          </a:p>
          <a:p>
            <a:pPr marL="1270000" indent="-444500">
              <a:buSzPct val="50000"/>
              <a:buBlip>
                <a:blip r:embed="rId2"/>
              </a:buBlip>
            </a:pPr>
            <a:r>
              <a:t>чрезмерным загрязнением окружающей среды...</a:t>
            </a:r>
          </a:p>
        </p:txBody>
      </p:sp>
      <p:sp>
        <p:nvSpPr>
          <p:cNvPr id="21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В физических системах, растущих по экспоненциальному закону, присутствует…"/>
          <p:cNvSpPr txBox="1"/>
          <p:nvPr>
            <p:ph type="body" idx="21"/>
          </p:nvPr>
        </p:nvSpPr>
        <p:spPr>
          <a:xfrm>
            <a:off x="336153" y="221589"/>
            <a:ext cx="12332494" cy="880242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В физических системах, растущих по экспоненциальному закону, присутствует</a:t>
            </a:r>
          </a:p>
          <a:p>
            <a:pPr marL="444500" indent="-444500">
              <a:buSzPct val="145000"/>
              <a:buChar char="•"/>
            </a:pPr>
            <a:r>
              <a:t>как минимум один усиливающий цикл обратной связи и </a:t>
            </a:r>
          </a:p>
          <a:p>
            <a:pPr marL="444500" indent="-444500">
              <a:buSzPct val="145000"/>
              <a:buChar char="•"/>
            </a:pPr>
            <a:r>
              <a:t>как минимум один балансирующий цикл, ограничивающий рост, </a:t>
            </a:r>
          </a:p>
          <a:p>
            <a:pPr>
              <a:defRPr b="1"/>
            </a:pPr>
            <a:r>
              <a:t>— ведь ни одна физическая система в конечной окружающей среде не может расти бесконечно.</a:t>
            </a:r>
          </a:p>
          <a:p>
            <a:pPr marL="444500" indent="-444500">
              <a:buSzPct val="145000"/>
              <a:buChar char="•"/>
            </a:pPr>
            <a:r>
              <a:t>Как </a:t>
            </a:r>
            <a:r>
              <a:rPr b="1"/>
              <a:t>ресурсы</a:t>
            </a:r>
            <a:r>
              <a:t>, питающие входные потоки для запаса, могут быть </a:t>
            </a:r>
            <a:r>
              <a:rPr b="1"/>
              <a:t>возобновимыми</a:t>
            </a:r>
            <a:r>
              <a:t> и </a:t>
            </a:r>
            <a:r>
              <a:rPr b="1"/>
              <a:t>невозобновимыми</a:t>
            </a:r>
            <a:r>
              <a:t>, </a:t>
            </a:r>
          </a:p>
          <a:p>
            <a:pPr marL="444500" indent="-444500">
              <a:buSzPct val="145000"/>
              <a:buChar char="•"/>
            </a:pPr>
            <a:r>
              <a:t>так и </a:t>
            </a:r>
            <a:r>
              <a:rPr b="1"/>
              <a:t>ограничение</a:t>
            </a:r>
            <a:r>
              <a:t> из-за загрязнения среды может быть </a:t>
            </a:r>
            <a:r>
              <a:rPr b="1"/>
              <a:t>возобновимым</a:t>
            </a:r>
            <a:r>
              <a:t> либо </a:t>
            </a:r>
            <a:r>
              <a:rPr b="1"/>
              <a:t>невозобновимым</a:t>
            </a:r>
            <a:r>
              <a:t>. </a:t>
            </a:r>
          </a:p>
          <a:p>
            <a:pPr/>
            <a:r>
              <a:t>Оно невозобновимо, если у окружающей среды нет возможности поглощать или разлагать загрязнитель. </a:t>
            </a:r>
          </a:p>
          <a:p>
            <a:pPr/>
            <a:r>
              <a:t>Оно возобновимо, если у среды есть определенная (конечная, хотя и изменяющаяся во времени) способность по переработке отходов. </a:t>
            </a:r>
          </a:p>
        </p:txBody>
      </p:sp>
      <p:sp>
        <p:nvSpPr>
          <p:cNvPr id="21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Все, что мы говорим о системах, ограниченных по ресурсам, касается и систем, чья динамика ограничена по возможности переработки отходов, просто в этом случае потоки имеют противоположное направление.…"/>
          <p:cNvSpPr txBox="1"/>
          <p:nvPr>
            <p:ph type="body" idx="21"/>
          </p:nvPr>
        </p:nvSpPr>
        <p:spPr>
          <a:xfrm>
            <a:off x="336153" y="1021894"/>
            <a:ext cx="12332494" cy="7201812"/>
          </a:xfrm>
          <a:prstGeom prst="rect">
            <a:avLst/>
          </a:prstGeom>
        </p:spPr>
        <p:txBody>
          <a:bodyPr/>
          <a:lstStyle/>
          <a:p>
            <a:pPr/>
            <a:r>
              <a:t>Все, что мы говорим о системах, ограниченных по ресурсам, касается и систем, чья динамика ограничена по возможности переработки отходов, </a:t>
            </a:r>
            <a:r>
              <a:rPr b="1"/>
              <a:t>просто в этом случае потоки имеют противоположное направление</a:t>
            </a:r>
            <a:r>
              <a:t>.</a:t>
            </a:r>
          </a:p>
          <a:p>
            <a:pPr/>
            <a:r>
              <a:rPr b="1"/>
              <a:t>ПРЕДЕЛЫ</a:t>
            </a:r>
            <a:r>
              <a:t>, налагаемые на растущую систему, могут быть </a:t>
            </a:r>
            <a:r>
              <a:rPr b="1" u="sng"/>
              <a:t>временными</a:t>
            </a:r>
            <a:r>
              <a:t> или </a:t>
            </a:r>
            <a:r>
              <a:rPr b="1" u="sng"/>
              <a:t>постоянными</a:t>
            </a:r>
            <a:r>
              <a:t>. Система может каким-то образом выйти за них — на короткое или более продолжительное время — но затем </a:t>
            </a:r>
            <a:r>
              <a:rPr b="1"/>
              <a:t>она все равно должна вписаться в допустимые рамки</a:t>
            </a:r>
            <a:r>
              <a:t>, прийти в соответствие с ограничениями (либо ограничения должны прийти в соответствие с системой, либо они взаимно приспособятся друг к другу). </a:t>
            </a:r>
          </a:p>
          <a:p>
            <a:pPr/>
            <a:r>
              <a:rPr b="1"/>
              <a:t>Процесс такого приспосабливания имеет довольно интересную динамику</a:t>
            </a:r>
            <a:r>
              <a:t>.</a:t>
            </a:r>
          </a:p>
        </p:txBody>
      </p:sp>
      <p:sp>
        <p:nvSpPr>
          <p:cNvPr id="2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В зависимости от того, проистекает ли ограничение от возобновимого или невозобновимого ресурса, могут наблюдаться определенные расхождения, но в любом случае рост не может продолжаться вечно — разница лишь в том, как именно он прекратится.…"/>
          <p:cNvSpPr txBox="1"/>
          <p:nvPr>
            <p:ph type="body" idx="21"/>
          </p:nvPr>
        </p:nvSpPr>
        <p:spPr>
          <a:xfrm>
            <a:off x="336153" y="1047294"/>
            <a:ext cx="12332494" cy="7151012"/>
          </a:xfrm>
          <a:prstGeom prst="rect">
            <a:avLst/>
          </a:prstGeom>
        </p:spPr>
        <p:txBody>
          <a:bodyPr/>
          <a:lstStyle/>
          <a:p>
            <a:pPr/>
            <a:r>
              <a:t>В зависимости от того, проистекает ли ограничение от возобновимого или невозобновимого ресурса, могут наблюдаться определенные расхождения, но в любом случае </a:t>
            </a:r>
            <a:r>
              <a:rPr b="1"/>
              <a:t>рост не может продолжаться вечно — разница лишь в том, как именно он прекратится.</a:t>
            </a:r>
            <a:endParaRPr b="1"/>
          </a:p>
          <a:p>
            <a:pPr/>
            <a:r>
              <a:t>Для начала давайте проанализируем систему капитала, который делает деньги на добыче </a:t>
            </a:r>
            <a:r>
              <a:rPr b="1"/>
              <a:t>невозобновимого ресурса</a:t>
            </a:r>
            <a:r>
              <a:t>, на примере нефтяной компании, которая открыла новое месторождение нефти (структура системы показана на рис. 37).</a:t>
            </a:r>
          </a:p>
          <a:p>
            <a:pPr/>
            <a:r>
              <a:t>Схема на рис. 37 может показаться сложной, но она всего лишь описывает систему с растущим капиталом, похожую на те, что мы рассматривали раньше, просто в ней используется «</a:t>
            </a:r>
            <a:r>
              <a:rPr b="1"/>
              <a:t>прибыль</a:t>
            </a:r>
            <a:r>
              <a:t>» вместо «</a:t>
            </a:r>
            <a:r>
              <a:rPr b="1"/>
              <a:t>производства продукции</a:t>
            </a:r>
            <a:r>
              <a:t>». </a:t>
            </a:r>
          </a:p>
        </p:txBody>
      </p:sp>
      <p:sp>
        <p:nvSpPr>
          <p:cNvPr id="22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24" name="Рис. 37. Производственный капитал, и его усиливающий цикл обратной связи, ограничиваемый невозобновимым ресурсом."/>
          <p:cNvSpPr txBox="1"/>
          <p:nvPr/>
        </p:nvSpPr>
        <p:spPr>
          <a:xfrm>
            <a:off x="378819" y="8473344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37.</a:t>
            </a:r>
            <a:r>
              <a:t> Производственный капитал, и его усиливающий цикл обратной связи, ограничиваемый невозобновимым ресурсом.</a:t>
            </a:r>
          </a:p>
        </p:txBody>
      </p:sp>
      <p:pic>
        <p:nvPicPr>
          <p:cNvPr id="225" name="c02p37.png" descr="c02p37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23108" y="237593"/>
            <a:ext cx="10958584" cy="80325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Управляющий цикл амортизации — это хорошо всем знакомый балансирующий цикл обратной связи: чем больше величина производственного капитала, тем больше станков и оборудования изнашивается и приходит в негодность, что уменьшает величину производственного ка"/>
          <p:cNvSpPr txBox="1"/>
          <p:nvPr>
            <p:ph type="body" idx="21"/>
          </p:nvPr>
        </p:nvSpPr>
        <p:spPr>
          <a:xfrm>
            <a:off x="336153" y="1008989"/>
            <a:ext cx="12332494" cy="7227622"/>
          </a:xfrm>
          <a:prstGeom prst="rect">
            <a:avLst/>
          </a:prstGeom>
        </p:spPr>
        <p:txBody>
          <a:bodyPr/>
          <a:lstStyle/>
          <a:p>
            <a:pPr/>
            <a:r>
              <a:t>Управляющий цикл амортизации — это хорошо всем знакомый балансирующий цикл обратной связи: </a:t>
            </a:r>
            <a:r>
              <a:rPr u="sng"/>
              <a:t>чем больше величина производственного капитала, тем больше станков и оборудования изнашивается и приходит в негодность, что уменьшает величину производственного капитала.</a:t>
            </a:r>
            <a:endParaRPr u="sng"/>
          </a:p>
          <a:p>
            <a:pPr/>
            <a:r>
              <a:t>В этом примере срок службы производственного капитала — оборудования для нефтедобычи и нефтеперегонки — составляет 20 лет, то есть ежегодно 1/20 капитала (5%) уходит на амортизацию. </a:t>
            </a:r>
          </a:p>
          <a:p>
            <a:pPr/>
            <a:r>
              <a:t>Капитал восстанавливает свою величину за счет прибылей, получаемых от добычи нефти. </a:t>
            </a:r>
          </a:p>
          <a:p>
            <a:pPr/>
            <a:r>
              <a:t>Схема имеет усиливающий цикл: </a:t>
            </a:r>
            <a:r>
              <a:rPr u="sng"/>
              <a:t>чем больше капитал, тем больше добывается нефти, тем больше прибыль, которую можно реинвестировать.</a:t>
            </a:r>
          </a:p>
        </p:txBody>
      </p:sp>
      <p:sp>
        <p:nvSpPr>
          <p:cNvPr id="2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Допустим, компания стремится к ежегодному росту капитала на 5% . Если прибыли недостаточно для обеспечения 5% -го роста, то компания реинвестирует всю прибыль, которой располагает.…"/>
          <p:cNvSpPr txBox="1"/>
          <p:nvPr>
            <p:ph type="body" idx="21"/>
          </p:nvPr>
        </p:nvSpPr>
        <p:spPr>
          <a:xfrm>
            <a:off x="336153" y="621639"/>
            <a:ext cx="12332494" cy="8002322"/>
          </a:xfrm>
          <a:prstGeom prst="rect">
            <a:avLst/>
          </a:prstGeom>
        </p:spPr>
        <p:txBody>
          <a:bodyPr/>
          <a:lstStyle/>
          <a:p>
            <a:pPr/>
            <a:r>
              <a:t>Допустим, компания стремится к ежегодному росту капитала на 5% . Если прибыли недостаточно для обеспечения 5% -го роста, то компания реинвестирует всю прибыль, которой располагает.</a:t>
            </a:r>
          </a:p>
          <a:p>
            <a:pPr/>
            <a:r>
              <a:rPr b="1" u="sng"/>
              <a:t>Прибыль</a:t>
            </a:r>
            <a:r>
              <a:rPr b="1"/>
              <a:t> — это доходы компании за вычетом расходов</a:t>
            </a:r>
            <a:r>
              <a:t>. </a:t>
            </a:r>
          </a:p>
          <a:p>
            <a:pPr/>
            <a:r>
              <a:rPr b="1" u="sng"/>
              <a:t>Доходы</a:t>
            </a:r>
            <a:r>
              <a:t> рассчитываются как произведение количества добытой нефти на ее рыночную цену.  </a:t>
            </a:r>
          </a:p>
          <a:p>
            <a:pPr/>
            <a:r>
              <a:rPr b="1" u="sng"/>
              <a:t>Расходы</a:t>
            </a:r>
            <a:r>
              <a:t> рассчитываются как затраты капитала на добычу (энергию, рабочую силу, различные виды сырья, необходимого для работы, и т. п.). </a:t>
            </a:r>
          </a:p>
          <a:p>
            <a:pPr/>
            <a:r>
              <a:t>Расчеты ведутся на единицу производственного капитала. Ради упрощения можно считать цену и затраты на единицу капитала постоянными.</a:t>
            </a:r>
          </a:p>
          <a:p>
            <a:pPr/>
            <a:r>
              <a:t>В отличие от них, добыча нефти на единицу капитала совсем не обязательно постоянна. </a:t>
            </a:r>
          </a:p>
        </p:txBody>
      </p:sp>
      <p:sp>
        <p:nvSpPr>
          <p:cNvPr id="23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Поскольку ресурс невозобновим (нефть в природе не восполняется), то у запаса отсутствует входной поток.…"/>
          <p:cNvSpPr txBox="1"/>
          <p:nvPr>
            <p:ph type="body" idx="21"/>
          </p:nvPr>
        </p:nvSpPr>
        <p:spPr>
          <a:xfrm>
            <a:off x="336153" y="1701344"/>
            <a:ext cx="12332494" cy="5842912"/>
          </a:xfrm>
          <a:prstGeom prst="rect">
            <a:avLst/>
          </a:prstGeom>
        </p:spPr>
        <p:txBody>
          <a:bodyPr/>
          <a:lstStyle/>
          <a:p>
            <a:pPr/>
            <a:r>
              <a:t>Поскольку ресурс </a:t>
            </a:r>
            <a:r>
              <a:rPr b="1"/>
              <a:t>невозобновим</a:t>
            </a:r>
            <a:r>
              <a:t> (нефть в природе не восполняется), то </a:t>
            </a:r>
            <a:r>
              <a:rPr b="1" u="sng"/>
              <a:t>у запаса отсутствует входной поток</a:t>
            </a:r>
            <a:r>
              <a:t>.</a:t>
            </a:r>
          </a:p>
          <a:p>
            <a:pPr/>
            <a:r>
              <a:t>По мере выработки месторождение истощается, нефти становится меньше, и каждый последующий баррель добыть все труднее, он обходится все дороже.   </a:t>
            </a:r>
          </a:p>
          <a:p>
            <a:pPr/>
            <a:r>
              <a:t>Оставшаяся нефть залегает глубже, ее месторождения беднее и более разрозненны; падает и давление, которое позволяет поднимать нефть на поверхность.</a:t>
            </a:r>
          </a:p>
          <a:p>
            <a:pPr/>
            <a:r>
              <a:rPr b="1"/>
              <a:t>Чтобы поддержать добычу на прежнем уровне, приходится прибегать ко все более изощренным и дорогостоящим техническим методам.</a:t>
            </a:r>
          </a:p>
        </p:txBody>
      </p:sp>
      <p:sp>
        <p:nvSpPr>
          <p:cNvPr id="23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Дилер в любом случае вынужден держать склад, ведь заказы и поставки не могут совпадать день в день. Заранее предсказать желание покупателя приобрести машину в какой-то конкретный день просто невозможно. К тому же дилер должен учитывать вероятность задерж"/>
          <p:cNvSpPr txBox="1"/>
          <p:nvPr>
            <p:ph type="body" idx="21"/>
          </p:nvPr>
        </p:nvSpPr>
        <p:spPr>
          <a:xfrm>
            <a:off x="336153" y="844094"/>
            <a:ext cx="12332494" cy="7557412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Дилер в любом случае вынужден держать склад, ведь заказы и поставки не могут совпадать день в день</a:t>
            </a:r>
            <a:r>
              <a:t>. Заранее предсказать желание покупателя приобрести машину в какой-то конкретный день просто невозможно. К тому же дилер должен учитывать вероятность задержек с поставками от производителя по тем или иным причинам, и на такой случай нужно иметь некоторое количество автомашин в качестве «</a:t>
            </a:r>
            <a:r>
              <a:rPr b="1"/>
              <a:t>буфера</a:t>
            </a:r>
            <a:r>
              <a:t>».</a:t>
            </a:r>
          </a:p>
          <a:p>
            <a:pPr/>
            <a:r>
              <a:t>Милая девушка-менеджер, работающая в дилерской компании, отслеживает продажи (</a:t>
            </a:r>
            <a:r>
              <a:rPr b="1"/>
              <a:t>воспринимаемую ею покупательскую активность</a:t>
            </a:r>
            <a:r>
              <a:t>), и если ей кажется, что продажи растут, то производителю отправляется увеличенный заказ, чтобы привести </a:t>
            </a:r>
            <a:r>
              <a:rPr b="1"/>
              <a:t>запас автомобилей</a:t>
            </a:r>
            <a:r>
              <a:t> к новому </a:t>
            </a:r>
            <a:r>
              <a:rPr b="1"/>
              <a:t>желаемому уровню</a:t>
            </a:r>
            <a:r>
              <a:t>, достаточному для поддержания более активных продаж на протяжении </a:t>
            </a:r>
            <a:r>
              <a:rPr b="1"/>
              <a:t>десяти</a:t>
            </a:r>
            <a:r>
              <a:t> дней. </a:t>
            </a:r>
          </a:p>
        </p:txBody>
      </p:sp>
      <p:sp>
        <p:nvSpPr>
          <p:cNvPr id="121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Таков балансирующий цикл обратной связи, и он в конце концов остановит рост капитала.…"/>
          <p:cNvSpPr txBox="1"/>
          <p:nvPr>
            <p:ph type="body" idx="21"/>
          </p:nvPr>
        </p:nvSpPr>
        <p:spPr>
          <a:xfrm>
            <a:off x="336153" y="615289"/>
            <a:ext cx="12332494" cy="8015022"/>
          </a:xfrm>
          <a:prstGeom prst="rect">
            <a:avLst/>
          </a:prstGeom>
        </p:spPr>
        <p:txBody>
          <a:bodyPr/>
          <a:lstStyle/>
          <a:p>
            <a:pPr/>
            <a:r>
              <a:t>Таков </a:t>
            </a:r>
            <a:r>
              <a:rPr b="1" u="sng"/>
              <a:t>балансирующий цикл обратной связи</a:t>
            </a:r>
            <a:r>
              <a:t>, и он в конце концов остановит рост капитала. </a:t>
            </a:r>
          </a:p>
          <a:p>
            <a:pPr marL="444500" indent="-444500">
              <a:buSzPct val="145000"/>
              <a:buChar char="•"/>
            </a:pPr>
            <a:r>
              <a:t>Чем больше капитал, тем выше скорость добычи. </a:t>
            </a:r>
          </a:p>
          <a:p>
            <a:pPr marL="444500" indent="-444500">
              <a:buSzPct val="145000"/>
              <a:buChar char="•"/>
            </a:pPr>
            <a:r>
              <a:t>Чем выше скорость добычи, тем меньше становится запас. </a:t>
            </a:r>
          </a:p>
          <a:p>
            <a:pPr marL="444500" indent="-444500">
              <a:buSzPct val="145000"/>
              <a:buChar char="•"/>
            </a:pPr>
            <a:r>
              <a:t>Чем меньше запас, тем меньше добыча нефти на единицу капитала, тем меньше прибыль (если принять цену неизменной) и тем ниже объем реинвестирования, </a:t>
            </a:r>
            <a:r>
              <a:rPr b="1"/>
              <a:t>поэтому рост капитала замедляется</a:t>
            </a:r>
            <a:r>
              <a:t>. </a:t>
            </a:r>
          </a:p>
          <a:p>
            <a:pPr/>
            <a:r>
              <a:t>Можно сказать, что истощение ресурса увязано через цикл обратной связи с затратами на добычу и с эффективностью работы капитала. </a:t>
            </a:r>
            <a:r>
              <a:rPr u="sng"/>
              <a:t>В реальной жизни действительно сказываются оба фактора</a:t>
            </a:r>
            <a:r>
              <a:t>.</a:t>
            </a:r>
          </a:p>
          <a:p>
            <a:pPr/>
            <a:r>
              <a:t>В обоих случаях модель последующего поведения одна и та же — </a:t>
            </a:r>
            <a:r>
              <a:rPr b="1"/>
              <a:t>классическая динамика истощающегося ресурса</a:t>
            </a:r>
            <a:r>
              <a:t> (графики показаны на рис. 38).</a:t>
            </a:r>
          </a:p>
        </p:txBody>
      </p:sp>
      <p:sp>
        <p:nvSpPr>
          <p:cNvPr id="23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40" name="Рис. 38. Добыча ресурса (А) получает получить прибыль, которая вкладывается в рост капитала (Б), однако параллельно происходит истощение невозобновимиого ресурса (В). Чем больше величина капитала - тем быстрее истощается ресурс."/>
          <p:cNvSpPr txBox="1"/>
          <p:nvPr/>
        </p:nvSpPr>
        <p:spPr>
          <a:xfrm>
            <a:off x="264519" y="7978044"/>
            <a:ext cx="12475762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38.</a:t>
            </a:r>
            <a:r>
              <a:t> Добыча ресурса (А) получает получить прибыль, которая вкладывается в рост капитала (Б), однако параллельно происходит истощение невозобновимиого ресурса (В).</a:t>
            </a:r>
            <a:br/>
            <a:r>
              <a:t>Чем больше величина капитала - тем быстрее истощается ресурс.</a:t>
            </a:r>
          </a:p>
        </p:txBody>
      </p:sp>
      <p:pic>
        <p:nvPicPr>
          <p:cNvPr id="241" name="c02p38.png" descr="c02p38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35181" y="301360"/>
            <a:ext cx="10788946" cy="774013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Система поначалу не испытывает недостатка в нефти — ее в подземных месторождениях вполне достаточно, чтобы поддерживать начальные объемы добычи на протяжении 200 лет.…"/>
          <p:cNvSpPr txBox="1"/>
          <p:nvPr>
            <p:ph type="body" idx="21"/>
          </p:nvPr>
        </p:nvSpPr>
        <p:spPr>
          <a:xfrm>
            <a:off x="336153" y="2037689"/>
            <a:ext cx="12332494" cy="5170222"/>
          </a:xfrm>
          <a:prstGeom prst="rect">
            <a:avLst/>
          </a:prstGeom>
        </p:spPr>
        <p:txBody>
          <a:bodyPr/>
          <a:lstStyle/>
          <a:p>
            <a:pPr/>
            <a:r>
              <a:t>Система поначалу не испытывает недостатка в нефти — ее в подземных месторождениях вполне достаточно, чтобы поддерживать </a:t>
            </a:r>
            <a:r>
              <a:rPr u="sng"/>
              <a:t>начальные объемы добычи на протяжении 200 лет. </a:t>
            </a:r>
            <a:endParaRPr u="sng"/>
          </a:p>
          <a:p>
            <a:pPr/>
            <a:r>
              <a:t>Однако </a:t>
            </a:r>
            <a:r>
              <a:rPr u="sng"/>
              <a:t>максимум добычи нефти приходится лишь на сороковой год</a:t>
            </a:r>
            <a:r>
              <a:t>, поскольку объемы добычи растут по экспоненциальному закону.   </a:t>
            </a:r>
          </a:p>
          <a:p>
            <a:pPr/>
            <a:r>
              <a:t>При реинвестировании порядка 10% в год величина капитала и скорость добычи растут примерно на 5% в год, и </a:t>
            </a:r>
            <a:r>
              <a:rPr u="sng"/>
              <a:t>через 14 лет они уже вдвое превышают начальные значения. </a:t>
            </a:r>
          </a:p>
        </p:txBody>
      </p:sp>
      <p:sp>
        <p:nvSpPr>
          <p:cNvPr id="24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Через 28 лет величина капитала больше первоначальной уже в 4 раза, но теперь рост добычи замедляется, поскольку добыча на единицу капитала становится меньше.…"/>
          <p:cNvSpPr txBox="1"/>
          <p:nvPr>
            <p:ph type="body" idx="21"/>
          </p:nvPr>
        </p:nvSpPr>
        <p:spPr>
          <a:xfrm>
            <a:off x="336153" y="1478889"/>
            <a:ext cx="12332494" cy="6287822"/>
          </a:xfrm>
          <a:prstGeom prst="rect">
            <a:avLst/>
          </a:prstGeom>
        </p:spPr>
        <p:txBody>
          <a:bodyPr/>
          <a:lstStyle/>
          <a:p>
            <a:pPr/>
            <a:r>
              <a:t>Через 28 лет величина капитала </a:t>
            </a:r>
            <a:r>
              <a:rPr u="sng"/>
              <a:t>больше первоначальной уже в 4 раза</a:t>
            </a:r>
            <a:r>
              <a:t>, но теперь рост добычи замедляется, поскольку добыча на единицу капитала становится меньше. </a:t>
            </a:r>
          </a:p>
          <a:p>
            <a:pPr/>
            <a:r>
              <a:t>К пятидесятому году затраты на поддержание производственного капитала </a:t>
            </a:r>
            <a:r>
              <a:rPr u="sng"/>
              <a:t>уже превышают получаемые доходы от добычи нефти</a:t>
            </a:r>
            <a:r>
              <a:t>, и прибылей теперь не хватает на реинвестирование и покрытие амортизации. </a:t>
            </a:r>
          </a:p>
          <a:p>
            <a:pPr>
              <a:defRPr b="1"/>
            </a:pPr>
            <a:r>
              <a:t>При уменьшении капитала деятельность компании быстро приходит в упадок. </a:t>
            </a:r>
          </a:p>
          <a:p>
            <a:pPr/>
            <a:r>
              <a:t>Остатки ресурса — последняя, самая дорогая нефть — так и остаются под землей, потому что никто не может позволить себе такие расходы, какие нужны для ее добычи.</a:t>
            </a:r>
          </a:p>
        </p:txBody>
      </p:sp>
      <p:sp>
        <p:nvSpPr>
          <p:cNvPr id="24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Что произойдет, если вдруг окажется, что запасы ресурса вдвое больше, чем оценивали геологи?…"/>
          <p:cNvSpPr txBox="1"/>
          <p:nvPr>
            <p:ph type="body" idx="21"/>
          </p:nvPr>
        </p:nvSpPr>
        <p:spPr>
          <a:xfrm>
            <a:off x="336153" y="1885494"/>
            <a:ext cx="12332494" cy="5474612"/>
          </a:xfrm>
          <a:prstGeom prst="rect">
            <a:avLst/>
          </a:prstGeom>
        </p:spPr>
        <p:txBody>
          <a:bodyPr/>
          <a:lstStyle/>
          <a:p>
            <a:pPr/>
            <a:r>
              <a:t>Что произойдет, если вдруг окажется, что запасы ресурса </a:t>
            </a:r>
            <a:r>
              <a:rPr b="1"/>
              <a:t>вдвое больше</a:t>
            </a:r>
            <a:r>
              <a:t>, чем оценивали геологи? </a:t>
            </a:r>
          </a:p>
          <a:p>
            <a:pPr/>
            <a:r>
              <a:t>Или даже</a:t>
            </a:r>
            <a:r>
              <a:rPr b="1"/>
              <a:t> в 4 раза больше</a:t>
            </a:r>
            <a:r>
              <a:t>? </a:t>
            </a:r>
          </a:p>
          <a:p>
            <a:pPr/>
            <a:r>
              <a:t>Действительно, тогда суммарное количество добытой нефти будет гораздо больше. </a:t>
            </a:r>
          </a:p>
          <a:p>
            <a:pPr/>
            <a:r>
              <a:t>Однако при реинвестировании 10% в год капитал будет расти на те же 5% ежегодно. </a:t>
            </a:r>
          </a:p>
          <a:p>
            <a:pPr/>
            <a:r>
              <a:t>Это приведет к тому, что вдвое больших запасов хватит лишь на 14 дополнительных лет — </a:t>
            </a:r>
            <a:r>
              <a:rPr b="1"/>
              <a:t>и тогда все равно будет пройден максимум добычи.</a:t>
            </a:r>
          </a:p>
        </p:txBody>
      </p:sp>
      <p:sp>
        <p:nvSpPr>
          <p:cNvPr id="2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Всем сообществам и странам, зависимым от добывающей отрасли, удастся получить выигрыш лишь в 14 лет (соответствующие графики показаны на рис. 39).…"/>
          <p:cNvSpPr txBox="1"/>
          <p:nvPr>
            <p:ph type="body" idx="21"/>
          </p:nvPr>
        </p:nvSpPr>
        <p:spPr>
          <a:xfrm>
            <a:off x="336153" y="952044"/>
            <a:ext cx="12332494" cy="7341512"/>
          </a:xfrm>
          <a:prstGeom prst="rect">
            <a:avLst/>
          </a:prstGeom>
        </p:spPr>
        <p:txBody>
          <a:bodyPr/>
          <a:lstStyle/>
          <a:p>
            <a:pPr/>
            <a:r>
              <a:t>Всем сообществам и странам, зависимым от добывающей отрасли, удастся получить выигрыш лишь в 14 лет (соответствующие графики показаны на рис. 39).   </a:t>
            </a:r>
          </a:p>
          <a:p>
            <a:pPr>
              <a:defRPr b="1"/>
            </a:pPr>
            <a:r>
              <a:t>Величина, растущая по экспоненциальному закону, достигает предела или сталкивается с ограничением удивительно быстро.</a:t>
            </a:r>
          </a:p>
          <a:p>
            <a:pPr>
              <a:defRPr b="1" u="sng"/>
            </a:pPr>
            <a:r>
              <a:t>Чем больше и быстрее рост, тем быстрее и резче будет падение — это верно для всех запасов капитала, зависящих от невозобновимого ресурса. </a:t>
            </a:r>
          </a:p>
          <a:p>
            <a:pPr/>
            <a:r>
              <a:t>Поскольку рост объемов добычи имеет экспоненциальный характер, удвоение начальных запасов невозобновимого ресурса или д</a:t>
            </a:r>
            <a:r>
              <a:rPr b="1"/>
              <a:t>аже их увеличение в 4 раза даст лишь незначительный выигрыш во времени, за которое нужно найти ресурсу достойную замену.</a:t>
            </a:r>
          </a:p>
        </p:txBody>
      </p:sp>
      <p:sp>
        <p:nvSpPr>
          <p:cNvPr id="25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56" name="Рис. 39. Добыча ресурса при условии, что его запасы оказываются в 2 и в 4 раза больше, чем оценивалось в начале. Каждое увеличение запасов ресурса вдвое означает отсрочку приблизительно на 14 лет а затем спад, причем гораздо резче."/>
          <p:cNvSpPr txBox="1"/>
          <p:nvPr/>
        </p:nvSpPr>
        <p:spPr>
          <a:xfrm>
            <a:off x="391519" y="7863744"/>
            <a:ext cx="12475762" cy="1565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39.</a:t>
            </a:r>
            <a:r>
              <a:t> Добыча ресурса при условии, что его запасы оказываются в 2 и в 4 раза больше, чем оценивалось в начале. Каждое увеличение запасов ресурса вдвое означает отсрочку приблизительно на 14 лет а затем спад, причем гораздо резче.</a:t>
            </a:r>
          </a:p>
        </p:txBody>
      </p:sp>
      <p:pic>
        <p:nvPicPr>
          <p:cNvPr id="257" name="c02p39.png" descr="c02p3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79400" y="870520"/>
            <a:ext cx="11782519" cy="673019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Если вас заботит только задача извлечь как можно больше ресурсов и заработать на этом как можно быстрее, тогда суммарные запасы ресурса становятся ключевым параметром системы.…"/>
          <p:cNvSpPr txBox="1"/>
          <p:nvPr>
            <p:ph type="body" idx="21"/>
          </p:nvPr>
        </p:nvSpPr>
        <p:spPr>
          <a:xfrm>
            <a:off x="336153" y="1123289"/>
            <a:ext cx="12332494" cy="6999022"/>
          </a:xfrm>
          <a:prstGeom prst="rect">
            <a:avLst/>
          </a:prstGeom>
        </p:spPr>
        <p:txBody>
          <a:bodyPr/>
          <a:lstStyle/>
          <a:p>
            <a:pPr/>
            <a:r>
              <a:t>Если вас заботит только задача извлечь как можно больше ресурсов и заработать на этом как можно быстрее, тогда суммарные запасы ресурса становятся ключевым параметром системы. </a:t>
            </a:r>
          </a:p>
          <a:p>
            <a:pPr/>
            <a:r>
              <a:t>Для шахтера или нефтяника это будет означать, как быстро он потеряет работу и насколько (нестабильной будет жизнь местного сообщества). </a:t>
            </a:r>
          </a:p>
          <a:p>
            <a:pPr/>
            <a:r>
              <a:t>Для тех, кто думает о завтрашнем дне, ключевое значение имеют уже два параметра: </a:t>
            </a:r>
          </a:p>
          <a:p>
            <a:pPr marL="444500" indent="-444500">
              <a:buSzPct val="145000"/>
              <a:buChar char="•"/>
            </a:pPr>
            <a:r>
              <a:t>суммарные запасы ресурса и </a:t>
            </a:r>
          </a:p>
          <a:p>
            <a:pPr marL="444500" indent="-444500">
              <a:buSzPct val="145000"/>
              <a:buChar char="•"/>
            </a:pPr>
            <a:r>
              <a:t>желаемая скорость роста капитала. </a:t>
            </a:r>
          </a:p>
          <a:p>
            <a:pPr/>
            <a:r>
              <a:t>(Это хороший пример того, как цель обратной связи в системе оказывает определяющее влияние на ее поведение.)</a:t>
            </a:r>
          </a:p>
        </p:txBody>
      </p:sp>
      <p:sp>
        <p:nvSpPr>
          <p:cNvPr id="26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Для тех, кто управляет добычей невозобновимого ресурса, вопрос стоит так: обогатиться ли максимально быстро или получать доходы в меньшем количестве, зато более продолжительное время?…"/>
          <p:cNvSpPr txBox="1"/>
          <p:nvPr>
            <p:ph type="body" idx="21"/>
          </p:nvPr>
        </p:nvSpPr>
        <p:spPr>
          <a:xfrm>
            <a:off x="336153" y="1555089"/>
            <a:ext cx="12332494" cy="6135422"/>
          </a:xfrm>
          <a:prstGeom prst="rect">
            <a:avLst/>
          </a:prstGeom>
        </p:spPr>
        <p:txBody>
          <a:bodyPr/>
          <a:lstStyle/>
          <a:p>
            <a:pPr/>
            <a:r>
              <a:t>Для тех, кто управляет добычей невозобновимого ресурса, вопрос стоит так: обогатиться ли максимально быстро или получать доходы в меньшем количестве, зато более продолжительное время?</a:t>
            </a:r>
          </a:p>
          <a:p>
            <a:pPr/>
            <a:r>
              <a:t>График на рис. 40 показывает изменение скорости (объемов) добычи со временем, при этом сравниваются варианты с разными скоростями роста капитала — 1%, 3%, 5% и 7% в год (имеется в виду превышение инвестирования над амортизацией). </a:t>
            </a:r>
          </a:p>
          <a:p>
            <a:pPr/>
            <a:r>
              <a:t>При ежегодном росте порядка 7% максимум добычи достигается уже через 40 лет, хотя раньше считалось, что ресурса хватит на 200 лет</a:t>
            </a:r>
          </a:p>
        </p:txBody>
      </p:sp>
      <p:sp>
        <p:nvSpPr>
          <p:cNvPr id="26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66" name="Рис. 40. Система проходит максимум в добыче ресурса тем быстрее, чем большая доля прибылей реинвестируется в увеличение капитала."/>
          <p:cNvSpPr txBox="1"/>
          <p:nvPr/>
        </p:nvSpPr>
        <p:spPr>
          <a:xfrm>
            <a:off x="378819" y="8473344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40.</a:t>
            </a:r>
            <a:r>
              <a:t> Система проходит максимум в добыче ресурса тем быстрее, чем большая доля прибылей реинвестируется в увеличение капитала.</a:t>
            </a:r>
          </a:p>
        </p:txBody>
      </p:sp>
      <p:pic>
        <p:nvPicPr>
          <p:cNvPr id="267" name="c02p40.png" descr="c02p40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06400" y="1311119"/>
            <a:ext cx="11816154" cy="60641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Более высокие фактические продажи означают,  что становятся  выше ожидаемые продажи, то есть увеличивается разность между имеющимся и желаемым складским запасом.…"/>
          <p:cNvSpPr txBox="1"/>
          <p:nvPr>
            <p:ph type="body" idx="21"/>
          </p:nvPr>
        </p:nvSpPr>
        <p:spPr>
          <a:xfrm>
            <a:off x="336153" y="234125"/>
            <a:ext cx="12332494" cy="8777350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Более высокие фактические продажи означают,  что становятся  выше ожидаемые продажи, то есть увеличивается разность между имеющимся и желаемым складским запасом. </a:t>
            </a:r>
          </a:p>
          <a:p>
            <a:pPr marL="444500" indent="-444500">
              <a:buSzPct val="145000"/>
              <a:buChar char="•"/>
              <a:defRPr sz="3000"/>
            </a:pPr>
            <a:r>
              <a:t>Увеличивается заказ продукции у изготовителя, </a:t>
            </a:r>
          </a:p>
          <a:p>
            <a:pPr marL="444500" indent="-444500">
              <a:buSzPct val="145000"/>
              <a:buChar char="•"/>
              <a:defRPr sz="3000"/>
            </a:pPr>
            <a:r>
              <a:t>увеличиваются поставки, </a:t>
            </a:r>
          </a:p>
          <a:p>
            <a:pPr marL="444500" indent="-444500">
              <a:buSzPct val="145000"/>
              <a:buChar char="•"/>
              <a:defRPr sz="3000"/>
            </a:pPr>
            <a:r>
              <a:t>увеличивается запас на складе, достаточный, чтобы поддержать более активные продажи.</a:t>
            </a:r>
          </a:p>
          <a:p>
            <a:pPr>
              <a:defRPr sz="3000"/>
            </a:pPr>
            <a:r>
              <a:t>Эта система представляет собой модификацию примера с термостатом: </a:t>
            </a:r>
          </a:p>
          <a:p>
            <a:pPr marL="444500" indent="-444500">
              <a:buSzPct val="145000"/>
              <a:buChar char="•"/>
              <a:defRPr sz="3000"/>
            </a:pPr>
            <a:r>
              <a:t>один балансирующий цикл обратной связи уменьшает величину запаса, </a:t>
            </a:r>
          </a:p>
          <a:p>
            <a:pPr marL="444500" indent="-444500">
              <a:buSzPct val="145000"/>
              <a:buChar char="•"/>
              <a:defRPr sz="3000"/>
            </a:pPr>
            <a:r>
              <a:t>а конкурирующая с ним балансирующая петля поддерживает запас на складе за счет восполнения   проданных автомобилей новыми. </a:t>
            </a:r>
          </a:p>
          <a:p>
            <a:pPr>
              <a:defRPr sz="3000"/>
            </a:pPr>
            <a:r>
              <a:t>На рис. 30 показано поведение системы в ответ на увеличение покупательской активности на 10%, </a:t>
            </a:r>
            <a:r>
              <a:rPr b="1"/>
              <a:t>причем это поведение вполне ожидаемо.</a:t>
            </a:r>
          </a:p>
        </p:txBody>
      </p:sp>
      <p:sp>
        <p:nvSpPr>
          <p:cNvPr id="124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А теперь оцените не только перспективы получения прибылей в компании, но и социальные последствия в регионе, и неизбежно возникающие проблемы с защитой окружающей среды...…"/>
          <p:cNvSpPr txBox="1"/>
          <p:nvPr>
            <p:ph type="body" idx="21"/>
          </p:nvPr>
        </p:nvSpPr>
        <p:spPr>
          <a:xfrm>
            <a:off x="336153" y="735939"/>
            <a:ext cx="12332494" cy="77737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А теперь оцените не только перспективы получения прибылей в компании, но и социальные последствия в регионе, и неизбежно возникающие проблемы с защитой окружающей среды...</a:t>
            </a:r>
          </a:p>
          <a:p>
            <a:pPr/>
            <a:r>
              <a:t>Раньше мы исходили из предположения о том, что цена на нефть будет неизменной. </a:t>
            </a:r>
            <a:r>
              <a:rPr b="1" u="sng"/>
              <a:t>но что, если это не так</a:t>
            </a:r>
            <a:r>
              <a:t>?  </a:t>
            </a:r>
          </a:p>
          <a:p>
            <a:pPr/>
            <a:r>
              <a:t>Ресурс вполне может быть для потребителей настолько важным, что рост цены не уменьшит спроса на него. В этом случае по мере истощения ресурса он будет обходиться потребителям все дороже (это показано на рис. 41).</a:t>
            </a:r>
          </a:p>
          <a:p>
            <a:pPr/>
            <a:r>
              <a:t>Более высокие цены дают добывающей отрасли больше прибылей, объемы реинвестирования растут, капитал продолжает рост дольше и достигает более высокого значения, позволяя извлекать остатки ресурса даже при более высокой стоимости добычи. </a:t>
            </a:r>
          </a:p>
        </p:txBody>
      </p:sp>
      <p:sp>
        <p:nvSpPr>
          <p:cNvPr id="27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73" name="Рис. 41. По мере добычи (А) и истощении ресурса (В) его цена растет, прибыль увеличивается, реивестируется, как следствие растет капитал (Б)"/>
          <p:cNvSpPr txBox="1"/>
          <p:nvPr/>
        </p:nvSpPr>
        <p:spPr>
          <a:xfrm>
            <a:off x="378819" y="8473344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41.</a:t>
            </a:r>
            <a:r>
              <a:t> По мере добычи (А) и истощении ресурса (В) его цена растет, прибыль увеличивается, реивестируется, как следствие растет капитал (Б)</a:t>
            </a:r>
          </a:p>
        </p:txBody>
      </p:sp>
      <p:pic>
        <p:nvPicPr>
          <p:cNvPr id="274" name="c02p41.png" descr="c02p4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43849" y="488862"/>
            <a:ext cx="11717102" cy="779248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Если вы сравните графики на рис. 41 с графиками на рис. 38, где цена была постоянной, то увидите, что основное следствие увеличения цены — достижение капиталом большей величины перед тем, как он неизбежно начнет уменьшаться.…"/>
          <p:cNvSpPr txBox="1"/>
          <p:nvPr>
            <p:ph type="body" idx="21"/>
          </p:nvPr>
        </p:nvSpPr>
        <p:spPr>
          <a:xfrm>
            <a:off x="336153" y="1053439"/>
            <a:ext cx="12332494" cy="7138722"/>
          </a:xfrm>
          <a:prstGeom prst="rect">
            <a:avLst/>
          </a:prstGeom>
        </p:spPr>
        <p:txBody>
          <a:bodyPr/>
          <a:lstStyle/>
          <a:p>
            <a:pPr/>
            <a:r>
              <a:t>Если вы сравните графики на рис. 41 с графиками на рис. 38, где цена была постоянной, то увидите, что основное следствие увеличения цены — </a:t>
            </a:r>
            <a:r>
              <a:rPr b="1"/>
              <a:t>достижение капиталом большей величины перед тем, как он неизбежно начнет уменьшаться</a:t>
            </a:r>
            <a:r>
              <a:t>.</a:t>
            </a:r>
          </a:p>
          <a:p>
            <a:pPr/>
            <a:r>
              <a:t>Точно таким же, кстати говоря, поведение будет и в том случае, если цены не растут, но зато снижаются затраты на добычу за счет развития технологий. </a:t>
            </a:r>
          </a:p>
          <a:p>
            <a:pPr/>
            <a:r>
              <a:t>Имеется в виду применение новых способов для восстановления давления в нефтяных скважинах, обогащение железных руд с малым содержанием целевых компонентов (их разработка раньше считалась нерентабельной), извлечение золота и серебра из самых бедных отходов и хвостов цианидным методом.</a:t>
            </a:r>
          </a:p>
        </p:txBody>
      </p:sp>
      <p:sp>
        <p:nvSpPr>
          <p:cNvPr id="27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Все мы знаем, что отдельно взятые шахты, месторождения полезных ископаемых и водоносные горизонты могут истощаться. Подтверждением тому служат опустевшие города шахтеров и нефтяников, разбросанные по всему миру, — все это последствия одного и того же тип"/>
          <p:cNvSpPr txBox="1"/>
          <p:nvPr>
            <p:ph type="body" idx="21"/>
          </p:nvPr>
        </p:nvSpPr>
        <p:spPr>
          <a:xfrm>
            <a:off x="336153" y="1542594"/>
            <a:ext cx="12332494" cy="6160412"/>
          </a:xfrm>
          <a:prstGeom prst="rect">
            <a:avLst/>
          </a:prstGeom>
        </p:spPr>
        <p:txBody>
          <a:bodyPr/>
          <a:lstStyle/>
          <a:p>
            <a:pPr/>
            <a:r>
              <a:t>Все мы знаем, что отдельно взятые шахты, месторождения полезных ископаемых и водоносные горизонты могут истощаться. Подтверждением тому служат опустевшие города шахтеров и нефтяников, разбросанные по всему миру, — все это последствия одного и того же типа системного поведения.    </a:t>
            </a:r>
          </a:p>
          <a:p>
            <a:pPr/>
            <a:r>
              <a:t>Добывающие компании тоже осознают такую динамику. Задолго до того, как истощение ресурса приводит к неэффективной работе капитала в одной зоне, компании начинают перенаправлять инвестиции на поиск и разработку других, более перспективных месторождений.</a:t>
            </a:r>
          </a:p>
          <a:p>
            <a:pPr/>
            <a:r>
              <a:rPr b="1"/>
              <a:t>Но ведь если существуют локальные ограничения, то должны же быть пределы и в глобальном масштабе?</a:t>
            </a:r>
          </a:p>
        </p:txBody>
      </p:sp>
      <p:sp>
        <p:nvSpPr>
          <p:cNvPr id="28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Поразмыслите над этим сами или попробуйте устроить обсуждение с кем-нибудь, кто придерживается противоположной точки зрения.…"/>
          <p:cNvSpPr txBox="1"/>
          <p:nvPr>
            <p:ph type="body" idx="21"/>
          </p:nvPr>
        </p:nvSpPr>
        <p:spPr>
          <a:xfrm>
            <a:off x="336153" y="367639"/>
            <a:ext cx="12332494" cy="8510322"/>
          </a:xfrm>
          <a:prstGeom prst="rect">
            <a:avLst/>
          </a:prstGeom>
        </p:spPr>
        <p:txBody>
          <a:bodyPr/>
          <a:lstStyle/>
          <a:p>
            <a:pPr>
              <a:defRPr u="sng"/>
            </a:pPr>
            <a:r>
              <a:rPr b="1"/>
              <a:t>Поразмыслите над этим сами или попробуйте устроить обсуждение с кем-нибудь, кто придерживается противоположной точки зрения</a:t>
            </a:r>
            <a:r>
              <a:t>.</a:t>
            </a:r>
          </a:p>
          <a:p>
            <a:pPr/>
            <a:r>
              <a:t>Для любой динамики истощения невозобновимых ресурсов верно утверждение: </a:t>
            </a:r>
          </a:p>
          <a:p>
            <a:pPr marL="444500" indent="-444500">
              <a:buSzPct val="145000"/>
              <a:buChar char="•"/>
            </a:pPr>
            <a:r>
              <a:t>чем больше исходный запас ресурсов, </a:t>
            </a:r>
          </a:p>
          <a:p>
            <a:pPr marL="444500" indent="-444500">
              <a:buSzPct val="145000"/>
              <a:buChar char="•"/>
            </a:pPr>
            <a:r>
              <a:t>чем больше открывается новых месторождений, </a:t>
            </a:r>
          </a:p>
          <a:p>
            <a:pPr marL="444500" indent="-444500">
              <a:buSzPct val="145000"/>
              <a:buChar char="•"/>
            </a:pPr>
            <a:r>
              <a:t>чем дольше циклам, ответственным за рост, </a:t>
            </a:r>
          </a:p>
          <a:p>
            <a:pPr marL="444500" indent="-444500">
              <a:buSzPct val="145000"/>
              <a:buChar char="•"/>
            </a:pPr>
            <a:r>
              <a:t>удается действовать до достижения ограничений, </a:t>
            </a:r>
          </a:p>
          <a:p>
            <a:pPr marL="444500" indent="-444500">
              <a:buSzPct val="145000"/>
              <a:buChar char="•"/>
            </a:pPr>
            <a:r>
              <a:t>чем больший капитал будет накоплен и </a:t>
            </a:r>
          </a:p>
          <a:p>
            <a:pPr marL="444500" indent="-444500">
              <a:buSzPct val="145000"/>
              <a:buChar char="•"/>
            </a:pPr>
            <a:r>
              <a:t>чем быстрее будет извлекаться ресурс, </a:t>
            </a:r>
          </a:p>
          <a:p>
            <a:pPr>
              <a:defRPr u="sng"/>
            </a:pPr>
            <a:r>
              <a:t>тем раньше наступит экономический спад и тем быстрее и резче он будет после того, как максимум пройден.</a:t>
            </a:r>
          </a:p>
          <a:p>
            <a:pPr/>
            <a:r>
              <a:t>Если только, конечно, экономика к тому времени не перейдет на возобновимые источники.</a:t>
            </a:r>
          </a:p>
        </p:txBody>
      </p:sp>
      <p:sp>
        <p:nvSpPr>
          <p:cNvPr id="28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Использованию возобновимых запасов препятствуют ограничения самих возобновимых запасов: экономика рыболовецкой отрасли…"/>
          <p:cNvSpPr txBox="1"/>
          <p:nvPr>
            <p:ph type="body" idx="21"/>
          </p:nvPr>
        </p:nvSpPr>
        <p:spPr>
          <a:xfrm>
            <a:off x="336153" y="1396339"/>
            <a:ext cx="12332494" cy="645292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Использованию возобновимых запасов препятствуют ограничения самих возобновимых запасов: экономика рыболовецкой отрасли</a:t>
            </a:r>
          </a:p>
          <a:p>
            <a:pPr/>
            <a:r>
              <a:t>Пусть капитал остается таким же, как и в прошлом случае, однако теперь к системе добавится входной поток, пополняющий запасы ресурса, — </a:t>
            </a:r>
            <a:r>
              <a:rPr b="1" u="sng"/>
              <a:t>теперь мы рассмотрим возобновимый ресурс</a:t>
            </a:r>
            <a:r>
              <a:t>. Примером возобновимого ресурса могут быть запасы промысловой рыбы. Производственным капиталом в этом случае будут суда рыболовецкого флота.</a:t>
            </a:r>
          </a:p>
          <a:p>
            <a:pPr/>
            <a:r>
              <a:t>Возобновимым ресурсом можно считать </a:t>
            </a:r>
          </a:p>
          <a:p>
            <a:pPr marL="444500" indent="-444500">
              <a:buSzPct val="145000"/>
              <a:buChar char="•"/>
            </a:pPr>
            <a:r>
              <a:t>строевой лес с лесопильными заводами, </a:t>
            </a:r>
          </a:p>
          <a:p>
            <a:pPr marL="444500" indent="-444500">
              <a:buSzPct val="145000"/>
              <a:buChar char="•"/>
            </a:pPr>
            <a:r>
              <a:t>пастбища и животноводческие фермы... </a:t>
            </a:r>
          </a:p>
        </p:txBody>
      </p:sp>
      <p:sp>
        <p:nvSpPr>
          <p:cNvPr id="286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Возобновимые ресурсы, относящиеся к живой природе — рыба, леса, пастбищные травы — могут воспроизводить сами себя в соответствии с усиливающим циклом обратной связи.…"/>
          <p:cNvSpPr txBox="1"/>
          <p:nvPr>
            <p:ph type="body" idx="21"/>
          </p:nvPr>
        </p:nvSpPr>
        <p:spPr>
          <a:xfrm>
            <a:off x="336153" y="2329789"/>
            <a:ext cx="12332494" cy="4586022"/>
          </a:xfrm>
          <a:prstGeom prst="rect">
            <a:avLst/>
          </a:prstGeom>
        </p:spPr>
        <p:txBody>
          <a:bodyPr/>
          <a:lstStyle/>
          <a:p>
            <a:pPr/>
            <a:r>
              <a:t>Возобновимые ресурсы, относящиеся к живой природе — </a:t>
            </a:r>
            <a:r>
              <a:rPr b="1"/>
              <a:t>рыба, леса, пастбищные травы</a:t>
            </a:r>
            <a:r>
              <a:t> — могут воспроизводить сами себя в соответствии с </a:t>
            </a:r>
            <a:r>
              <a:rPr u="sng"/>
              <a:t>усиливающим циклом обратной связи.</a:t>
            </a:r>
          </a:p>
          <a:p>
            <a:pPr/>
            <a:r>
              <a:t>Возобновимые ресурсы, не относящиеся к живой природе — </a:t>
            </a:r>
            <a:r>
              <a:rPr b="1"/>
              <a:t>солнечный свет, ветер, гидроресурсы</a:t>
            </a:r>
            <a:r>
              <a:t> — возобновляются не из-за усиливающего цикла обратной связи, а благодаря </a:t>
            </a:r>
            <a:r>
              <a:rPr u="sng"/>
              <a:t>постоянному притоку, пополняющему запасы ресурса независимо от того, какова их величина в настоящее время.</a:t>
            </a:r>
            <a:r>
              <a:t>    </a:t>
            </a:r>
          </a:p>
        </p:txBody>
      </p:sp>
      <p:sp>
        <p:nvSpPr>
          <p:cNvPr id="28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Такая же «структура возобновляемого ресурса» свойственна и эпидемиям простудных вирусных заболеваний. Их жертвы выздоравливают, чтобы в будущем в какой-то момент снова подхватить простуду.…"/>
          <p:cNvSpPr txBox="1"/>
          <p:nvPr>
            <p:ph type="body" idx="21"/>
          </p:nvPr>
        </p:nvSpPr>
        <p:spPr>
          <a:xfrm>
            <a:off x="336153" y="996494"/>
            <a:ext cx="12332494" cy="7252612"/>
          </a:xfrm>
          <a:prstGeom prst="rect">
            <a:avLst/>
          </a:prstGeom>
        </p:spPr>
        <p:txBody>
          <a:bodyPr/>
          <a:lstStyle/>
          <a:p>
            <a:pPr marL="444500" indent="-444500">
              <a:buSzPct val="145000"/>
              <a:buChar char="•"/>
            </a:pPr>
            <a:r>
              <a:t>Такая же «структура возобновляемого ресурса» свойственна и эпидемиям простудных вирусных заболеваний. Их жертвы выздоравливают, чтобы в будущем в какой-то момент снова подхватить простуду. </a:t>
            </a:r>
          </a:p>
          <a:p>
            <a:pPr marL="444500" indent="-444500">
              <a:buSzPct val="145000"/>
              <a:buChar char="•"/>
            </a:pPr>
            <a:r>
              <a:t>Продажа тех видов продукции, в которых потребители нуждаются постоянно, тоже своего рода системы возобновимого ресурса: количество потенциальных потребителей постоянно возобновляется. </a:t>
            </a:r>
          </a:p>
          <a:p>
            <a:pPr marL="444500" indent="-444500">
              <a:buSzPct val="145000"/>
              <a:buChar char="•"/>
            </a:pPr>
            <a:r>
              <a:t>Даже нашествие насекомых, поедающих растения не целиком, а лишь частично, тоже носит такой характер: растение затем регенерирует, и насекомым снова есть чем питаться. </a:t>
            </a:r>
          </a:p>
          <a:p>
            <a:pPr/>
            <a:r>
              <a:rPr b="1"/>
              <a:t>Во всех перечисленных случаях существует входной поток, пополняющий запасы ресурса,</a:t>
            </a:r>
            <a:r>
              <a:t> — это отражено на рис. 42.</a:t>
            </a:r>
          </a:p>
        </p:txBody>
      </p:sp>
      <p:sp>
        <p:nvSpPr>
          <p:cNvPr id="29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295" name="Рис. 42. Производственный капитал с усиливающим циклом обратной связи ограничивается возобновимым ресурсом."/>
          <p:cNvSpPr txBox="1"/>
          <p:nvPr/>
        </p:nvSpPr>
        <p:spPr>
          <a:xfrm>
            <a:off x="391519" y="8473344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42.</a:t>
            </a:r>
            <a:r>
              <a:t> Производственный капитал с усиливающим циклом обратной связи ограничивается возобновимым ресурсом.</a:t>
            </a:r>
          </a:p>
        </p:txBody>
      </p:sp>
      <p:pic>
        <p:nvPicPr>
          <p:cNvPr id="296" name="c02p42.png" descr="c02p4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98500" y="177536"/>
            <a:ext cx="11286959" cy="830211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Будем использовать в качестве примера рыболовецкую отрасль.…"/>
          <p:cNvSpPr txBox="1"/>
          <p:nvPr>
            <p:ph type="body" idx="21"/>
          </p:nvPr>
        </p:nvSpPr>
        <p:spPr>
          <a:xfrm>
            <a:off x="336153" y="526389"/>
            <a:ext cx="12332494" cy="8192822"/>
          </a:xfrm>
          <a:prstGeom prst="rect">
            <a:avLst/>
          </a:prstGeom>
        </p:spPr>
        <p:txBody>
          <a:bodyPr/>
          <a:lstStyle/>
          <a:p>
            <a:pPr/>
            <a:r>
              <a:t>Будем использовать в качестве примера рыболовецкую отрасль. </a:t>
            </a:r>
          </a:p>
          <a:p>
            <a:pPr/>
            <a:r>
              <a:t>Снова положим срок службы капитала равным 20 годам, и отрасль будет стремиться расти со скоростью 5% в год. </a:t>
            </a:r>
          </a:p>
          <a:p>
            <a:pPr/>
            <a:r>
              <a:t>Как и с невозобновимыми ресурсами, предположим, что цена будет расти тем сильнее, чем меньше остается ресурса, то есть чем дороже обходится его добыча. </a:t>
            </a:r>
          </a:p>
          <a:p>
            <a:pPr/>
            <a:r>
              <a:t>Чтобы выловить оставшиеся разрозненные косяки рыбы, необходимы большие рыболовецкие траулеры: </a:t>
            </a:r>
            <a:r>
              <a:rPr u="sng"/>
              <a:t>они оснащены эхолотами для поиска рыбы, их можно направить даже к самым удаленным местам лова. Либо придется использовать огромные, многокилометровые дрифтерные сети. Либо необходимы сейнеры-рефрижераторы, чтобы выловленную рыбу можно было замораживать прямо на борту и затем доставлять на большие расстояния. Все это ведет к очень большим затратам.</a:t>
            </a:r>
          </a:p>
        </p:txBody>
      </p:sp>
      <p:sp>
        <p:nvSpPr>
          <p:cNvPr id="299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27" name="Рис. 30. Запас автомобилей на стоянке у дилера в ответ на возросшие запросы покупателей увеличивается на 10% с 25 дня."/>
          <p:cNvSpPr txBox="1"/>
          <p:nvPr/>
        </p:nvSpPr>
        <p:spPr>
          <a:xfrm>
            <a:off x="404219" y="8393727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30.</a:t>
            </a:r>
            <a:r>
              <a:t> Запас автомобилей на стоянке у дилера в ответ на возросшие запросы покупателей увеличивается на 10% с 25 дня.</a:t>
            </a:r>
          </a:p>
        </p:txBody>
      </p:sp>
      <p:pic>
        <p:nvPicPr>
          <p:cNvPr id="128" name="c02p30.png" descr="c02p30.png"/>
          <p:cNvPicPr>
            <a:picLocks noChangeAspect="0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64543" y="279400"/>
            <a:ext cx="11159474" cy="80410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Скорость возобновления рыбных ресурсов — не постоянная величина: она зависит от количества рыбы в определенной зоне, точнее, от плотности рыбной популяции.…"/>
          <p:cNvSpPr txBox="1"/>
          <p:nvPr>
            <p:ph type="body" idx="21"/>
          </p:nvPr>
        </p:nvSpPr>
        <p:spPr>
          <a:xfrm>
            <a:off x="336153" y="1529689"/>
            <a:ext cx="12332494" cy="6186222"/>
          </a:xfrm>
          <a:prstGeom prst="rect">
            <a:avLst/>
          </a:prstGeom>
        </p:spPr>
        <p:txBody>
          <a:bodyPr/>
          <a:lstStyle/>
          <a:p>
            <a:pPr/>
            <a:r>
              <a:t>Скорость возобновления рыбных ресурсов — не постоянная величина: </a:t>
            </a:r>
            <a:r>
              <a:rPr b="1" u="sng"/>
              <a:t>она зависит от количества рыбы в определенной зоне, точнее, от плотности рыбной популяции.</a:t>
            </a:r>
            <a:endParaRPr b="1" u="sng"/>
          </a:p>
          <a:p>
            <a:pPr marL="444500" indent="-444500">
              <a:buSzPct val="145000"/>
              <a:buChar char="•"/>
            </a:pPr>
            <a:r>
              <a:rPr b="1"/>
              <a:t>Если плотность популяции слишком велика</a:t>
            </a:r>
            <a:r>
              <a:t>, то скорость воспроизводства падает почти до нуля — ограничивающими факторами выступают доступная пища и место обитания. </a:t>
            </a:r>
          </a:p>
          <a:p>
            <a:pPr marL="444500" indent="-444500">
              <a:buSzPct val="145000"/>
              <a:buChar char="•"/>
            </a:pPr>
            <a:r>
              <a:rPr b="1"/>
              <a:t>Если популяция рыбы меньше</a:t>
            </a:r>
            <a:r>
              <a:t>, то воспроизводство идет более быстрыми темпами, поскольку в экосистеме остается больше свободного места и доступно больше питательных веществ, которыми можно воспользоваться. Существует определенное значение плотности, при котором скорость воспроизводства максимальна.   </a:t>
            </a:r>
          </a:p>
        </p:txBody>
      </p:sp>
      <p:sp>
        <p:nvSpPr>
          <p:cNvPr id="30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Если же плотность совсем низка, то воспроизводство не только не ускоряется, а наоборот, снижается еще больше — из-за того, что особи не могут найти партнеров для размножения, либо потому, что соответствующую экологическую нишу уже занял какой-то другой б"/>
          <p:cNvSpPr txBox="1"/>
          <p:nvPr>
            <p:ph type="body" idx="21"/>
          </p:nvPr>
        </p:nvSpPr>
        <p:spPr>
          <a:xfrm>
            <a:off x="336153" y="132689"/>
            <a:ext cx="12332494" cy="8980222"/>
          </a:xfrm>
          <a:prstGeom prst="rect">
            <a:avLst/>
          </a:prstGeom>
        </p:spPr>
        <p:txBody>
          <a:bodyPr/>
          <a:lstStyle/>
          <a:p>
            <a:pPr marL="444500" indent="-444500">
              <a:buSzPct val="145000"/>
              <a:buChar char="•"/>
            </a:pPr>
            <a:r>
              <a:rPr b="1"/>
              <a:t>Если же плотность совсем низка,</a:t>
            </a:r>
            <a:r>
              <a:t> то воспроизводство не только не ускоряется, а наоборот, снижается еще больше — из-за того, что особи не могут найти партнеров для размножения, либо потому, что соответствующую экологическую нишу уже занял какой-то другой биологический вид.</a:t>
            </a:r>
          </a:p>
          <a:p>
            <a:pPr/>
            <a:r>
              <a:t>Такая упрощенная модель экономики рыболовецкой отрас-ли имеет </a:t>
            </a:r>
            <a:r>
              <a:rPr u="sng"/>
              <a:t>три нелинейных управляющих зависимости</a:t>
            </a:r>
            <a:r>
              <a:t>: </a:t>
            </a:r>
          </a:p>
          <a:p>
            <a:pPr marL="444500" indent="-444500">
              <a:buSzPct val="145000"/>
              <a:buChar char="•"/>
            </a:pPr>
            <a:r>
              <a:rPr b="1"/>
              <a:t>цена</a:t>
            </a:r>
            <a:r>
              <a:t> (чем меньше остается рыбы, тем дороже обходится ее вылов); </a:t>
            </a:r>
          </a:p>
          <a:p>
            <a:pPr marL="444500" indent="-444500">
              <a:buSzPct val="145000"/>
              <a:buChar char="•"/>
            </a:pPr>
            <a:r>
              <a:rPr b="1"/>
              <a:t>скорость воспроизводства</a:t>
            </a:r>
            <a:r>
              <a:t> (если плотность популяции рыбы недостаточна или наоборот, слишком высока, то скорость воспроизводства низка); </a:t>
            </a:r>
          </a:p>
          <a:p>
            <a:pPr marL="444500" indent="-444500">
              <a:buSzPct val="145000"/>
              <a:buChar char="•"/>
            </a:pPr>
            <a:r>
              <a:rPr b="1"/>
              <a:t>добыча на единицу капиталовложений</a:t>
            </a:r>
            <a:r>
              <a:t> (характеризующая общую эффективность технологий и способов лова).</a:t>
            </a:r>
          </a:p>
          <a:p>
            <a:pPr/>
            <a:r>
              <a:t>Такая система может демонстрировать самые разные типы поведения. На рис. 43 показан один из них.</a:t>
            </a:r>
          </a:p>
        </p:txBody>
      </p:sp>
      <p:sp>
        <p:nvSpPr>
          <p:cNvPr id="30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08" name="Рис. 43. Годовой улов позволяет получить прибыль, которая позволяет увеличить производственный капитал. После незначительного выхода - происходит стабилизация"/>
          <p:cNvSpPr txBox="1"/>
          <p:nvPr/>
        </p:nvSpPr>
        <p:spPr>
          <a:xfrm>
            <a:off x="353419" y="8587276"/>
            <a:ext cx="12475762" cy="779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 sz="2200"/>
            </a:pPr>
            <a:r>
              <a:rPr u="sng"/>
              <a:t>Рис. 43.</a:t>
            </a:r>
            <a:r>
              <a:t> Годовой улов позволяет получить прибыль, которая позволяет увеличить производственный капитал. После незначительного выхода - происходит стабилизация</a:t>
            </a:r>
          </a:p>
        </p:txBody>
      </p:sp>
      <p:pic>
        <p:nvPicPr>
          <p:cNvPr id="309" name="c02p43.png" descr="c02p43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1594" y="468227"/>
            <a:ext cx="11856477" cy="781240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Из графиков на рис. 43 видно, что поначалу капитал и объемы вылова экспоненциально растут.…"/>
          <p:cNvSpPr txBox="1"/>
          <p:nvPr>
            <p:ph type="body" idx="21"/>
          </p:nvPr>
        </p:nvSpPr>
        <p:spPr>
          <a:xfrm>
            <a:off x="336153" y="1904544"/>
            <a:ext cx="12332494" cy="5436512"/>
          </a:xfrm>
          <a:prstGeom prst="rect">
            <a:avLst/>
          </a:prstGeom>
        </p:spPr>
        <p:txBody>
          <a:bodyPr/>
          <a:lstStyle/>
          <a:p>
            <a:pPr/>
            <a:r>
              <a:t>Из графиков на рис. 43 видно, что поначалу капитал и объемы вылова </a:t>
            </a:r>
            <a:r>
              <a:rPr u="sng"/>
              <a:t>экспоненциально растут</a:t>
            </a:r>
            <a:r>
              <a:t>. </a:t>
            </a:r>
          </a:p>
          <a:p>
            <a:pPr/>
            <a:r>
              <a:t>Популяция рыбы (запас ресурса) </a:t>
            </a:r>
            <a:r>
              <a:rPr u="sng"/>
              <a:t>уменьшается</a:t>
            </a:r>
            <a:r>
              <a:t>, однако за счет этого возрастает скорость воспроизводства. </a:t>
            </a:r>
          </a:p>
          <a:p>
            <a:pPr/>
            <a:r>
              <a:t>На протяжении целых десятилетий ресурс может </a:t>
            </a:r>
            <a:r>
              <a:rPr u="sng"/>
              <a:t>поддерживать</a:t>
            </a:r>
            <a:r>
              <a:t> экспоненциально растущие объемы лова.   </a:t>
            </a:r>
          </a:p>
          <a:p>
            <a:pPr/>
            <a:r>
              <a:t>Однако в какой-то момент вылов </a:t>
            </a:r>
            <a:r>
              <a:rPr u="sng"/>
              <a:t>превышает допустимый предел</a:t>
            </a:r>
            <a:r>
              <a:t>, и популяция рыбы становится слишком мала, чтобы лов был экономически целесообразен.</a:t>
            </a:r>
          </a:p>
          <a:p>
            <a:pPr/>
            <a:r>
              <a:rPr b="1"/>
              <a:t>Рыболовецкий флот перестает окупаться.</a:t>
            </a:r>
          </a:p>
        </p:txBody>
      </p:sp>
      <p:sp>
        <p:nvSpPr>
          <p:cNvPr id="312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Балансирующий цикл обратной связи через снижение улова и последующее уменьшение прибылей быстро приводит к уменьшению инвестиций в производственный капитал, что приводит размеры рыболовецкого флота в соответствие с остающимися рыбными запасами.…"/>
          <p:cNvSpPr txBox="1"/>
          <p:nvPr>
            <p:ph type="body" idx="21"/>
          </p:nvPr>
        </p:nvSpPr>
        <p:spPr>
          <a:xfrm>
            <a:off x="336153" y="2317294"/>
            <a:ext cx="12332494" cy="4611012"/>
          </a:xfrm>
          <a:prstGeom prst="rect">
            <a:avLst/>
          </a:prstGeom>
        </p:spPr>
        <p:txBody>
          <a:bodyPr/>
          <a:lstStyle/>
          <a:p>
            <a:pPr/>
            <a:r>
              <a:t>Балансирующий цикл обратной связи через снижение улова и последующее уменьшение прибылей быстро приводит к уменьшению инвестиций в производственный капитал, что приводит размеры рыболовецкого флота в соответствие с остающимися рыбными запасами. </a:t>
            </a:r>
          </a:p>
          <a:p>
            <a:pPr>
              <a:defRPr b="1"/>
            </a:pPr>
            <a:r>
              <a:t>Флот не может расти бесконечно, хотя существует принципиальная возможность достичь высокого, стабильного уровня вылова и поддерживать его сколь угодно долго.</a:t>
            </a:r>
          </a:p>
        </p:txBody>
      </p:sp>
      <p:sp>
        <p:nvSpPr>
          <p:cNvPr id="31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Однако даже небольшое изменение в силе воздействия управляющего цикла на добычу, приходящуюся на единицу капитала, может вызвать резкие изменения в поведении системы.…"/>
          <p:cNvSpPr txBox="1"/>
          <p:nvPr>
            <p:ph type="body" idx="21"/>
          </p:nvPr>
        </p:nvSpPr>
        <p:spPr>
          <a:xfrm>
            <a:off x="336153" y="1282244"/>
            <a:ext cx="12332494" cy="6681112"/>
          </a:xfrm>
          <a:prstGeom prst="rect">
            <a:avLst/>
          </a:prstGeom>
        </p:spPr>
        <p:txBody>
          <a:bodyPr/>
          <a:lstStyle/>
          <a:p>
            <a:pPr/>
            <a:r>
              <a:t>Однако даже небольшое изменение в силе воздействия управляющего цикла на добычу, приходящуюся на единицу капитала, может вызвать резкие изменения в поведении системы. </a:t>
            </a:r>
          </a:p>
          <a:p>
            <a:pPr/>
            <a:r>
              <a:t>Предположим, что рыболовецкая отрасль, пытаясь увеличить улов, разработает более эффективные технологии и оснастит новым оборудованием все суда (</a:t>
            </a:r>
            <a:r>
              <a:rPr b="1" u="sng"/>
              <a:t>например, установит эхолоты, позволяющие отыскивать даже разрозненные косяки рыбы</a:t>
            </a:r>
            <a:r>
              <a:t>). </a:t>
            </a:r>
          </a:p>
          <a:p>
            <a:pPr/>
            <a:r>
              <a:t>В этом случае популяция рыбы будет уменьшаться быстрее, но, несмотря на это, улов будет поначалу даже выше, чем в предыдущем случае. </a:t>
            </a:r>
            <a:r>
              <a:rPr b="1" u="sng"/>
              <a:t>Однако и максимум будет пройден быстрее, и последствия окажутся тяжелее</a:t>
            </a:r>
            <a:r>
              <a:t> (рис. 44).</a:t>
            </a:r>
          </a:p>
        </p:txBody>
      </p:sp>
      <p:sp>
        <p:nvSpPr>
          <p:cNvPr id="31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21" name="Рис. 44. Небольшое увеличение улова на единицу капитала приводит к совершенно иной модели поведения."/>
          <p:cNvSpPr txBox="1"/>
          <p:nvPr/>
        </p:nvSpPr>
        <p:spPr>
          <a:xfrm>
            <a:off x="378819" y="8473344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44.</a:t>
            </a:r>
            <a:r>
              <a:t> Небольшое увеличение улова на единицу капитала приводит к совершенно иной модели поведения.</a:t>
            </a:r>
          </a:p>
        </p:txBody>
      </p:sp>
      <p:pic>
        <p:nvPicPr>
          <p:cNvPr id="322" name="c02p44.png" descr="c02p44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02747" y="449686"/>
            <a:ext cx="12227906" cy="80299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Из рисунка видно, как принцип рычага применяется там, где его не следует применять!…"/>
          <p:cNvSpPr txBox="1"/>
          <p:nvPr>
            <p:ph type="body" idx="21"/>
          </p:nvPr>
        </p:nvSpPr>
        <p:spPr>
          <a:xfrm>
            <a:off x="336153" y="507544"/>
            <a:ext cx="12332494" cy="8255912"/>
          </a:xfrm>
          <a:prstGeom prst="rect">
            <a:avLst/>
          </a:prstGeom>
        </p:spPr>
        <p:txBody>
          <a:bodyPr/>
          <a:lstStyle/>
          <a:p>
            <a:pPr/>
            <a:r>
              <a:rPr b="1"/>
              <a:t>Из рисунка видно, как принцип рычага применяется там, где его не следует применять!</a:t>
            </a:r>
            <a:endParaRPr b="1"/>
          </a:p>
          <a:p>
            <a:pPr/>
            <a:r>
              <a:t>Технологическое усовершенствование, которое, казалось бы, должно привести рыболовецкую отрасль к процветанию, на самом деле ведет систему к нестабильности. </a:t>
            </a:r>
            <a:r>
              <a:rPr u="sng"/>
              <a:t>ВОЗНИКАЮТ КОЛЕБАНИЯ.</a:t>
            </a:r>
            <a:endParaRPr u="sng"/>
          </a:p>
          <a:p>
            <a:pPr/>
            <a:r>
              <a:t>Если технологии будут совершенствоваться и дальше, то суда смогут вести лов с приемлемой рентабельностью даже при очень низкой плотности рыбной популяции. Результатом может стать практически полное истощение рыбного ресурса (рис. 45) и, вслед за этим, </a:t>
            </a:r>
            <a:r>
              <a:rPr u="sng"/>
              <a:t>РАСПАД САМОЙ РЫБОЛОВЕЦКОЙ ОТРАСЛИ.</a:t>
            </a:r>
            <a:r>
              <a:t> Последствия этого для морских экосистем подобны процессам опустынивания на суше.   </a:t>
            </a:r>
          </a:p>
          <a:p>
            <a:pPr/>
            <a:r>
              <a:rPr b="1" u="sng"/>
              <a:t>Руководствуясь исключительно практическими соображениями, рыбный ресурс из возобновимого превратили в невозобновимый</a:t>
            </a:r>
            <a:r>
              <a:t>! </a:t>
            </a:r>
          </a:p>
        </p:txBody>
      </p:sp>
      <p:sp>
        <p:nvSpPr>
          <p:cNvPr id="325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В некоторых регионах планеты так и произошло.…"/>
          <p:cNvSpPr txBox="1"/>
          <p:nvPr>
            <p:ph type="body" idx="21"/>
          </p:nvPr>
        </p:nvSpPr>
        <p:spPr>
          <a:xfrm>
            <a:off x="336153" y="2577439"/>
            <a:ext cx="12332494" cy="409072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В некоторых регионах планеты так и произошло.</a:t>
            </a:r>
          </a:p>
          <a:p>
            <a:pPr/>
            <a:r>
              <a:t>Во многих экономических системах, основанных на реально существующих возобновимых ресурсах, — в отличие от нашей сильно упрощенной теоретической модели — даже очень небольшая оставшаяся популяция потенциально может разрастись и восстановить свою прежнюю численность при условии, что производственный капитал исчез и ловля прекратилась.     </a:t>
            </a:r>
          </a:p>
        </p:txBody>
      </p:sp>
      <p:sp>
        <p:nvSpPr>
          <p:cNvPr id="32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Тогда тот же самый тип поведения может повториться спустя десятилетия. Подобные очень продолжительные циклы восстановления после практически полного истощения ресурса наблюдались, например, в деревообрабатывающей промышленности Новой Англии (США) — в нас"/>
          <p:cNvSpPr txBox="1"/>
          <p:nvPr>
            <p:ph type="body" idx="21"/>
          </p:nvPr>
        </p:nvSpPr>
        <p:spPr>
          <a:xfrm>
            <a:off x="336153" y="1358239"/>
            <a:ext cx="12332494" cy="6529122"/>
          </a:xfrm>
          <a:prstGeom prst="rect">
            <a:avLst/>
          </a:prstGeom>
        </p:spPr>
        <p:txBody>
          <a:bodyPr/>
          <a:lstStyle/>
          <a:p>
            <a:pPr/>
            <a:r>
              <a:rPr b="1" u="sng"/>
              <a:t>Тогда тот же самый тип поведения может повториться спустя десятилетия</a:t>
            </a:r>
            <a:r>
              <a:t>. Подобные очень продолжительные циклы восстановления после практически полного истощения ресурса наблюдались, например, в деревообрабатывающей промышленности Новой Англии (США) — в настоящее время </a:t>
            </a:r>
            <a:r>
              <a:rPr b="1" u="sng"/>
              <a:t>идет уже третий цикл</a:t>
            </a:r>
            <a:r>
              <a:t>, состоящий из последовательных этапов роста, чрезмерной вырубки, упадка отрасли и последующего продолжительного периода восстановления. </a:t>
            </a:r>
          </a:p>
          <a:p>
            <a:pPr/>
            <a:r>
              <a:t>Но так может происходить далеко не со всеми популяциями. Чем совершеннее технологии добычи, чем выше их эффективность, тем больше риск того, что ресурс будет исчерпан полностью, без возможности последующего восстановления.</a:t>
            </a:r>
          </a:p>
        </p:txBody>
      </p:sp>
      <p:sp>
        <p:nvSpPr>
          <p:cNvPr id="33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На рис. 31 в нашей простой системе появляется дополнительный фактор — трехдневное запаздывание — с этим явлением в реальной жизни сталкивается каждый из нас.…"/>
          <p:cNvSpPr txBox="1"/>
          <p:nvPr>
            <p:ph type="body" idx="21"/>
          </p:nvPr>
        </p:nvSpPr>
        <p:spPr>
          <a:xfrm>
            <a:off x="336153" y="2088489"/>
            <a:ext cx="12332494" cy="5068622"/>
          </a:xfrm>
          <a:prstGeom prst="rect">
            <a:avLst/>
          </a:prstGeom>
        </p:spPr>
        <p:txBody>
          <a:bodyPr/>
          <a:lstStyle/>
          <a:p>
            <a:pPr/>
            <a:r>
              <a:t>На рис. 31 в нашей простой системе появляется дополнительный фактор — </a:t>
            </a:r>
            <a:r>
              <a:rPr b="1"/>
              <a:t>трехдневное запаздывание</a:t>
            </a:r>
            <a:r>
              <a:t> — с этим явлением в реальной жизни сталкивается каждый из нас.</a:t>
            </a:r>
          </a:p>
          <a:p>
            <a:pPr/>
            <a:r>
              <a:rPr b="1" u="sng"/>
              <a:t>Во-первых</a:t>
            </a:r>
            <a:r>
              <a:t>, существует задержка в восприятии (в данном случае намеренная). Девушка-менеджер не должна реагировать на каждый случайный всплеск продаж. Прежде чем разместить дополнительный заказ у производителя, ей нужно вычислить средние продажи за последние пять дней, чтобы отсечь случайные провалы и всплески продаж и определить реальные тенденции.</a:t>
            </a:r>
          </a:p>
        </p:txBody>
      </p:sp>
      <p:sp>
        <p:nvSpPr>
          <p:cNvPr id="131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334" name="Рис. 45. Дальнейшее увеличение улова на единицу капитала приводит к выходу системы за пределы: падение вылова - А, Исчезновение капитала - Б, рыбы нет - В"/>
          <p:cNvSpPr txBox="1"/>
          <p:nvPr/>
        </p:nvSpPr>
        <p:spPr>
          <a:xfrm>
            <a:off x="378819" y="8498376"/>
            <a:ext cx="12475762" cy="7792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 sz="2200"/>
            </a:pPr>
            <a:r>
              <a:rPr u="sng"/>
              <a:t>Рис. 45.</a:t>
            </a:r>
            <a:r>
              <a:t> Дальнейшее увеличение улова на единицу капитала приводит к выходу системы за пределы: падение вылова - А, Исчезновение капитала - Б, рыбы нет - В</a:t>
            </a:r>
          </a:p>
        </p:txBody>
      </p:sp>
      <p:pic>
        <p:nvPicPr>
          <p:cNvPr id="335" name="c02p45.png" descr="c02p4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29053" y="352296"/>
            <a:ext cx="11746694" cy="80257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Невозобновимые ресурсы ограничены объемами запасов. Имеющиеся запасы можно израсходовать лишь один раз. Их можно извлекать с любой скоростью (как правило, ограниченной только величиной капитала добывающей отрасли). Однако из-за того, что ресурс невозобно"/>
          <p:cNvSpPr txBox="1"/>
          <p:nvPr>
            <p:ph type="body" idx="21"/>
          </p:nvPr>
        </p:nvSpPr>
        <p:spPr>
          <a:xfrm>
            <a:off x="336153" y="875639"/>
            <a:ext cx="12332494" cy="7494322"/>
          </a:xfrm>
          <a:prstGeom prst="rect">
            <a:avLst/>
          </a:prstGeom>
        </p:spPr>
        <p:txBody>
          <a:bodyPr/>
          <a:lstStyle/>
          <a:p>
            <a:pPr/>
            <a:r>
              <a:rPr u="sng"/>
              <a:t>Невозобновимые</a:t>
            </a:r>
            <a:r>
              <a:t> ресурсы ограничены объемами запасов. </a:t>
            </a:r>
            <a:r>
              <a:rPr b="1" u="sng"/>
              <a:t>Имеющиеся запасы можно израсходовать лишь один раз</a:t>
            </a:r>
            <a:r>
              <a:t>. Их можно извлекать с любой скоростью (как правило, ограниченной только величиной капитала добывающей отрасли). Однако из-за того, что ресурс невозобновим, запасы не восполняются, и чем выше скорость добычи, тем меньше срок, на который хватит этого ресурса.</a:t>
            </a:r>
          </a:p>
          <a:p>
            <a:pPr/>
            <a:r>
              <a:rPr u="sng"/>
              <a:t>Возобновимые</a:t>
            </a:r>
            <a:r>
              <a:t> ресурсы ограничены скоростью воспроизводства. Они могут поддерживать добычу или улов неограниченно долго, но </a:t>
            </a:r>
            <a:r>
              <a:rPr b="1" u="sng"/>
              <a:t>только в конечных пределах, определяемых скоростью возобновления</a:t>
            </a:r>
            <a:r>
              <a:t>. Если ресурс извлекается быстрее, чем возобновляется, то в определенный момент он может достичь критического предела и превратиться в невозобновимый с практической точки зрения ресурс.</a:t>
            </a:r>
          </a:p>
        </p:txBody>
      </p:sp>
      <p:sp>
        <p:nvSpPr>
          <p:cNvPr id="338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Может ли возобновимый ресурс в принципе восстановиться после чрезмерного использования, зависит от того, что происходит в тот период, когда ресурс уже сильно истощен.…"/>
          <p:cNvSpPr txBox="1"/>
          <p:nvPr>
            <p:ph type="body" idx="21"/>
          </p:nvPr>
        </p:nvSpPr>
        <p:spPr>
          <a:xfrm>
            <a:off x="336152" y="361494"/>
            <a:ext cx="12332495" cy="8243212"/>
          </a:xfrm>
          <a:prstGeom prst="rect">
            <a:avLst/>
          </a:prstGeom>
        </p:spPr>
        <p:txBody>
          <a:bodyPr/>
          <a:lstStyle/>
          <a:p>
            <a:pPr/>
            <a:r>
              <a:t>Может ли возобновимый ресурс в принципе восстановиться после чрезмерного использования, зависит от того, что происходит в тот период, когда ресурс уже сильно истощен. </a:t>
            </a:r>
          </a:p>
          <a:p>
            <a:pPr/>
            <a:r>
              <a:t>Слишком маленькая популяция рыбы будет очень уязвима перед неблагоприятными факторами: </a:t>
            </a:r>
          </a:p>
          <a:p>
            <a:pPr marL="444500" indent="-444500">
              <a:buSzPct val="145000"/>
              <a:buChar char="•"/>
            </a:pPr>
            <a:r>
              <a:t>загрязнениями, </a:t>
            </a:r>
          </a:p>
          <a:p>
            <a:pPr marL="444500" indent="-444500">
              <a:buSzPct val="145000"/>
              <a:buChar char="•"/>
            </a:pPr>
            <a:r>
              <a:t>штормами, </a:t>
            </a:r>
          </a:p>
          <a:p>
            <a:pPr marL="444500" indent="-444500">
              <a:buSzPct val="145000"/>
              <a:buChar char="•"/>
            </a:pPr>
            <a:r>
              <a:t>нехваткой генетического разнообразия... </a:t>
            </a:r>
          </a:p>
          <a:p>
            <a:pPr/>
            <a:r>
              <a:t>Если речь идет о лесах или пастбищных угодьях, то обнажившиеся почвы могут быть окончательно разрушены эрозией. </a:t>
            </a:r>
          </a:p>
          <a:p>
            <a:pPr/>
            <a:r>
              <a:t>Опустевшие экологические ниши могут оказаться занятыми конкурирующими биологическими видами.    </a:t>
            </a:r>
          </a:p>
          <a:p>
            <a:pPr>
              <a:defRPr b="1"/>
            </a:pPr>
            <a:r>
              <a:t>Лишь в некоторых случаях истощенный ресурс имеет потенциал для выживания и самовосстановления.</a:t>
            </a:r>
          </a:p>
        </p:txBody>
      </p:sp>
      <p:sp>
        <p:nvSpPr>
          <p:cNvPr id="341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Существует три варианта поведения систем, основанных на возобновимом ресурсе:…"/>
          <p:cNvSpPr txBox="1"/>
          <p:nvPr>
            <p:ph type="body" idx="21"/>
          </p:nvPr>
        </p:nvSpPr>
        <p:spPr>
          <a:xfrm>
            <a:off x="336153" y="81889"/>
            <a:ext cx="12332494" cy="9081822"/>
          </a:xfrm>
          <a:prstGeom prst="rect">
            <a:avLst/>
          </a:prstGeom>
        </p:spPr>
        <p:txBody>
          <a:bodyPr/>
          <a:lstStyle/>
          <a:p>
            <a:pPr>
              <a:defRPr b="1" u="sng"/>
            </a:pPr>
            <a:r>
              <a:t>Существует три варианта поведения систем, основанных на возобновимом ресурсе:</a:t>
            </a:r>
          </a:p>
          <a:p>
            <a:pPr marL="444500" indent="-444500">
              <a:buSzPct val="145000"/>
              <a:buChar char="•"/>
            </a:pPr>
            <a:r>
              <a:t>выход за пределы с последующим возвращением к устойчивому динамическому равновесию;</a:t>
            </a:r>
          </a:p>
          <a:p>
            <a:pPr marL="444500" indent="-444500">
              <a:buSzPct val="145000"/>
              <a:buChar char="•"/>
            </a:pPr>
            <a:r>
              <a:t>выход за пределы с последующими колебаниями около равновесного значения;</a:t>
            </a:r>
          </a:p>
          <a:p>
            <a:pPr marL="444500" indent="-444500">
              <a:buSzPct val="145000"/>
              <a:buChar char="•"/>
            </a:pPr>
            <a:r>
              <a:t>выход за пределы, приводящий к полному истощению ресурса и, соответственно, к упадку и исчезновению отрасли, основанной на этом ресурсе.</a:t>
            </a:r>
          </a:p>
          <a:p>
            <a:pPr/>
            <a:r>
              <a:t>Какой вариант реализуется на практике, зависит от двух факторов. </a:t>
            </a:r>
          </a:p>
          <a:p>
            <a:pPr marL="444500" indent="-444500">
              <a:buSzPct val="145000"/>
              <a:buChar char="•"/>
            </a:pPr>
            <a:r>
              <a:rPr u="sng"/>
              <a:t>Первый</a:t>
            </a:r>
            <a:r>
              <a:t> — это пороговое значение, после которого способность популяции к восстановлению уже необратимо утрачена. </a:t>
            </a:r>
          </a:p>
          <a:p>
            <a:pPr marL="444500" indent="-444500">
              <a:buSzPct val="145000"/>
              <a:buChar char="•"/>
            </a:pPr>
            <a:r>
              <a:rPr u="sng"/>
              <a:t>Второй</a:t>
            </a:r>
            <a:r>
              <a:t> — скорость и эффективность работы балансирующего цикла обратной связи, который замедляет рост капитала по мере истощения ресурса. </a:t>
            </a:r>
          </a:p>
        </p:txBody>
      </p:sp>
      <p:sp>
        <p:nvSpPr>
          <p:cNvPr id="344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Если обратная связь срабатывает достаточно быстро и успевает остановить рост капитала до того, как будет пройдено пороговое значение, то система постепенно придет к равновесию.…"/>
          <p:cNvSpPr txBox="1"/>
          <p:nvPr>
            <p:ph type="body" idx="21"/>
          </p:nvPr>
        </p:nvSpPr>
        <p:spPr>
          <a:xfrm>
            <a:off x="970334" y="1313789"/>
            <a:ext cx="11064132" cy="6618022"/>
          </a:xfrm>
          <a:prstGeom prst="rect">
            <a:avLst/>
          </a:prstGeom>
        </p:spPr>
        <p:txBody>
          <a:bodyPr/>
          <a:lstStyle/>
          <a:p>
            <a:pPr marL="444500" indent="-444500">
              <a:buSzPct val="145000"/>
              <a:buChar char="•"/>
            </a:pPr>
            <a:r>
              <a:t>Если обратная связь срабатывает достаточно быстро и успевает остановить рост капитала до того, как будет пройдено пороговое значение, то система постепенно придет к равновесию.</a:t>
            </a:r>
          </a:p>
          <a:p>
            <a:pPr marL="444500" indent="-444500">
              <a:buSzPct val="145000"/>
              <a:buChar char="•"/>
            </a:pPr>
            <a:r>
              <a:t>Если балансирующий цикл работает медленно и недостаточно эффективно, то в системе возникнут колебания. </a:t>
            </a:r>
          </a:p>
          <a:p>
            <a:pPr marL="444500" indent="-444500">
              <a:buSzPct val="145000"/>
              <a:buChar char="•"/>
            </a:pPr>
            <a:r>
              <a:t>Если же балансирующий цикл слаб и совсем неэффективен, тогда капитал будет расти даже тогда, когда ресурс истощится и когда будет утрачена всякая возможность восстановления. В этом случае перестанет существовать и ресурс, и связанная с ним отрасль.     </a:t>
            </a:r>
          </a:p>
        </p:txBody>
      </p:sp>
      <p:sp>
        <p:nvSpPr>
          <p:cNvPr id="347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Физический рост не может продолжаться бесконечно.…"/>
          <p:cNvSpPr txBox="1"/>
          <p:nvPr>
            <p:ph type="body" idx="21"/>
          </p:nvPr>
        </p:nvSpPr>
        <p:spPr>
          <a:xfrm>
            <a:off x="336153" y="869289"/>
            <a:ext cx="12332494" cy="7507022"/>
          </a:xfrm>
          <a:prstGeom prst="rect">
            <a:avLst/>
          </a:prstGeom>
        </p:spPr>
        <p:txBody>
          <a:bodyPr/>
          <a:lstStyle/>
          <a:p>
            <a:pPr>
              <a:defRPr b="1"/>
            </a:pPr>
            <a:r>
              <a:t>Физический рост не может продолжаться бесконечно. </a:t>
            </a:r>
          </a:p>
          <a:p>
            <a:pPr/>
            <a:r>
              <a:t>Его ограничивают пределы, налагаемые и возобновимыми, и невозобновимыми ресурсами. </a:t>
            </a:r>
          </a:p>
          <a:p>
            <a:pPr/>
            <a:r>
              <a:t>Но на динамике систем эти ограничения сказываются по-разному, поскольку различия могут быть и в запасах, и в потоках.</a:t>
            </a:r>
          </a:p>
          <a:p>
            <a:pPr/>
            <a:r>
              <a:t>Вся сложность в том, </a:t>
            </a:r>
            <a:r>
              <a:rPr u="sng"/>
              <a:t>как распознать в системе структуры, в которых изначально заложены подобные типы поведения, и условия, в которых они проявятся.</a:t>
            </a:r>
          </a:p>
          <a:p>
            <a:pPr/>
            <a:r>
              <a:t>Это непростая задача для любых сложных систем.</a:t>
            </a:r>
          </a:p>
          <a:p>
            <a:pPr/>
            <a:r>
              <a:rPr b="1"/>
              <a:t>Итоговая цель еще сложнее: </a:t>
            </a:r>
            <a:r>
              <a:rPr u="sng"/>
              <a:t>изменить эти структуры и условия таким образом, чтобы уменьшить вероятность разрушительного поведения и обеспечить все возможности для благоприятного развития событий.</a:t>
            </a:r>
          </a:p>
        </p:txBody>
      </p:sp>
      <p:sp>
        <p:nvSpPr>
          <p:cNvPr id="350" name="Slide Number"/>
          <p:cNvSpPr txBox="1"/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Во-вторых, существует задержка в отклике. Даже если точно известно, что нужно дополнительно заказать сколько-то машин, менеджер должна разместить это количество не в одном заказе, а в нескольких. Сначала делается заказ, покрывающий примерно треть предпол"/>
          <p:cNvSpPr txBox="1"/>
          <p:nvPr>
            <p:ph type="body" idx="21"/>
          </p:nvPr>
        </p:nvSpPr>
        <p:spPr>
          <a:xfrm>
            <a:off x="336153" y="1605889"/>
            <a:ext cx="12332494" cy="6033822"/>
          </a:xfrm>
          <a:prstGeom prst="rect">
            <a:avLst/>
          </a:prstGeom>
        </p:spPr>
        <p:txBody>
          <a:bodyPr/>
          <a:lstStyle/>
          <a:p>
            <a:pPr/>
            <a:r>
              <a:rPr b="1" u="sng"/>
              <a:t>Во-вторых</a:t>
            </a:r>
            <a:r>
              <a:t>, существует задержка в отклике. Даже если точно известно, что нужно дополнительно заказать сколько-то машин, менеджер должна разместить это количество не в одном заказе, а в нескольких. Сначала делается заказ, покрывающий примерно треть предполагаемой дополнительной потребности. Потом еще такой же заказ, и еще один. Фактически, такими частичными дозаказами дилер перестраховывается, чтобы в течение дополнительных трех дней убедиться, что тенденция роста действительно есть.</a:t>
            </a:r>
          </a:p>
          <a:p>
            <a:pPr/>
            <a:r>
              <a:rPr b="1" u="sng"/>
              <a:t>В-третьих</a:t>
            </a:r>
            <a:r>
              <a:t>, существует еще запаздывание поставок. Изготовителю на заводе нужно пять дней, чтобы получить, обработать и выполнить заказ, доставив продукцию дилеру.      </a:t>
            </a:r>
          </a:p>
        </p:txBody>
      </p:sp>
      <p:sp>
        <p:nvSpPr>
          <p:cNvPr id="134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Slide Number"/>
          <p:cNvSpPr txBox="1"/>
          <p:nvPr>
            <p:ph type="sldNum" sz="quarter" idx="4294967295"/>
          </p:nvPr>
        </p:nvSpPr>
        <p:spPr>
          <a:xfrm>
            <a:off x="6385373" y="9296400"/>
            <a:ext cx="227280" cy="324306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  <p:sp>
        <p:nvSpPr>
          <p:cNvPr id="137" name="Рис. 31. Запас автомобилей на стоянке у дилера изменяется с учетом трех запаздываний: восприятие, отклик, поставка."/>
          <p:cNvSpPr txBox="1"/>
          <p:nvPr/>
        </p:nvSpPr>
        <p:spPr>
          <a:xfrm>
            <a:off x="429619" y="8422544"/>
            <a:ext cx="12475762" cy="829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 i="1"/>
            </a:pPr>
            <a:r>
              <a:rPr u="sng"/>
              <a:t>Рис. 31.</a:t>
            </a:r>
            <a:r>
              <a:t> Запас автомобилей на стоянке у дилера изменяется с учетом трех запаздываний: восприятие, отклик, поставка.</a:t>
            </a:r>
          </a:p>
        </p:txBody>
      </p:sp>
      <p:pic>
        <p:nvPicPr>
          <p:cNvPr id="138" name="c02p31.png" descr="c02p31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58800" y="447328"/>
            <a:ext cx="11124429" cy="749111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1" baseline="0" cap="none" i="0" spc="0" strike="noStrike" sz="24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