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46304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90" d="100"/>
          <a:sy n="90" d="100"/>
        </p:scale>
        <p:origin x="1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428750" y="1535906"/>
            <a:ext cx="11772900" cy="3095625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8750" y="4714875"/>
            <a:ext cx="11772900" cy="1059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>
            <a:spLocks noGrp="1"/>
          </p:cNvSpPr>
          <p:nvPr>
            <p:ph type="pic" idx="21"/>
          </p:nvPr>
        </p:nvSpPr>
        <p:spPr>
          <a:xfrm>
            <a:off x="-1045806" y="-11906"/>
            <a:ext cx="18620749" cy="1034486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-728662" y="476250"/>
            <a:ext cx="13916026" cy="57586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428750" y="6298406"/>
            <a:ext cx="11772900" cy="13335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28750" y="7643813"/>
            <a:ext cx="11772900" cy="105965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428750" y="3024188"/>
            <a:ext cx="11772900" cy="30956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757440" y="-129843"/>
            <a:ext cx="15216190" cy="84534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71563" y="595312"/>
            <a:ext cx="6000750" cy="3738563"/>
          </a:xfrm>
          <a:prstGeom prst="rect">
            <a:avLst/>
          </a:prstGeom>
        </p:spPr>
        <p:txBody>
          <a:bodyPr anchor="b"/>
          <a:lstStyle>
            <a:lvl1pPr>
              <a:defRPr sz="5625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71563" y="4429125"/>
            <a:ext cx="6000750" cy="385762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469"/>
            </a:lvl1pPr>
            <a:lvl2pPr marL="0" indent="214313" algn="ctr">
              <a:spcBef>
                <a:spcPts val="0"/>
              </a:spcBef>
              <a:buClrTx/>
              <a:buSzTx/>
              <a:buNone/>
              <a:defRPr sz="3469"/>
            </a:lvl2pPr>
            <a:lvl3pPr marL="0" indent="428625" algn="ctr">
              <a:spcBef>
                <a:spcPts val="0"/>
              </a:spcBef>
              <a:buClrTx/>
              <a:buSzTx/>
              <a:buNone/>
              <a:defRPr sz="3469"/>
            </a:lvl3pPr>
            <a:lvl4pPr marL="0" indent="642938" algn="ctr">
              <a:spcBef>
                <a:spcPts val="0"/>
              </a:spcBef>
              <a:buClrTx/>
              <a:buSzTx/>
              <a:buNone/>
              <a:defRPr sz="3469"/>
            </a:lvl4pPr>
            <a:lvl5pPr marL="0" indent="857250" algn="ctr">
              <a:spcBef>
                <a:spcPts val="0"/>
              </a:spcBef>
              <a:buClrTx/>
              <a:buSzTx/>
              <a:buNone/>
              <a:defRPr sz="346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>
            <a:spLocks noGrp="1"/>
          </p:cNvSpPr>
          <p:nvPr>
            <p:ph type="pic" idx="21"/>
          </p:nvPr>
        </p:nvSpPr>
        <p:spPr>
          <a:xfrm>
            <a:off x="5032772" y="1905000"/>
            <a:ext cx="11572875" cy="64293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71563" y="2428875"/>
            <a:ext cx="6000750" cy="5893594"/>
          </a:xfrm>
          <a:prstGeom prst="rect">
            <a:avLst/>
          </a:prstGeom>
        </p:spPr>
        <p:txBody>
          <a:bodyPr/>
          <a:lstStyle>
            <a:lvl1pPr marL="321469" indent="-321469">
              <a:spcBef>
                <a:spcPts val="3000"/>
              </a:spcBef>
              <a:buClrTx/>
              <a:defRPr sz="2625"/>
            </a:lvl1pPr>
            <a:lvl2pPr marL="642938" indent="-321469">
              <a:spcBef>
                <a:spcPts val="3000"/>
              </a:spcBef>
              <a:buClrTx/>
              <a:defRPr sz="2625"/>
            </a:lvl2pPr>
            <a:lvl3pPr marL="964406" indent="-321469">
              <a:spcBef>
                <a:spcPts val="3000"/>
              </a:spcBef>
              <a:buClrTx/>
              <a:defRPr sz="2625"/>
            </a:lvl3pPr>
            <a:lvl4pPr marL="1285875" indent="-321469">
              <a:spcBef>
                <a:spcPts val="3000"/>
              </a:spcBef>
              <a:buClrTx/>
              <a:defRPr sz="2625"/>
            </a:lvl4pPr>
            <a:lvl5pPr marL="1607344" indent="-321469">
              <a:spcBef>
                <a:spcPts val="3000"/>
              </a:spcBef>
              <a:buClrTx/>
              <a:defRPr sz="2625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>
            <a:spLocks noGrp="1"/>
          </p:cNvSpPr>
          <p:nvPr>
            <p:ph type="body" idx="1"/>
          </p:nvPr>
        </p:nvSpPr>
        <p:spPr>
          <a:xfrm>
            <a:off x="1071563" y="1190625"/>
            <a:ext cx="12487275" cy="676275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>
            <a:spLocks noGrp="1"/>
          </p:cNvSpPr>
          <p:nvPr>
            <p:ph type="pic" sz="quarter" idx="21"/>
          </p:nvPr>
        </p:nvSpPr>
        <p:spPr>
          <a:xfrm>
            <a:off x="7229475" y="4655344"/>
            <a:ext cx="6622256" cy="36790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5" name="Image"/>
          <p:cNvSpPr>
            <a:spLocks noGrp="1"/>
          </p:cNvSpPr>
          <p:nvPr>
            <p:ph type="pic" sz="quarter" idx="22"/>
          </p:nvPr>
        </p:nvSpPr>
        <p:spPr>
          <a:xfrm>
            <a:off x="7579519" y="599281"/>
            <a:ext cx="6615113" cy="367506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6" name="Image"/>
          <p:cNvSpPr>
            <a:spLocks noGrp="1"/>
          </p:cNvSpPr>
          <p:nvPr>
            <p:ph type="pic" idx="23"/>
          </p:nvPr>
        </p:nvSpPr>
        <p:spPr>
          <a:xfrm>
            <a:off x="-3825478" y="-119063"/>
            <a:ext cx="15216188" cy="84534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428750" y="4039394"/>
            <a:ext cx="11772900" cy="5715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71563" y="238125"/>
            <a:ext cx="12487275" cy="2024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71563" y="2428875"/>
            <a:ext cx="12487275" cy="5893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156700" y="8715375"/>
            <a:ext cx="309380" cy="33342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5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1431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2862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4293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85725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07156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28587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50018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71450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16719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33438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250156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66875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083594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500313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17031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333750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750469" marR="0" indent="-416719" algn="l" defTabSz="547688" rtl="0" latinLnBrk="0">
        <a:lnSpc>
          <a:spcPct val="100000"/>
        </a:lnSpc>
        <a:spcBef>
          <a:spcPts val="938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000" b="0" i="0" u="none" strike="noStrike" cap="none" spc="0" baseline="0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1431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2862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4293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85725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071563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285875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500188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714500" algn="ctr" defTabSz="54768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Системный Анализ…"/>
          <p:cNvSpPr txBox="1">
            <a:spLocks noGrp="1"/>
          </p:cNvSpPr>
          <p:nvPr>
            <p:ph type="ctrTitle"/>
          </p:nvPr>
        </p:nvSpPr>
        <p:spPr>
          <a:xfrm>
            <a:off x="2409825" y="1119188"/>
            <a:ext cx="9810750" cy="3095625"/>
          </a:xfrm>
          <a:prstGeom prst="rect">
            <a:avLst/>
          </a:prstGeom>
        </p:spPr>
        <p:txBody>
          <a:bodyPr/>
          <a:lstStyle/>
          <a:p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почему системы так эффективны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1/3</a:t>
            </a:r>
          </a:p>
        </p:txBody>
      </p:sp>
      <p:sp>
        <p:nvSpPr>
          <p:cNvPr id="110" name="Алексей Рыхальский…"/>
          <p:cNvSpPr txBox="1">
            <a:spLocks noGrp="1"/>
          </p:cNvSpPr>
          <p:nvPr>
            <p:ph type="subTitle" sz="quarter" idx="1"/>
          </p:nvPr>
        </p:nvSpPr>
        <p:spPr>
          <a:xfrm>
            <a:off x="2409825" y="5095875"/>
            <a:ext cx="9810750" cy="105965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503872">
              <a:defRPr sz="3404"/>
            </a:pPr>
            <a:r>
              <a:t>Алексей Рыхальский</a:t>
            </a:r>
          </a:p>
          <a:p>
            <a:pPr defTabSz="503872">
              <a:defRPr sz="3404"/>
            </a:pPr>
            <a:r>
              <a:t>2017</a:t>
            </a:r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Экосистемы тоже обладают впечатляющей устойчивостью и упругостью.…"/>
          <p:cNvSpPr txBox="1">
            <a:spLocks noGrp="1"/>
          </p:cNvSpPr>
          <p:nvPr>
            <p:ph type="body" idx="21"/>
          </p:nvPr>
        </p:nvSpPr>
        <p:spPr>
          <a:xfrm>
            <a:off x="1534344" y="1166341"/>
            <a:ext cx="11561713" cy="633506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Экосистемы тоже обладают впечатляющей устойчивостью и упругостью. </a:t>
            </a:r>
          </a:p>
          <a:p>
            <a:r>
              <a:t>Множество разных видов организмов контролируют друг друга, перемещаются в пространстве, увеличивают или уменьшают численность в зависимости от доступности питательных веществ, от погодных условий, в ответ на антропогенное воздействие. </a:t>
            </a:r>
          </a:p>
          <a:p>
            <a:r>
              <a:t>Популяции и экосистемы тоже имеют способность «учиться» и развиваться за счет своего невероятно богатого генетического разнообразия. Если дать им достаточно времени, они могут порождать совершенно новые системы, используя в изменчивых условиях любые возможности для поддержания жизни.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Устойчивость вовсе не синоним неподвижности или постоянства.…"/>
          <p:cNvSpPr txBox="1">
            <a:spLocks noGrp="1"/>
          </p:cNvSpPr>
          <p:nvPr>
            <p:ph type="body" idx="21"/>
          </p:nvPr>
        </p:nvSpPr>
        <p:spPr>
          <a:xfrm>
            <a:off x="1534344" y="743951"/>
            <a:ext cx="11561713" cy="7179850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 b="1"/>
              <a:t>Устойчивость вовсе не синоним неподвижности или постоянства</a:t>
            </a:r>
            <a:r>
              <a:t>. </a:t>
            </a:r>
          </a:p>
          <a:p>
            <a:r>
              <a:t>Устойчивые системы могут быть очень динамичными. </a:t>
            </a:r>
          </a:p>
          <a:p>
            <a:r>
              <a:t>Для них могут быть характерны </a:t>
            </a:r>
          </a:p>
          <a:p>
            <a:pPr marL="416719" indent="-416719">
              <a:buSzPct val="145000"/>
              <a:buChar char="•"/>
            </a:pPr>
            <a:r>
              <a:t>кратковременные колебания; </a:t>
            </a:r>
          </a:p>
          <a:p>
            <a:pPr marL="416719" indent="-416719">
              <a:buSzPct val="145000"/>
              <a:buChar char="•"/>
            </a:pPr>
            <a:r>
              <a:t>периодические выходы за пределы;</a:t>
            </a:r>
          </a:p>
          <a:p>
            <a:pPr marL="416719" indent="-416719">
              <a:buSzPct val="145000"/>
              <a:buChar char="•"/>
            </a:pPr>
            <a:r>
              <a:t>постепенная смена сообществ (сукцессия);</a:t>
            </a:r>
          </a:p>
          <a:p>
            <a:pPr marL="416719" indent="-416719">
              <a:buSzPct val="145000"/>
              <a:buChar char="•"/>
            </a:pPr>
            <a:r>
              <a:t>достижение климаксного сообщества;</a:t>
            </a:r>
          </a:p>
          <a:p>
            <a:pPr marL="416719" indent="-416719">
              <a:buSzPct val="145000"/>
              <a:buChar char="•"/>
            </a:pPr>
            <a:r>
              <a:t>стабильные стадии;</a:t>
            </a:r>
          </a:p>
          <a:p>
            <a:pPr marL="416719" indent="-416719">
              <a:buSzPct val="145000"/>
              <a:buChar char="•"/>
            </a:pPr>
            <a:r>
              <a:t>даже упадок;</a:t>
            </a:r>
          </a:p>
          <a:p>
            <a:r>
              <a:t>все это может быть нормальными проявлениями системы, если она обладает упругостью, способностью восстанавливаться.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Неизменные, постоянные во времени системы, напротив, могут быть очень хрупкими.…"/>
          <p:cNvSpPr txBox="1">
            <a:spLocks noGrp="1"/>
          </p:cNvSpPr>
          <p:nvPr>
            <p:ph type="body" idx="21"/>
          </p:nvPr>
        </p:nvSpPr>
        <p:spPr>
          <a:xfrm>
            <a:off x="1534344" y="1570298"/>
            <a:ext cx="11561713" cy="5527154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Неизменные, постоянные во времени системы, напротив, могут быть очень хрупкими. </a:t>
            </a:r>
          </a:p>
          <a:p>
            <a:r>
              <a:t>Различие между неподвижной стабильностью и динамической устойчивостью очень важно. </a:t>
            </a:r>
          </a:p>
          <a:p>
            <a:r>
              <a:t>Статичную стабильность можно увидеть. Ее параметры можно измерить в любой момент времени — сейчас, через неделю, через год. </a:t>
            </a:r>
          </a:p>
          <a:p>
            <a:r>
              <a:t>Упругость и способность переносить внешние воздействия разглядеть необычайно трудно, если только вы не превысите пределы устойчивости, не повредите балансирующие циклы и не разрушите всю структуру системы. 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Из-за того, что устойчивость неочевидна (если только вы не используете системный подход), люди часто пренебрегают ею и стремятся достичь видимой стабильности, производительности или других легко узнаваемых характеристик и качеств системы.…"/>
          <p:cNvSpPr txBox="1">
            <a:spLocks noGrp="1"/>
          </p:cNvSpPr>
          <p:nvPr>
            <p:ph type="body" idx="21"/>
          </p:nvPr>
        </p:nvSpPr>
        <p:spPr>
          <a:xfrm>
            <a:off x="1534344" y="532354"/>
            <a:ext cx="11561713" cy="7603043"/>
          </a:xfrm>
          <a:prstGeom prst="rect">
            <a:avLst/>
          </a:prstGeom>
        </p:spPr>
        <p:txBody>
          <a:bodyPr/>
          <a:lstStyle/>
          <a:p>
            <a:r>
              <a:t>Из-за того, что устойчивость неочевидна (если только вы не используете системный подход), люди часто пренебрегают ею и стремятся достичь видимой стабильности, производительности или других легко узнаваемых характеристик и качеств системы.</a:t>
            </a:r>
          </a:p>
          <a:p>
            <a:pPr marL="416719" indent="-416719">
              <a:buSzPct val="145000"/>
              <a:buChar char="•"/>
            </a:pPr>
            <a:r>
              <a:rPr u="sng"/>
              <a:t>Если вводить коровам генетически модифицированный коровий гормон роста</a:t>
            </a:r>
            <a:r>
              <a:t>, можно поднять надой молока, не увеличивая при этом количество фуража. Гормон позволяет перенаправить часть энергии обмена веществ с других функций организма на выработку молока. (Скотоводы многие века стремились к той же цели и во многом преуспели, но только не в такой степени.) За возросшие надои приходится расплачиваться уменьшением устойчивости. Коровы становятся больше подверженными заболеваниям, более зависимыми от действий человека, средняя продолжительность их жизни уменьшается.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Поставка продукции в магазины или комплектующих на сборочные заводы по принципу «точно в срок» позволяет самым разным отраслям уменьшить проблемы со складским хранением и сэкономить большие средства. Но одновременно с этим метод «точно в срок» делает сис"/>
          <p:cNvSpPr txBox="1">
            <a:spLocks noGrp="1"/>
          </p:cNvSpPr>
          <p:nvPr>
            <p:ph type="body" idx="21"/>
          </p:nvPr>
        </p:nvSpPr>
        <p:spPr>
          <a:xfrm>
            <a:off x="1534344" y="2208294"/>
            <a:ext cx="11561713" cy="4251164"/>
          </a:xfrm>
          <a:prstGeom prst="rect">
            <a:avLst/>
          </a:prstGeom>
        </p:spPr>
        <p:txBody>
          <a:bodyPr/>
          <a:lstStyle/>
          <a:p>
            <a:pPr marL="416719" indent="-416719">
              <a:buSzPct val="145000"/>
              <a:buChar char="•"/>
            </a:pPr>
            <a:r>
              <a:rPr u="sng"/>
              <a:t>Поставка продукции в магазины или комплектующих на сборочные заводы по принципу «точно в срок»</a:t>
            </a:r>
            <a:r>
              <a:t> позволяет самым разным отраслям уменьшить проблемы со складским хранением и сэкономить большие средства. Но одновременно с этим метод «точно в срок» делает систему более уязвимой, чувствительной к перебоям в поставках, зависимой от транспортных потоков и пробок, компьютерных сбоев, доступности рабочей силы и других факторов.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Интенсивное сведение лесов в Европе в течение сотен лет постепенно привело к тому, что исходные экосистемы уступили место плантациям монокультур, посадкам одновозрастных, часто чужеродных деревьев. Такие леса при любых условиях должны давать древесину и "/>
          <p:cNvSpPr txBox="1">
            <a:spLocks noGrp="1"/>
          </p:cNvSpPr>
          <p:nvPr>
            <p:ph type="body" idx="21"/>
          </p:nvPr>
        </p:nvSpPr>
        <p:spPr>
          <a:xfrm>
            <a:off x="1534344" y="1746628"/>
            <a:ext cx="11561713" cy="5174494"/>
          </a:xfrm>
          <a:prstGeom prst="rect">
            <a:avLst/>
          </a:prstGeom>
        </p:spPr>
        <p:txBody>
          <a:bodyPr/>
          <a:lstStyle/>
          <a:p>
            <a:pPr marL="416719" indent="-416719">
              <a:buSzPct val="145000"/>
              <a:buChar char="•"/>
            </a:pPr>
            <a:r>
              <a:rPr u="sng"/>
              <a:t>Интенсивное сведение лесов в Европе в течение сотен лет постепенно привело к тому</a:t>
            </a:r>
            <a:r>
              <a:t>, что исходные экосистемы уступили место плантациям монокультур, посадкам одновозрастных, часто чужеродных деревьев. Такие леса при любых условиях должны давать древесину и целлюлозу. Но из-за того, что в них нет множества разных видов, взаимодействующих между собой, извлекающих из почвы и возвращающих в нее различные питательные вещества, такие леса утратили устойчивость. Они совершенно беззащитны перед новой формой воздействия: промышленным загрязнением воздуха. </a:t>
            </a:r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Многие хронические заболевания, включая порок сердца и рак, возникают из-за сбоев в механизмах, обеспечивающих устойчивость: восстанавливающих структуру ДНК, поддерживающих гибкость кровеносных сосудов, управляющих делением клеток и т. д.…"/>
          <p:cNvSpPr txBox="1">
            <a:spLocks noGrp="1"/>
          </p:cNvSpPr>
          <p:nvPr>
            <p:ph type="body" idx="21"/>
          </p:nvPr>
        </p:nvSpPr>
        <p:spPr>
          <a:xfrm>
            <a:off x="1534344" y="703074"/>
            <a:ext cx="11561713" cy="7261603"/>
          </a:xfrm>
          <a:prstGeom prst="rect">
            <a:avLst/>
          </a:prstGeom>
        </p:spPr>
        <p:txBody>
          <a:bodyPr/>
          <a:lstStyle/>
          <a:p>
            <a:pPr marL="416719" indent="-416719">
              <a:buSzPct val="145000"/>
              <a:buChar char="•"/>
            </a:pPr>
            <a:r>
              <a:rPr u="sng"/>
              <a:t>Многие хронические заболевания, включая порок сердца и рак, возникают</a:t>
            </a:r>
            <a:r>
              <a:t> из-за сбоев в механизмах, обеспечивающих устойчивость: восстанавливающих структуру ДНК, поддерживающих гибкость кровеносных сосудов, управляющих делением клеток и т. д. </a:t>
            </a:r>
          </a:p>
          <a:p>
            <a:pPr marL="416719" indent="-416719">
              <a:buSzPct val="145000"/>
              <a:buChar char="•"/>
            </a:pPr>
            <a:r>
              <a:rPr u="sng"/>
              <a:t>Многие экологические катастрофы происходили</a:t>
            </a:r>
            <a:r>
              <a:t> из-за утраты устойчивости, что было следствием исчезновения видов, нарушения химических и биологических процессов в почве, загрязнения токсичными веществами. </a:t>
            </a:r>
          </a:p>
          <a:p>
            <a:pPr marL="416719" indent="-416719">
              <a:buSzPct val="145000"/>
              <a:buChar char="•"/>
            </a:pPr>
            <a:r>
              <a:rPr u="sng"/>
              <a:t>Большие организации любого типа, от корпораций до правительств, утрачивают устойчивость</a:t>
            </a:r>
            <a:r>
              <a:t> просто потому, что механизмы обратных связей, благодаря которым они получают информацию и реагируют на окружающие условия, должны преодолеть слишком много последовательных запаздываний и искажений.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Можно рассматривать устойчивость как надежное основание, на которое система может опираться, чтобы вести свою обычную деятельность в относительной безопасности.…"/>
          <p:cNvSpPr txBox="1">
            <a:spLocks noGrp="1"/>
          </p:cNvSpPr>
          <p:nvPr>
            <p:ph type="body" idx="21"/>
          </p:nvPr>
        </p:nvSpPr>
        <p:spPr>
          <a:xfrm>
            <a:off x="1534344" y="2609044"/>
            <a:ext cx="11561713" cy="3449662"/>
          </a:xfrm>
          <a:prstGeom prst="rect">
            <a:avLst/>
          </a:prstGeom>
        </p:spPr>
        <p:txBody>
          <a:bodyPr/>
          <a:lstStyle/>
          <a:p>
            <a:r>
              <a:t>Можно рассматривать устойчивость как надежное основание, на которое система может опираться, чтобы вести свою обычную деятельность в относительной безопасности. </a:t>
            </a:r>
          </a:p>
          <a:p>
            <a:pPr>
              <a:defRPr u="sng"/>
            </a:pPr>
            <a:r>
              <a:t>У устойчивых систем основание больше, они располагают большим пространством для маневра, причем границы этого пространства мягкие, эластичные: если система подходит к опасному краю, они бережно отталкивают ее обратно. </a:t>
            </a:r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Когда система утрачивает упругость и устойчивость, размеры надежного основания сжимаются, защитные границы становятся ниже и тверже, система начинает балансировать на грани, и еще неизвестно, в какую сторону ей придется падать.…"/>
          <p:cNvSpPr txBox="1">
            <a:spLocks noGrp="1"/>
          </p:cNvSpPr>
          <p:nvPr>
            <p:ph type="body" idx="21"/>
          </p:nvPr>
        </p:nvSpPr>
        <p:spPr>
          <a:xfrm>
            <a:off x="1534344" y="1628007"/>
            <a:ext cx="11561713" cy="5411738"/>
          </a:xfrm>
          <a:prstGeom prst="rect">
            <a:avLst/>
          </a:prstGeom>
        </p:spPr>
        <p:txBody>
          <a:bodyPr/>
          <a:lstStyle/>
          <a:p>
            <a:r>
              <a:t>Когда система утрачивает упругость и устойчивость, размеры надежного основания сжимаются, защитные границы становятся ниже и тверже, система начинает балансировать на грани, и еще неизвестно, в какую сторону ей придется падать. </a:t>
            </a:r>
          </a:p>
          <a:p>
            <a:r>
              <a:rPr b="1" u="sng"/>
              <a:t>Утрата устойчивости может оказаться неожиданной</a:t>
            </a:r>
            <a:r>
              <a:t>, поскольку сама система обычно уделяет все внимание своим действиям, а не причинам, которые лежат в их основе. </a:t>
            </a:r>
          </a:p>
          <a:p>
            <a:r>
              <a:t>В один прекрасный день система выполнит обычные действия, которые раньше проделывала многократно, но на сей раз они приведут к ее разрушению. </a:t>
            </a:r>
          </a:p>
        </p:txBody>
      </p:sp>
      <p:sp>
        <p:nvSpPr>
          <p:cNvPr id="16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едставление об устойчивости позволяет нам сохранять и даже развивать в системах их собственные восстановительные возможности, причем для этого есть масса способов.…"/>
          <p:cNvSpPr txBox="1">
            <a:spLocks noGrp="1"/>
          </p:cNvSpPr>
          <p:nvPr>
            <p:ph type="body" idx="21"/>
          </p:nvPr>
        </p:nvSpPr>
        <p:spPr>
          <a:xfrm>
            <a:off x="1534344" y="1166341"/>
            <a:ext cx="11561713" cy="6335068"/>
          </a:xfrm>
          <a:prstGeom prst="rect">
            <a:avLst/>
          </a:prstGeom>
        </p:spPr>
        <p:txBody>
          <a:bodyPr/>
          <a:lstStyle/>
          <a:p>
            <a:r>
              <a:t>Представление об устойчивости позволяет нам сохранять и даже развивать в системах их собственные восстановительные возможности, причем для этого есть масса способов. </a:t>
            </a:r>
          </a:p>
          <a:p>
            <a:r>
              <a:t>Именно такие знания лежат в основе органического земледелия, набирающего популярность в сельском хозяйстве: </a:t>
            </a:r>
            <a:r>
              <a:rPr b="1" u="sng"/>
              <a:t>для сдерживания численности сельскохозяйствен-ных вредителей используются их природные враги, естественные хищники</a:t>
            </a:r>
            <a:r>
              <a:t>.</a:t>
            </a:r>
          </a:p>
          <a:p>
            <a:r>
              <a:t>Представление о здоровье как едином целом позволяет врачам не просто лечить болезни, но восстанавливать естественные защитные функции организма, внутреннюю сопротивляемость пациента заболеваниям. 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Если внешнее воздействие слишком сильно, системы могут демонстрировать не наблюдавшееся ранее поведение или вообще распадаться на части.…"/>
          <p:cNvSpPr txBox="1">
            <a:spLocks noGrp="1"/>
          </p:cNvSpPr>
          <p:nvPr>
            <p:ph type="body" idx="21"/>
          </p:nvPr>
        </p:nvSpPr>
        <p:spPr>
          <a:xfrm>
            <a:off x="1534344" y="416137"/>
            <a:ext cx="11356330" cy="7835478"/>
          </a:xfrm>
          <a:prstGeom prst="rect">
            <a:avLst/>
          </a:prstGeom>
        </p:spPr>
        <p:txBody>
          <a:bodyPr/>
          <a:lstStyle/>
          <a:p>
            <a:r>
              <a:t>Если внешнее воздействие слишком сильно, системы могут демонстрировать не наблюдавшееся ранее поведение или вообще распадаться на части. </a:t>
            </a:r>
          </a:p>
          <a:p>
            <a:r>
              <a:t>Но в общем и целом системы справляются со своими задачами вполне успешно. </a:t>
            </a:r>
            <a:r>
              <a:rPr u="sng"/>
              <a:t>В этом и кроется притягательность систем: они могут быть очень эффективными</a:t>
            </a:r>
            <a:r>
              <a:t>. </a:t>
            </a:r>
          </a:p>
          <a:p>
            <a:r>
              <a:t>Когда система работает хорошо, мы видим в ее действиях </a:t>
            </a:r>
            <a:r>
              <a:rPr u="sng"/>
              <a:t>гармонию и согласованность</a:t>
            </a:r>
            <a:r>
              <a:t>. </a:t>
            </a:r>
          </a:p>
          <a:p>
            <a:r>
              <a:t>Вспомните, как работают бригады спасателей, без промедления бросающиеся на борьбу со стихийными бедствиями. Люди слаженно работают многие часы без передышки, чтобы помочь пострадавшим, проявляют лучшие человеческие качества и профессиональные навыки. Когда же ситуацией удается овладеть, жизнь возвращается в обычное русло.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онимание системных механизмов позволяет организовывать программы помощи не просто как раздачу продуктов питания и денежных средств, а как ряд мер, позволяющих восстановить способность людей самостоятельно добывать пропитание и зарабатывать деньги.…"/>
          <p:cNvSpPr txBox="1">
            <a:spLocks noGrp="1"/>
          </p:cNvSpPr>
          <p:nvPr>
            <p:ph type="body" idx="21"/>
          </p:nvPr>
        </p:nvSpPr>
        <p:spPr>
          <a:xfrm>
            <a:off x="1534344" y="1916547"/>
            <a:ext cx="11561713" cy="4834657"/>
          </a:xfrm>
          <a:prstGeom prst="rect">
            <a:avLst/>
          </a:prstGeom>
        </p:spPr>
        <p:txBody>
          <a:bodyPr/>
          <a:lstStyle/>
          <a:p>
            <a:r>
              <a:t>Понимание системных механизмов позволяет организовывать программы помощи не просто как раздачу продуктов питания и денежных средств, а как ряд мер, позволяющих восстановить способность людей самостоятельно добывать пропитание и зарабатывать деньги.</a:t>
            </a:r>
          </a:p>
          <a:p>
            <a:pPr>
              <a:defRPr b="1" u="sng"/>
            </a:pPr>
            <a:r>
              <a:t>Системами нужно управлять, уделяя внимание не только производительности или стабильности. Необходимо поддерживать их устойчивость и упругость — способность выдерживать внешние воздействия и успешно восстанавливаться после них.</a:t>
            </a:r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очему же системы так эффективны? Давайте рассмотрим свойства сложных систем — больших сообществ людей, экосистем, сложных машин — тех, что знакомы каждому.…"/>
          <p:cNvSpPr txBox="1">
            <a:spLocks noGrp="1"/>
          </p:cNvSpPr>
          <p:nvPr>
            <p:ph type="body" idx="21"/>
          </p:nvPr>
        </p:nvSpPr>
        <p:spPr>
          <a:xfrm>
            <a:off x="1534344" y="2198676"/>
            <a:ext cx="11561713" cy="4270400"/>
          </a:xfrm>
          <a:prstGeom prst="rect">
            <a:avLst/>
          </a:prstGeom>
        </p:spPr>
        <p:txBody>
          <a:bodyPr/>
          <a:lstStyle/>
          <a:p>
            <a:r>
              <a:rPr b="1"/>
              <a:t>Почему же системы так эффективны</a:t>
            </a:r>
            <a:r>
              <a:t>? Давайте рассмотрим свойства сложных систем — больших сообществ людей, экосистем, сложных машин — тех, что знакомы каждому. </a:t>
            </a:r>
          </a:p>
          <a:p>
            <a:r>
              <a:t>Особенно важно уметь выделять </a:t>
            </a:r>
            <a:r>
              <a:rPr b="1"/>
              <a:t>три</a:t>
            </a:r>
            <a:r>
              <a:t> основных качества, свойственных системам: </a:t>
            </a:r>
          </a:p>
          <a:p>
            <a:pPr marL="595313" indent="-595313">
              <a:buSzPct val="100000"/>
              <a:buAutoNum type="arabicPeriod"/>
            </a:pPr>
            <a:r>
              <a:t>устойчивость к внешним воздействиям; </a:t>
            </a:r>
          </a:p>
          <a:p>
            <a:pPr marL="595313" indent="-595313">
              <a:buSzPct val="100000"/>
              <a:buAutoNum type="arabicPeriod"/>
            </a:pPr>
            <a:r>
              <a:t>способность к самоорганизации; </a:t>
            </a:r>
          </a:p>
          <a:p>
            <a:pPr marL="595313" indent="-595313">
              <a:buSzPct val="100000"/>
              <a:buAutoNum type="arabicPeriod"/>
            </a:pPr>
            <a:r>
              <a:t>иерархическое строение.</a:t>
            </a:r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Устойчивость  к внешним воздействиям…"/>
          <p:cNvSpPr txBox="1">
            <a:spLocks noGrp="1"/>
          </p:cNvSpPr>
          <p:nvPr>
            <p:ph type="body" idx="21"/>
          </p:nvPr>
        </p:nvSpPr>
        <p:spPr>
          <a:xfrm>
            <a:off x="1534344" y="1506179"/>
            <a:ext cx="11561713" cy="565539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Helvetica Neue Medium"/>
              </a:defRPr>
            </a:pPr>
            <a:r>
              <a:t>Устойчивость </a:t>
            </a:r>
            <a:br/>
            <a:r>
              <a:t>к внешним воздействиям</a:t>
            </a:r>
          </a:p>
          <a:p>
            <a:r>
              <a:t>Если поместить систему в тепличные условия, она может стать хрупкой и неустойчивой.</a:t>
            </a:r>
          </a:p>
          <a:p>
            <a:pPr algn="r">
              <a:spcBef>
                <a:spcPts val="1875"/>
              </a:spcBef>
              <a:defRPr i="1"/>
            </a:pPr>
            <a:r>
              <a:t>К. С. Холдинг, эколог </a:t>
            </a:r>
          </a:p>
          <a:p>
            <a:r>
              <a:t>Устойчивость к внешним воздействиям можно называть по-разному — </a:t>
            </a:r>
            <a:r>
              <a:rPr b="1"/>
              <a:t>гибкостью, упругостью, эластичностью</a:t>
            </a:r>
            <a:r>
              <a:t> системы, в зависимости от того, термины какой области знаний мы используем. 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Для наших целей достаточно самых простых определений:…"/>
          <p:cNvSpPr txBox="1">
            <a:spLocks noGrp="1"/>
          </p:cNvSpPr>
          <p:nvPr>
            <p:ph type="body" idx="21"/>
          </p:nvPr>
        </p:nvSpPr>
        <p:spPr>
          <a:xfrm>
            <a:off x="1534344" y="1858839"/>
            <a:ext cx="11561713" cy="4950073"/>
          </a:xfrm>
          <a:prstGeom prst="rect">
            <a:avLst/>
          </a:prstGeom>
        </p:spPr>
        <p:txBody>
          <a:bodyPr/>
          <a:lstStyle/>
          <a:p>
            <a:r>
              <a:t>Для наших целей достаточно самых простых определений: </a:t>
            </a:r>
          </a:p>
          <a:p>
            <a:pPr>
              <a:defRPr u="sng"/>
            </a:pPr>
            <a:r>
              <a:t>«Способность восстановить свою форму, вернуться в исходное положение и состояние после внешнего воздействия. Приспособляемость. Способность быстро восстановить силы, образ действий, настрой и другие качества».</a:t>
            </a:r>
          </a:p>
          <a:p>
            <a:r>
              <a:t>Устойчивость и упругость — способность системы выдерживать различные внешние условия и продолжать существовать в изменчивом окружении. Противоположные качества — хрупкость и жесткость.</a:t>
            </a:r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Способность выдерживать внешние воздействия возникает благодаря сложной структуре многочисленных обратных связей, которые могут разными способами восстанавливать систему даже после сильных потрясений и возмущений.…"/>
          <p:cNvSpPr txBox="1">
            <a:spLocks noGrp="1"/>
          </p:cNvSpPr>
          <p:nvPr>
            <p:ph type="body" idx="21"/>
          </p:nvPr>
        </p:nvSpPr>
        <p:spPr>
          <a:xfrm>
            <a:off x="1534344" y="1397174"/>
            <a:ext cx="11561713" cy="5873403"/>
          </a:xfrm>
          <a:prstGeom prst="rect">
            <a:avLst/>
          </a:prstGeom>
        </p:spPr>
        <p:txBody>
          <a:bodyPr/>
          <a:lstStyle/>
          <a:p>
            <a:r>
              <a:t>Способность выдерживать внешние воздействия возникает </a:t>
            </a:r>
            <a:r>
              <a:rPr u="sng"/>
              <a:t>благодаря сложной структуре многочисленных обратных связей</a:t>
            </a:r>
            <a:r>
              <a:t>, которые могут разными способами восстанавливать систему даже после сильных потрясений и возмущений. </a:t>
            </a:r>
          </a:p>
          <a:p>
            <a:r>
              <a:rPr u="sng"/>
              <a:t>Отдельно взятый балансирующий цикл обратной связи уже способен приводить запас в системе к какому-то конкретному значению</a:t>
            </a:r>
            <a:r>
              <a:t>. </a:t>
            </a:r>
          </a:p>
          <a:p>
            <a:r>
              <a:t>Устойчивость обеспечивается несколькими такими циклами, работающими за счет разных механизмов, в разных временных масштабах и с большой надежностью — </a:t>
            </a:r>
            <a:r>
              <a:rPr u="sng"/>
              <a:t>если даже какой-то из циклов не сработает, вместо него начнет действовать другой.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Набор петель обратной связи, который позволит восстановить или построить заново в системе сами циклы обратной связи, — это устойчивость на более высоком уровне, сверхустойчивость, если угодно.…"/>
          <p:cNvSpPr txBox="1">
            <a:spLocks noGrp="1"/>
          </p:cNvSpPr>
          <p:nvPr>
            <p:ph type="body" idx="21"/>
          </p:nvPr>
        </p:nvSpPr>
        <p:spPr>
          <a:xfrm>
            <a:off x="1534344" y="1397174"/>
            <a:ext cx="11561713" cy="5873403"/>
          </a:xfrm>
          <a:prstGeom prst="rect">
            <a:avLst/>
          </a:prstGeom>
        </p:spPr>
        <p:txBody>
          <a:bodyPr/>
          <a:lstStyle/>
          <a:p>
            <a:r>
              <a:t>Набор петель обратной связи, который позволит восстановить или построить заново в системе сами циклы обратной связи, — </a:t>
            </a:r>
            <a:r>
              <a:rPr u="sng"/>
              <a:t>это устойчивость на более высоком уровне</a:t>
            </a:r>
            <a:r>
              <a:t>, сверхустойчивость, если угодно. </a:t>
            </a:r>
          </a:p>
          <a:p>
            <a:r>
              <a:t>Существует даже </a:t>
            </a:r>
            <a:r>
              <a:rPr u="sng"/>
              <a:t>ультрасверхустойчивость</a:t>
            </a:r>
            <a:r>
              <a:t>, возникающая на основе обратных связей, </a:t>
            </a:r>
            <a:r>
              <a:rPr u="sng"/>
              <a:t>которые могут самонастраиваться, иметь намерения, обучаться, создавать и эволюционировать в еще более сложные структуры, способные к самовосстановлению</a:t>
            </a:r>
            <a:r>
              <a:t>.</a:t>
            </a:r>
          </a:p>
          <a:p>
            <a:r>
              <a:t>Системы, умеющие все это, обладают способностью к самоорганизации — это второе удивительное качество, характерное для систем; о нем мы поговорим позже.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Человеческий организм — пример поразительно устойчивой системы. Он может успешно отражать тысячи самых разных атак и посягательств, выдерживать широкий диапазон температур, потреблять самую разную пищу. Он умеет перераспределять кровоток, заживлять порез"/>
          <p:cNvSpPr txBox="1">
            <a:spLocks noGrp="1"/>
          </p:cNvSpPr>
          <p:nvPr>
            <p:ph type="body" idx="21"/>
          </p:nvPr>
        </p:nvSpPr>
        <p:spPr>
          <a:xfrm>
            <a:off x="1534344" y="1454882"/>
            <a:ext cx="11561713" cy="5757987"/>
          </a:xfrm>
          <a:prstGeom prst="rect">
            <a:avLst/>
          </a:prstGeom>
        </p:spPr>
        <p:txBody>
          <a:bodyPr/>
          <a:lstStyle/>
          <a:p>
            <a:r>
              <a:rPr b="1"/>
              <a:t>Человеческий организм — пример поразительно устойчивой системы. </a:t>
            </a:r>
            <a:r>
              <a:t>Он может успешно отражать тысячи самых разных атак и посягательств, выдерживать широкий диапазон температур, потреблять самую разную пищу. Он умеет перераспределять кровоток, заживлять порезы и царапины, ускорять или замедлять обмен веществ, в определенных пределах компенсировать повреждения частей тела и даже их потерю. </a:t>
            </a:r>
          </a:p>
          <a:p>
            <a:r>
              <a:t>Добавьте к этому </a:t>
            </a:r>
            <a:r>
              <a:rPr b="1"/>
              <a:t>самоорганизующуюся способность к пониманию, интеллект</a:t>
            </a:r>
            <a:r>
              <a:t>, позволяющий человеку учиться, быть частью общества, разрабатывать технологии и даже пересаживать органы... 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207028" y="8715375"/>
            <a:ext cx="209993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В результате вы получите необычайно устойчивую систему, хотя, конечно, ее способность переносить внешние воздействия не безгранична.…"/>
          <p:cNvSpPr txBox="1">
            <a:spLocks noGrp="1"/>
          </p:cNvSpPr>
          <p:nvPr>
            <p:ph type="body" idx="21"/>
          </p:nvPr>
        </p:nvSpPr>
        <p:spPr>
          <a:xfrm>
            <a:off x="1534344" y="473844"/>
            <a:ext cx="11561713" cy="7720062"/>
          </a:xfrm>
          <a:prstGeom prst="rect">
            <a:avLst/>
          </a:prstGeom>
        </p:spPr>
        <p:txBody>
          <a:bodyPr/>
          <a:lstStyle/>
          <a:p>
            <a:r>
              <a:t>В результате вы получите необычайно устойчивую систему, хотя, конечно, ее способность переносить внешние воздействия не безгранична. </a:t>
            </a:r>
          </a:p>
          <a:p>
            <a:r>
              <a:t>Ибо никакой человеческий организм (в сочетании с любым, даже самым продвинутым интеллектом) не сможет избежать умирания. Рано или поздно смерть настигает любое живое существо.</a:t>
            </a:r>
          </a:p>
          <a:p>
            <a:endParaRPr/>
          </a:p>
          <a:p>
            <a:pPr algn="ctr"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Helvetica Neue Medium"/>
              </a:defRPr>
            </a:pPr>
            <a:r>
              <a:t>У способности системы к самовосстановлению и устойчивости всегда есть пределы.</a:t>
            </a:r>
          </a:p>
        </p:txBody>
      </p:sp>
      <p:sp>
        <p:nvSpPr>
          <p:cNvPr id="13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7152693" y="8715375"/>
            <a:ext cx="317395" cy="33342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1481</Words>
  <Application>Microsoft Macintosh PowerPoint</Application>
  <PresentationFormat>Custom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Helvetica Neue</vt:lpstr>
      <vt:lpstr>Helvetica Neue Light</vt:lpstr>
      <vt:lpstr>Helvetica Neue Medium</vt:lpstr>
      <vt:lpstr>Black</vt:lpstr>
      <vt:lpstr>Системный Анализ почему системы так эффективны 1/3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Alexey Rykhalskiy</cp:lastModifiedBy>
  <cp:revision>2</cp:revision>
  <dcterms:modified xsi:type="dcterms:W3CDTF">2025-08-31T08:32:40Z</dcterms:modified>
</cp:coreProperties>
</file>