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46304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90" d="100"/>
          <a:sy n="90" d="100"/>
        </p:scale>
        <p:origin x="12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428750" y="1535906"/>
            <a:ext cx="11772900" cy="30956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8750" y="4714875"/>
            <a:ext cx="11772900" cy="1059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idx="21"/>
          </p:nvPr>
        </p:nvSpPr>
        <p:spPr>
          <a:xfrm>
            <a:off x="-1045806" y="-11906"/>
            <a:ext cx="18620749" cy="103448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-728662" y="476250"/>
            <a:ext cx="13916026" cy="57586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428750" y="6298406"/>
            <a:ext cx="11772900" cy="1333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8750" y="7643813"/>
            <a:ext cx="11772900" cy="1059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28750" y="3024188"/>
            <a:ext cx="11772900" cy="30956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57440" y="-129843"/>
            <a:ext cx="15216190" cy="84534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71563" y="595312"/>
            <a:ext cx="6000750" cy="3738563"/>
          </a:xfrm>
          <a:prstGeom prst="rect">
            <a:avLst/>
          </a:prstGeom>
        </p:spPr>
        <p:txBody>
          <a:bodyPr anchor="b"/>
          <a:lstStyle>
            <a:lvl1pPr>
              <a:defRPr sz="562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71563" y="4429125"/>
            <a:ext cx="6000750" cy="38576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>
            <a:spLocks noGrp="1"/>
          </p:cNvSpPr>
          <p:nvPr>
            <p:ph type="pic" idx="21"/>
          </p:nvPr>
        </p:nvSpPr>
        <p:spPr>
          <a:xfrm>
            <a:off x="5032772" y="1905000"/>
            <a:ext cx="11572875" cy="64293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563" y="2428875"/>
            <a:ext cx="6000750" cy="5893594"/>
          </a:xfrm>
          <a:prstGeom prst="rect">
            <a:avLst/>
          </a:prstGeom>
        </p:spPr>
        <p:txBody>
          <a:bodyPr/>
          <a:lstStyle>
            <a:lvl1pPr marL="321469" indent="-321469">
              <a:spcBef>
                <a:spcPts val="3000"/>
              </a:spcBef>
              <a:buClrTx/>
              <a:defRPr sz="2625"/>
            </a:lvl1pPr>
            <a:lvl2pPr marL="642938" indent="-321469">
              <a:spcBef>
                <a:spcPts val="3000"/>
              </a:spcBef>
              <a:buClrTx/>
              <a:defRPr sz="2625"/>
            </a:lvl2pPr>
            <a:lvl3pPr marL="964406" indent="-321469">
              <a:spcBef>
                <a:spcPts val="3000"/>
              </a:spcBef>
              <a:buClrTx/>
              <a:defRPr sz="2625"/>
            </a:lvl3pPr>
            <a:lvl4pPr marL="1285875" indent="-321469">
              <a:spcBef>
                <a:spcPts val="3000"/>
              </a:spcBef>
              <a:buClrTx/>
              <a:defRPr sz="2625"/>
            </a:lvl4pPr>
            <a:lvl5pPr marL="1607344" indent="-321469">
              <a:spcBef>
                <a:spcPts val="3000"/>
              </a:spcBef>
              <a:buClrTx/>
              <a:defRPr sz="26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1071563" y="1190625"/>
            <a:ext cx="12487275" cy="676275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quarter" idx="21"/>
          </p:nvPr>
        </p:nvSpPr>
        <p:spPr>
          <a:xfrm>
            <a:off x="7229475" y="4655344"/>
            <a:ext cx="6622256" cy="36790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Image"/>
          <p:cNvSpPr>
            <a:spLocks noGrp="1"/>
          </p:cNvSpPr>
          <p:nvPr>
            <p:ph type="pic" sz="quarter" idx="22"/>
          </p:nvPr>
        </p:nvSpPr>
        <p:spPr>
          <a:xfrm>
            <a:off x="7579519" y="599281"/>
            <a:ext cx="6615113" cy="36750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idx="23"/>
          </p:nvPr>
        </p:nvSpPr>
        <p:spPr>
          <a:xfrm>
            <a:off x="-3825478" y="-119063"/>
            <a:ext cx="15216188" cy="8453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428750" y="4039394"/>
            <a:ext cx="11772900" cy="571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71563" y="238125"/>
            <a:ext cx="12487275" cy="202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71563" y="2428875"/>
            <a:ext cx="12487275" cy="58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56700" y="8715375"/>
            <a:ext cx="309380" cy="3334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1431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2862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4293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85725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07156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28587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50018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71450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16719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33438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50156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66875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083594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500313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17031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333750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750469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1431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2862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4293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85725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07156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28587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50018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71450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Системный Анализ…"/>
          <p:cNvSpPr txBox="1">
            <a:spLocks noGrp="1"/>
          </p:cNvSpPr>
          <p:nvPr>
            <p:ph type="ctrTitle"/>
          </p:nvPr>
        </p:nvSpPr>
        <p:spPr>
          <a:xfrm>
            <a:off x="2409825" y="1119188"/>
            <a:ext cx="9810750" cy="3095625"/>
          </a:xfrm>
          <a:prstGeom prst="rect">
            <a:avLst/>
          </a:prstGeom>
        </p:spPr>
        <p:txBody>
          <a:bodyPr/>
          <a:lstStyle/>
          <a:p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почему системы так эффективны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2/3</a:t>
            </a:r>
          </a:p>
        </p:txBody>
      </p:sp>
      <p:sp>
        <p:nvSpPr>
          <p:cNvPr id="110" name="Алексей Рыхальский…"/>
          <p:cNvSpPr txBox="1">
            <a:spLocks noGrp="1"/>
          </p:cNvSpPr>
          <p:nvPr>
            <p:ph type="subTitle" sz="quarter" idx="1"/>
          </p:nvPr>
        </p:nvSpPr>
        <p:spPr>
          <a:xfrm>
            <a:off x="2409825" y="5095875"/>
            <a:ext cx="9810750" cy="10596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03872">
              <a:defRPr sz="3404"/>
            </a:pPr>
            <a:r>
              <a:t>Алексей Рыхальский</a:t>
            </a:r>
          </a:p>
          <a:p>
            <a:pPr defTabSz="503872">
              <a:defRPr sz="3404"/>
            </a:pPr>
            <a:r>
              <a:t>2017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Но прошло время, и новые открытия показали, что нескольких несложных принципов организации вполне достаточно для того, чтобы получить широчайшее разнообразие самоорганизующихся структур.…"/>
          <p:cNvSpPr txBox="1">
            <a:spLocks noGrp="1"/>
          </p:cNvSpPr>
          <p:nvPr>
            <p:ph type="body" idx="21"/>
          </p:nvPr>
        </p:nvSpPr>
        <p:spPr>
          <a:xfrm>
            <a:off x="1534344" y="1166341"/>
            <a:ext cx="11561713" cy="6335068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Но прошло время, и новые открытия показали, что нескольких несложных принципов организации вполне достаточно для того, чтобы получить широчайшее разнообразие самоорганизующихся структур.</a:t>
            </a:r>
          </a:p>
          <a:p>
            <a:r>
              <a:t>Представьте себе простой равносторонний треугольник.   Теперь к каждой стороне в середине пристройте по еще одному равностороннему треугольнику, с длиной стороны в три раза меньше. К каждому образовавшемуся треугольнику пристройте новые треугольники, еще в три раза меньше, и т. д.</a:t>
            </a:r>
          </a:p>
          <a:p>
            <a:r>
              <a:rPr b="1"/>
              <a:t>То, что получится, называется «кривой Коха», или «снежинкой Коха»</a:t>
            </a:r>
            <a:r>
              <a:t> —этапы ее построения показаны на рис. 46.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Рис. 46.…"/>
          <p:cNvSpPr txBox="1">
            <a:spLocks noGrp="1"/>
          </p:cNvSpPr>
          <p:nvPr>
            <p:ph type="body" idx="21"/>
          </p:nvPr>
        </p:nvSpPr>
        <p:spPr>
          <a:xfrm>
            <a:off x="1534343" y="4326588"/>
            <a:ext cx="11561714" cy="43960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400" b="1" i="1" u="sng"/>
            </a:pPr>
            <a:r>
              <a:t>Рис. 46.</a:t>
            </a:r>
          </a:p>
          <a:p>
            <a:r>
              <a:t>Протяженность ее сторон можно увеличивать до бесконечности, но при этом «снежинка» ограничивает конечную площадь. Эта фигура — один из простейших примеров фракталов, самоподобных объектов.      </a:t>
            </a:r>
          </a:p>
          <a:p>
            <a:r>
              <a:t>Изучающая  их фрактальная геометрия находится на стыке искусства и математики. Фракталы строятся по относительно простым правилам, но при этом образуют очень сложные и красивые формы.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142" name="c03p46.png" descr="c03p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157006"/>
            <a:ext cx="10934678" cy="2815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Фрактальное  поведение:…"/>
          <p:cNvSpPr txBox="1">
            <a:spLocks noGrp="1"/>
          </p:cNvSpPr>
          <p:nvPr>
            <p:ph type="body" idx="21"/>
          </p:nvPr>
        </p:nvSpPr>
        <p:spPr>
          <a:xfrm>
            <a:off x="1534343" y="643657"/>
            <a:ext cx="11561714" cy="26417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Фрактальное  поведение:</a:t>
            </a:r>
          </a:p>
          <a:p>
            <a:r>
              <a:t>а) фрактал, иллюстрирующий самовоспроизводимое подобие;</a:t>
            </a:r>
          </a:p>
          <a:p>
            <a:r>
              <a:t>б) фрактальная концептуализация разрастания пригородов (края существующих контуров   становятся точками роста новых) 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146" name="c03p96.png" descr="c03p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95" y="4080328"/>
            <a:ext cx="5246666" cy="39861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c03p97.png" descr="c03p9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734" y="4092234"/>
            <a:ext cx="5318972" cy="3962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На основе всего нескольких элементарных правил построения фракталов компьютер может построить необычайно красивую, сложную, изящную картинку с растительным узором, очень похожим на настоящие листья папоротника.…"/>
          <p:cNvSpPr txBox="1">
            <a:spLocks noGrp="1"/>
          </p:cNvSpPr>
          <p:nvPr>
            <p:ph type="body" idx="21"/>
          </p:nvPr>
        </p:nvSpPr>
        <p:spPr>
          <a:xfrm>
            <a:off x="1534344" y="1339466"/>
            <a:ext cx="11561713" cy="5988819"/>
          </a:xfrm>
          <a:prstGeom prst="rect">
            <a:avLst/>
          </a:prstGeom>
        </p:spPr>
        <p:txBody>
          <a:bodyPr/>
          <a:lstStyle/>
          <a:p>
            <a:r>
              <a:t>На основе всего нескольких элементарных правил построения фракталов компьютер может построить необычайно красивую, сложную, изящную картинку с растительным узором, очень похожим на настоящие листья папоротника.   </a:t>
            </a:r>
          </a:p>
          <a:p>
            <a:r>
              <a:t>Вероятно,   по таким же простым  наборам геометрических правил из одной-единственной клетки развивается сложный человеческий организм. </a:t>
            </a:r>
          </a:p>
          <a:p>
            <a:pPr>
              <a:defRPr b="1"/>
            </a:pPr>
            <a:r>
              <a:rPr u="sng"/>
              <a:t>Базовые правила просты, но на их основе создаются объекты поразительной сложности и совершенства.</a:t>
            </a:r>
            <a:r>
              <a:t> </a:t>
            </a:r>
          </a:p>
          <a:p>
            <a:r>
              <a:t>Фрактальная геометрия, кстати говоря, показала, что суммарная поверхность легких среднестатистического человека по площади не уступает теннисному корту.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Вот еще несколько примеров простых правил организации, по которым строятся самоорганизующиеся системы большой сложности:…"/>
          <p:cNvSpPr txBox="1">
            <a:spLocks noGrp="1"/>
          </p:cNvSpPr>
          <p:nvPr>
            <p:ph type="body" idx="21"/>
          </p:nvPr>
        </p:nvSpPr>
        <p:spPr>
          <a:xfrm>
            <a:off x="1534344" y="1628007"/>
            <a:ext cx="11561713" cy="5411738"/>
          </a:xfrm>
          <a:prstGeom prst="rect">
            <a:avLst/>
          </a:prstGeom>
        </p:spPr>
        <p:txBody>
          <a:bodyPr/>
          <a:lstStyle/>
          <a:p>
            <a:r>
              <a:t>Вот еще несколько примеров простых правил организации, по которым строятся самоорганизующиеся системы большой сложности:</a:t>
            </a:r>
          </a:p>
          <a:p>
            <a:pPr marL="416719" indent="-416719">
              <a:buSzPct val="145000"/>
              <a:buChar char="•"/>
            </a:pPr>
            <a:r>
              <a:t>Все живые объекты, от вирусов до огромных деревьев, от амеб до слонов, основаны на одном и том же наборе правил организации, зашифрованных в молекулах ДНК, РНК и белков.</a:t>
            </a:r>
          </a:p>
          <a:p>
            <a:pPr marL="416719" indent="-416719">
              <a:buSzPct val="145000"/>
              <a:buChar char="•"/>
            </a:pPr>
            <a:r>
              <a:t>Сельскохозяйственная революция (и все, что за ней последовало) началась с открытия: оказывается, люди могут вести оседлый образ жизни, владеть землей, выводить и выращивать зерновые культуры.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«И создал Господь Вселенную, и поместил Землю в центре ее. И создал Господь сушу, и поместил замок в центре ее. И создал Господь человечество, и Церковь в центре его», — таким был основополагающий принцип создания социальных и физических структур в средн"/>
          <p:cNvSpPr txBox="1">
            <a:spLocks noGrp="1"/>
          </p:cNvSpPr>
          <p:nvPr>
            <p:ph type="body" idx="21"/>
          </p:nvPr>
        </p:nvSpPr>
        <p:spPr>
          <a:xfrm>
            <a:off x="1534344" y="1454882"/>
            <a:ext cx="11561713" cy="5757987"/>
          </a:xfrm>
          <a:prstGeom prst="rect">
            <a:avLst/>
          </a:prstGeom>
        </p:spPr>
        <p:txBody>
          <a:bodyPr/>
          <a:lstStyle/>
          <a:p>
            <a:pPr marL="416719" indent="-416719">
              <a:buSzPct val="145000"/>
              <a:buChar char="•"/>
            </a:pPr>
            <a:r>
              <a:t>«И создал Господь Вселенную, и поместил Землю в центре ее. И создал Господь сушу, и поместил замок в центре ее. И создал Господь человечество, и Церковь в центре его», — таким был основополагающий принцип создания социальных и физических структур в средневековой Европе.</a:t>
            </a:r>
          </a:p>
          <a:p>
            <a:pPr marL="416719" indent="-416719">
              <a:buSzPct val="145000"/>
              <a:buChar char="•"/>
            </a:pPr>
            <a:r>
              <a:t>«Бог и мораль давно вышли из моды; человеку следует придерживаться объективной и научной точки зрения, он должен владеть средствами производства и приумножать их, а других людей и природу рассматривать как средства производства», — таков основополагающий принцип промышленной революции.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 Сложность…"/>
          <p:cNvSpPr txBox="1">
            <a:spLocks noGrp="1"/>
          </p:cNvSpPr>
          <p:nvPr>
            <p:ph type="body" idx="21"/>
          </p:nvPr>
        </p:nvSpPr>
        <p:spPr>
          <a:xfrm>
            <a:off x="700088" y="12180"/>
            <a:ext cx="13373100" cy="864339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1. </a:t>
            </a:r>
            <a:r>
              <a:rPr dirty="0" err="1"/>
              <a:t>Сложность</a:t>
            </a:r>
            <a:endParaRPr dirty="0"/>
          </a:p>
          <a:p>
            <a:r>
              <a:rPr dirty="0" err="1"/>
              <a:t>Сложность</a:t>
            </a:r>
            <a:r>
              <a:rPr dirty="0"/>
              <a:t> </a:t>
            </a:r>
            <a:r>
              <a:rPr dirty="0" err="1"/>
              <a:t>становится</a:t>
            </a:r>
            <a:r>
              <a:rPr dirty="0"/>
              <a:t> </a:t>
            </a:r>
            <a:r>
              <a:rPr dirty="0" err="1"/>
              <a:t>следствием</a:t>
            </a:r>
            <a:r>
              <a:rPr dirty="0"/>
              <a:t> </a:t>
            </a:r>
            <a:r>
              <a:rPr dirty="0" err="1"/>
              <a:t>коллективного</a:t>
            </a:r>
            <a:r>
              <a:rPr dirty="0"/>
              <a:t> </a:t>
            </a:r>
            <a:r>
              <a:rPr dirty="0" err="1"/>
              <a:t>поведения</a:t>
            </a:r>
            <a:r>
              <a:rPr dirty="0"/>
              <a:t> </a:t>
            </a:r>
            <a:r>
              <a:rPr dirty="0" err="1"/>
              <a:t>множества</a:t>
            </a:r>
            <a:r>
              <a:rPr dirty="0"/>
              <a:t> </a:t>
            </a:r>
            <a:r>
              <a:rPr dirty="0" err="1"/>
              <a:t>взаимодействующих</a:t>
            </a:r>
            <a:r>
              <a:rPr dirty="0"/>
              <a:t> </a:t>
            </a:r>
            <a:r>
              <a:rPr dirty="0" err="1"/>
              <a:t>агентов</a:t>
            </a:r>
            <a:r>
              <a:rPr dirty="0"/>
              <a:t>. </a:t>
            </a:r>
          </a:p>
          <a:p>
            <a:r>
              <a:rPr dirty="0" err="1"/>
              <a:t>Подобные</a:t>
            </a:r>
            <a:r>
              <a:rPr dirty="0"/>
              <a:t> </a:t>
            </a:r>
            <a:r>
              <a:rPr dirty="0" err="1"/>
              <a:t>агенты</a:t>
            </a:r>
            <a:r>
              <a:rPr dirty="0"/>
              <a:t> </a:t>
            </a:r>
            <a:r>
              <a:rPr dirty="0" err="1"/>
              <a:t>способны</a:t>
            </a:r>
            <a:r>
              <a:rPr dirty="0"/>
              <a:t> </a:t>
            </a:r>
            <a:r>
              <a:rPr dirty="0" err="1"/>
              <a:t>порождать</a:t>
            </a:r>
            <a:r>
              <a:rPr dirty="0"/>
              <a:t> </a:t>
            </a:r>
            <a:r>
              <a:rPr dirty="0" err="1"/>
              <a:t>обычные</a:t>
            </a:r>
            <a:r>
              <a:rPr dirty="0"/>
              <a:t> </a:t>
            </a:r>
            <a:r>
              <a:rPr dirty="0" err="1"/>
              <a:t>явления</a:t>
            </a:r>
            <a:r>
              <a:rPr dirty="0"/>
              <a:t>, </a:t>
            </a:r>
            <a:r>
              <a:rPr dirty="0" err="1"/>
              <a:t>такие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u="sng" dirty="0" err="1"/>
              <a:t>колонии</a:t>
            </a:r>
            <a:r>
              <a:rPr u="sng" dirty="0"/>
              <a:t> </a:t>
            </a:r>
            <a:r>
              <a:rPr u="sng" dirty="0" err="1"/>
              <a:t>муравьев</a:t>
            </a:r>
            <a:r>
              <a:rPr u="sng" dirty="0"/>
              <a:t>, </a:t>
            </a:r>
            <a:r>
              <a:rPr u="sng" dirty="0" err="1"/>
              <a:t>пробки</a:t>
            </a:r>
            <a:r>
              <a:rPr u="sng" dirty="0"/>
              <a:t> </a:t>
            </a:r>
            <a:r>
              <a:rPr u="sng" dirty="0" err="1"/>
              <a:t>на</a:t>
            </a:r>
            <a:r>
              <a:rPr u="sng" dirty="0"/>
              <a:t> </a:t>
            </a:r>
            <a:r>
              <a:rPr u="sng" dirty="0" err="1"/>
              <a:t>дорогах</a:t>
            </a:r>
            <a:r>
              <a:rPr u="sng" dirty="0"/>
              <a:t>, </a:t>
            </a:r>
            <a:r>
              <a:rPr u="sng" dirty="0" err="1"/>
              <a:t>биржи</a:t>
            </a:r>
            <a:r>
              <a:rPr u="sng" dirty="0"/>
              <a:t> </a:t>
            </a:r>
            <a:r>
              <a:rPr u="sng" dirty="0" err="1"/>
              <a:t>ценных</a:t>
            </a:r>
            <a:r>
              <a:rPr u="sng" dirty="0"/>
              <a:t> </a:t>
            </a:r>
            <a:r>
              <a:rPr u="sng" dirty="0" err="1"/>
              <a:t>бумаг</a:t>
            </a:r>
            <a:r>
              <a:rPr u="sng" dirty="0"/>
              <a:t>, </a:t>
            </a:r>
            <a:r>
              <a:rPr u="sng" dirty="0" err="1"/>
              <a:t>лесные</a:t>
            </a:r>
            <a:r>
              <a:rPr u="sng" dirty="0"/>
              <a:t> </a:t>
            </a:r>
            <a:r>
              <a:rPr u="sng" dirty="0" err="1"/>
              <a:t>экосистемы</a:t>
            </a:r>
            <a:r>
              <a:rPr u="sng" dirty="0"/>
              <a:t> </a:t>
            </a:r>
            <a:r>
              <a:rPr u="sng" dirty="0" err="1"/>
              <a:t>и</a:t>
            </a:r>
            <a:r>
              <a:rPr u="sng" dirty="0"/>
              <a:t> </a:t>
            </a:r>
            <a:r>
              <a:rPr u="sng" dirty="0" err="1"/>
              <a:t>системы</a:t>
            </a:r>
            <a:r>
              <a:rPr u="sng" dirty="0"/>
              <a:t> </a:t>
            </a:r>
            <a:r>
              <a:rPr u="sng" dirty="0" err="1"/>
              <a:t>цепочки</a:t>
            </a:r>
            <a:r>
              <a:rPr u="sng" dirty="0"/>
              <a:t> </a:t>
            </a:r>
            <a:r>
              <a:rPr u="sng" dirty="0" err="1"/>
              <a:t>поставки</a:t>
            </a:r>
            <a:r>
              <a:rPr u="sng" dirty="0"/>
              <a:t>.</a:t>
            </a:r>
          </a:p>
          <a:p>
            <a:r>
              <a:rPr dirty="0" err="1"/>
              <a:t>Однако</a:t>
            </a:r>
            <a:r>
              <a:rPr dirty="0"/>
              <a:t> </a:t>
            </a:r>
            <a:r>
              <a:rPr dirty="0" err="1"/>
              <a:t>сложные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всегда</a:t>
            </a:r>
            <a:r>
              <a:rPr dirty="0"/>
              <a:t> </a:t>
            </a:r>
            <a:r>
              <a:rPr dirty="0" err="1"/>
              <a:t>сложны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восприятии</a:t>
            </a:r>
            <a:r>
              <a:rPr dirty="0"/>
              <a:t>. 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моделирование</a:t>
            </a:r>
            <a:r>
              <a:rPr dirty="0"/>
              <a:t> </a:t>
            </a:r>
            <a:r>
              <a:rPr dirty="0" err="1"/>
              <a:t>колонии</a:t>
            </a:r>
            <a:r>
              <a:rPr dirty="0"/>
              <a:t> </a:t>
            </a:r>
            <a:r>
              <a:rPr dirty="0" err="1"/>
              <a:t>муравьев</a:t>
            </a:r>
            <a:r>
              <a:rPr dirty="0"/>
              <a:t>, </a:t>
            </a:r>
            <a:r>
              <a:rPr dirty="0" err="1"/>
              <a:t>выглядит</a:t>
            </a:r>
            <a:r>
              <a:rPr dirty="0"/>
              <a:t> </a:t>
            </a:r>
            <a:r>
              <a:rPr dirty="0" err="1"/>
              <a:t>достаточно</a:t>
            </a:r>
            <a:r>
              <a:rPr dirty="0"/>
              <a:t> </a:t>
            </a:r>
            <a:r>
              <a:rPr dirty="0" err="1"/>
              <a:t>просто</a:t>
            </a:r>
            <a:r>
              <a:rPr dirty="0"/>
              <a:t>. </a:t>
            </a:r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муравей</a:t>
            </a:r>
            <a:r>
              <a:rPr dirty="0"/>
              <a:t> </a:t>
            </a:r>
            <a:r>
              <a:rPr dirty="0" err="1"/>
              <a:t>живет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следующим</a:t>
            </a:r>
            <a:r>
              <a:rPr dirty="0"/>
              <a:t> </a:t>
            </a:r>
            <a:r>
              <a:rPr dirty="0" err="1"/>
              <a:t>трем</a:t>
            </a:r>
            <a:r>
              <a:rPr dirty="0"/>
              <a:t> </a:t>
            </a:r>
            <a:r>
              <a:rPr dirty="0" err="1"/>
              <a:t>простым</a:t>
            </a:r>
            <a:r>
              <a:rPr dirty="0"/>
              <a:t> </a:t>
            </a:r>
            <a:r>
              <a:rPr dirty="0" err="1"/>
              <a:t>правилам</a:t>
            </a:r>
            <a:r>
              <a:rPr dirty="0"/>
              <a:t>. </a:t>
            </a:r>
          </a:p>
          <a:p>
            <a:pPr marL="595313" indent="-595313">
              <a:buSzPct val="100000"/>
              <a:buAutoNum type="arabicPeriod"/>
            </a:pPr>
            <a:r>
              <a:rPr dirty="0" err="1"/>
              <a:t>Перемещайся</a:t>
            </a:r>
            <a:r>
              <a:rPr dirty="0"/>
              <a:t> </a:t>
            </a:r>
            <a:r>
              <a:rPr dirty="0" err="1"/>
              <a:t>случайным</a:t>
            </a:r>
            <a:r>
              <a:rPr dirty="0"/>
              <a:t> </a:t>
            </a:r>
            <a:r>
              <a:rPr dirty="0" err="1"/>
              <a:t>образом</a:t>
            </a:r>
            <a:r>
              <a:rPr dirty="0"/>
              <a:t>. </a:t>
            </a:r>
          </a:p>
          <a:p>
            <a:pPr marL="595313" indent="-595313">
              <a:buSzPct val="100000"/>
              <a:buAutoNum type="arabicPeriod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найдена</a:t>
            </a:r>
            <a:r>
              <a:rPr dirty="0"/>
              <a:t> </a:t>
            </a:r>
            <a:r>
              <a:rPr dirty="0" err="1"/>
              <a:t>пища</a:t>
            </a:r>
            <a:r>
              <a:rPr dirty="0"/>
              <a:t>, </a:t>
            </a:r>
            <a:r>
              <a:rPr dirty="0" err="1"/>
              <a:t>отнеси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часть</a:t>
            </a:r>
            <a:r>
              <a:rPr dirty="0"/>
              <a:t> </a:t>
            </a:r>
            <a:r>
              <a:rPr dirty="0" err="1"/>
              <a:t>обратно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колонию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оставь</a:t>
            </a:r>
            <a:r>
              <a:rPr dirty="0"/>
              <a:t> </a:t>
            </a:r>
            <a:r>
              <a:rPr dirty="0" err="1"/>
              <a:t>след</a:t>
            </a:r>
            <a:r>
              <a:rPr dirty="0"/>
              <a:t> </a:t>
            </a:r>
            <a:r>
              <a:rPr dirty="0" err="1"/>
              <a:t>феромона</a:t>
            </a:r>
            <a:r>
              <a:rPr dirty="0"/>
              <a:t>,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со</a:t>
            </a:r>
            <a:r>
              <a:rPr dirty="0"/>
              <a:t> </a:t>
            </a:r>
            <a:r>
              <a:rPr dirty="0" err="1"/>
              <a:t>временем</a:t>
            </a:r>
            <a:r>
              <a:rPr dirty="0"/>
              <a:t> </a:t>
            </a:r>
            <a:r>
              <a:rPr dirty="0" err="1"/>
              <a:t>испарится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перейди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правилу</a:t>
            </a:r>
            <a:r>
              <a:rPr dirty="0"/>
              <a:t> 1. </a:t>
            </a:r>
          </a:p>
          <a:p>
            <a:pPr marL="595313" indent="-595313">
              <a:buSzPct val="100000"/>
              <a:buAutoNum type="arabicPeriod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след</a:t>
            </a:r>
            <a:r>
              <a:rPr dirty="0"/>
              <a:t> </a:t>
            </a:r>
            <a:r>
              <a:rPr dirty="0" err="1"/>
              <a:t>феромона</a:t>
            </a:r>
            <a:r>
              <a:rPr dirty="0"/>
              <a:t> </a:t>
            </a:r>
            <a:r>
              <a:rPr dirty="0" err="1"/>
              <a:t>найден</a:t>
            </a:r>
            <a:r>
              <a:rPr dirty="0"/>
              <a:t>, </a:t>
            </a:r>
            <a:r>
              <a:rPr dirty="0" err="1"/>
              <a:t>двигайся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нему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пище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затем</a:t>
            </a:r>
            <a:r>
              <a:rPr dirty="0"/>
              <a:t> </a:t>
            </a:r>
            <a:r>
              <a:rPr dirty="0" err="1"/>
              <a:t>перейди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правилу</a:t>
            </a:r>
            <a:r>
              <a:rPr dirty="0"/>
              <a:t> 2.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Распространенный пример того, как простые правила порождают возникающую структуру — это стая птиц. Каждое движение стаи настолько прекрасно, что кажется, будто его специально срежессировали. Более того, движения стаи кажутся более плавными, чем движения "/>
          <p:cNvSpPr txBox="1">
            <a:spLocks noGrp="1"/>
          </p:cNvSpPr>
          <p:nvPr>
            <p:ph type="body" idx="21"/>
          </p:nvPr>
        </p:nvSpPr>
        <p:spPr>
          <a:xfrm>
            <a:off x="571500" y="-103237"/>
            <a:ext cx="13544550" cy="8874224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Распространенный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простые</a:t>
            </a:r>
            <a:r>
              <a:rPr dirty="0"/>
              <a:t> </a:t>
            </a:r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порождают</a:t>
            </a:r>
            <a:r>
              <a:rPr dirty="0"/>
              <a:t> </a:t>
            </a:r>
            <a:r>
              <a:rPr dirty="0" err="1"/>
              <a:t>возникающую</a:t>
            </a:r>
            <a:r>
              <a:rPr dirty="0"/>
              <a:t> </a:t>
            </a:r>
            <a:r>
              <a:rPr dirty="0" err="1"/>
              <a:t>структуру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стая</a:t>
            </a:r>
            <a:r>
              <a:rPr dirty="0"/>
              <a:t> </a:t>
            </a:r>
            <a:r>
              <a:rPr dirty="0" err="1"/>
              <a:t>птиц</a:t>
            </a:r>
            <a:r>
              <a:rPr dirty="0"/>
              <a:t>. </a:t>
            </a:r>
            <a:r>
              <a:rPr dirty="0" err="1"/>
              <a:t>Каждое</a:t>
            </a:r>
            <a:r>
              <a:rPr dirty="0"/>
              <a:t> </a:t>
            </a:r>
            <a:r>
              <a:rPr dirty="0" err="1"/>
              <a:t>движение</a:t>
            </a:r>
            <a:r>
              <a:rPr dirty="0"/>
              <a:t> </a:t>
            </a:r>
            <a:r>
              <a:rPr dirty="0" err="1"/>
              <a:t>стаи</a:t>
            </a:r>
            <a:r>
              <a:rPr dirty="0"/>
              <a:t> </a:t>
            </a:r>
            <a:r>
              <a:rPr dirty="0" err="1"/>
              <a:t>настолько</a:t>
            </a:r>
            <a:r>
              <a:rPr dirty="0"/>
              <a:t> </a:t>
            </a:r>
            <a:r>
              <a:rPr dirty="0" err="1"/>
              <a:t>прекрасно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кажется</a:t>
            </a:r>
            <a:r>
              <a:rPr dirty="0"/>
              <a:t>, </a:t>
            </a:r>
            <a:r>
              <a:rPr dirty="0" err="1"/>
              <a:t>будто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специально</a:t>
            </a:r>
            <a:r>
              <a:rPr dirty="0"/>
              <a:t> </a:t>
            </a:r>
            <a:r>
              <a:rPr dirty="0" err="1"/>
              <a:t>срежессировали</a:t>
            </a:r>
            <a:r>
              <a:rPr dirty="0"/>
              <a:t>.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того</a:t>
            </a:r>
            <a:r>
              <a:rPr dirty="0"/>
              <a:t>, </a:t>
            </a:r>
            <a:r>
              <a:rPr dirty="0" err="1"/>
              <a:t>движения</a:t>
            </a:r>
            <a:r>
              <a:rPr dirty="0"/>
              <a:t> </a:t>
            </a:r>
            <a:r>
              <a:rPr dirty="0" err="1"/>
              <a:t>стаи</a:t>
            </a:r>
            <a:r>
              <a:rPr dirty="0"/>
              <a:t> </a:t>
            </a:r>
            <a:r>
              <a:rPr dirty="0" err="1"/>
              <a:t>кажутся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плавными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движения</a:t>
            </a:r>
            <a:r>
              <a:rPr dirty="0"/>
              <a:t> </a:t>
            </a:r>
            <a:r>
              <a:rPr dirty="0" err="1"/>
              <a:t>любой</a:t>
            </a:r>
            <a:r>
              <a:rPr dirty="0"/>
              <a:t> </a:t>
            </a:r>
            <a:r>
              <a:rPr dirty="0" err="1"/>
              <a:t>птицы</a:t>
            </a:r>
            <a:r>
              <a:rPr dirty="0"/>
              <a:t>. </a:t>
            </a:r>
            <a:r>
              <a:rPr dirty="0" err="1"/>
              <a:t>Однако</a:t>
            </a:r>
            <a:r>
              <a:rPr dirty="0"/>
              <a:t> </a:t>
            </a:r>
            <a:r>
              <a:rPr dirty="0" err="1"/>
              <a:t>стая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никакого</a:t>
            </a:r>
            <a:r>
              <a:rPr dirty="0"/>
              <a:t> </a:t>
            </a:r>
            <a:r>
              <a:rPr dirty="0" err="1"/>
              <a:t>управления</a:t>
            </a:r>
            <a:r>
              <a:rPr dirty="0"/>
              <a:t> </a:t>
            </a:r>
            <a:r>
              <a:rPr dirty="0" err="1"/>
              <a:t>высокого</a:t>
            </a:r>
            <a:r>
              <a:rPr dirty="0"/>
              <a:t> </a:t>
            </a:r>
            <a:r>
              <a:rPr dirty="0" err="1"/>
              <a:t>уровня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даже</a:t>
            </a:r>
            <a:r>
              <a:rPr dirty="0"/>
              <a:t> </a:t>
            </a:r>
            <a:r>
              <a:rPr dirty="0" err="1"/>
              <a:t>птицы-вожака</a:t>
            </a:r>
            <a:r>
              <a:rPr dirty="0"/>
              <a:t>. </a:t>
            </a:r>
            <a:r>
              <a:rPr dirty="0" err="1"/>
              <a:t>Каждая</a:t>
            </a:r>
            <a:r>
              <a:rPr dirty="0"/>
              <a:t> </a:t>
            </a:r>
            <a:r>
              <a:rPr dirty="0" err="1"/>
              <a:t>птица</a:t>
            </a:r>
            <a:r>
              <a:rPr dirty="0"/>
              <a:t> </a:t>
            </a:r>
            <a:r>
              <a:rPr dirty="0" err="1"/>
              <a:t>следует</a:t>
            </a:r>
            <a:r>
              <a:rPr dirty="0"/>
              <a:t> </a:t>
            </a:r>
            <a:r>
              <a:rPr dirty="0" err="1"/>
              <a:t>простому</a:t>
            </a:r>
            <a:r>
              <a:rPr dirty="0"/>
              <a:t> </a:t>
            </a:r>
            <a:r>
              <a:rPr dirty="0" err="1"/>
              <a:t>набору</a:t>
            </a:r>
            <a:r>
              <a:rPr dirty="0"/>
              <a:t> </a:t>
            </a:r>
            <a:r>
              <a:rPr dirty="0" err="1"/>
              <a:t>правил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использует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птицами</a:t>
            </a:r>
            <a:r>
              <a:rPr dirty="0"/>
              <a:t>, </a:t>
            </a:r>
            <a:r>
              <a:rPr dirty="0" err="1"/>
              <a:t>находящимися</a:t>
            </a:r>
            <a:r>
              <a:rPr dirty="0"/>
              <a:t> </a:t>
            </a:r>
            <a:r>
              <a:rPr dirty="0" err="1"/>
              <a:t>вблизи</a:t>
            </a:r>
            <a:r>
              <a:rPr dirty="0"/>
              <a:t> </a:t>
            </a:r>
            <a:r>
              <a:rPr dirty="0" err="1"/>
              <a:t>нее</a:t>
            </a:r>
            <a:r>
              <a:rPr dirty="0"/>
              <a:t>.</a:t>
            </a:r>
          </a:p>
          <a:p>
            <a:pPr marL="595313" indent="-595313">
              <a:buSzPct val="100000"/>
              <a:buAutoNum type="arabicPeriod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ты</a:t>
            </a:r>
            <a:r>
              <a:rPr dirty="0"/>
              <a:t> </a:t>
            </a:r>
            <a:r>
              <a:rPr dirty="0" err="1"/>
              <a:t>оказалась</a:t>
            </a:r>
            <a:r>
              <a:rPr dirty="0"/>
              <a:t> </a:t>
            </a:r>
            <a:r>
              <a:rPr dirty="0" err="1"/>
              <a:t>далеко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других</a:t>
            </a:r>
            <a:r>
              <a:rPr dirty="0"/>
              <a:t> </a:t>
            </a:r>
            <a:r>
              <a:rPr dirty="0" err="1"/>
              <a:t>птиц</a:t>
            </a:r>
            <a:r>
              <a:rPr dirty="0"/>
              <a:t>, </a:t>
            </a:r>
            <a:r>
              <a:rPr dirty="0" err="1"/>
              <a:t>следуй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ближайшей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них</a:t>
            </a:r>
            <a:r>
              <a:rPr dirty="0"/>
              <a:t>. </a:t>
            </a:r>
          </a:p>
          <a:p>
            <a:pPr marL="595313" indent="-595313">
              <a:buSzPct val="100000"/>
              <a:buAutoNum type="arabicPeriod"/>
            </a:pP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ты</a:t>
            </a:r>
            <a:r>
              <a:rPr dirty="0"/>
              <a:t> </a:t>
            </a:r>
            <a:r>
              <a:rPr dirty="0" err="1"/>
              <a:t>можешь</a:t>
            </a:r>
            <a:r>
              <a:rPr dirty="0"/>
              <a:t> </a:t>
            </a:r>
            <a:r>
              <a:rPr dirty="0" err="1"/>
              <a:t>врезаться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другую</a:t>
            </a:r>
            <a:r>
              <a:rPr dirty="0"/>
              <a:t> </a:t>
            </a:r>
            <a:r>
              <a:rPr dirty="0" err="1"/>
              <a:t>птицу</a:t>
            </a:r>
            <a:r>
              <a:rPr dirty="0"/>
              <a:t>, </a:t>
            </a:r>
            <a:r>
              <a:rPr dirty="0" err="1"/>
              <a:t>поверни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сторону</a:t>
            </a:r>
            <a:r>
              <a:rPr dirty="0"/>
              <a:t>. </a:t>
            </a:r>
          </a:p>
          <a:p>
            <a:pPr marL="595313" indent="-595313">
              <a:buSzPct val="100000"/>
              <a:buAutoNum type="arabicPeriod"/>
            </a:pP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противном</a:t>
            </a:r>
            <a:r>
              <a:rPr dirty="0"/>
              <a:t> </a:t>
            </a:r>
            <a:r>
              <a:rPr dirty="0" err="1"/>
              <a:t>случае</a:t>
            </a:r>
            <a:r>
              <a:rPr dirty="0"/>
              <a:t>, </a:t>
            </a:r>
            <a:r>
              <a:rPr dirty="0" err="1"/>
              <a:t>лети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том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направлении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ближайшая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тебе</a:t>
            </a:r>
            <a:r>
              <a:rPr dirty="0"/>
              <a:t> </a:t>
            </a:r>
            <a:r>
              <a:rPr dirty="0" err="1"/>
              <a:t>птица</a:t>
            </a:r>
            <a:r>
              <a:rPr dirty="0"/>
              <a:t>. </a:t>
            </a:r>
          </a:p>
          <a:p>
            <a:r>
              <a:rPr u="sng" dirty="0" err="1"/>
              <a:t>Таким</a:t>
            </a:r>
            <a:r>
              <a:rPr u="sng" dirty="0"/>
              <a:t> </a:t>
            </a:r>
            <a:r>
              <a:rPr u="sng" dirty="0" err="1"/>
              <a:t>образом</a:t>
            </a:r>
            <a:r>
              <a:rPr u="sng" dirty="0"/>
              <a:t> </a:t>
            </a:r>
            <a:r>
              <a:rPr u="sng" dirty="0" err="1"/>
              <a:t>ведут</a:t>
            </a:r>
            <a:r>
              <a:rPr u="sng" dirty="0"/>
              <a:t> </a:t>
            </a:r>
            <a:r>
              <a:rPr u="sng" dirty="0" err="1"/>
              <a:t>себя</a:t>
            </a:r>
            <a:r>
              <a:rPr u="sng" dirty="0"/>
              <a:t> </a:t>
            </a:r>
            <a:r>
              <a:rPr u="sng" dirty="0" err="1"/>
              <a:t>не</a:t>
            </a:r>
            <a:r>
              <a:rPr u="sng" dirty="0"/>
              <a:t> </a:t>
            </a:r>
            <a:r>
              <a:rPr u="sng" dirty="0" err="1"/>
              <a:t>только</a:t>
            </a:r>
            <a:r>
              <a:rPr u="sng" dirty="0"/>
              <a:t> </a:t>
            </a:r>
            <a:r>
              <a:rPr u="sng" dirty="0" err="1"/>
              <a:t>стаи</a:t>
            </a:r>
            <a:r>
              <a:rPr u="sng" dirty="0"/>
              <a:t> </a:t>
            </a:r>
            <a:r>
              <a:rPr u="sng" dirty="0" err="1"/>
              <a:t>птиц</a:t>
            </a:r>
            <a:r>
              <a:rPr u="sng" dirty="0"/>
              <a:t>: </a:t>
            </a:r>
            <a:r>
              <a:rPr u="sng" dirty="0" err="1"/>
              <a:t>рои</a:t>
            </a:r>
            <a:r>
              <a:rPr u="sng" dirty="0"/>
              <a:t> </a:t>
            </a:r>
            <a:r>
              <a:rPr u="sng" dirty="0" err="1"/>
              <a:t>пчел</a:t>
            </a:r>
            <a:r>
              <a:rPr u="sng" dirty="0"/>
              <a:t>, </a:t>
            </a:r>
            <a:r>
              <a:rPr u="sng" dirty="0" err="1"/>
              <a:t>стаи</a:t>
            </a:r>
            <a:r>
              <a:rPr u="sng" dirty="0"/>
              <a:t> </a:t>
            </a:r>
            <a:r>
              <a:rPr u="sng" dirty="0" err="1"/>
              <a:t>рыб</a:t>
            </a:r>
            <a:r>
              <a:rPr u="sng" dirty="0"/>
              <a:t>, </a:t>
            </a:r>
            <a:r>
              <a:rPr u="sng" dirty="0" err="1"/>
              <a:t>колонии</a:t>
            </a:r>
            <a:r>
              <a:rPr u="sng" dirty="0"/>
              <a:t> </a:t>
            </a:r>
            <a:r>
              <a:rPr u="sng" dirty="0" err="1"/>
              <a:t>муравьев</a:t>
            </a:r>
            <a:r>
              <a:rPr u="sng" dirty="0"/>
              <a:t>, </a:t>
            </a:r>
            <a:r>
              <a:rPr u="sng" dirty="0" err="1"/>
              <a:t>трафик</a:t>
            </a:r>
            <a:r>
              <a:rPr u="sng" dirty="0"/>
              <a:t> </a:t>
            </a:r>
            <a:r>
              <a:rPr u="sng" dirty="0" err="1"/>
              <a:t>на</a:t>
            </a:r>
            <a:r>
              <a:rPr u="sng" dirty="0"/>
              <a:t> </a:t>
            </a:r>
            <a:r>
              <a:rPr u="sng" dirty="0" err="1"/>
              <a:t>автостраде</a:t>
            </a:r>
            <a:r>
              <a:rPr u="sng" dirty="0"/>
              <a:t>. </a:t>
            </a:r>
            <a:r>
              <a:rPr dirty="0" err="1"/>
              <a:t>Сложное</a:t>
            </a:r>
            <a:r>
              <a:rPr dirty="0"/>
              <a:t> </a:t>
            </a:r>
            <a:r>
              <a:rPr dirty="0" err="1"/>
              <a:t>поведение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обязательно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сложные</a:t>
            </a:r>
            <a:r>
              <a:rPr dirty="0"/>
              <a:t> </a:t>
            </a:r>
            <a:r>
              <a:rPr dirty="0" err="1"/>
              <a:t>причины</a:t>
            </a:r>
            <a:r>
              <a:rPr dirty="0"/>
              <a:t>.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2. Основные вопросы…"/>
          <p:cNvSpPr txBox="1">
            <a:spLocks noGrp="1"/>
          </p:cNvSpPr>
          <p:nvPr>
            <p:ph type="body" idx="21"/>
          </p:nvPr>
        </p:nvSpPr>
        <p:spPr>
          <a:xfrm>
            <a:off x="1534344" y="877801"/>
            <a:ext cx="11561713" cy="691214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2. Основные вопросы</a:t>
            </a:r>
          </a:p>
          <a:p>
            <a:r>
              <a:rPr b="1"/>
              <a:t>Агенты</a:t>
            </a:r>
            <a:r>
              <a:t>. Это главная идея. В сложных системах существуют автономные объекты, которые взаимодействуют друг с другом при выполнении своих определенных задач. </a:t>
            </a:r>
          </a:p>
          <a:p>
            <a:pPr marL="512884" indent="-512884">
              <a:buSzPct val="145000"/>
              <a:buChar char="•"/>
            </a:pPr>
            <a:r>
              <a:t>Агенты приспосабливаются - они должны иметь возможность реагировать на свою среду и, возможно, изменять свое поведение на основе полученной информации. </a:t>
            </a:r>
          </a:p>
          <a:p>
            <a:pPr marL="512884" indent="-512884">
              <a:buSzPct val="145000"/>
              <a:buChar char="•"/>
            </a:pPr>
            <a:r>
              <a:t>Сложные системы также характеризуются своими возникающими структурами. Возникающая структура - это логически связанная схема, которая формируется в результате взаимодействия между агентами. Например, процесс формирования всей колонии муравьев не был запрограммирован. 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Успешные системы с возникающими структурами часто существуют на грани порядка и хаоса. Если любой организм или организация все время упорядочены или всегда находятся в состоянии хаоса, это предвестник гибели. Однако для существования объекта промежуточно"/>
          <p:cNvSpPr txBox="1">
            <a:spLocks noGrp="1"/>
          </p:cNvSpPr>
          <p:nvPr>
            <p:ph type="body" idx="21"/>
          </p:nvPr>
        </p:nvSpPr>
        <p:spPr>
          <a:xfrm>
            <a:off x="1534344" y="1685715"/>
            <a:ext cx="11561713" cy="5296322"/>
          </a:xfrm>
          <a:prstGeom prst="rect">
            <a:avLst/>
          </a:prstGeom>
        </p:spPr>
        <p:txBody>
          <a:bodyPr/>
          <a:lstStyle/>
          <a:p>
            <a:pPr marL="512884" indent="-512884">
              <a:buSzPct val="145000"/>
              <a:buChar char="•"/>
            </a:pPr>
            <a:r>
              <a:t>Успешные системы с возникающими структурами часто существуют на грани порядка и хаоса. Если любой организм или организация все время упорядочены или всегда находятся в состоянии хаоса, это предвестник гибели. Однако для существования объекта промежуточное состояние необходимо. </a:t>
            </a:r>
          </a:p>
          <a:p>
            <a:pPr marL="512884" indent="-512884">
              <a:buSzPct val="145000"/>
              <a:buChar char="•"/>
            </a:pPr>
            <a:r>
              <a:t>Нужно учиться у природы. Она уже миллиарды лет решала серьезные комбинаторные задачи, поэтому при создании систем на базе агентов, имеет смысл рассматривать паразитизм, симбиоз, репродукцию, генетику, митоз и естественный отбор.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амоорганизация…"/>
          <p:cNvSpPr txBox="1">
            <a:spLocks noGrp="1"/>
          </p:cNvSpPr>
          <p:nvPr>
            <p:ph type="body" idx="21"/>
          </p:nvPr>
        </p:nvSpPr>
        <p:spPr>
          <a:xfrm>
            <a:off x="1534344" y="3820914"/>
            <a:ext cx="11561713" cy="102592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Helvetica Neue Medium"/>
              </a:defRPr>
            </a:pPr>
            <a:r>
              <a:rPr dirty="0" err="1"/>
              <a:t>Самоорганизация</a:t>
            </a:r>
            <a:endParaRPr dirty="0"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3.Агенты и возникающие структуры…"/>
          <p:cNvSpPr txBox="1">
            <a:spLocks noGrp="1"/>
          </p:cNvSpPr>
          <p:nvPr>
            <p:ph type="body" idx="21"/>
          </p:nvPr>
        </p:nvSpPr>
        <p:spPr>
          <a:xfrm>
            <a:off x="1534344" y="1628007"/>
            <a:ext cx="11561713" cy="541173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3.Агенты и возникающие структуры</a:t>
            </a:r>
          </a:p>
          <a:p>
            <a:r>
              <a:t>В случае биржи ценных бумаг, тысячи агентов действуют независимо, покупая и продавая конкретные акции и боны. Из этого независимого поведения и возникает напоминающий организм продукт, называемый биржей ценных бумаг. Другими словами, рост и падение на бирже не управляется центральным процессом: они становятся результатом взаимодействия агентов. </a:t>
            </a:r>
          </a:p>
          <a:p>
            <a:r>
              <a:t>Колонии муравьев — возникающие структуры, которые появляются в результате интерактивных действий отдельных муравьев.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Еще одним примером возникающих структур могут служить семьи, организации, общества, рынки, стаи птиц и транспортные пробки.…"/>
          <p:cNvSpPr txBox="1">
            <a:spLocks noGrp="1"/>
          </p:cNvSpPr>
          <p:nvPr>
            <p:ph type="body" idx="21"/>
          </p:nvPr>
        </p:nvSpPr>
        <p:spPr>
          <a:xfrm>
            <a:off x="1534344" y="2147380"/>
            <a:ext cx="11561713" cy="4372992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Еще одним примером возникающих структур могут служить семьи, организации, общества, рынки, стаи птиц и транспортные пробки. </a:t>
            </a:r>
          </a:p>
          <a:p>
            <a:r>
              <a:t>В ИТ-системах к ним могут относиться </a:t>
            </a:r>
          </a:p>
          <a:p>
            <a:pPr marL="416719" indent="-416719">
              <a:buSzPct val="145000"/>
              <a:buChar char="•"/>
            </a:pPr>
            <a:r>
              <a:t>системы цепочек поставки, </a:t>
            </a:r>
          </a:p>
          <a:p>
            <a:pPr marL="416719" indent="-416719">
              <a:buSzPct val="145000"/>
              <a:buChar char="•"/>
            </a:pPr>
            <a:r>
              <a:t>планирования, </a:t>
            </a:r>
          </a:p>
          <a:p>
            <a:pPr marL="416719" indent="-416719">
              <a:buSzPct val="145000"/>
              <a:buChar char="•"/>
            </a:pPr>
            <a:r>
              <a:t>торговли и электронной коммерции. </a:t>
            </a:r>
          </a:p>
        </p:txBody>
      </p:sp>
      <p:sp>
        <p:nvSpPr>
          <p:cNvPr id="17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4. Возникновение…"/>
          <p:cNvSpPr txBox="1">
            <a:spLocks noGrp="1"/>
          </p:cNvSpPr>
          <p:nvPr>
            <p:ph type="body" idx="21"/>
          </p:nvPr>
        </p:nvSpPr>
        <p:spPr>
          <a:xfrm>
            <a:off x="1534343" y="289148"/>
            <a:ext cx="11561714" cy="356507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4. Возникновение </a:t>
            </a:r>
          </a:p>
          <a:p>
            <a:r>
              <a:t>Возникновение — это существование логически связанной схемы, которая формируется как результат взаимодействия между агентами. </a:t>
            </a:r>
          </a:p>
          <a:p>
            <a:r>
              <a:t>Локальное взаимодействие можно поднять до уровня глобальной динамики, создавая логически связанную структуру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pic>
        <p:nvPicPr>
          <p:cNvPr id="178" name="c03p98.png" descr="c03p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19" y="4671930"/>
            <a:ext cx="4728750" cy="29659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Возникновение характеризуется несколькими свойствами…"/>
          <p:cNvSpPr txBox="1">
            <a:spLocks noGrp="1"/>
          </p:cNvSpPr>
          <p:nvPr>
            <p:ph type="body" idx="21"/>
          </p:nvPr>
        </p:nvSpPr>
        <p:spPr>
          <a:xfrm>
            <a:off x="529389" y="243012"/>
            <a:ext cx="13379115" cy="8181727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Возникновение</a:t>
            </a:r>
            <a:r>
              <a:rPr dirty="0"/>
              <a:t> </a:t>
            </a:r>
            <a:r>
              <a:rPr dirty="0" err="1"/>
              <a:t>характеризуется</a:t>
            </a:r>
            <a:r>
              <a:rPr dirty="0"/>
              <a:t> </a:t>
            </a:r>
            <a:r>
              <a:rPr dirty="0" err="1"/>
              <a:t>несколькими</a:t>
            </a:r>
            <a:r>
              <a:rPr dirty="0"/>
              <a:t> </a:t>
            </a:r>
            <a:r>
              <a:rPr dirty="0" err="1"/>
              <a:t>свойствами</a:t>
            </a:r>
            <a:endParaRPr dirty="0"/>
          </a:p>
          <a:p>
            <a:pPr marL="595313" indent="-595313">
              <a:buSzPct val="100000"/>
              <a:buAutoNum type="arabicPeriod"/>
            </a:pP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возникающих</a:t>
            </a:r>
            <a:r>
              <a:rPr dirty="0"/>
              <a:t> </a:t>
            </a:r>
            <a:r>
              <a:rPr dirty="0" err="1"/>
              <a:t>структурах</a:t>
            </a:r>
            <a:r>
              <a:rPr dirty="0"/>
              <a:t> </a:t>
            </a:r>
            <a:r>
              <a:rPr dirty="0" err="1"/>
              <a:t>агенты</a:t>
            </a:r>
            <a:r>
              <a:rPr dirty="0"/>
              <a:t> </a:t>
            </a:r>
            <a:r>
              <a:rPr dirty="0" err="1"/>
              <a:t>организуются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целое</a:t>
            </a:r>
            <a:r>
              <a:rPr dirty="0"/>
              <a:t>, </a:t>
            </a:r>
            <a:r>
              <a:rPr dirty="0" err="1"/>
              <a:t>которое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,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просто</a:t>
            </a:r>
            <a:r>
              <a:rPr dirty="0"/>
              <a:t> </a:t>
            </a:r>
            <a:r>
              <a:rPr dirty="0" err="1"/>
              <a:t>сумма</a:t>
            </a:r>
            <a:r>
              <a:rPr dirty="0"/>
              <a:t> </a:t>
            </a:r>
            <a:r>
              <a:rPr dirty="0" err="1"/>
              <a:t>составляющих</a:t>
            </a:r>
            <a:r>
              <a:rPr dirty="0"/>
              <a:t>. </a:t>
            </a:r>
            <a:r>
              <a:rPr dirty="0" err="1"/>
              <a:t>Части</a:t>
            </a:r>
            <a:r>
              <a:rPr dirty="0"/>
              <a:t> </a:t>
            </a:r>
            <a:r>
              <a:rPr dirty="0" err="1"/>
              <a:t>сами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себе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приводят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возникновению</a:t>
            </a:r>
            <a:r>
              <a:rPr dirty="0"/>
              <a:t> </a:t>
            </a:r>
            <a:r>
              <a:rPr dirty="0" err="1"/>
              <a:t>структур</a:t>
            </a:r>
            <a:r>
              <a:rPr dirty="0"/>
              <a:t> -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взаимодействие</a:t>
            </a:r>
            <a:r>
              <a:rPr dirty="0"/>
              <a:t>. </a:t>
            </a:r>
            <a:r>
              <a:rPr dirty="0" err="1"/>
              <a:t>Отдельные</a:t>
            </a:r>
            <a:r>
              <a:rPr dirty="0"/>
              <a:t> </a:t>
            </a:r>
            <a:r>
              <a:rPr dirty="0" err="1"/>
              <a:t>агенты-личинки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породят</a:t>
            </a:r>
            <a:r>
              <a:rPr dirty="0"/>
              <a:t> </a:t>
            </a:r>
            <a:r>
              <a:rPr dirty="0" err="1"/>
              <a:t>возникающую</a:t>
            </a:r>
            <a:r>
              <a:rPr dirty="0"/>
              <a:t> </a:t>
            </a:r>
            <a:r>
              <a:rPr dirty="0" err="1"/>
              <a:t>структуру</a:t>
            </a:r>
            <a:r>
              <a:rPr dirty="0"/>
              <a:t>; </a:t>
            </a:r>
            <a:r>
              <a:rPr dirty="0" err="1"/>
              <a:t>среда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множеством</a:t>
            </a:r>
            <a:r>
              <a:rPr dirty="0"/>
              <a:t> </a:t>
            </a:r>
            <a:r>
              <a:rPr dirty="0" err="1"/>
              <a:t>агентов</a:t>
            </a:r>
            <a:r>
              <a:rPr dirty="0"/>
              <a:t>, </a:t>
            </a:r>
            <a:r>
              <a:rPr dirty="0" err="1"/>
              <a:t>такая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обслуживания</a:t>
            </a:r>
            <a:r>
              <a:rPr dirty="0"/>
              <a:t> </a:t>
            </a:r>
            <a:r>
              <a:rPr dirty="0" err="1"/>
              <a:t>торговых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, </a:t>
            </a:r>
            <a:r>
              <a:rPr dirty="0" err="1"/>
              <a:t>поддерживаемая</a:t>
            </a:r>
            <a:r>
              <a:rPr dirty="0"/>
              <a:t> </a:t>
            </a:r>
            <a:r>
              <a:rPr dirty="0" err="1"/>
              <a:t>множеством</a:t>
            </a:r>
            <a:r>
              <a:rPr dirty="0"/>
              <a:t> </a:t>
            </a:r>
            <a:r>
              <a:rPr dirty="0" err="1"/>
              <a:t>взаимодействующих</a:t>
            </a:r>
            <a:r>
              <a:rPr dirty="0"/>
              <a:t> </a:t>
            </a:r>
            <a:r>
              <a:rPr dirty="0" err="1"/>
              <a:t>агентов</a:t>
            </a:r>
            <a:r>
              <a:rPr dirty="0"/>
              <a:t>,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обладать</a:t>
            </a:r>
            <a:r>
              <a:rPr dirty="0"/>
              <a:t> </a:t>
            </a:r>
            <a:r>
              <a:rPr dirty="0" err="1"/>
              <a:t>свойствами</a:t>
            </a:r>
            <a:r>
              <a:rPr dirty="0"/>
              <a:t> </a:t>
            </a:r>
            <a:r>
              <a:rPr dirty="0" err="1"/>
              <a:t>возникновения</a:t>
            </a:r>
            <a:r>
              <a:rPr dirty="0"/>
              <a:t>. </a:t>
            </a:r>
          </a:p>
          <a:p>
            <a:pPr marL="595313" indent="-595313">
              <a:buSzPct val="100000"/>
              <a:buAutoNum type="arabicPeriod"/>
            </a:pPr>
            <a:r>
              <a:rPr dirty="0" err="1"/>
              <a:t>Простые</a:t>
            </a:r>
            <a:r>
              <a:rPr dirty="0"/>
              <a:t> </a:t>
            </a:r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генерировать</a:t>
            </a:r>
            <a:r>
              <a:rPr dirty="0"/>
              <a:t> </a:t>
            </a:r>
            <a:r>
              <a:rPr dirty="0" err="1"/>
              <a:t>логически</a:t>
            </a:r>
            <a:r>
              <a:rPr dirty="0"/>
              <a:t> </a:t>
            </a:r>
            <a:r>
              <a:rPr dirty="0" err="1"/>
              <a:t>связанное</a:t>
            </a:r>
            <a:r>
              <a:rPr dirty="0"/>
              <a:t> </a:t>
            </a:r>
            <a:r>
              <a:rPr dirty="0" err="1"/>
              <a:t>новое</a:t>
            </a:r>
            <a:r>
              <a:rPr dirty="0"/>
              <a:t> </a:t>
            </a:r>
            <a:r>
              <a:rPr dirty="0" err="1"/>
              <a:t>явление</a:t>
            </a:r>
            <a:r>
              <a:rPr dirty="0"/>
              <a:t>. </a:t>
            </a:r>
            <a:r>
              <a:rPr dirty="0" err="1"/>
              <a:t>Например</a:t>
            </a:r>
            <a:r>
              <a:rPr dirty="0"/>
              <a:t>,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муравей</a:t>
            </a:r>
            <a:r>
              <a:rPr dirty="0"/>
              <a:t>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колонии</a:t>
            </a:r>
            <a:r>
              <a:rPr dirty="0"/>
              <a:t>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очень</a:t>
            </a:r>
            <a:r>
              <a:rPr dirty="0"/>
              <a:t> </a:t>
            </a:r>
            <a:r>
              <a:rPr dirty="0" err="1"/>
              <a:t>простые</a:t>
            </a:r>
            <a:r>
              <a:rPr dirty="0"/>
              <a:t> </a:t>
            </a:r>
            <a:r>
              <a:rPr dirty="0" err="1"/>
              <a:t>правила</a:t>
            </a:r>
            <a:r>
              <a:rPr dirty="0"/>
              <a:t>,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этих</a:t>
            </a:r>
            <a:r>
              <a:rPr dirty="0"/>
              <a:t> </a:t>
            </a:r>
            <a:r>
              <a:rPr dirty="0" err="1"/>
              <a:t>простых</a:t>
            </a:r>
            <a:r>
              <a:rPr dirty="0"/>
              <a:t> </a:t>
            </a:r>
            <a:r>
              <a:rPr dirty="0" err="1"/>
              <a:t>правил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появиться</a:t>
            </a:r>
            <a:r>
              <a:rPr dirty="0"/>
              <a:t> </a:t>
            </a:r>
            <a:r>
              <a:rPr dirty="0" err="1"/>
              <a:t>достаточно</a:t>
            </a:r>
            <a:r>
              <a:rPr dirty="0"/>
              <a:t> </a:t>
            </a:r>
            <a:r>
              <a:rPr dirty="0" err="1"/>
              <a:t>обширная</a:t>
            </a:r>
            <a:r>
              <a:rPr dirty="0"/>
              <a:t> </a:t>
            </a:r>
            <a:r>
              <a:rPr dirty="0" err="1"/>
              <a:t>колония</a:t>
            </a:r>
            <a:r>
              <a:rPr dirty="0"/>
              <a:t>. </a:t>
            </a:r>
            <a:r>
              <a:rPr dirty="0" err="1"/>
              <a:t>Агент</a:t>
            </a:r>
            <a:r>
              <a:rPr dirty="0"/>
              <a:t> </a:t>
            </a:r>
            <a:r>
              <a:rPr dirty="0" err="1"/>
              <a:t>закупки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поставки</a:t>
            </a:r>
            <a:r>
              <a:rPr dirty="0"/>
              <a:t> </a:t>
            </a:r>
            <a:r>
              <a:rPr dirty="0" err="1"/>
              <a:t>тоже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иметь</a:t>
            </a:r>
            <a:r>
              <a:rPr dirty="0"/>
              <a:t> </a:t>
            </a:r>
            <a:r>
              <a:rPr dirty="0" err="1"/>
              <a:t>простые</a:t>
            </a:r>
            <a:r>
              <a:rPr dirty="0"/>
              <a:t> </a:t>
            </a:r>
            <a:r>
              <a:rPr dirty="0" err="1"/>
              <a:t>правила</a:t>
            </a:r>
            <a:r>
              <a:rPr dirty="0"/>
              <a:t>, </a:t>
            </a:r>
            <a:r>
              <a:rPr dirty="0" err="1"/>
              <a:t>приводящие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возникновению</a:t>
            </a:r>
            <a:r>
              <a:rPr dirty="0"/>
              <a:t> </a:t>
            </a:r>
            <a:r>
              <a:rPr dirty="0" err="1"/>
              <a:t>новой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обслуживания</a:t>
            </a:r>
            <a:r>
              <a:rPr dirty="0"/>
              <a:t> </a:t>
            </a:r>
            <a:r>
              <a:rPr dirty="0" err="1"/>
              <a:t>склада</a:t>
            </a:r>
            <a:r>
              <a:rPr dirty="0"/>
              <a:t>.</a:t>
            </a:r>
          </a:p>
        </p:txBody>
      </p:sp>
      <p:sp>
        <p:nvSpPr>
          <p:cNvPr id="18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Большинство систем с возникающими структурами порождаются снизу вверх, а не сверху вниз. Обычный инженер, как правило, разрабатывает систему сверху вниз. Этот подход может оказаться весьма полезен, но при определенных обстоятельствах. В живом мире больши"/>
          <p:cNvSpPr txBox="1">
            <a:spLocks noGrp="1"/>
          </p:cNvSpPr>
          <p:nvPr>
            <p:ph type="body" idx="21"/>
          </p:nvPr>
        </p:nvSpPr>
        <p:spPr>
          <a:xfrm>
            <a:off x="545432" y="-307139"/>
            <a:ext cx="13507452" cy="9282028"/>
          </a:xfrm>
          <a:prstGeom prst="rect">
            <a:avLst/>
          </a:prstGeom>
        </p:spPr>
        <p:txBody>
          <a:bodyPr/>
          <a:lstStyle/>
          <a:p>
            <a:pPr marL="595313" indent="-595313">
              <a:buSzPct val="100000"/>
              <a:buAutoNum type="arabicPeriod" startAt="3"/>
              <a:defRPr sz="3100"/>
            </a:pPr>
            <a:r>
              <a:rPr dirty="0" err="1"/>
              <a:t>Большинство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возникающими</a:t>
            </a:r>
            <a:r>
              <a:rPr dirty="0"/>
              <a:t> </a:t>
            </a:r>
            <a:r>
              <a:rPr dirty="0" err="1"/>
              <a:t>структурами</a:t>
            </a:r>
            <a:r>
              <a:rPr dirty="0"/>
              <a:t> </a:t>
            </a:r>
            <a:r>
              <a:rPr dirty="0" err="1"/>
              <a:t>порождаются</a:t>
            </a:r>
            <a:r>
              <a:rPr dirty="0"/>
              <a:t> </a:t>
            </a:r>
            <a:r>
              <a:rPr dirty="0" err="1"/>
              <a:t>снизу</a:t>
            </a:r>
            <a:r>
              <a:rPr dirty="0"/>
              <a:t> </a:t>
            </a:r>
            <a:r>
              <a:rPr dirty="0" err="1"/>
              <a:t>вверх</a:t>
            </a:r>
            <a:r>
              <a:rPr dirty="0"/>
              <a:t>, </a:t>
            </a:r>
            <a:r>
              <a:rPr dirty="0" err="1"/>
              <a:t>а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сверху</a:t>
            </a:r>
            <a:r>
              <a:rPr dirty="0"/>
              <a:t> </a:t>
            </a:r>
            <a:r>
              <a:rPr dirty="0" err="1"/>
              <a:t>вниз</a:t>
            </a:r>
            <a:r>
              <a:rPr dirty="0"/>
              <a:t>. </a:t>
            </a:r>
            <a:r>
              <a:rPr dirty="0" err="1"/>
              <a:t>Обычный</a:t>
            </a:r>
            <a:r>
              <a:rPr dirty="0"/>
              <a:t> </a:t>
            </a:r>
            <a:r>
              <a:rPr dirty="0" err="1"/>
              <a:t>инженер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правило</a:t>
            </a:r>
            <a:r>
              <a:rPr dirty="0"/>
              <a:t>, </a:t>
            </a:r>
            <a:r>
              <a:rPr dirty="0" err="1"/>
              <a:t>разрабатывает</a:t>
            </a:r>
            <a:r>
              <a:rPr dirty="0"/>
              <a:t> </a:t>
            </a:r>
            <a:r>
              <a:rPr dirty="0" err="1"/>
              <a:t>систему</a:t>
            </a:r>
            <a:r>
              <a:rPr dirty="0"/>
              <a:t> </a:t>
            </a:r>
            <a:r>
              <a:rPr dirty="0" err="1"/>
              <a:t>сверху</a:t>
            </a:r>
            <a:r>
              <a:rPr dirty="0"/>
              <a:t> </a:t>
            </a:r>
            <a:r>
              <a:rPr dirty="0" err="1"/>
              <a:t>вниз</a:t>
            </a:r>
            <a:r>
              <a:rPr dirty="0"/>
              <a:t>. Этот </a:t>
            </a:r>
            <a:r>
              <a:rPr dirty="0" err="1"/>
              <a:t>подход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оказаться</a:t>
            </a:r>
            <a:r>
              <a:rPr dirty="0"/>
              <a:t> </a:t>
            </a:r>
            <a:r>
              <a:rPr dirty="0" err="1"/>
              <a:t>весьма</a:t>
            </a:r>
            <a:r>
              <a:rPr dirty="0"/>
              <a:t> </a:t>
            </a:r>
            <a:r>
              <a:rPr dirty="0" err="1"/>
              <a:t>полезен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определенных</a:t>
            </a:r>
            <a:r>
              <a:rPr dirty="0"/>
              <a:t> </a:t>
            </a:r>
            <a:r>
              <a:rPr dirty="0" err="1"/>
              <a:t>обстоятельствах</a:t>
            </a:r>
            <a:r>
              <a:rPr dirty="0"/>
              <a:t>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живом</a:t>
            </a:r>
            <a:r>
              <a:rPr dirty="0"/>
              <a:t> </a:t>
            </a:r>
            <a:r>
              <a:rPr dirty="0" err="1"/>
              <a:t>мире</a:t>
            </a:r>
            <a:r>
              <a:rPr dirty="0"/>
              <a:t> </a:t>
            </a:r>
            <a:r>
              <a:rPr dirty="0" err="1"/>
              <a:t>большинство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</a:t>
            </a:r>
            <a:r>
              <a:rPr dirty="0" err="1"/>
              <a:t>возникают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популяции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простых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.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плана</a:t>
            </a:r>
            <a:r>
              <a:rPr dirty="0"/>
              <a:t> </a:t>
            </a:r>
            <a:r>
              <a:rPr dirty="0" err="1"/>
              <a:t>повседневных</a:t>
            </a:r>
            <a:r>
              <a:rPr dirty="0"/>
              <a:t> </a:t>
            </a:r>
            <a:r>
              <a:rPr dirty="0" err="1"/>
              <a:t>операций</a:t>
            </a:r>
            <a:r>
              <a:rPr dirty="0"/>
              <a:t> </a:t>
            </a:r>
            <a:r>
              <a:rPr dirty="0" err="1"/>
              <a:t>сверху</a:t>
            </a:r>
            <a:r>
              <a:rPr dirty="0"/>
              <a:t> </a:t>
            </a:r>
            <a:r>
              <a:rPr dirty="0" err="1"/>
              <a:t>вниз</a:t>
            </a:r>
            <a:r>
              <a:rPr dirty="0"/>
              <a:t> </a:t>
            </a:r>
            <a:r>
              <a:rPr dirty="0" err="1"/>
              <a:t>прекрасно</a:t>
            </a:r>
            <a:r>
              <a:rPr dirty="0"/>
              <a:t> </a:t>
            </a:r>
            <a:r>
              <a:rPr dirty="0" err="1"/>
              <a:t>подходит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деятельности</a:t>
            </a:r>
            <a:r>
              <a:rPr dirty="0"/>
              <a:t> </a:t>
            </a:r>
            <a:r>
              <a:rPr dirty="0" err="1"/>
              <a:t>прогнозируемых</a:t>
            </a:r>
            <a:r>
              <a:rPr dirty="0"/>
              <a:t> </a:t>
            </a:r>
            <a:r>
              <a:rPr dirty="0" err="1"/>
              <a:t>организаций</a:t>
            </a:r>
            <a:r>
              <a:rPr dirty="0"/>
              <a:t>. </a:t>
            </a:r>
            <a:r>
              <a:rPr dirty="0" err="1"/>
              <a:t>В</a:t>
            </a:r>
            <a:r>
              <a:rPr dirty="0"/>
              <a:t> </a:t>
            </a:r>
            <a:r>
              <a:rPr dirty="0" err="1"/>
              <a:t>менее</a:t>
            </a:r>
            <a:r>
              <a:rPr dirty="0"/>
              <a:t> </a:t>
            </a:r>
            <a:r>
              <a:rPr dirty="0" err="1"/>
              <a:t>прогнозируемой</a:t>
            </a:r>
            <a:r>
              <a:rPr dirty="0"/>
              <a:t> </a:t>
            </a:r>
            <a:r>
              <a:rPr dirty="0" err="1"/>
              <a:t>среде</a:t>
            </a:r>
            <a:r>
              <a:rPr dirty="0"/>
              <a:t> </a:t>
            </a:r>
            <a:r>
              <a:rPr dirty="0" err="1"/>
              <a:t>планы</a:t>
            </a:r>
            <a:r>
              <a:rPr dirty="0"/>
              <a:t> </a:t>
            </a:r>
            <a:r>
              <a:rPr dirty="0" err="1"/>
              <a:t>сверху</a:t>
            </a:r>
            <a:r>
              <a:rPr dirty="0"/>
              <a:t> </a:t>
            </a:r>
            <a:r>
              <a:rPr dirty="0" err="1"/>
              <a:t>вниз</a:t>
            </a:r>
            <a:r>
              <a:rPr dirty="0"/>
              <a:t> </a:t>
            </a:r>
            <a:r>
              <a:rPr dirty="0" err="1"/>
              <a:t>легко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устареть</a:t>
            </a:r>
            <a:r>
              <a:rPr dirty="0"/>
              <a:t> </a:t>
            </a:r>
            <a:r>
              <a:rPr dirty="0" err="1"/>
              <a:t>буквально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минут</a:t>
            </a:r>
            <a:r>
              <a:rPr dirty="0"/>
              <a:t>,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подход</a:t>
            </a:r>
            <a:r>
              <a:rPr dirty="0"/>
              <a:t> </a:t>
            </a:r>
            <a:r>
              <a:rPr dirty="0" err="1"/>
              <a:t>снизу</a:t>
            </a:r>
            <a:r>
              <a:rPr dirty="0"/>
              <a:t> </a:t>
            </a:r>
            <a:r>
              <a:rPr dirty="0" err="1"/>
              <a:t>вверх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базе</a:t>
            </a:r>
            <a:r>
              <a:rPr dirty="0"/>
              <a:t> </a:t>
            </a:r>
            <a:r>
              <a:rPr dirty="0" err="1"/>
              <a:t>агентов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привести</a:t>
            </a:r>
            <a:r>
              <a:rPr dirty="0"/>
              <a:t> </a:t>
            </a:r>
            <a:r>
              <a:rPr dirty="0" err="1"/>
              <a:t>к</a:t>
            </a:r>
            <a:r>
              <a:rPr dirty="0"/>
              <a:t> </a:t>
            </a:r>
            <a:r>
              <a:rPr dirty="0" err="1"/>
              <a:t>очень</a:t>
            </a:r>
            <a:r>
              <a:rPr dirty="0"/>
              <a:t> </a:t>
            </a:r>
            <a:r>
              <a:rPr dirty="0" err="1"/>
              <a:t>эффективной</a:t>
            </a:r>
            <a:r>
              <a:rPr dirty="0"/>
              <a:t> </a:t>
            </a:r>
            <a:r>
              <a:rPr dirty="0" err="1"/>
              <a:t>возникающей</a:t>
            </a:r>
            <a:r>
              <a:rPr dirty="0"/>
              <a:t> </a:t>
            </a:r>
            <a:r>
              <a:rPr dirty="0" err="1"/>
              <a:t>структуре</a:t>
            </a:r>
            <a:r>
              <a:rPr dirty="0"/>
              <a:t>. </a:t>
            </a:r>
          </a:p>
          <a:p>
            <a:pPr marL="595313" indent="-595313">
              <a:buSzPct val="100000"/>
              <a:buAutoNum type="arabicPeriod" startAt="3"/>
              <a:defRPr sz="3100"/>
            </a:pPr>
            <a:r>
              <a:rPr dirty="0" err="1"/>
              <a:t>Устойчивые</a:t>
            </a:r>
            <a:r>
              <a:rPr dirty="0"/>
              <a:t> </a:t>
            </a:r>
            <a:r>
              <a:rPr dirty="0" err="1"/>
              <a:t>возникающие</a:t>
            </a:r>
            <a:r>
              <a:rPr dirty="0"/>
              <a:t> </a:t>
            </a:r>
            <a:r>
              <a:rPr dirty="0" err="1"/>
              <a:t>структуры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стать</a:t>
            </a:r>
            <a:r>
              <a:rPr dirty="0"/>
              <a:t> </a:t>
            </a:r>
            <a:r>
              <a:rPr dirty="0" err="1"/>
              <a:t>компонентами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сложных</a:t>
            </a:r>
            <a:r>
              <a:rPr dirty="0"/>
              <a:t> </a:t>
            </a:r>
            <a:r>
              <a:rPr dirty="0" err="1"/>
              <a:t>возникающих</a:t>
            </a:r>
            <a:r>
              <a:rPr dirty="0"/>
              <a:t> </a:t>
            </a:r>
            <a:r>
              <a:rPr dirty="0" err="1"/>
              <a:t>структур</a:t>
            </a:r>
            <a:r>
              <a:rPr dirty="0"/>
              <a:t>.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,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сформирована</a:t>
            </a:r>
            <a:r>
              <a:rPr dirty="0"/>
              <a:t> </a:t>
            </a:r>
            <a:r>
              <a:rPr dirty="0" err="1"/>
              <a:t>иерархия</a:t>
            </a:r>
            <a:r>
              <a:rPr dirty="0"/>
              <a:t> </a:t>
            </a:r>
            <a:r>
              <a:rPr dirty="0" err="1"/>
              <a:t>возникающих</a:t>
            </a:r>
            <a:r>
              <a:rPr dirty="0"/>
              <a:t> </a:t>
            </a:r>
            <a:r>
              <a:rPr dirty="0" err="1"/>
              <a:t>структур</a:t>
            </a:r>
            <a:r>
              <a:rPr dirty="0"/>
              <a:t>. </a:t>
            </a:r>
            <a:r>
              <a:rPr dirty="0" err="1"/>
              <a:t>Именно</a:t>
            </a:r>
            <a:r>
              <a:rPr dirty="0"/>
              <a:t> </a:t>
            </a:r>
            <a:r>
              <a:rPr dirty="0" err="1"/>
              <a:t>таким</a:t>
            </a:r>
            <a:r>
              <a:rPr dirty="0"/>
              <a:t> </a:t>
            </a:r>
            <a:r>
              <a:rPr dirty="0" err="1"/>
              <a:t>образом</a:t>
            </a:r>
            <a:r>
              <a:rPr dirty="0"/>
              <a:t> </a:t>
            </a:r>
            <a:r>
              <a:rPr dirty="0" err="1"/>
              <a:t>природа</a:t>
            </a:r>
            <a:r>
              <a:rPr dirty="0"/>
              <a:t> </a:t>
            </a:r>
            <a:r>
              <a:rPr dirty="0" err="1"/>
              <a:t>добивается</a:t>
            </a:r>
            <a:r>
              <a:rPr dirty="0"/>
              <a:t> </a:t>
            </a:r>
            <a:r>
              <a:rPr dirty="0" err="1"/>
              <a:t>масштабируемости</a:t>
            </a:r>
            <a:r>
              <a:rPr dirty="0"/>
              <a:t>; </a:t>
            </a:r>
            <a:r>
              <a:rPr dirty="0" err="1"/>
              <a:t>любая</a:t>
            </a:r>
            <a:r>
              <a:rPr dirty="0"/>
              <a:t> ИТ-</a:t>
            </a:r>
            <a:r>
              <a:rPr dirty="0" err="1"/>
              <a:t>организация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тот</a:t>
            </a:r>
            <a:r>
              <a:rPr dirty="0"/>
              <a:t> </a:t>
            </a:r>
            <a:r>
              <a:rPr dirty="0" err="1"/>
              <a:t>же</a:t>
            </a:r>
            <a:r>
              <a:rPr dirty="0"/>
              <a:t> </a:t>
            </a:r>
            <a:r>
              <a:rPr dirty="0" err="1"/>
              <a:t>самый</a:t>
            </a:r>
            <a:r>
              <a:rPr dirty="0"/>
              <a:t> </a:t>
            </a:r>
            <a:r>
              <a:rPr dirty="0" err="1"/>
              <a:t>механизм</a:t>
            </a:r>
            <a:r>
              <a:rPr dirty="0"/>
              <a:t>.</a:t>
            </a:r>
          </a:p>
        </p:txBody>
      </p:sp>
      <p:sp>
        <p:nvSpPr>
          <p:cNvPr id="18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Возникновение — это тот самый раствор между блоками, позволяющий конструировать жизнеспособные структуры.…"/>
          <p:cNvSpPr txBox="1">
            <a:spLocks noGrp="1"/>
          </p:cNvSpPr>
          <p:nvPr>
            <p:ph type="body" idx="21"/>
          </p:nvPr>
        </p:nvSpPr>
        <p:spPr>
          <a:xfrm>
            <a:off x="1534343" y="5685470"/>
            <a:ext cx="11561714" cy="2987997"/>
          </a:xfrm>
          <a:prstGeom prst="rect">
            <a:avLst/>
          </a:prstGeom>
        </p:spPr>
        <p:txBody>
          <a:bodyPr/>
          <a:lstStyle/>
          <a:p>
            <a:r>
              <a:t>Возникновение — это тот самый раствор между блоками, позволяющий конструировать жизнеспособные структуры.    </a:t>
            </a:r>
          </a:p>
          <a:p>
            <a:r>
              <a:t>Более того, новые структуры могут стать строительными блоками для еще более крупных структур, где каждый уровень иерархии существенно отличается от предыдущего и последующего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188" name="Параллели между бизнесом и биологией"/>
          <p:cNvSpPr txBox="1"/>
          <p:nvPr/>
        </p:nvSpPr>
        <p:spPr>
          <a:xfrm>
            <a:off x="3349704" y="244953"/>
            <a:ext cx="8007000" cy="55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 algn="l">
              <a:spcBef>
                <a:spcPts val="1000"/>
              </a:spcBef>
              <a:defRPr sz="3200"/>
            </a:lvl1pPr>
          </a:lstStyle>
          <a:p>
            <a:r>
              <a:rPr sz="3000"/>
              <a:t>Параллели между бизнесом и биологией</a:t>
            </a:r>
          </a:p>
        </p:txBody>
      </p:sp>
      <p:pic>
        <p:nvPicPr>
          <p:cNvPr id="189" name="c03p99.png" descr="c03p99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81" y="1278318"/>
            <a:ext cx="9991414" cy="4050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Агенты и их возникающие структуры могут формировать двунаправленную связь. Агенты способны порождать возникающую структуру, которая может влиять на составляющих ее агентов. Например, биржа ценных бумаг - это возникающая структура отдельных покупателей и "/>
          <p:cNvSpPr txBox="1">
            <a:spLocks noGrp="1"/>
          </p:cNvSpPr>
          <p:nvPr>
            <p:ph type="body" idx="21"/>
          </p:nvPr>
        </p:nvSpPr>
        <p:spPr>
          <a:xfrm>
            <a:off x="1534343" y="704677"/>
            <a:ext cx="11561714" cy="7258397"/>
          </a:xfrm>
          <a:prstGeom prst="rect">
            <a:avLst/>
          </a:prstGeom>
        </p:spPr>
        <p:txBody>
          <a:bodyPr/>
          <a:lstStyle/>
          <a:p>
            <a:pPr marL="595313" indent="-595313">
              <a:buSzPct val="100000"/>
              <a:buAutoNum type="arabicPeriod" startAt="5"/>
            </a:pPr>
            <a:r>
              <a:t>Агенты и их возникающие структуры могут формировать двунаправленную связь. Агенты способны порождать возникающую структуру, которая может влиять на составляющих ее агентов. Например, биржа ценных бумаг - это возникающая структура отдельных покупателей и продавцов; кроме того, взлеты и падения на таких биржах могут влиять на возможности покупки и продажи их отдельных участников.</a:t>
            </a:r>
          </a:p>
          <a:p>
            <a:pPr>
              <a:defRPr b="1"/>
            </a:pPr>
            <a:r>
              <a:t>Локальное взаимодействие и глобальная динамика могут влиять друг на друга</a:t>
            </a:r>
          </a:p>
          <a:p>
            <a:r>
              <a:t>Овации возникают, когда зрители подхватывают то, что кажется спонтанными синхронными аплодисментами. Другими словами, локальное взаимодействие может породить глобальную динамику, а она может влиять на локальное взаимодействие.</a:t>
            </a:r>
          </a:p>
        </p:txBody>
      </p:sp>
      <p:sp>
        <p:nvSpPr>
          <p:cNvPr id="19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Явления возникновения - это, как правило, устойчивые схемы с меняющимися компонентами. Птицы в стае или автомобили в транспортной пробке могут измениться, а стая и транспортная пробка сохранятся. Покупатели и продавцы в цепочке поставки компании меняются"/>
          <p:cNvSpPr txBox="1">
            <a:spLocks noGrp="1"/>
          </p:cNvSpPr>
          <p:nvPr>
            <p:ph type="body" idx="21"/>
          </p:nvPr>
        </p:nvSpPr>
        <p:spPr>
          <a:xfrm>
            <a:off x="1534344" y="531553"/>
            <a:ext cx="11561713" cy="7604646"/>
          </a:xfrm>
          <a:prstGeom prst="rect">
            <a:avLst/>
          </a:prstGeom>
        </p:spPr>
        <p:txBody>
          <a:bodyPr/>
          <a:lstStyle/>
          <a:p>
            <a:pPr marL="595313" indent="-595313">
              <a:buSzPct val="100000"/>
              <a:buAutoNum type="arabicPeriod" startAt="6"/>
            </a:pPr>
            <a:r>
              <a:t>Явления возникновения - это, как правило, устойчивые схемы с меняющимися компонентами. Птицы в стае или автомобили в транспортной пробке могут измениться, а стая и транспортная пробка сохранятся. Покупатели и продавцы в цепочке поставки компании меняются часто, и участники в системе планирования могут каждый день быть разными. </a:t>
            </a:r>
          </a:p>
          <a:p>
            <a:pPr marL="595313" indent="-595313">
              <a:buSzPct val="100000"/>
              <a:buAutoNum type="arabicPeriod" startAt="6"/>
            </a:pPr>
            <a:r>
              <a:t>Множества агентов могут быть гомогенными или гетерогенными. Возникающая структура может быть порождена благодаря взаимодействию одинаковых агентов. Однако значительно чаще это происходит в результате действий различных видов агентов, которые функционируют в обществе или в экосистеме. Более крупные организации используют гетерогенность за счет специализации корпоративных ресурсов, определяя различные функции и организуя бизнес-подразделения. </a:t>
            </a:r>
          </a:p>
        </p:txBody>
      </p:sp>
      <p:sp>
        <p:nvSpPr>
          <p:cNvPr id="19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Заключение…"/>
          <p:cNvSpPr txBox="1">
            <a:spLocks noGrp="1"/>
          </p:cNvSpPr>
          <p:nvPr>
            <p:ph type="body" idx="21"/>
          </p:nvPr>
        </p:nvSpPr>
        <p:spPr>
          <a:xfrm>
            <a:off x="1534344" y="1512590"/>
            <a:ext cx="11561713" cy="564257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Заключение</a:t>
            </a:r>
          </a:p>
          <a:p>
            <a:r>
              <a:t>При создании систем, состоящих из агентов, следует особое внимание уделять концепции возникновения. </a:t>
            </a:r>
          </a:p>
          <a:p>
            <a:r>
              <a:t>С одной стороны, возникновение может произойти без вашего намерения или согласия, что может быть хорошо и плохо. </a:t>
            </a:r>
          </a:p>
          <a:p>
            <a:r>
              <a:t>С другой стороны, как разработчик системы вы можете попытаться «спроектировать» возникновение, которое вам нужно. </a:t>
            </a:r>
          </a:p>
          <a:p>
            <a:r>
              <a:t>Другими словами, вы можете попытаться спроектировать агентов с таким поведением, какое необходимо для возникновения требуемых структур.</a:t>
            </a:r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Из всего сказанного можно сделать следующие выводы:…"/>
          <p:cNvSpPr txBox="1">
            <a:spLocks noGrp="1"/>
          </p:cNvSpPr>
          <p:nvPr>
            <p:ph type="body" idx="21"/>
          </p:nvPr>
        </p:nvSpPr>
        <p:spPr>
          <a:xfrm>
            <a:off x="1534344" y="704677"/>
            <a:ext cx="11561713" cy="7258397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Из всего сказанного можно сделать следующие выводы:</a:t>
            </a:r>
          </a:p>
          <a:p>
            <a:pPr marL="416719" indent="-416719">
              <a:buSzPct val="145000"/>
              <a:buChar char="•"/>
            </a:pPr>
            <a:r>
              <a:t>Вы контролируете действия частей, но не целого.     </a:t>
            </a:r>
          </a:p>
          <a:p>
            <a:pPr marL="416719" indent="-416719">
              <a:buSzPct val="145000"/>
              <a:buChar char="•"/>
            </a:pPr>
            <a:r>
              <a:t>Вы действуете как проектировщик, но итоговую схему не проектируете. </a:t>
            </a:r>
          </a:p>
          <a:p>
            <a:pPr marL="416719" indent="-416719">
              <a:buSzPct val="145000"/>
              <a:buChar char="•"/>
            </a:pPr>
            <a:r>
              <a:t>Самоорганизующиеся схемы создаются без центрального руководства со стороны разработчика. </a:t>
            </a:r>
          </a:p>
          <a:p>
            <a:pPr marL="416719" indent="-416719">
              <a:buSzPct val="145000"/>
              <a:buChar char="•"/>
            </a:pPr>
            <a:r>
              <a:t>Для получения "критической массы" нужно иметь достаточное количество агентов, действующих параллельно: колония из десяти муравьев маловата. </a:t>
            </a:r>
          </a:p>
          <a:p>
            <a:pPr marL="416719" indent="-416719">
              <a:buSzPct val="145000"/>
              <a:buChar char="•"/>
            </a:pPr>
            <a:r>
              <a:t>Части должны взаимодействовать, параллелизма недостаточно. При отсутствии взаимодействий интересное поведение на уровне колонии никогда не проявится. </a:t>
            </a:r>
          </a:p>
          <a:p>
            <a:pPr marL="416719" indent="-416719">
              <a:buSzPct val="145000"/>
              <a:buChar char="•"/>
            </a:pPr>
            <a:r>
              <a:t>Стая - это не одна большая птица, а транспортная пробка - не просто множество автомобилей.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Некоторые сложные системы демонстрируют удивительнейшую способность: они могут обучаться, изменяться усложняться, эволюционировать.…"/>
          <p:cNvSpPr txBox="1">
            <a:spLocks noGrp="1"/>
          </p:cNvSpPr>
          <p:nvPr>
            <p:ph type="body" idx="21"/>
          </p:nvPr>
        </p:nvSpPr>
        <p:spPr>
          <a:xfrm>
            <a:off x="1534344" y="243012"/>
            <a:ext cx="11561713" cy="8181727"/>
          </a:xfrm>
          <a:prstGeom prst="rect">
            <a:avLst/>
          </a:prstGeom>
        </p:spPr>
        <p:txBody>
          <a:bodyPr/>
          <a:lstStyle/>
          <a:p>
            <a:r>
              <a:t>Некоторые сложные системы демонстрируют удивительнейшую способность: </a:t>
            </a:r>
            <a:r>
              <a:rPr b="1"/>
              <a:t>они могут обучаться, изменяться усложняться, эволюционировать</a:t>
            </a:r>
            <a:r>
              <a:t>. </a:t>
            </a:r>
          </a:p>
          <a:p>
            <a:r>
              <a:t>Это </a:t>
            </a:r>
            <a:r>
              <a:rPr u="sng"/>
              <a:t>способность:</a:t>
            </a:r>
          </a:p>
          <a:p>
            <a:pPr marL="416719" indent="-416719">
              <a:buSzPct val="145000"/>
              <a:buChar char="•"/>
            </a:pPr>
            <a:r>
              <a:t>одной оплодотворенной икринки развиться в лягушку,</a:t>
            </a:r>
          </a:p>
          <a:p>
            <a:pPr marL="416719" indent="-416719">
              <a:buSzPct val="145000"/>
              <a:buChar char="•"/>
            </a:pPr>
            <a:r>
              <a:t>яйца — в курицу,</a:t>
            </a:r>
          </a:p>
          <a:p>
            <a:pPr marL="416719" indent="-416719">
              <a:buSzPct val="145000"/>
              <a:buChar char="•"/>
            </a:pPr>
            <a:r>
              <a:t>яйцеклетки — в человека — то есть в чрезвычайно сложные организмы. </a:t>
            </a:r>
          </a:p>
          <a:p>
            <a:r>
              <a:t>Это способность природы породить миллионы отдельных видов, неповторимых, не похожих друг на друга, а ведь начиналось все с примитивного «бульона» из аминокислот. </a:t>
            </a:r>
          </a:p>
          <a:p>
            <a:r>
              <a:t>Это способность человеческого общества пользоваться огнем, сжигать каменный уголь, использовать пар, качать воду, применять разделение труда, организовывать конвейер и цеха по сборке автомобилей на его основе, строить небоскребы и опутывать весь мир сетью коммуникаций.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Из простых принципов самоорганизации могут проистекать колоссальные технологические достижения, физические структуры, компании и корпорации, культуры и цивилизации.…"/>
          <p:cNvSpPr txBox="1">
            <a:spLocks noGrp="1"/>
          </p:cNvSpPr>
          <p:nvPr>
            <p:ph type="body" idx="21"/>
          </p:nvPr>
        </p:nvSpPr>
        <p:spPr>
          <a:xfrm>
            <a:off x="1534344" y="473844"/>
            <a:ext cx="11561713" cy="7720062"/>
          </a:xfrm>
          <a:prstGeom prst="rect">
            <a:avLst/>
          </a:prstGeom>
        </p:spPr>
        <p:txBody>
          <a:bodyPr/>
          <a:lstStyle/>
          <a:p>
            <a:r>
              <a:t>Из простых принципов самоорганизации могут проистекать колоссальные технологические достижения, физические структуры, компании и корпорации, культуры и цивилизации.</a:t>
            </a:r>
          </a:p>
          <a:p>
            <a:pPr>
              <a:defRPr u="sng"/>
            </a:pPr>
            <a:r>
              <a:t>Системы часто обладают свойством самоорганизации — способностью выстраивать собственную структуру, создавать новые структуры, учиться, видоизменяться, усложняться. На основе относительно простых правил могут возникнуть чрезвычайно сложные формы самоорганизации.</a:t>
            </a:r>
            <a:br/>
            <a:r>
              <a:rPr b="1"/>
              <a:t>А могут и не возникнуть.</a:t>
            </a:r>
          </a:p>
          <a:p>
            <a:r>
              <a:t>Науке известны примеры того, как сложные самоорганизующиеся системы возникают из элементарных правил. Сама наука — это </a:t>
            </a:r>
            <a:r>
              <a:rPr u="sng"/>
              <a:t>тоже самоорганизующаяся система</a:t>
            </a:r>
            <a:r>
              <a:t>, которой очень нравится мысль о том, что вся сложность вселенной проистекает из простых исходных правил. Действительно ли это так, науке пока достоверно установить не удалось.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Способность систем усложнять свою собственную структуру называется самоорганизацией.…"/>
          <p:cNvSpPr txBox="1">
            <a:spLocks noGrp="1"/>
          </p:cNvSpPr>
          <p:nvPr>
            <p:ph type="body" idx="21"/>
          </p:nvPr>
        </p:nvSpPr>
        <p:spPr>
          <a:xfrm>
            <a:off x="1534344" y="358428"/>
            <a:ext cx="11561713" cy="7950895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Способность систем усложнять свою собственную структуру называется самоорганизацией. </a:t>
            </a:r>
          </a:p>
          <a:p>
            <a:r>
              <a:t>Проявление самоорганизации в самой простой, механистической форме — </a:t>
            </a:r>
          </a:p>
          <a:p>
            <a:pPr marL="416719" indent="-416719">
              <a:buSzPct val="145000"/>
              <a:buChar char="•"/>
            </a:pPr>
            <a:r>
              <a:t>обычные снежинки; </a:t>
            </a:r>
          </a:p>
          <a:p>
            <a:pPr marL="416719" indent="-416719">
              <a:buSzPct val="145000"/>
              <a:buChar char="•"/>
            </a:pPr>
            <a:r>
              <a:t>морозные узоры на оконных стеклах с плохо пригнанными рамами; </a:t>
            </a:r>
          </a:p>
          <a:p>
            <a:pPr marL="416719" indent="-416719">
              <a:buSzPct val="145000"/>
              <a:buChar char="•"/>
            </a:pPr>
            <a:r>
              <a:t>кристаллы причудливой формы, осаждаемые из пересыщенных растворов... </a:t>
            </a:r>
          </a:p>
          <a:p>
            <a:r>
              <a:t>Более сложное проявление самоорганизации можно наблюдать, </a:t>
            </a:r>
          </a:p>
          <a:p>
            <a:pPr marL="416719" indent="-416719">
              <a:buSzPct val="145000"/>
              <a:buChar char="•"/>
            </a:pPr>
            <a:r>
              <a:t>когда семена дают ростки, </a:t>
            </a:r>
          </a:p>
          <a:p>
            <a:pPr marL="416719" indent="-416719">
              <a:buSzPct val="145000"/>
              <a:buChar char="•"/>
            </a:pPr>
            <a:r>
              <a:t>когда ребенок учится говорить, </a:t>
            </a:r>
          </a:p>
          <a:p>
            <a:pPr marL="416719" indent="-416719">
              <a:buSzPct val="145000"/>
              <a:buChar char="•"/>
            </a:pPr>
            <a:r>
              <a:t>когда соседи собираются вместе, чтобы препятствовать строительству хранилища химических отходов...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Самоорганизация встречается очень часто, особенно в живых системах, поэтому мы воспринимаем ее как данность, иначе разнообразие самоорганизующихся систем в мире просто ослепило бы нас.…"/>
          <p:cNvSpPr txBox="1">
            <a:spLocks noGrp="1"/>
          </p:cNvSpPr>
          <p:nvPr>
            <p:ph type="body" idx="21"/>
          </p:nvPr>
        </p:nvSpPr>
        <p:spPr>
          <a:xfrm>
            <a:off x="1534344" y="2089672"/>
            <a:ext cx="11561713" cy="4488408"/>
          </a:xfrm>
          <a:prstGeom prst="rect">
            <a:avLst/>
          </a:prstGeom>
        </p:spPr>
        <p:txBody>
          <a:bodyPr/>
          <a:lstStyle/>
          <a:p>
            <a:r>
              <a:t>Самоорганизация встречается очень часто, особенно в живых системах, </a:t>
            </a:r>
            <a:r>
              <a:rPr b="1" u="sng"/>
              <a:t>поэтому мы воспринимаем ее как данность</a:t>
            </a:r>
            <a:r>
              <a:t>, иначе разнообразие самоорганизующихся систем в мире просто ослепило бы нас.</a:t>
            </a:r>
          </a:p>
          <a:p>
            <a:endParaRPr/>
          </a:p>
          <a:p>
            <a:r>
              <a:rPr b="1" u="sng"/>
              <a:t>Но из-за этого восприятия мы часто разрушаем механизмы самоорганизации, вместо того, чтобы максимально поддерживать их</a:t>
            </a:r>
            <a:r>
              <a:t> — а ведь мы сами представляем собой части самоорганизующихся систем.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Способностью к самоорганизации часто жертвуют в пользу краткосрочного увеличения производительности и стабильности, точно так же, как это происходит с устойчивостью.…"/>
          <p:cNvSpPr txBox="1">
            <a:spLocks noGrp="1"/>
          </p:cNvSpPr>
          <p:nvPr>
            <p:ph type="body" idx="21"/>
          </p:nvPr>
        </p:nvSpPr>
        <p:spPr>
          <a:xfrm>
            <a:off x="1534344" y="1166342"/>
            <a:ext cx="11561713" cy="6335068"/>
          </a:xfrm>
          <a:prstGeom prst="rect">
            <a:avLst/>
          </a:prstGeom>
        </p:spPr>
        <p:txBody>
          <a:bodyPr/>
          <a:lstStyle/>
          <a:p>
            <a:r>
              <a:rPr b="1" u="sng"/>
              <a:t>Способностью к самоорганизации часто жертвуют в пользу краткосрочного увеличения производительности и стабильности</a:t>
            </a:r>
            <a:r>
              <a:t>, точно так же, как это происходит с устойчивостью. </a:t>
            </a:r>
          </a:p>
          <a:p>
            <a:r>
              <a:rPr b="1" u="sng"/>
              <a:t>Производительность и стабильность</a:t>
            </a:r>
            <a:r>
              <a:t> — самые частые аргументы для того, чтобы превратить людей, существ изначально талантливых и творческих, в примитивные механические придатки к производственным процессам. </a:t>
            </a:r>
          </a:p>
          <a:p>
            <a:r>
              <a:t>Этим же оправдывают уменьшение генетического разнообразия сельскохозяйственных растений. Эти же мотивы лежат в основе бюрократических систем и теорий управления, оперирующих людьми, словно бездушными единицами.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Способность к самоорганизации порождает разнородность и непредсказуемость. Она может вырастить новые структуры, создать новые способы существования и виды деятельности.…"/>
          <p:cNvSpPr txBox="1">
            <a:spLocks noGrp="1"/>
          </p:cNvSpPr>
          <p:nvPr>
            <p:ph type="body" idx="21"/>
          </p:nvPr>
        </p:nvSpPr>
        <p:spPr>
          <a:xfrm>
            <a:off x="1534344" y="2089671"/>
            <a:ext cx="11561713" cy="4488408"/>
          </a:xfrm>
          <a:prstGeom prst="rect">
            <a:avLst/>
          </a:prstGeom>
        </p:spPr>
        <p:txBody>
          <a:bodyPr/>
          <a:lstStyle/>
          <a:p>
            <a:r>
              <a:rPr b="1"/>
              <a:t>Способность к самоорганизации порождает разнородность и непредсказуемость</a:t>
            </a:r>
            <a:r>
              <a:t>. Она может вырастить новые структуры, создать новые способы существования и виды деятельности. </a:t>
            </a:r>
          </a:p>
          <a:p>
            <a:r>
              <a:t>Для </a:t>
            </a:r>
            <a:r>
              <a:rPr b="1" u="sng"/>
              <a:t>самоорганизации необходимы</a:t>
            </a:r>
            <a:r>
              <a:t> свобода, возможность экспериментировать и некоторый (творческий) беспорядок. </a:t>
            </a:r>
          </a:p>
          <a:p>
            <a:r>
              <a:t>Условия, способствующие самоорганизации, могут показаться кому-то ужасными, а власти часто воспринимают их как угрозу своему существованию.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Из-за этого, например, образовательные системы могут ограничивать творческие способности детей, вместо того чтобы всеми силами развивать их.…"/>
          <p:cNvSpPr txBox="1">
            <a:spLocks noGrp="1"/>
          </p:cNvSpPr>
          <p:nvPr>
            <p:ph type="body" idx="21"/>
          </p:nvPr>
        </p:nvSpPr>
        <p:spPr>
          <a:xfrm>
            <a:off x="1534343" y="2558629"/>
            <a:ext cx="11561714" cy="4026743"/>
          </a:xfrm>
          <a:prstGeom prst="rect">
            <a:avLst/>
          </a:prstGeom>
        </p:spPr>
        <p:txBody>
          <a:bodyPr/>
          <a:lstStyle/>
          <a:p>
            <a:pPr marL="416719" indent="-416719">
              <a:buSzPct val="145000"/>
              <a:buChar char="•"/>
            </a:pPr>
            <a:r>
              <a:t>Из-за этого, например, образовательные системы могут ограничивать творческие способности детей, вместо того чтобы всеми силами развивать их. </a:t>
            </a:r>
          </a:p>
          <a:p>
            <a:pPr marL="416719" indent="-416719">
              <a:buSzPct val="145000"/>
              <a:buChar char="•"/>
            </a:pPr>
            <a:r>
              <a:t>А экономические меры могут быть направлены на поддержку давно существующих крупных корпораций, в ущерб новым, недавно созданным компаниям. </a:t>
            </a:r>
          </a:p>
          <a:p>
            <a:pPr marL="416719" indent="-416719">
              <a:buSzPct val="145000"/>
              <a:buChar char="•"/>
            </a:pPr>
            <a:r>
              <a:t>Многие правительства очень не хотят, чтобы население их стран самоорганизовывалось.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К счастью, самоорганизация — это настолько присущее живым системам свойство, что даже самые деспотичные властные структуры не в состоянии полностью искоренить его. Но все же иногда самоорганизацию пытаются запретить, прикрываясь именем закона и порядка, "/>
          <p:cNvSpPr txBox="1">
            <a:spLocks noGrp="1"/>
          </p:cNvSpPr>
          <p:nvPr>
            <p:ph type="body" idx="21"/>
          </p:nvPr>
        </p:nvSpPr>
        <p:spPr>
          <a:xfrm>
            <a:off x="1534344" y="993218"/>
            <a:ext cx="11561713" cy="6681316"/>
          </a:xfrm>
          <a:prstGeom prst="rect">
            <a:avLst/>
          </a:prstGeom>
        </p:spPr>
        <p:txBody>
          <a:bodyPr/>
          <a:lstStyle/>
          <a:p>
            <a:r>
              <a:rPr b="1" u="sng"/>
              <a:t>К счастью, самоорганизация</a:t>
            </a:r>
            <a:r>
              <a:t> — это настолько присущее живым системам свойство, что даже самые деспотичные властные структуры не в состоянии полностью искоренить его. Но все же иногда самоорганизацию пытаются запретить, прикрываясь именем закона и порядка, и тогда наступают долгие периоды застоя и серости, безжалостные к любому творческому начинанию.</a:t>
            </a:r>
          </a:p>
          <a:p>
            <a:r>
              <a:rPr u="sng"/>
              <a:t>Специалисты по теории систем раньше полагали, что самоорганизация — настолько сложное свойство систем, что оно непознаваемо в принципе</a:t>
            </a:r>
            <a:r>
              <a:t>. Компьютеры использовались для моделирования только механистических, детерминистских систем, не способных к эволюции, — тогда считалось, что эволюционирующие системы понять и смоделировать вообще невозможно.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2361</Words>
  <Application>Microsoft Macintosh PowerPoint</Application>
  <PresentationFormat>Custom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Helvetica Neue</vt:lpstr>
      <vt:lpstr>Helvetica Neue Light</vt:lpstr>
      <vt:lpstr>Helvetica Neue Medium</vt:lpstr>
      <vt:lpstr>Black</vt:lpstr>
      <vt:lpstr>Системный Анализ почему системы так эффективны 2/3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Alexey Rykhalskiy</cp:lastModifiedBy>
  <cp:revision>2</cp:revision>
  <dcterms:modified xsi:type="dcterms:W3CDTF">2025-08-31T08:32:20Z</dcterms:modified>
</cp:coreProperties>
</file>