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46304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90" d="100"/>
          <a:sy n="90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28750" y="1535906"/>
            <a:ext cx="11772900" cy="30956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4714875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idx="21"/>
          </p:nvPr>
        </p:nvSpPr>
        <p:spPr>
          <a:xfrm>
            <a:off x="-1045806" y="-11906"/>
            <a:ext cx="18620749" cy="103448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-728662" y="476250"/>
            <a:ext cx="13916026" cy="57586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28750" y="6298406"/>
            <a:ext cx="11772900" cy="1333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7643813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28750" y="3024188"/>
            <a:ext cx="11772900" cy="3095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57440" y="-129843"/>
            <a:ext cx="15216190" cy="84534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71563" y="595312"/>
            <a:ext cx="6000750" cy="3738563"/>
          </a:xfrm>
          <a:prstGeom prst="rect">
            <a:avLst/>
          </a:prstGeom>
        </p:spPr>
        <p:txBody>
          <a:bodyPr anchor="b"/>
          <a:lstStyle>
            <a:lvl1pPr>
              <a:defRPr sz="562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71563" y="4429125"/>
            <a:ext cx="6000750" cy="38576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idx="21"/>
          </p:nvPr>
        </p:nvSpPr>
        <p:spPr>
          <a:xfrm>
            <a:off x="5032772" y="1905000"/>
            <a:ext cx="11572875" cy="6429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563" y="2428875"/>
            <a:ext cx="6000750" cy="5893594"/>
          </a:xfrm>
          <a:prstGeom prst="rect">
            <a:avLst/>
          </a:prstGeom>
        </p:spPr>
        <p:txBody>
          <a:bodyPr/>
          <a:lstStyle>
            <a:lvl1pPr marL="321469" indent="-321469">
              <a:spcBef>
                <a:spcPts val="3000"/>
              </a:spcBef>
              <a:buClrTx/>
              <a:defRPr sz="2625"/>
            </a:lvl1pPr>
            <a:lvl2pPr marL="642938" indent="-321469">
              <a:spcBef>
                <a:spcPts val="3000"/>
              </a:spcBef>
              <a:buClrTx/>
              <a:defRPr sz="2625"/>
            </a:lvl2pPr>
            <a:lvl3pPr marL="964406" indent="-321469">
              <a:spcBef>
                <a:spcPts val="3000"/>
              </a:spcBef>
              <a:buClrTx/>
              <a:defRPr sz="2625"/>
            </a:lvl3pPr>
            <a:lvl4pPr marL="1285875" indent="-321469">
              <a:spcBef>
                <a:spcPts val="3000"/>
              </a:spcBef>
              <a:buClrTx/>
              <a:defRPr sz="2625"/>
            </a:lvl4pPr>
            <a:lvl5pPr marL="1607344" indent="-321469">
              <a:spcBef>
                <a:spcPts val="3000"/>
              </a:spcBef>
              <a:buClrTx/>
              <a:defRPr sz="26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1190625"/>
            <a:ext cx="12487275" cy="676275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quarter" idx="21"/>
          </p:nvPr>
        </p:nvSpPr>
        <p:spPr>
          <a:xfrm>
            <a:off x="7229475" y="4655344"/>
            <a:ext cx="6622256" cy="36790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22"/>
          </p:nvPr>
        </p:nvSpPr>
        <p:spPr>
          <a:xfrm>
            <a:off x="7579519" y="599281"/>
            <a:ext cx="6615113" cy="3675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idx="23"/>
          </p:nvPr>
        </p:nvSpPr>
        <p:spPr>
          <a:xfrm>
            <a:off x="-3825478" y="-119063"/>
            <a:ext cx="15216188" cy="8453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428750" y="4039394"/>
            <a:ext cx="11772900" cy="571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71563" y="238125"/>
            <a:ext cx="12487275" cy="202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2428875"/>
            <a:ext cx="12487275" cy="58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56700" y="8715375"/>
            <a:ext cx="309380" cy="3334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1671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33438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50156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66875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83594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500313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17031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33750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75046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>
            <a:spLocks noGrp="1"/>
          </p:cNvSpPr>
          <p:nvPr>
            <p:ph type="ctrTitle"/>
          </p:nvPr>
        </p:nvSpPr>
        <p:spPr>
          <a:xfrm>
            <a:off x="2409825" y="1119188"/>
            <a:ext cx="9810750" cy="3095625"/>
          </a:xfrm>
          <a:prstGeom prst="rect">
            <a:avLst/>
          </a:prstGeom>
        </p:spPr>
        <p:txBody>
          <a:bodyPr/>
          <a:lstStyle/>
          <a:p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почему системы так эффективны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3/3</a:t>
            </a:r>
          </a:p>
        </p:txBody>
      </p:sp>
      <p:sp>
        <p:nvSpPr>
          <p:cNvPr id="110" name="Алексей Рыхальский…"/>
          <p:cNvSpPr txBox="1">
            <a:spLocks noGrp="1"/>
          </p:cNvSpPr>
          <p:nvPr>
            <p:ph type="subTitle" sz="quarter" idx="1"/>
          </p:nvPr>
        </p:nvSpPr>
        <p:spPr>
          <a:xfrm>
            <a:off x="2409825" y="5095875"/>
            <a:ext cx="9810750" cy="10596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03872">
              <a:defRPr sz="3404"/>
            </a:pPr>
            <a:r>
              <a:t>Алексей Рыхальский</a:t>
            </a:r>
          </a:p>
          <a:p>
            <a:pPr defTabSz="503872">
              <a:defRPr sz="3404"/>
            </a:pPr>
            <a:r>
              <a:t>2017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Иерархические системы до определенной степени можно разложить на части, которые можно рассматривать как отдельные подсистемы.…"/>
          <p:cNvSpPr txBox="1">
            <a:spLocks noGrp="1"/>
          </p:cNvSpPr>
          <p:nvPr>
            <p:ph type="body" idx="21"/>
          </p:nvPr>
        </p:nvSpPr>
        <p:spPr>
          <a:xfrm>
            <a:off x="1534344" y="416137"/>
            <a:ext cx="11561713" cy="7835478"/>
          </a:xfrm>
          <a:prstGeom prst="rect">
            <a:avLst/>
          </a:prstGeom>
        </p:spPr>
        <p:txBody>
          <a:bodyPr/>
          <a:lstStyle/>
          <a:p>
            <a:r>
              <a:t>Иерархические системы до определенной степени можно разложить на части, которые можно рассматривать как отдельные подсистемы. </a:t>
            </a:r>
          </a:p>
          <a:p>
            <a:r>
              <a:t>Эти подсистемы с их исключительно плотными внутренними информационными связями можно без особой натяжки считать отдельными системами. Когда иерархия разрушается, чаще всего это происходит по естественным границам подсистем. Очень полезно рассматривать системы с различных иерархических уровней — например, на уровне клеток или органов — и подробно изучать их по отдельности. </a:t>
            </a:r>
          </a:p>
          <a:p>
            <a:r>
              <a:t>Системные мыслители сказали бы, что применение редукционистского подхода в науке способно научить очень многому. </a:t>
            </a:r>
          </a:p>
          <a:p>
            <a:pPr>
              <a:defRPr b="1"/>
            </a:pPr>
            <a:r>
              <a:t>Но при этом нельзя упускать из виду важные взаимосвязи между подсистемами на более высоких уровнях иерархии, иначе поведение системы может преподнести сюрпризы.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Если вы страдаете заболеванием печени, доктор может назначить лечение,…"/>
          <p:cNvSpPr txBox="1">
            <a:spLocks noGrp="1"/>
          </p:cNvSpPr>
          <p:nvPr>
            <p:ph type="body" idx="21"/>
          </p:nvPr>
        </p:nvSpPr>
        <p:spPr>
          <a:xfrm>
            <a:off x="1534344" y="820093"/>
            <a:ext cx="11561713" cy="7027565"/>
          </a:xfrm>
          <a:prstGeom prst="rect">
            <a:avLst/>
          </a:prstGeom>
        </p:spPr>
        <p:txBody>
          <a:bodyPr/>
          <a:lstStyle/>
          <a:p>
            <a:r>
              <a:t>Если вы страдаете заболеванием печени, доктор может назначить лечение, </a:t>
            </a:r>
          </a:p>
          <a:p>
            <a:pPr marL="416719" indent="-416719">
              <a:buSzPct val="145000"/>
              <a:buChar char="•"/>
            </a:pPr>
            <a:r>
              <a:t>не особенно обращая внимание на состояние сердечно-сосудистой системы или, к примеру, миндалин (если оставаться </a:t>
            </a:r>
            <a:r>
              <a:rPr b="1" u="sng"/>
              <a:t>на том же  иерархическом</a:t>
            </a:r>
            <a:r>
              <a:t> уровне), </a:t>
            </a:r>
          </a:p>
          <a:p>
            <a:pPr marL="416719" indent="-416719">
              <a:buSzPct val="145000"/>
              <a:buChar char="•"/>
            </a:pPr>
            <a:r>
              <a:t>на особенности вашего характера и образа жизни (если </a:t>
            </a:r>
            <a:r>
              <a:rPr b="1" u="sng"/>
              <a:t>подняться вверх</a:t>
            </a:r>
            <a:r>
              <a:t> на один-два уровня)</a:t>
            </a:r>
          </a:p>
          <a:p>
            <a:pPr marL="416719" indent="-416719">
              <a:buSzPct val="145000"/>
              <a:buChar char="•"/>
            </a:pPr>
            <a:r>
              <a:t>или на строение молекул ДНК в ядре клеток печени (если </a:t>
            </a:r>
            <a:r>
              <a:rPr b="1" u="sng"/>
              <a:t>спуститься вниз</a:t>
            </a:r>
            <a:r>
              <a:t> на несколько иерархических уровней). </a:t>
            </a:r>
          </a:p>
          <a:p>
            <a:r>
              <a:t>Но иногда надо отступить на несколько шагов, чтобы оценить всю иерархию в целом. Может быть, вы работаете на вредном производстве, и какие-то химические вещества приводят к повреждению печени. А может быть, это заболевание спровоцировано нарушением в строении ДНК.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думайтесь, какие изменения могут происходить со временем, — самоорганизующиеся системы могут достигать новых уровней иерархии и объединяться в одно целое. Раньше энергетические системы любой страны можно было разложить на отдельные составляющие, которы"/>
          <p:cNvSpPr txBox="1">
            <a:spLocks noGrp="1"/>
          </p:cNvSpPr>
          <p:nvPr>
            <p:ph type="body" idx="21"/>
          </p:nvPr>
        </p:nvSpPr>
        <p:spPr>
          <a:xfrm>
            <a:off x="1534344" y="1685714"/>
            <a:ext cx="11561713" cy="5296322"/>
          </a:xfrm>
          <a:prstGeom prst="rect">
            <a:avLst/>
          </a:prstGeom>
        </p:spPr>
        <p:txBody>
          <a:bodyPr/>
          <a:lstStyle/>
          <a:p>
            <a:r>
              <a:t>Задумайтесь, какие изменения могут происходить со временем, — самоорганизующиеся системы могут достигать новых уровней иерархии и объединяться в одно целое. Раньше энергетические системы любой страны можно было разложить на отдельные составляющие, которые практически не зависели друг от друга. Теперь это не так.</a:t>
            </a:r>
          </a:p>
          <a:p>
            <a:pPr>
              <a:defRPr u="sng"/>
            </a:pPr>
            <a:r>
              <a:t>Люди, чье мышление эволюционировало медленнее, чем энергетика и экономика, могут быть неприятно удивлены тем, насколько сильно они теперь зависят от ресурсов, залегающих на одном конце света, и решений, которые принимаются на другом.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Существует множество примеров того, как самоорганизующиеся системы создают иерархические структуры.…"/>
          <p:cNvSpPr txBox="1">
            <a:spLocks noGrp="1"/>
          </p:cNvSpPr>
          <p:nvPr>
            <p:ph type="body" idx="21"/>
          </p:nvPr>
        </p:nvSpPr>
        <p:spPr>
          <a:xfrm>
            <a:off x="1534344" y="704677"/>
            <a:ext cx="11561713" cy="7258397"/>
          </a:xfrm>
          <a:prstGeom prst="rect">
            <a:avLst/>
          </a:prstGeom>
        </p:spPr>
        <p:txBody>
          <a:bodyPr/>
          <a:lstStyle/>
          <a:p>
            <a:r>
              <a:t>Существует множество примеров того, как самоорганизующиеся системы создают иерархические структуры. </a:t>
            </a:r>
          </a:p>
          <a:p>
            <a:pPr marL="595313" indent="-595313">
              <a:buSzPct val="100000"/>
              <a:buAutoNum type="arabicPeriod"/>
            </a:pPr>
            <a:r>
              <a:t>Частный предприниматель, столкнувшись с тем, что работы для одного слишком много, нанимает себе помощников. Маленькая, неформальная, некоммерческая организация в какой-то момент набирает столько членов и привлекает такой бюджет, что неизбежно потребуется кто-то, кто будет поддерживать порядок. </a:t>
            </a:r>
          </a:p>
          <a:p>
            <a:pPr marL="595313" indent="-595313">
              <a:buSzPct val="100000"/>
              <a:buAutoNum type="arabicPeriod"/>
            </a:pPr>
            <a:r>
              <a:t>Группа делящихся клеток приобретает специализированные функции и создает разветвленную сердечно-сосудистую систему, которая отвечает за доставку питательных веществ всем остальным клеткам, и не менее разветвленная нервная система координирует их работу.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Иерархии способны развиться с самых нижних уровней,…"/>
          <p:cNvSpPr txBox="1">
            <a:spLocks noGrp="1"/>
          </p:cNvSpPr>
          <p:nvPr>
            <p:ph type="body" idx="21"/>
          </p:nvPr>
        </p:nvSpPr>
        <p:spPr>
          <a:xfrm>
            <a:off x="1534344" y="1628006"/>
            <a:ext cx="11561713" cy="541173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Иерархии способны развиться с самых нижних уровней, </a:t>
            </a:r>
          </a:p>
          <a:p>
            <a:pPr marL="416719" indent="-416719">
              <a:buSzPct val="145000"/>
              <a:buChar char="•"/>
            </a:pPr>
            <a:r>
              <a:t>от частей к целому, </a:t>
            </a:r>
          </a:p>
          <a:p>
            <a:pPr marL="416719" indent="-416719">
              <a:buSzPct val="145000"/>
              <a:buChar char="•"/>
            </a:pPr>
            <a:r>
              <a:t>от клетки к органу и организму, </a:t>
            </a:r>
          </a:p>
          <a:p>
            <a:pPr marL="416719" indent="-416719">
              <a:buSzPct val="145000"/>
              <a:buChar char="•"/>
            </a:pPr>
            <a:r>
              <a:t>от отдельного игрока к команде, </a:t>
            </a:r>
          </a:p>
          <a:p>
            <a:pPr marL="416719" indent="-416719">
              <a:buSzPct val="145000"/>
              <a:buChar char="•"/>
            </a:pPr>
            <a:r>
              <a:t>от непосредственного производства к управлению производством. </a:t>
            </a:r>
          </a:p>
          <a:p>
            <a:pPr marL="416719" indent="-416719">
              <a:buSzPct val="145000"/>
              <a:buChar char="•"/>
            </a:pPr>
            <a:r>
              <a:t>Древние земледельцы объединились и создали города, чтобы защититься и сделать торговлю эффективнее. </a:t>
            </a:r>
          </a:p>
          <a:p>
            <a:pPr marL="416719" indent="-416719">
              <a:buSzPct val="145000"/>
              <a:buChar char="•"/>
            </a:pPr>
            <a:r>
              <a:t>Жизнь началась с одноклеточных бактерий, а не со слонов или китов.      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сходная цель любой иерархии — помочь создавшим ее подсистемам работать лучше.…"/>
          <p:cNvSpPr txBox="1">
            <a:spLocks noGrp="1"/>
          </p:cNvSpPr>
          <p:nvPr>
            <p:ph type="body" idx="21"/>
          </p:nvPr>
        </p:nvSpPr>
        <p:spPr>
          <a:xfrm>
            <a:off x="1534344" y="1281758"/>
            <a:ext cx="11561713" cy="6104235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Исходная цель любой иерархии — помочь создавшим ее подсистемам работать лучше. </a:t>
            </a:r>
          </a:p>
          <a:p>
            <a:pPr marL="416719" indent="-416719">
              <a:buSzPct val="145000"/>
              <a:buChar char="•"/>
            </a:pPr>
            <a:r>
              <a:t>К сожалению, к тому моменту, когда иерархия становится хорошо развитой, эту исходную цель довольно часто напрочь забывают и верхние, и нижние уровни.</a:t>
            </a:r>
          </a:p>
          <a:p>
            <a:pPr marL="416719" indent="-416719">
              <a:buSzPct val="145000"/>
              <a:buChar char="•"/>
            </a:pPr>
            <a:r>
              <a:t>Иерархии начинают работать неподобающим образом; именно по этой причине многие системы так и не достигают своих целей.</a:t>
            </a:r>
          </a:p>
          <a:p>
            <a:pPr marL="416719" indent="-416719">
              <a:buSzPct val="145000"/>
              <a:buChar char="•"/>
            </a:pPr>
            <a:r>
              <a:t>Иерархические системы развиваются с самого нижнего уровня. </a:t>
            </a:r>
          </a:p>
          <a:p>
            <a:pPr marL="416719" indent="-416719">
              <a:buSzPct val="145000"/>
              <a:buChar char="•"/>
            </a:pPr>
            <a:r>
              <a:t>Исходная цель верхних уровней иерархии состоит в том, чтобы помогать нижним уровням достигать своих целей.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Если участника команды больше заботит личная слава, чем победа команды, это может привести к тому, что команда проиграет.…"/>
          <p:cNvSpPr txBox="1">
            <a:spLocks noGrp="1"/>
          </p:cNvSpPr>
          <p:nvPr>
            <p:ph type="body" idx="21"/>
          </p:nvPr>
        </p:nvSpPr>
        <p:spPr>
          <a:xfrm>
            <a:off x="1534344" y="877801"/>
            <a:ext cx="11561713" cy="6912149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t>Если участника команды больше заботит личная слава, чем победа команды, это может привести к тому, что команда проиграет. </a:t>
            </a:r>
          </a:p>
          <a:p>
            <a:pPr marL="416719" indent="-416719">
              <a:buSzPct val="145000"/>
              <a:buChar char="•"/>
            </a:pPr>
            <a:r>
              <a:t>Если клетки организма перестают выполнять свои функции в рамках иерархии и начинают бесконтрольно делиться, мы называем это раком. </a:t>
            </a:r>
          </a:p>
          <a:p>
            <a:pPr marL="416719" indent="-416719">
              <a:buSzPct val="145000"/>
              <a:buChar char="•"/>
            </a:pPr>
            <a:r>
              <a:t>Если студенты считают, что их основная задача — получать хорошие оценки (а не знания!), то начинается повальное списывание, использование шпаргалок, приводящее к противоположным результатам. </a:t>
            </a:r>
          </a:p>
          <a:p>
            <a:pPr marL="416719" indent="-416719">
              <a:buSzPct val="145000"/>
              <a:buChar char="•"/>
            </a:pPr>
            <a:r>
              <a:t>Если отдельная корпорация подкупает правящие структуры для лоббирования своих интересов, то неизбежно страдают механизмы рыночной конкуренции, и это негативно отражается на всем обществе.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Если интересы подсистемы достигаются в ущерб интересам системы в целом, такое поведение называют субоптимизацией.…"/>
          <p:cNvSpPr txBox="1">
            <a:spLocks noGrp="1"/>
          </p:cNvSpPr>
          <p:nvPr>
            <p:ph type="body" idx="21"/>
          </p:nvPr>
        </p:nvSpPr>
        <p:spPr>
          <a:xfrm>
            <a:off x="1534344" y="358428"/>
            <a:ext cx="11561713" cy="7950895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t>Если интересы подсистемы достигаются в ущерб интересам системы в целом, такое поведение называют </a:t>
            </a:r>
            <a:r>
              <a:rPr b="1"/>
              <a:t>субоптимизацией</a:t>
            </a:r>
            <a:r>
              <a:t>.</a:t>
            </a:r>
          </a:p>
          <a:p>
            <a:r>
              <a:t>Не только </a:t>
            </a:r>
            <a:r>
              <a:rPr u="sng"/>
              <a:t>субоптимизация</a:t>
            </a:r>
            <a:r>
              <a:t>, но и </a:t>
            </a:r>
            <a:r>
              <a:rPr u="sng"/>
              <a:t>чрезмерный контроль</a:t>
            </a:r>
            <a:r>
              <a:t>, до предела централизованное управление, </a:t>
            </a:r>
            <a:r>
              <a:rPr u="sng"/>
              <a:t>могут наносить системе вред. </a:t>
            </a:r>
          </a:p>
          <a:p>
            <a:pPr marL="416719" indent="-416719">
              <a:buSzPct val="145000"/>
              <a:buChar char="•"/>
            </a:pPr>
            <a:r>
              <a:t>Если бы мозг полностью контролировал каждую клетку так, что она не смогла бы выполнять функции собственного поддержания, то весь организм мог бы погибнуть.  </a:t>
            </a:r>
          </a:p>
          <a:p>
            <a:pPr marL="416719" indent="-416719">
              <a:buSzPct val="145000"/>
              <a:buChar char="•"/>
            </a:pPr>
            <a:r>
              <a:t>Если правила и нормы поведения, навязанные руководством, не дают студентам или преподавателям свободно обмениваться знаниями в разных областях, то цель университета никогда не будет достигнута.  </a:t>
            </a:r>
          </a:p>
          <a:p>
            <a:pPr marL="416719" indent="-416719">
              <a:buSzPct val="145000"/>
              <a:buChar char="•"/>
            </a:pPr>
            <a:r>
              <a:t>Указания тренера могут прийти в противоречие с непосредственным чутьем хорошего игрока, и тогда вся команда потеряет кураж. 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В экономике тоже много примеров чрезмерного контроля из центра, касается ли это отдельных предприятий или целых стран. На протяжении истории такой контроль часто приводил к катастрофическим событиям, а все они не проходят бесследно.…"/>
          <p:cNvSpPr txBox="1">
            <a:spLocks noGrp="1"/>
          </p:cNvSpPr>
          <p:nvPr>
            <p:ph type="body" idx="21"/>
          </p:nvPr>
        </p:nvSpPr>
        <p:spPr>
          <a:xfrm>
            <a:off x="1534344" y="1454882"/>
            <a:ext cx="11561713" cy="5757987"/>
          </a:xfrm>
          <a:prstGeom prst="rect">
            <a:avLst/>
          </a:prstGeom>
        </p:spPr>
        <p:txBody>
          <a:bodyPr/>
          <a:lstStyle/>
          <a:p>
            <a:r>
              <a:t>В экономике тоже много примеров чрезмерного контроля из центра, касается ли это отдельных предприятий или целых стран. На протяжении истории такой контроль часто приводил к катастрофическим событиям, а все они не проходят бесследно.</a:t>
            </a:r>
          </a:p>
          <a:p>
            <a:r>
              <a:t>Чтобы система работала как следует, иерархической структуре надо соблюдать равновесие между </a:t>
            </a:r>
          </a:p>
          <a:p>
            <a:pPr marL="416719" indent="-416719">
              <a:buSzPct val="145000"/>
              <a:buChar char="•"/>
            </a:pPr>
            <a:r>
              <a:t>благосостоянием, </a:t>
            </a:r>
          </a:p>
          <a:p>
            <a:pPr marL="416719" indent="-416719">
              <a:buSzPct val="145000"/>
              <a:buChar char="•"/>
            </a:pPr>
            <a:r>
              <a:t>свободами и </a:t>
            </a:r>
          </a:p>
          <a:p>
            <a:pPr marL="416719" indent="-416719">
              <a:buSzPct val="145000"/>
              <a:buChar char="•"/>
            </a:pPr>
            <a:r>
              <a:t>ответственностью </a:t>
            </a:r>
          </a:p>
          <a:p>
            <a:r>
              <a:t>подсистем и системы в целом. 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Определенный централизованный контроль нужен для того, чтобы координировать действия по достижению общей цели.…"/>
          <p:cNvSpPr txBox="1">
            <a:spLocks noGrp="1"/>
          </p:cNvSpPr>
          <p:nvPr>
            <p:ph type="body" idx="21"/>
          </p:nvPr>
        </p:nvSpPr>
        <p:spPr>
          <a:xfrm>
            <a:off x="1534344" y="1316383"/>
            <a:ext cx="11561713" cy="6034985"/>
          </a:xfrm>
          <a:prstGeom prst="rect">
            <a:avLst/>
          </a:prstGeom>
        </p:spPr>
        <p:txBody>
          <a:bodyPr/>
          <a:lstStyle/>
          <a:p>
            <a:pPr>
              <a:defRPr sz="4200"/>
            </a:pPr>
            <a:r>
              <a:t>Определенный </a:t>
            </a:r>
            <a:r>
              <a:rPr b="1" u="sng"/>
              <a:t>централизованный контроль</a:t>
            </a:r>
            <a:r>
              <a:t> нужен для того, чтобы координировать действия </a:t>
            </a:r>
            <a:r>
              <a:rPr b="1" u="sng"/>
              <a:t>по достижению общей цели</a:t>
            </a:r>
            <a:r>
              <a:t>.</a:t>
            </a:r>
          </a:p>
          <a:p>
            <a:pPr>
              <a:defRPr sz="4200"/>
            </a:pPr>
            <a:r>
              <a:rPr b="1" u="sng"/>
              <a:t>Автономность</a:t>
            </a:r>
            <a:r>
              <a:t> необходима для того, чтобы каждая подсистема </a:t>
            </a:r>
            <a:r>
              <a:rPr b="1" u="sng"/>
              <a:t>могла самоорганизовываться</a:t>
            </a:r>
            <a:r>
              <a:t>, поддерживать себя в хорошем состоянии и нормально работать.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Иерархия, иерархическая структура — внутренняя организация системы, позволяющая составить систему большего размера из меньших систем (подсистем)."/>
          <p:cNvSpPr txBox="1">
            <a:spLocks noGrp="1"/>
          </p:cNvSpPr>
          <p:nvPr>
            <p:ph type="body" idx="21"/>
          </p:nvPr>
        </p:nvSpPr>
        <p:spPr>
          <a:xfrm>
            <a:off x="1534344" y="1512590"/>
            <a:ext cx="11561713" cy="564257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rPr u="sng"/>
              <a:t>Иерархия, иерархическая структура</a:t>
            </a:r>
            <a:r>
              <a:t> — внутренняя организация системы, позволяющая составить систему большего размера из меньших систем (подсистем).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Способность к…"/>
          <p:cNvSpPr txBox="1">
            <a:spLocks noGrp="1"/>
          </p:cNvSpPr>
          <p:nvPr>
            <p:ph type="body" idx="21"/>
          </p:nvPr>
        </p:nvSpPr>
        <p:spPr>
          <a:xfrm>
            <a:off x="1534344" y="1166342"/>
            <a:ext cx="11561713" cy="6335068"/>
          </a:xfrm>
          <a:prstGeom prst="rect">
            <a:avLst/>
          </a:prstGeom>
        </p:spPr>
        <p:txBody>
          <a:bodyPr/>
          <a:lstStyle/>
          <a:p>
            <a:r>
              <a:rPr b="1" u="sng"/>
              <a:t>Способность</a:t>
            </a:r>
            <a:r>
              <a:t> к </a:t>
            </a:r>
          </a:p>
          <a:p>
            <a:pPr marL="416719" indent="-416719">
              <a:buSzPct val="145000"/>
              <a:buChar char="•"/>
            </a:pPr>
            <a:r>
              <a:t>устойчивости, </a:t>
            </a:r>
          </a:p>
          <a:p>
            <a:pPr marL="416719" indent="-416719">
              <a:buSzPct val="145000"/>
              <a:buChar char="•"/>
            </a:pPr>
            <a:r>
              <a:t>самоорганизации и </a:t>
            </a:r>
          </a:p>
          <a:p>
            <a:pPr marL="416719" indent="-416719">
              <a:buSzPct val="145000"/>
              <a:buChar char="•"/>
            </a:pPr>
            <a:r>
              <a:t>образованию иерархических структур</a:t>
            </a:r>
          </a:p>
          <a:p>
            <a:r>
              <a:t>— это три причины, по которым динамические системы так эффективны. </a:t>
            </a:r>
          </a:p>
          <a:p>
            <a:r>
              <a:t>Развитие этих свойств в системе и управление ими может улучшить ее способность эффективно работать на протяжении долгого времени — обеспечить самоподдержание. </a:t>
            </a:r>
          </a:p>
          <a:p>
            <a:pPr>
              <a:defRPr b="1" u="sng"/>
            </a:pPr>
            <a:r>
              <a:t>Но при этом поведение систем все равно может нас сильно удивлять.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Когда в самоорганизующихся системах создаются новые структуры и увеличивается сложность, очень часто возникает иерархическое соподчинение, иерархия.…"/>
          <p:cNvSpPr txBox="1">
            <a:spLocks noGrp="1"/>
          </p:cNvSpPr>
          <p:nvPr>
            <p:ph type="body" idx="21"/>
          </p:nvPr>
        </p:nvSpPr>
        <p:spPr>
          <a:xfrm>
            <a:off x="1534344" y="1050926"/>
            <a:ext cx="11561713" cy="6565900"/>
          </a:xfrm>
          <a:prstGeom prst="rect">
            <a:avLst/>
          </a:prstGeom>
        </p:spPr>
        <p:txBody>
          <a:bodyPr/>
          <a:lstStyle/>
          <a:p>
            <a:r>
              <a:t>Когда в самоорганизующихся системах создаются новые структуры и увеличивается сложность, очень часто возникает </a:t>
            </a:r>
            <a:r>
              <a:rPr u="sng"/>
              <a:t>иерархическое соподчинение, иерархия</a:t>
            </a:r>
            <a:r>
              <a:t>.</a:t>
            </a:r>
          </a:p>
          <a:p>
            <a:r>
              <a:t>Вся Вселенная (или как минимум те ее части, которые человечество считает уже изученными) организована в виде подсистем, образующих подсистемы более высокого уровня, которые, в свою очередь, собираются в еще большие подсистемы. </a:t>
            </a:r>
          </a:p>
          <a:p>
            <a:pPr marL="416719" indent="-416719">
              <a:buSzPct val="145000"/>
              <a:buChar char="•"/>
            </a:pPr>
            <a:r>
              <a:t>Каждая клетка печени — отдельная подсистема этого органа; </a:t>
            </a:r>
          </a:p>
          <a:p>
            <a:pPr marL="416719" indent="-416719">
              <a:buSzPct val="145000"/>
              <a:buChar char="•"/>
            </a:pPr>
            <a:r>
              <a:t>сама печень — подсистема организма человека; </a:t>
            </a:r>
          </a:p>
          <a:p>
            <a:pPr marL="416719" indent="-416719">
              <a:buSzPct val="145000"/>
              <a:buChar char="•"/>
            </a:pPr>
            <a:r>
              <a:t>человек может быть подсистемой в семье, спортивной команде, музыкальной группе и т.д.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се эти группы образуют подсистемы в городе или населенном пункте в свою очередь, — в стране, в глобальной социально-экономической системе, вписанной в еще более крупную систему — биосферу.…"/>
          <p:cNvSpPr txBox="1">
            <a:spLocks noGrp="1"/>
          </p:cNvSpPr>
          <p:nvPr>
            <p:ph type="body" idx="21"/>
          </p:nvPr>
        </p:nvSpPr>
        <p:spPr>
          <a:xfrm>
            <a:off x="1534344" y="1858839"/>
            <a:ext cx="11561713" cy="4950073"/>
          </a:xfrm>
          <a:prstGeom prst="rect">
            <a:avLst/>
          </a:prstGeom>
        </p:spPr>
        <p:txBody>
          <a:bodyPr/>
          <a:lstStyle/>
          <a:p>
            <a:r>
              <a:t>Все эти группы образуют подсистемы в городе или населенном пункте в свою очередь, — в стране, в глобальной социально-экономической системе, вписанной в еще более крупную систему — биосферу. </a:t>
            </a:r>
          </a:p>
          <a:p>
            <a:pPr>
              <a:defRPr b="1" u="sng"/>
            </a:pPr>
            <a:r>
              <a:t>Такое распределение систем и подсистем по уровням и называется иерархией.</a:t>
            </a:r>
          </a:p>
          <a:p>
            <a:r>
              <a:t>Корпоративные системы, военные системы, экологические системы, экономические системы, живые организмы — в иерархии всему найдется свое место. Ничего удивительного в этом нет.     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Если подсистемы вполне в состоянии заботиться о себе, регулировать и поддерживать собственное существование и при этом служить потребностям систем большего размера, а большие системы координируют и улучшают работу своих подсистем, то в результате возника"/>
          <p:cNvSpPr txBox="1">
            <a:spLocks noGrp="1"/>
          </p:cNvSpPr>
          <p:nvPr>
            <p:ph type="body" idx="21"/>
          </p:nvPr>
        </p:nvSpPr>
        <p:spPr>
          <a:xfrm>
            <a:off x="1534344" y="1880760"/>
            <a:ext cx="11561713" cy="4906230"/>
          </a:xfrm>
          <a:prstGeom prst="rect">
            <a:avLst/>
          </a:prstGeom>
        </p:spPr>
        <p:txBody>
          <a:bodyPr/>
          <a:lstStyle/>
          <a:p>
            <a:r>
              <a:t>Если подсистемы вполне в состоянии заботиться о себе, регулировать и поддерживать собственное существование и при этом служить потребностям систем большего размера, а большие системы координируют и улучшают работу своих подсистем, то </a:t>
            </a:r>
            <a:r>
              <a:rPr b="1" u="sng"/>
              <a:t>в результате возникает устойчивая, эффективная структура, способная выдерживать внешние воздействия.</a:t>
            </a:r>
          </a:p>
          <a:p>
            <a:endParaRPr b="1" u="sng"/>
          </a:p>
          <a:p>
            <a:pPr>
              <a:defRPr b="1"/>
            </a:pPr>
            <a:r>
              <a:t>И довольно сложно себе представить какой-либо другой способ упорядочивания систем и подсистем.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История о том, зачем во Вселенной нужна иерархия…"/>
          <p:cNvSpPr txBox="1">
            <a:spLocks noGrp="1"/>
          </p:cNvSpPr>
          <p:nvPr>
            <p:ph type="body" idx="21"/>
          </p:nvPr>
        </p:nvSpPr>
        <p:spPr>
          <a:xfrm>
            <a:off x="1534344" y="1166341"/>
            <a:ext cx="11561713" cy="633506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История о том, зачем во Вселенной нужна иерархия</a:t>
            </a:r>
          </a:p>
          <a:p>
            <a:r>
              <a:t>Жили-были два часовых дел мастера — Хронос и Темпус. Оба делали точные часы, у обоих было много покупателей. Народ валом валил в часовые лавки, по телефону постоянно названивали новые клиенты, желающие сделать заказ. Но со временем Хронос становился все богаче, а Темпус все беднее. </a:t>
            </a:r>
            <a:r>
              <a:rPr u="sng"/>
              <a:t>А все потому, что Хронос открыл принцип иерархии</a:t>
            </a:r>
            <a:r>
              <a:t>.</a:t>
            </a:r>
          </a:p>
          <a:p>
            <a:r>
              <a:t>Каждые часы, которые делали Хронос и Темпус, состояли из примерно тысячи деталей. Темпус собирал их одну за одной, деталька к детальке, и если ему нужно было прерваться (например, чтобы ответить на телефонный звонок), то все, что было собрано к этому времени, рассыпалось на отдельные части. 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Вернувшись от телефона к рабочему столу, Темпус начинал собирать те же часы заново. И чем больше клиенты звонили ему, тем сложнее было найти время, чтобы собрать часы от начала и до конца, не прерываясь.…"/>
          <p:cNvSpPr txBox="1">
            <a:spLocks noGrp="1"/>
          </p:cNvSpPr>
          <p:nvPr>
            <p:ph type="body" idx="21"/>
          </p:nvPr>
        </p:nvSpPr>
        <p:spPr>
          <a:xfrm>
            <a:off x="1534344" y="1166341"/>
            <a:ext cx="11561713" cy="6335068"/>
          </a:xfrm>
          <a:prstGeom prst="rect">
            <a:avLst/>
          </a:prstGeom>
        </p:spPr>
        <p:txBody>
          <a:bodyPr/>
          <a:lstStyle/>
          <a:p>
            <a:r>
              <a:t>Вернувшись от телефона к рабочему столу, Темпус начинал собирать те же часы заново. И чем больше клиенты звонили ему, тем сложнее было найти время, чтобы собрать часы от начала и до конца, не прерываясь.</a:t>
            </a:r>
          </a:p>
          <a:p>
            <a:r>
              <a:rPr u="sng"/>
              <a:t>Часы, которые собирал Хронос, были ничуть не проще</a:t>
            </a:r>
            <a:r>
              <a:t>, чем часы Темпуса, но он сначала собирал отдельные детальки, штук по десять, в более крупные детали, прочные и надежные. Затем из десяти более крупных деталей он делал сборку, а из десяти сборок уже получались часы.</a:t>
            </a:r>
          </a:p>
          <a:p>
            <a:r>
              <a:t>Если даже Хроносу надо было прерваться для ответа на телефонный звонок, он терял лишь малую толику проделанной работы. </a:t>
            </a:r>
            <a:r>
              <a:rPr u="sng"/>
              <a:t>В итоге он собирал часы гораздо быстрее, и труд его был куда эффективнее, чем у Темпуса.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Сложные системы могут возникать из более простых только в том случае, если промежуточные «детали» не рассыпаются, а наоборот, имеют устойчивые формы. Поэтому то, что получится в итоге, будет иметь иерархическое строение. Это объясняет, почему иерархическ"/>
          <p:cNvSpPr txBox="1">
            <a:spLocks noGrp="1"/>
          </p:cNvSpPr>
          <p:nvPr>
            <p:ph type="body" idx="21"/>
          </p:nvPr>
        </p:nvSpPr>
        <p:spPr>
          <a:xfrm>
            <a:off x="1534344" y="993218"/>
            <a:ext cx="11138763" cy="6681316"/>
          </a:xfrm>
          <a:prstGeom prst="rect">
            <a:avLst/>
          </a:prstGeom>
        </p:spPr>
        <p:txBody>
          <a:bodyPr/>
          <a:lstStyle/>
          <a:p>
            <a:r>
              <a:t>Сложные системы могут возникать из более простых только в том случае, если промежуточные «детали» не рассыпаются, а наоборот, имеют </a:t>
            </a:r>
            <a:r>
              <a:rPr b="1" u="sng"/>
              <a:t>устойчивые</a:t>
            </a:r>
            <a:r>
              <a:t> формы. </a:t>
            </a:r>
            <a:r>
              <a:rPr u="sng"/>
              <a:t>Поэтому то, что получится в итоге, будет иметь иерархическое строение</a:t>
            </a:r>
            <a:r>
              <a:t>. Это объясняет, почему иерархических структур так много в природных системах. Среди всевозможных сложных форм </a:t>
            </a:r>
            <a:r>
              <a:rPr u="sng"/>
              <a:t>только иерархические выдержали проверку временем и эволюционировали</a:t>
            </a:r>
            <a:r>
              <a:t>. </a:t>
            </a:r>
          </a:p>
          <a:p>
            <a:r>
              <a:t>Иерархия — выдающееся изобретение в системном мире, и не только из-за того, что она придает системам </a:t>
            </a:r>
            <a:r>
              <a:rPr u="sng"/>
              <a:t>устойчивость и способность выносить внешние воздействия, но и потому, что благодаря ей уменьшается количество информации, которое каждая часть системы должна постоянно хранить и отслеживать.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В иерархических системах отношения внутри каждой подсистемы теснее и прочнее, чем отношения между подсистемами. Все части по-прежнему так или иначе связаны со всеми, но прочность этих связей разная. Сотрудники университетской кафедры общаются друг с друг"/>
          <p:cNvSpPr txBox="1">
            <a:spLocks noGrp="1"/>
          </p:cNvSpPr>
          <p:nvPr>
            <p:ph type="body" idx="21"/>
          </p:nvPr>
        </p:nvSpPr>
        <p:spPr>
          <a:xfrm>
            <a:off x="1534344" y="1281758"/>
            <a:ext cx="11561713" cy="6104235"/>
          </a:xfrm>
          <a:prstGeom prst="rect">
            <a:avLst/>
          </a:prstGeom>
        </p:spPr>
        <p:txBody>
          <a:bodyPr/>
          <a:lstStyle/>
          <a:p>
            <a:r>
              <a:t>В иерархических системах отношения внутри каждой подсистемы теснее и прочнее, чем отношения между подсистемами. Все части по-прежнему так или иначе связаны со всеми, но прочность этих связей разная. </a:t>
            </a:r>
            <a:r>
              <a:rPr b="1" u="sng"/>
              <a:t>Сотрудники университетской кафедры общаются друг с другом больше, чем с сотрудниками других кафедр и факультетов</a:t>
            </a:r>
            <a:r>
              <a:t>. Клетки печени плотнее взаимодействуют друг с другом, чем с клетками сердца. Если разные информационные связи внутри и между уровнями иерархии хорошо налажены, то запаздывания становятся минимальными. Никакой из уровней не оказывается заваленным информацией; система работает эффективно и обладает устойчивостью к внешним воздействиям. 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1637</Words>
  <Application>Microsoft Macintosh PowerPoint</Application>
  <PresentationFormat>Custom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Black</vt:lpstr>
      <vt:lpstr>Системный Анализ почему системы так эффективны 3/3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Alexey Rykhalskiy</cp:lastModifiedBy>
  <cp:revision>2</cp:revision>
  <dcterms:modified xsi:type="dcterms:W3CDTF">2025-08-31T08:31:02Z</dcterms:modified>
</cp:coreProperties>
</file>