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“Type a quote here.”"/>
          <p:cNvSpPr txBox="1"/>
          <p:nvPr>
            <p:ph type="body" sz="quarter" idx="21"/>
          </p:nvPr>
        </p:nvSpPr>
        <p:spPr>
          <a:xfrm>
            <a:off x="1270000" y="4308686"/>
            <a:ext cx="10464800" cy="609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Системный Анализ…"/>
          <p:cNvSpPr txBox="1"/>
          <p:nvPr>
            <p:ph type="ctrTitle"/>
          </p:nvPr>
        </p:nvSpPr>
        <p:spPr>
          <a:xfrm>
            <a:off x="1270000" y="1193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Системный Анализ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почему системы могут удивлять нас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1/2</a:t>
            </a:r>
          </a:p>
        </p:txBody>
      </p:sp>
      <p:sp>
        <p:nvSpPr>
          <p:cNvPr id="110" name="Алексей Рыхальский…"/>
          <p:cNvSpPr txBox="1"/>
          <p:nvPr>
            <p:ph type="subTitle" sz="quarter" idx="1"/>
          </p:nvPr>
        </p:nvSpPr>
        <p:spPr>
          <a:xfrm>
            <a:off x="1270000" y="5435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Алексей Рыхальский</a:t>
            </a:r>
          </a:p>
          <a:p>
            <a:pPr defTabSz="537463">
              <a:defRPr sz="3404"/>
            </a:pPr>
            <a:r>
              <a:t>2017</a:t>
            </a:r>
          </a:p>
        </p:txBody>
      </p:sp>
      <p:sp>
        <p:nvSpPr>
          <p:cNvPr id="11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десь рассмотрим некоторые причины, по которым динамические системы часто ведут себя неожиданно. По сути, все это примеры того, как наши мысленные модели дают сбой и не могут достаточно точно описать реальный мир, — причем только те примеры, которые можн"/>
          <p:cNvSpPr txBox="1"/>
          <p:nvPr>
            <p:ph type="body" idx="21"/>
          </p:nvPr>
        </p:nvSpPr>
        <p:spPr>
          <a:xfrm>
            <a:off x="336153" y="1618589"/>
            <a:ext cx="12332494" cy="6008422"/>
          </a:xfrm>
          <a:prstGeom prst="rect">
            <a:avLst/>
          </a:prstGeom>
        </p:spPr>
        <p:txBody>
          <a:bodyPr/>
          <a:lstStyle/>
          <a:p>
            <a:pPr/>
            <a:r>
              <a:t>Здесь рассмотрим некоторые причины, по которым динамические системы часто ведут себя неожиданно. </a:t>
            </a:r>
            <a:r>
              <a:rPr u="sng"/>
              <a:t>По сути, все это примеры того, как наши мысленные модели дают сбой и не могут достаточно точно описать реальный мир, — причем только те примеры, которые можно привести на основании системного представления, а ведь могут быть и другие.</a:t>
            </a:r>
            <a:endParaRPr u="sng"/>
          </a:p>
          <a:p>
            <a:pPr/>
            <a:r>
              <a:t>Это предостережение о том, что можно налететь на подводные камни. Обойти их в мире, где все связано со всем и где </a:t>
            </a:r>
            <a:r>
              <a:rPr u="sng"/>
              <a:t>есть масса обратных связей</a:t>
            </a:r>
            <a:r>
              <a:t>, невозможно, если обращать внимание только на краткосрочные события, игнорировать структуру системы и поведение в долгосрочной перспективе.</a:t>
            </a:r>
          </a:p>
        </p:txBody>
      </p:sp>
      <p:sp>
        <p:nvSpPr>
          <p:cNvPr id="13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Необходимо знать, что такое ложные границы и ограниченная рациональность, не забывать об ограничивающих факторах, нелинейных зависимостях и запаздываниях. Если не учитывать ключевые свойства систем — устойчивость, самоорганизацию и иерархическое строение"/>
          <p:cNvSpPr txBox="1"/>
          <p:nvPr>
            <p:ph type="body" idx="21"/>
          </p:nvPr>
        </p:nvSpPr>
        <p:spPr>
          <a:xfrm>
            <a:off x="336153" y="1358444"/>
            <a:ext cx="12332494" cy="6528712"/>
          </a:xfrm>
          <a:prstGeom prst="rect">
            <a:avLst/>
          </a:prstGeom>
        </p:spPr>
        <p:txBody>
          <a:bodyPr/>
          <a:lstStyle/>
          <a:p>
            <a:pPr/>
            <a:r>
              <a:t>Необходимо знать, что такое ложные границы и ограниченная рациональность, не забывать об ограничивающих факторах, нелинейных зависимостях и запаздываниях. Если не учитывать ключевые свойства систем — </a:t>
            </a:r>
            <a:r>
              <a:rPr u="sng"/>
              <a:t>устойчивость</a:t>
            </a:r>
            <a:r>
              <a:t>, </a:t>
            </a:r>
            <a:r>
              <a:rPr u="sng"/>
              <a:t>самоорганизацию</a:t>
            </a:r>
            <a:r>
              <a:t> и </a:t>
            </a:r>
            <a:r>
              <a:rPr u="sng"/>
              <a:t>иерархическое строение</a:t>
            </a:r>
            <a:r>
              <a:t> — то их структура и поведение будут истолкованы неправильно, и успешно взаимодействовать с ними станет невозможно.</a:t>
            </a:r>
          </a:p>
          <a:p>
            <a:pPr/>
            <a:r>
              <a:t>Хорошие это новости или плохие, зависит от того, хотите ли вы сами управлять миром или согласны, чтобы он управлял вами, время от времени преподнося сюрпризы. Но надо честно предупредить: </a:t>
            </a:r>
            <a:r>
              <a:rPr b="1" u="sng"/>
              <a:t>даже если вы понимаете все перечисленные свойства и особенности систем, мир все равно будет иногда удивлять вас — просто немного реже.</a:t>
            </a:r>
          </a:p>
        </p:txBody>
      </p:sp>
      <p:sp>
        <p:nvSpPr>
          <p:cNvPr id="1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События, притягивающие внимание…"/>
          <p:cNvSpPr txBox="1"/>
          <p:nvPr>
            <p:ph type="body" idx="21"/>
          </p:nvPr>
        </p:nvSpPr>
        <p:spPr>
          <a:xfrm>
            <a:off x="336153" y="748639"/>
            <a:ext cx="12332494" cy="774832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События, притягивающие внимание</a:t>
            </a:r>
          </a:p>
          <a:p>
            <a:pPr/>
            <a:r>
              <a:t>Система — черный ящик, ее нам неизвестна суть.</a:t>
            </a:r>
            <a:br/>
            <a:r>
              <a:t>Никто не знает, что в ней происходит.</a:t>
            </a:r>
            <a:br/>
            <a:r>
              <a:t>Мы видим то, что входит и выходит,</a:t>
            </a:r>
            <a:br/>
            <a:r>
              <a:t>Но внутрь нее нельзя нам заглянуть.</a:t>
            </a:r>
            <a:br/>
            <a:r>
              <a:t>Мы можем только, проявив старание,</a:t>
            </a:r>
            <a:br/>
            <a:r>
              <a:t>За тем, что входит и выходит, наблюдать,</a:t>
            </a:r>
            <a:br/>
            <a:r>
              <a:t>Чтобы потом хоть как-то рассчитать</a:t>
            </a:r>
            <a:br/>
            <a:r>
              <a:t>Связь входа с выходом и состоянием.</a:t>
            </a:r>
            <a:br/>
            <a:r>
              <a:t>Чтоб дать прогноз, ответить на вопросы,</a:t>
            </a:r>
            <a:br/>
            <a:r>
              <a:t>Зависимость должна быть однозначна и ясна.</a:t>
            </a:r>
            <a:br/>
            <a:r>
              <a:t>Коль так — задача наша решена.</a:t>
            </a:r>
            <a:br/>
            <a:r>
              <a:t>Но если нет — то мы опять остались с носом.</a:t>
            </a:r>
          </a:p>
          <a:p>
            <a:pPr algn="r">
              <a:spcBef>
                <a:spcPts val="2000"/>
              </a:spcBef>
              <a:defRPr i="1"/>
            </a:pPr>
            <a:r>
              <a:t>Кеннет Боулдинг,</a:t>
            </a:r>
            <a:br/>
            <a:r>
              <a:t>экономист</a:t>
            </a:r>
          </a:p>
        </p:txBody>
      </p:sp>
      <p:sp>
        <p:nvSpPr>
          <p:cNvPr id="14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События могут производить сильное впечатление: аварии и крушения, террористические акты, большие победы, ужасные трагедии...…"/>
          <p:cNvSpPr txBox="1"/>
          <p:nvPr>
            <p:ph type="body" idx="21"/>
          </p:nvPr>
        </p:nvSpPr>
        <p:spPr>
          <a:xfrm>
            <a:off x="336153" y="1548739"/>
            <a:ext cx="12332494" cy="6148122"/>
          </a:xfrm>
          <a:prstGeom prst="rect">
            <a:avLst/>
          </a:prstGeom>
        </p:spPr>
        <p:txBody>
          <a:bodyPr/>
          <a:lstStyle/>
          <a:p>
            <a:pPr/>
            <a:r>
              <a:rPr b="1" u="sng"/>
              <a:t>События могут производить сильное впечатление:</a:t>
            </a:r>
            <a:r>
              <a:t> аварии и крушения, террористические акты, большие победы, ужасные трагедии... </a:t>
            </a:r>
          </a:p>
          <a:p>
            <a:pPr/>
            <a:r>
              <a:rPr u="sng"/>
              <a:t>Все это вызывает сильные эмоции</a:t>
            </a:r>
            <a:r>
              <a:t>. Хотя мы видели тысячи таких событий по телевизору, слышали в новостях и читали про них в газетах, все равно они не похожи одно на другое и продолжают притягивать наше внимание — так же, как прогноз погоды. </a:t>
            </a:r>
          </a:p>
          <a:p>
            <a:pPr/>
            <a:r>
              <a:t>В обилии событий, ежедневно происходящих в мире, можно утонуть — им нет конца, они всегда будут для нас неожиданностью, потому что при таком восприятии мира невозможно ни предсказать, ни объяснить что бы то ни было. </a:t>
            </a:r>
          </a:p>
        </p:txBody>
      </p:sp>
      <p:sp>
        <p:nvSpPr>
          <p:cNvPr id="1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События — видимая часть айсберга, причем не самая важная. Все остальное — сами сложные системы — скрывается под водой, не доступное взгляду.…"/>
          <p:cNvSpPr txBox="1"/>
          <p:nvPr>
            <p:ph type="body" idx="21"/>
          </p:nvPr>
        </p:nvSpPr>
        <p:spPr>
          <a:xfrm>
            <a:off x="336153" y="570839"/>
            <a:ext cx="12332494" cy="8103922"/>
          </a:xfrm>
          <a:prstGeom prst="rect">
            <a:avLst/>
          </a:prstGeom>
        </p:spPr>
        <p:txBody>
          <a:bodyPr/>
          <a:lstStyle/>
          <a:p>
            <a:pPr/>
            <a:r>
              <a:rPr b="1" u="sng"/>
              <a:t>События</a:t>
            </a:r>
            <a:r>
              <a:t> — видимая часть айсберга, причем не самая важная. Все остальное — сами сложные системы — скрывается под водой, не доступное взгляду.</a:t>
            </a:r>
          </a:p>
          <a:p>
            <a:pPr/>
            <a:r>
              <a:rPr u="sng"/>
              <a:t>Мы склонны меньше удивляться в том случае, если в событиях можно уловить определенную последовательность, динамический тип поведения.</a:t>
            </a:r>
            <a:endParaRPr u="sng"/>
          </a:p>
          <a:p>
            <a:pPr marL="444500" indent="-444500">
              <a:buSzPct val="145000"/>
              <a:buChar char="•"/>
            </a:pPr>
            <a:r>
              <a:t>Команда переживает полосу удачных (или неудачных) игр.</a:t>
            </a:r>
          </a:p>
          <a:p>
            <a:pPr marL="444500" indent="-444500">
              <a:buSzPct val="145000"/>
              <a:buChar char="•"/>
            </a:pPr>
            <a:r>
              <a:t>Уровень воды в реке колеблется сильнее — если идут затяжные дожди, начинается наводнение, если стоит засуха — река мелеет.</a:t>
            </a:r>
          </a:p>
          <a:p>
            <a:pPr marL="444500" indent="-444500">
              <a:buSzPct val="145000"/>
              <a:buChar char="•"/>
            </a:pPr>
            <a:r>
              <a:t>Индекс Доу-Джонса рос в течение нескольких лет, пока не наступил кризис.    </a:t>
            </a:r>
          </a:p>
          <a:p>
            <a:pPr marL="444500" indent="-444500">
              <a:buSzPct val="145000"/>
              <a:buChar char="•"/>
            </a:pPr>
            <a:r>
              <a:t>Новые месторождения нефти обнаруживают все реже.</a:t>
            </a:r>
          </a:p>
          <a:p>
            <a:pPr marL="444500" indent="-444500">
              <a:buSzPct val="145000"/>
              <a:buChar char="•"/>
            </a:pPr>
            <a:r>
              <a:t>Сведение лесов происходит со все возрастающей скоростью.</a:t>
            </a:r>
          </a:p>
        </p:txBody>
      </p:sp>
      <p:sp>
        <p:nvSpPr>
          <p:cNvPr id="1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оведение системы определяет ее характеристики во времени — рост, застой, упадок, колебания, случайные флуктуации, эволюционные изменения. Если бы события в новостях преподносились в историческом контексте, наше понимание систем было бы глубже — на уровн"/>
          <p:cNvSpPr txBox="1"/>
          <p:nvPr>
            <p:ph type="body" idx="21"/>
          </p:nvPr>
        </p:nvSpPr>
        <p:spPr>
          <a:xfrm>
            <a:off x="336153" y="1307644"/>
            <a:ext cx="12332494" cy="6630312"/>
          </a:xfrm>
          <a:prstGeom prst="rect">
            <a:avLst/>
          </a:prstGeom>
        </p:spPr>
        <p:txBody>
          <a:bodyPr/>
          <a:lstStyle/>
          <a:p>
            <a:pPr/>
            <a:r>
              <a:t>Поведение системы определяет ее характеристики во времени — </a:t>
            </a:r>
            <a:r>
              <a:rPr u="sng"/>
              <a:t>рост, застой, упадок, колебания, случайные флуктуации, эволюционные изменения</a:t>
            </a:r>
            <a:r>
              <a:t>. Если бы события в новостях преподносились в историческом контексте, наше понимание систем было бы глубже — </a:t>
            </a:r>
            <a:r>
              <a:rPr u="sng"/>
              <a:t>на уровне поведения, а не только на уровне отдельных событий</a:t>
            </a:r>
            <a:r>
              <a:t>. </a:t>
            </a:r>
          </a:p>
          <a:p>
            <a:pPr/>
            <a:r>
              <a:t>Когда системный мыслитель обнаруживает проблему, первым делом он собирает данные об истории системы, включая графики ее </a:t>
            </a:r>
            <a:r>
              <a:rPr u="sng"/>
              <a:t>поведения</a:t>
            </a:r>
            <a:r>
              <a:t> во времени.</a:t>
            </a:r>
          </a:p>
          <a:p>
            <a:pPr/>
            <a:r>
              <a:rPr u="sng"/>
              <a:t>Поведение</a:t>
            </a:r>
            <a:r>
              <a:t> за продолжительный срок позволяет подобраться к </a:t>
            </a:r>
            <a:r>
              <a:rPr u="sng"/>
              <a:t>структуре системы, лежащей в основе этого поведения</a:t>
            </a:r>
            <a:r>
              <a:t>. А структура, в свою очередь, — ключ к пониманию не только того, </a:t>
            </a:r>
            <a:r>
              <a:rPr b="1" u="sng"/>
              <a:t>ЧТО</a:t>
            </a:r>
            <a:r>
              <a:t> происходит, но и </a:t>
            </a:r>
            <a:r>
              <a:rPr b="1" u="sng"/>
              <a:t>ПОЧЕМУ</a:t>
            </a:r>
            <a:r>
              <a:t>.</a:t>
            </a:r>
          </a:p>
        </p:txBody>
      </p:sp>
      <p:sp>
        <p:nvSpPr>
          <p:cNvPr id="15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Структура системы — это совокупность запасов, потоков и обратных связей…"/>
          <p:cNvSpPr txBox="1"/>
          <p:nvPr>
            <p:ph type="body" idx="21"/>
          </p:nvPr>
        </p:nvSpPr>
        <p:spPr>
          <a:xfrm>
            <a:off x="336153" y="615289"/>
            <a:ext cx="12332494" cy="80150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Структура системы — это совокупность запасов, потоков и обратных связей</a:t>
            </a:r>
          </a:p>
          <a:p>
            <a:pPr/>
            <a:r>
              <a:t>Схемы с прямоугольниками и стрелками — наглядное представление структуры системы. </a:t>
            </a:r>
            <a:r>
              <a:rPr u="sng"/>
              <a:t>Структура определяет, какое поведение изначально присуще системе</a:t>
            </a:r>
            <a:r>
              <a:t>.</a:t>
            </a:r>
          </a:p>
          <a:p>
            <a:pPr/>
            <a:r>
              <a:rPr u="sng"/>
              <a:t>Балансирующий цикл обратной связи</a:t>
            </a:r>
            <a:r>
              <a:t>, стремящийся добиться конкретной цели, способствует достижению динамического равновесия, а потом поддерживает его.</a:t>
            </a:r>
          </a:p>
          <a:p>
            <a:pPr/>
            <a:r>
              <a:rPr u="sng"/>
              <a:t>Усиливающий цикл</a:t>
            </a:r>
            <a:r>
              <a:t> порождает экспоненциальный рост.    </a:t>
            </a:r>
          </a:p>
          <a:p>
            <a:pPr/>
            <a:r>
              <a:t>Связанные вместе, эти циклы могут демонстрировать и рост, и упадок, и равновесие.   </a:t>
            </a:r>
          </a:p>
          <a:p>
            <a:pPr/>
            <a:r>
              <a:t>Если в них, к тому же, заложены запаздывания, то могут возникать еще и </a:t>
            </a:r>
            <a:r>
              <a:rPr b="1" u="sng"/>
              <a:t>колебания</a:t>
            </a:r>
            <a:r>
              <a:t>. А если циклы включаются на </a:t>
            </a:r>
            <a:r>
              <a:rPr b="1" u="sng"/>
              <a:t>краткое время</a:t>
            </a:r>
            <a:r>
              <a:t>, то поведение может быть еще более разнообразным и трудно предсказуемым.</a:t>
            </a:r>
          </a:p>
        </p:txBody>
      </p:sp>
      <p:sp>
        <p:nvSpPr>
          <p:cNvPr id="15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Структура системы определяет ее поведение. Поведение системы проявляется в виде событий, происходящих в определенной последовательности.…"/>
          <p:cNvSpPr txBox="1"/>
          <p:nvPr>
            <p:ph type="body" idx="21"/>
          </p:nvPr>
        </p:nvSpPr>
        <p:spPr>
          <a:xfrm>
            <a:off x="336153" y="1288389"/>
            <a:ext cx="12332494" cy="66688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Структура системы определяет ее поведение. Поведение системы проявляется в виде событий, происходящих в определенной последовательности.</a:t>
            </a:r>
          </a:p>
          <a:p>
            <a:pPr/>
            <a:r>
              <a:t>Системное мышление постоянно использует понятия структуры (диаграммы запасов, потоков и связей) и поведения (графики зависимостей от времени). Специалисты-системщики стараются понять связь между рукой, отпускающей конец пружинки-Слинки (событие), последующими колебаниями (поведение) и механическими характеристиками винтовой спирали Слинки (структура).</a:t>
            </a:r>
          </a:p>
          <a:p>
            <a:pPr/>
            <a:r>
              <a:t>Простые примеры — вроде той же игрушки Слинки — делают разницу между </a:t>
            </a:r>
            <a:r>
              <a:rPr b="1" u="sng"/>
              <a:t>СОБЫТИЕМ</a:t>
            </a:r>
            <a:r>
              <a:t>, </a:t>
            </a:r>
            <a:r>
              <a:rPr b="1" u="sng"/>
              <a:t>ПОВЕДЕНИЕМ</a:t>
            </a:r>
            <a:r>
              <a:t> и </a:t>
            </a:r>
            <a:r>
              <a:rPr b="1" u="sng"/>
              <a:t>СТРУКТУРОЙ</a:t>
            </a:r>
            <a:r>
              <a:t> очевидной. </a:t>
            </a:r>
          </a:p>
        </p:txBody>
      </p:sp>
      <p:sp>
        <p:nvSpPr>
          <p:cNvPr id="1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Большая часть аналитических обзоров в мире посвящена событиям, несмотря на то, что это очень поверхностный подход.…"/>
          <p:cNvSpPr txBox="1"/>
          <p:nvPr>
            <p:ph type="body" idx="21"/>
          </p:nvPr>
        </p:nvSpPr>
        <p:spPr>
          <a:xfrm>
            <a:off x="336153" y="1644194"/>
            <a:ext cx="12332494" cy="595721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Большая часть аналитических обзоров в мире посвящена событиям, несмотря на то, что это очень поверхностный подход.</a:t>
            </a:r>
          </a:p>
          <a:p>
            <a:pPr/>
            <a:r>
              <a:t>Прислушайтесь к биржевым новостям: как в них объясняется, почему рынок акций ведет себя так, а не иначе?</a:t>
            </a:r>
          </a:p>
          <a:p>
            <a:pPr marL="444500" indent="-444500">
              <a:buSzPct val="145000"/>
              <a:buChar char="•"/>
            </a:pPr>
            <a:r>
              <a:t>Акции поднялись в цене (упали) потому, что американский доллар упал (поднялся)</a:t>
            </a:r>
          </a:p>
          <a:p>
            <a:pPr marL="444500" indent="-444500">
              <a:buSzPct val="145000"/>
              <a:buChar char="•"/>
            </a:pPr>
            <a:r>
              <a:t>Базовая ставка выросла (понизилась), или демократы выиграли (проиграли), или войска одной страны вторглись в другую (или не стали вторгаться)... </a:t>
            </a:r>
          </a:p>
          <a:p>
            <a:pPr/>
            <a:r>
              <a:rPr b="1" u="sng"/>
              <a:t>Анализ на уровне событий, не более того</a:t>
            </a:r>
            <a:r>
              <a:t>.</a:t>
            </a:r>
          </a:p>
        </p:txBody>
      </p:sp>
      <p:sp>
        <p:nvSpPr>
          <p:cNvPr id="1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акие объяснения не дают никакой возможности предсказать, что будет дальше. На их основании невозможно изменить поведение системы — например, сделать рынок акций более устойчивым, разработать более достоверный индикатор экономического состояния компаний,"/>
          <p:cNvSpPr txBox="1"/>
          <p:nvPr>
            <p:ph type="body" idx="21"/>
          </p:nvPr>
        </p:nvSpPr>
        <p:spPr>
          <a:xfrm>
            <a:off x="336153" y="1123289"/>
            <a:ext cx="12332494" cy="6999022"/>
          </a:xfrm>
          <a:prstGeom prst="rect">
            <a:avLst/>
          </a:prstGeom>
        </p:spPr>
        <p:txBody>
          <a:bodyPr/>
          <a:lstStyle/>
          <a:p>
            <a:pPr/>
            <a:r>
              <a:rPr b="1" u="sng"/>
              <a:t>Такие объяснения не дают никакой возможности предсказать, что будет дальше.</a:t>
            </a:r>
            <a:r>
              <a:t> На их основании невозможно изменить поведение системы — например, сделать рынок акций более устойчивым, разработать более достоверный индикатор экономического состояния компаний, стимули­ровать инвестиции...</a:t>
            </a:r>
          </a:p>
          <a:p>
            <a:pPr/>
            <a:r>
              <a:rPr u="sng"/>
              <a:t>Экономические аналитики иногда спускаются на один уровень глубже, к поведению системы во времени</a:t>
            </a:r>
            <a:r>
              <a:t>. Эконометрические модели стараются обнаружить статистически значимые связи между тенденциями, наблюдавшимися </a:t>
            </a:r>
            <a:r>
              <a:rPr u="sng"/>
              <a:t>В ПРОШЛОМ</a:t>
            </a:r>
            <a:r>
              <a:t>, — применительно к доходам, накоплениям, инвестициям, государственным расходам, процентным ставкам, годовым объемам производства и тому подобным параметрам. </a:t>
            </a:r>
            <a:r>
              <a:rPr u="sng"/>
              <a:t>Эти связи описываются зачастую очень сложными уравнениями</a:t>
            </a:r>
            <a:r>
              <a:t>.</a:t>
            </a:r>
          </a:p>
        </p:txBody>
      </p:sp>
      <p:sp>
        <p:nvSpPr>
          <p:cNvPr id="16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Почему поведение систем бывает таким неожиданным"/>
          <p:cNvSpPr txBox="1"/>
          <p:nvPr>
            <p:ph type="body" idx="21"/>
          </p:nvPr>
        </p:nvSpPr>
        <p:spPr>
          <a:xfrm>
            <a:off x="336153" y="3643251"/>
            <a:ext cx="12332494" cy="195909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Почему поведение систем бывает таким неожиданным</a:t>
            </a:r>
          </a:p>
        </p:txBody>
      </p:sp>
      <p:sp>
        <p:nvSpPr>
          <p:cNvPr id="114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Модели, основывающиеся на поведении, полезнее, чем модели на основе событий, но и у них есть принципиальные недостатки.…"/>
          <p:cNvSpPr txBox="1"/>
          <p:nvPr>
            <p:ph type="body" idx="21"/>
          </p:nvPr>
        </p:nvSpPr>
        <p:spPr>
          <a:xfrm>
            <a:off x="336153" y="1364589"/>
            <a:ext cx="12332494" cy="6516422"/>
          </a:xfrm>
          <a:prstGeom prst="rect">
            <a:avLst/>
          </a:prstGeom>
        </p:spPr>
        <p:txBody>
          <a:bodyPr/>
          <a:lstStyle/>
          <a:p>
            <a:pPr/>
            <a:r>
              <a:t>Модели, основывающиеся на поведении, полезнее, чем модели на основе событий, </a:t>
            </a:r>
            <a:r>
              <a:rPr u="sng"/>
              <a:t>но и у них есть принципиальные недостатки.</a:t>
            </a:r>
            <a:endParaRPr u="sng"/>
          </a:p>
          <a:p>
            <a:pPr/>
            <a:r>
              <a:rPr b="1" u="sng"/>
              <a:t>Во-первых</a:t>
            </a:r>
            <a:r>
              <a:t>, они, как правило, </a:t>
            </a:r>
            <a:r>
              <a:rPr b="1"/>
              <a:t>преувеличивают значение системных потоков и недооценивают значение запасов</a:t>
            </a:r>
            <a:r>
              <a:t>. </a:t>
            </a:r>
            <a:r>
              <a:rPr u="sng"/>
              <a:t>Экономисты следят за поведением потоков, потому что именно в этом проявляются самые интересные и быстрые изменения, причем их легко обнаружить</a:t>
            </a:r>
            <a:r>
              <a:t>. В экономических новостях говорят в основном о производстве продукции и услуг в масштабах страны (это поток), о валовом национальном продукте (ВНП), а не о суммарном физическом капитале (это запас) всех заводов и фабрик в стране, производящих те самые услуги и продукцию.</a:t>
            </a:r>
          </a:p>
        </p:txBody>
      </p:sp>
      <p:sp>
        <p:nvSpPr>
          <p:cNvPr id="16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Но если не учитывать, как запасы посредством обратных связей влияют на соответствующие потоки, то нельзя понять ни динамику экономических систем, ни причины их поведения.…"/>
          <p:cNvSpPr txBox="1"/>
          <p:nvPr>
            <p:ph type="body" idx="21"/>
          </p:nvPr>
        </p:nvSpPr>
        <p:spPr>
          <a:xfrm>
            <a:off x="336153" y="1853539"/>
            <a:ext cx="12332494" cy="5538522"/>
          </a:xfrm>
          <a:prstGeom prst="rect">
            <a:avLst/>
          </a:prstGeom>
        </p:spPr>
        <p:txBody>
          <a:bodyPr/>
          <a:lstStyle/>
          <a:p>
            <a:pPr/>
            <a:r>
              <a:t>Но если не учитывать, как запасы посредством обратных связей влияют на соответствующие потоки, то нельзя понять ни динамику экономических систем, ни причины их поведения.</a:t>
            </a:r>
          </a:p>
          <a:p>
            <a:pPr/>
            <a:r>
              <a:rPr b="1" u="sng"/>
              <a:t>Во-вторых</a:t>
            </a:r>
            <a:r>
              <a:t> (и это более серьезный недостаток), в попытках определить статистические зависимости между потоками специалисты-эконометрики </a:t>
            </a:r>
            <a:r>
              <a:rPr u="sng"/>
              <a:t>ищут то, чего на самом деле не существует</a:t>
            </a:r>
            <a:r>
              <a:t>. Нет никаких причин считать, что один поток имеет какую-либо устойчивую связь с каким-либо другим потоком. Потоки увеличиваются и уменьшаются, возникают и иссякают, причем в самых разных сочетаниях, и происходит это в зависимости от значений запасов, а не других потоков.</a:t>
            </a:r>
          </a:p>
        </p:txBody>
      </p:sp>
      <p:sp>
        <p:nvSpPr>
          <p:cNvPr id="1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Чтобы пояснить это, рассмотрим простой пример.…"/>
          <p:cNvSpPr txBox="1"/>
          <p:nvPr>
            <p:ph type="body" idx="21"/>
          </p:nvPr>
        </p:nvSpPr>
        <p:spPr>
          <a:xfrm>
            <a:off x="336153" y="2329789"/>
            <a:ext cx="12332494" cy="4586022"/>
          </a:xfrm>
          <a:prstGeom prst="rect">
            <a:avLst/>
          </a:prstGeom>
        </p:spPr>
        <p:txBody>
          <a:bodyPr/>
          <a:lstStyle/>
          <a:p>
            <a:pPr/>
            <a:r>
              <a:t>Чтобы пояснить это, рассмотрим простой пример. </a:t>
            </a:r>
          </a:p>
          <a:p>
            <a:pPr/>
            <a:r>
              <a:t>Предположим, вам ничего не известно о термостатах, но у вас за определенное время накоплена масса данных о тепловых потоках, подаваемых в помещение и исходящих из него. Вы можете составить уравнение, по которому эти тепловые потоки изменялись в прошлом: в обычных условиях они </a:t>
            </a:r>
            <a:r>
              <a:rPr b="1"/>
              <a:t>управлялись одним и тем же запасом — температурой в помещении.</a:t>
            </a:r>
            <a:r>
              <a:t> Все потоки зависели от нее и менялись соответственно.</a:t>
            </a:r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Но ваше уравнение будет работать только до тех пор, пока в структуре системы что-нибудь не изменится.…"/>
          <p:cNvSpPr txBox="1"/>
          <p:nvPr>
            <p:ph type="body" idx="21"/>
          </p:nvPr>
        </p:nvSpPr>
        <p:spPr>
          <a:xfrm>
            <a:off x="336153" y="2247444"/>
            <a:ext cx="12332494" cy="475071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Но ваше уравнение будет работать только до тех пор, пока в структуре системы что-нибудь не изменится. </a:t>
            </a:r>
          </a:p>
          <a:p>
            <a:pPr/>
            <a:r>
              <a:t>Как только кто-нибудь откроет окно, или проведет работы по улучшению теплоизоляции, или перенастроит обогреватель, или забудет заказать топливо для него (если это дизельная печка), </a:t>
            </a:r>
            <a:r>
              <a:rPr b="1" u="sng"/>
              <a:t>ваше уравнение перестанет действовать</a:t>
            </a:r>
            <a:r>
              <a:t>. </a:t>
            </a:r>
          </a:p>
          <a:p>
            <a:pPr/>
            <a:r>
              <a:t>Вы сможете предсказывать температуру в комнате по вашему уравнению только при том условии, что </a:t>
            </a:r>
            <a:r>
              <a:rPr b="1" u="sng"/>
              <a:t>в системе не будет никаких изменений.</a:t>
            </a:r>
          </a:p>
        </p:txBody>
      </p:sp>
      <p:sp>
        <p:nvSpPr>
          <p:cNvPr id="17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Но если нас попросят сделать что-то, чтобы в комнате стало теплее, или температура вдруг ни с того ни с сего начнет падать, а вам нужно будет это падение остановить, или вы захотите добиться той же температуры ценой меньших затрат на топливо — во всех эт"/>
          <p:cNvSpPr txBox="1"/>
          <p:nvPr>
            <p:ph type="body" idx="21"/>
          </p:nvPr>
        </p:nvSpPr>
        <p:spPr>
          <a:xfrm>
            <a:off x="336153" y="1771194"/>
            <a:ext cx="12332494" cy="5703212"/>
          </a:xfrm>
          <a:prstGeom prst="rect">
            <a:avLst/>
          </a:prstGeom>
        </p:spPr>
        <p:txBody>
          <a:bodyPr/>
          <a:lstStyle/>
          <a:p>
            <a:pPr/>
            <a:r>
              <a:t>Но если нас попросят сделать что-то, чтобы в комнате стало теплее, или температура вдруг ни с того ни с сего начнет падать, а вам нужно будет это падение остановить, или вы захотите добиться той же температуры ценой меньших затрат на топливо — во всех этих случаях анализ на основе событий вам ничем не поможет.   </a:t>
            </a:r>
          </a:p>
          <a:p>
            <a:pPr/>
            <a:r>
              <a:t>Придется обратиться к структуре системы.</a:t>
            </a:r>
          </a:p>
          <a:p>
            <a:pPr>
              <a:defRPr b="1" u="sng"/>
            </a:pPr>
            <a:r>
              <a:t>Вот почему основанные на поведении эконометрические модели хорошо подходят для краткосрочного прогнозирования в экономике, но совершенно не годятся для долгосрочных прогнозов.</a:t>
            </a:r>
          </a:p>
        </p:txBody>
      </p:sp>
      <p:sp>
        <p:nvSpPr>
          <p:cNvPr id="18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А уж в вопросах, как улучшить состояние экономики, от этих моделей вообще нет никакого толку.…"/>
          <p:cNvSpPr txBox="1"/>
          <p:nvPr>
            <p:ph type="body" idx="21"/>
          </p:nvPr>
        </p:nvSpPr>
        <p:spPr>
          <a:xfrm>
            <a:off x="336153" y="2145639"/>
            <a:ext cx="12332494" cy="4954322"/>
          </a:xfrm>
          <a:prstGeom prst="rect">
            <a:avLst/>
          </a:prstGeom>
        </p:spPr>
        <p:txBody>
          <a:bodyPr/>
          <a:lstStyle/>
          <a:p>
            <a:pPr/>
            <a:r>
              <a:t>А уж в вопросах, как улучшить состояние экономики, от этих моделей вообще нет никакого толку.</a:t>
            </a:r>
          </a:p>
          <a:p>
            <a:pPr/>
            <a:r>
              <a:t>Это еще одна причина того, что поведение систем часто бывает для нас неожиданным.   </a:t>
            </a:r>
          </a:p>
          <a:p>
            <a:pPr marL="444500" indent="-444500">
              <a:buSzPct val="145000"/>
              <a:buChar char="•"/>
            </a:pPr>
            <a:r>
              <a:t>Происходящие события поглощают все наше внимание. </a:t>
            </a:r>
          </a:p>
          <a:p>
            <a:pPr marL="444500" indent="-444500">
              <a:buSzPct val="145000"/>
              <a:buChar char="•"/>
            </a:pPr>
            <a:r>
              <a:t>Мы не изучаем их историю, и нам не хватает опыта и знаний, чтобы от истории </a:t>
            </a:r>
            <a:r>
              <a:rPr b="1" u="sng"/>
              <a:t>перейти к структуре системы.</a:t>
            </a:r>
            <a:endParaRPr b="1" u="sng"/>
          </a:p>
          <a:p>
            <a:pPr/>
            <a:r>
              <a:t>А ведь именно она определяет поведение системы и последовательность событий.</a:t>
            </a:r>
          </a:p>
        </p:txBody>
      </p:sp>
      <p:sp>
        <p:nvSpPr>
          <p:cNvPr id="1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облема в том... что мы чудовищно мало знаем.  Самые образованные из нас все равно невежественны... Чтобы обрести какие-то знания, сначала нужно признаться в неведении, разоблачить собственное невежество. Все, что нам известно о мире, говорит о том, что"/>
          <p:cNvSpPr txBox="1"/>
          <p:nvPr>
            <p:ph type="body" idx="21"/>
          </p:nvPr>
        </p:nvSpPr>
        <p:spPr>
          <a:xfrm>
            <a:off x="336153" y="2259939"/>
            <a:ext cx="12332494" cy="472572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Проблема в том...</a:t>
            </a:r>
            <a:br/>
            <a:r>
              <a:t>что мы чудовищно мало знаем. </a:t>
            </a:r>
            <a:br/>
            <a:r>
              <a:t>Самые образованные из нас все равно невежественны...</a:t>
            </a:r>
            <a:br/>
            <a:r>
              <a:t>Чтобы обрести какие-то знания, сначала нужно признаться в неведении, разоблачить собственное невежество.</a:t>
            </a:r>
            <a:br/>
            <a:r>
              <a:t>Все, что нам известно о мире, говорит о том, что он гораздо больше и сложнее,чем мы можем себе представить.</a:t>
            </a:r>
          </a:p>
          <a:p>
            <a:pPr algn="r">
              <a:spcBef>
                <a:spcPts val="2000"/>
              </a:spcBef>
              <a:defRPr i="1"/>
            </a:pPr>
            <a:r>
              <a:t>Венделл Берри,</a:t>
            </a:r>
            <a:br/>
            <a:r>
              <a:t>писатель и фермер из Кентукки</a:t>
            </a:r>
          </a:p>
        </p:txBody>
      </p:sp>
      <p:sp>
        <p:nvSpPr>
          <p:cNvPr id="117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оведение даже самых простых систем в нашем «зоопарке» могло вас озадачить. Да, и сколько бы вы их не изучали - с каждым разом они будут удивлять вас все больше и больше.…"/>
          <p:cNvSpPr txBox="1"/>
          <p:nvPr>
            <p:ph type="body" idx="21"/>
          </p:nvPr>
        </p:nvSpPr>
        <p:spPr>
          <a:xfrm>
            <a:off x="336153" y="1948994"/>
            <a:ext cx="12332494" cy="5347612"/>
          </a:xfrm>
          <a:prstGeom prst="rect">
            <a:avLst/>
          </a:prstGeom>
        </p:spPr>
        <p:txBody>
          <a:bodyPr/>
          <a:lstStyle/>
          <a:p>
            <a:pPr/>
            <a:r>
              <a:t>Поведение даже самых простых систем в нашем «зоопарке» могло вас озадачить. Да, и сколько бы вы их не изучали - с каждым разом они будут удивлять вас все больше и больше.</a:t>
            </a:r>
          </a:p>
          <a:p>
            <a:pPr/>
            <a:r>
              <a:t>То, что системы ведут себя неожиданно, характеризует не только системы, но и нас самих.       </a:t>
            </a:r>
          </a:p>
          <a:p>
            <a:pPr/>
            <a:r>
              <a:t>Сравнение знаний о реальном мире с тем, что я знаю (или думаю, что знаю) о </a:t>
            </a:r>
            <a:r>
              <a:rPr b="1"/>
              <a:t>динамических системах, всегда показывает, что наш уровень знаний не стоит переоценивать. </a:t>
            </a:r>
            <a:endParaRPr b="1"/>
          </a:p>
          <a:p>
            <a:pPr>
              <a:defRPr b="1" u="sng"/>
            </a:pPr>
            <a:r>
              <a:t>Полезно помнить три важных истины:</a:t>
            </a:r>
          </a:p>
        </p:txBody>
      </p:sp>
      <p:sp>
        <p:nvSpPr>
          <p:cNvPr id="120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Все, что, как нам кажется, мы знаем о мире, — лишь модель.…"/>
          <p:cNvSpPr txBox="1"/>
          <p:nvPr>
            <p:ph type="body" idx="21"/>
          </p:nvPr>
        </p:nvSpPr>
        <p:spPr>
          <a:xfrm>
            <a:off x="336153" y="2228394"/>
            <a:ext cx="12332494" cy="4788812"/>
          </a:xfrm>
          <a:prstGeom prst="rect">
            <a:avLst/>
          </a:prstGeom>
        </p:spPr>
        <p:txBody>
          <a:bodyPr/>
          <a:lstStyle/>
          <a:p>
            <a:pPr/>
            <a:r>
              <a:rPr b="1" sz="4800"/>
              <a:t>1. </a:t>
            </a:r>
            <a:r>
              <a:t>Все, что, как нам кажется, мы знаем о мире, — лишь </a:t>
            </a:r>
            <a:r>
              <a:rPr b="1" u="sng"/>
              <a:t>модель</a:t>
            </a:r>
            <a:r>
              <a:t>. </a:t>
            </a:r>
          </a:p>
          <a:p>
            <a:pPr/>
            <a:r>
              <a:t>Любое слово и любой язык — тоже </a:t>
            </a:r>
            <a:r>
              <a:rPr b="1" u="sng"/>
              <a:t>модели</a:t>
            </a:r>
            <a:r>
              <a:t>. </a:t>
            </a:r>
          </a:p>
          <a:p>
            <a:pPr/>
            <a:r>
              <a:t>Все карты и статистические данные, все книги и базы данных, уравнения и компьютерные программы — </a:t>
            </a:r>
            <a:r>
              <a:rPr b="1" u="sng"/>
              <a:t>модели</a:t>
            </a:r>
            <a:r>
              <a:t>. </a:t>
            </a:r>
          </a:p>
          <a:p>
            <a:pPr/>
            <a:r>
              <a:t>То, как я представляю себе мир, — моя </a:t>
            </a:r>
            <a:r>
              <a:rPr b="1" u="sng"/>
              <a:t>мысленная модель</a:t>
            </a:r>
            <a:r>
              <a:t>. </a:t>
            </a:r>
          </a:p>
          <a:p>
            <a:pPr/>
            <a:r>
              <a:t>Ничто из перечисленного </a:t>
            </a:r>
            <a:r>
              <a:rPr b="1" u="sng"/>
              <a:t>не является реальным миром сейчас и никогда им не станет</a:t>
            </a:r>
            <a:r>
              <a:t>.</a:t>
            </a:r>
          </a:p>
        </p:txBody>
      </p:sp>
      <p:sp>
        <p:nvSpPr>
          <p:cNvPr id="123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2. Обычно наши модели хорошо соотносятся с реальностью. Именно поэтому наш биологический вид достиг в биосфере таких успехов.…"/>
          <p:cNvSpPr txBox="1"/>
          <p:nvPr>
            <p:ph type="body" idx="21"/>
          </p:nvPr>
        </p:nvSpPr>
        <p:spPr>
          <a:xfrm>
            <a:off x="336153" y="2018639"/>
            <a:ext cx="12332494" cy="5208322"/>
          </a:xfrm>
          <a:prstGeom prst="rect">
            <a:avLst/>
          </a:prstGeom>
        </p:spPr>
        <p:txBody>
          <a:bodyPr/>
          <a:lstStyle/>
          <a:p>
            <a:pPr/>
            <a:r>
              <a:rPr b="1" sz="4800"/>
              <a:t>2. </a:t>
            </a:r>
            <a:r>
              <a:t>Обычно </a:t>
            </a:r>
            <a:r>
              <a:rPr b="1" u="sng"/>
              <a:t>наши модели хорошо соотносятся с реальностью</a:t>
            </a:r>
            <a:r>
              <a:t>. Именно поэтому наш биологический вид достиг в биосфере таких успехов. </a:t>
            </a:r>
          </a:p>
          <a:p>
            <a:pPr/>
            <a:r>
              <a:t>Особенно сложные, можно даже сказать, изощренные мысленные модели мы разработали для восприятия того, что непосредственно окружает нас: </a:t>
            </a:r>
          </a:p>
          <a:p>
            <a:pPr marL="444500" indent="-444500">
              <a:buSzPct val="145000"/>
              <a:buChar char="•"/>
            </a:pPr>
            <a:r>
              <a:t>природа и все сигналы, что мы получаем от нее; </a:t>
            </a:r>
          </a:p>
          <a:p>
            <a:pPr marL="444500" indent="-444500">
              <a:buSzPct val="145000"/>
              <a:buChar char="•"/>
            </a:pPr>
            <a:r>
              <a:t>окружающие люди; </a:t>
            </a:r>
          </a:p>
          <a:p>
            <a:pPr marL="444500" indent="-444500">
              <a:buSzPct val="145000"/>
              <a:buChar char="•"/>
            </a:pPr>
            <a:r>
              <a:t>организации, с которыми мы имеем дело.</a:t>
            </a:r>
          </a:p>
        </p:txBody>
      </p:sp>
      <p:sp>
        <p:nvSpPr>
          <p:cNvPr id="12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3. Но вместе с тем наши модели очень далеки от того, чтобы представлять мир во всей полноте. Из-за этого мы совершаем ошибки. Из-за этого окружающая реальность часто нас удивляет и ставит в тупик. Наш мозг позволяет одновременно отслеживать всего несколь"/>
          <p:cNvSpPr txBox="1"/>
          <p:nvPr>
            <p:ph type="body" idx="21"/>
          </p:nvPr>
        </p:nvSpPr>
        <p:spPr>
          <a:xfrm>
            <a:off x="336153" y="2990189"/>
            <a:ext cx="12332494" cy="3265222"/>
          </a:xfrm>
          <a:prstGeom prst="rect">
            <a:avLst/>
          </a:prstGeom>
        </p:spPr>
        <p:txBody>
          <a:bodyPr/>
          <a:lstStyle/>
          <a:p>
            <a:pPr/>
            <a:r>
              <a:rPr b="1" sz="4800"/>
              <a:t>3. </a:t>
            </a:r>
            <a:r>
              <a:t>Но вместе с тем </a:t>
            </a:r>
            <a:r>
              <a:rPr b="1" u="sng"/>
              <a:t>наши модели очень далеки от того</a:t>
            </a:r>
            <a:r>
              <a:t>, чтобы представлять мир во всей полноте. Из-за этого мы совершаем ошибки. Из-за этого окружающая реальность час­то нас удивляет и </a:t>
            </a:r>
            <a:r>
              <a:rPr b="1" u="sng"/>
              <a:t>ставит в тупик</a:t>
            </a:r>
            <a:r>
              <a:t>. Наш мозг позволяет одновременно отслеживать всего </a:t>
            </a:r>
            <a:r>
              <a:rPr b="1" u="sng"/>
              <a:t>несколько параметров</a:t>
            </a:r>
            <a:r>
              <a:t> и переменных. </a:t>
            </a:r>
          </a:p>
        </p:txBody>
      </p:sp>
      <p:sp>
        <p:nvSpPr>
          <p:cNvPr id="129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орой мы приходим к нелогичным заключениям, даже если исходные положения были правильны.…"/>
          <p:cNvSpPr txBox="1"/>
          <p:nvPr>
            <p:ph type="body" idx="21"/>
          </p:nvPr>
        </p:nvSpPr>
        <p:spPr>
          <a:xfrm>
            <a:off x="336153" y="2215489"/>
            <a:ext cx="12332494" cy="4814622"/>
          </a:xfrm>
          <a:prstGeom prst="rect">
            <a:avLst/>
          </a:prstGeom>
        </p:spPr>
        <p:txBody>
          <a:bodyPr/>
          <a:lstStyle/>
          <a:p>
            <a:pPr/>
            <a:r>
              <a:t>Порой мы приходим к </a:t>
            </a:r>
            <a:r>
              <a:rPr u="sng"/>
              <a:t>нелогичным заключениям</a:t>
            </a:r>
            <a:r>
              <a:t>, даже если </a:t>
            </a:r>
            <a:r>
              <a:rPr u="sng"/>
              <a:t>исходные положения были правильны</a:t>
            </a:r>
            <a:r>
              <a:t>. </a:t>
            </a:r>
          </a:p>
          <a:p>
            <a:pPr/>
            <a:r>
              <a:t>Случается и наоборот — иногда мы делаем </a:t>
            </a:r>
            <a:r>
              <a:rPr u="sng"/>
              <a:t>верные выводы</a:t>
            </a:r>
            <a:r>
              <a:t> из </a:t>
            </a:r>
            <a:r>
              <a:rPr u="sng"/>
              <a:t>неверных исходных данных</a:t>
            </a:r>
            <a:r>
              <a:t>. </a:t>
            </a:r>
          </a:p>
          <a:p>
            <a:pPr marL="444500" indent="-444500">
              <a:buSzPct val="145000"/>
              <a:buChar char="•"/>
            </a:pPr>
            <a:r>
              <a:t>Большинство людей никак не ожидает того, насколько быстрый рост способна вызывать экспоненциальная зависимость. </a:t>
            </a:r>
          </a:p>
          <a:p>
            <a:pPr marL="444500" indent="-444500">
              <a:buSzPct val="145000"/>
              <a:buChar char="•"/>
            </a:pPr>
            <a:r>
              <a:t>И мало кто может интуитивно уловить, как погасить колебания в сложной системе.</a:t>
            </a:r>
          </a:p>
        </p:txBody>
      </p:sp>
      <p:sp>
        <p:nvSpPr>
          <p:cNvPr id="132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ожно сказать, вся эта книга построена на двойственности: мы потрясающе много знаем о том, как работает этот мир, но все равно этого недостаточно. Наши знания поразительны, но еще больше потрясает наше незнание. Мы можем улучшить наше понимание, но его н"/>
          <p:cNvSpPr txBox="1"/>
          <p:nvPr>
            <p:ph type="body" idx="21"/>
          </p:nvPr>
        </p:nvSpPr>
        <p:spPr>
          <a:xfrm>
            <a:off x="336153" y="1815644"/>
            <a:ext cx="12332494" cy="5614312"/>
          </a:xfrm>
          <a:prstGeom prst="rect">
            <a:avLst/>
          </a:prstGeom>
        </p:spPr>
        <p:txBody>
          <a:bodyPr/>
          <a:lstStyle/>
          <a:p>
            <a:pPr/>
            <a:r>
              <a:t>Можно сказать, вся эта книга построена на двойственности: </a:t>
            </a:r>
            <a:r>
              <a:rPr b="1" u="sng"/>
              <a:t>мы потрясающе много знаем о том, как работает этот мир, но все равно этого недостаточно</a:t>
            </a:r>
            <a:r>
              <a:t>. Наши знания поразительны, но еще больше потрясает наше </a:t>
            </a:r>
            <a:r>
              <a:rPr b="1" u="sng"/>
              <a:t>незнание</a:t>
            </a:r>
            <a:r>
              <a:t>. Мы можем улучшить наше понимание, но его нельзя сделать абсолютным. Это две стороны одной медали, и все мои знания о системах только подтверждают эту двойственность.</a:t>
            </a:r>
          </a:p>
          <a:p>
            <a:pPr>
              <a:defRPr b="1" u="sng"/>
            </a:pPr>
            <a:r>
              <a:t>Все, что, как нам кажется, мы знаем о мире, — модель. Наши модели очень хорошо соотносятся с реальностью, но вместе с тем они далеки от того, чтобы представлять мир во всей полноте.</a:t>
            </a:r>
          </a:p>
        </p:txBody>
      </p:sp>
      <p:sp>
        <p:nvSpPr>
          <p:cNvPr id="135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