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228600" algn="ctr">
              <a:spcBef>
                <a:spcPts val="0"/>
              </a:spcBef>
              <a:buClrTx/>
              <a:buSzTx/>
              <a:buNone/>
              <a:defRPr sz="3700"/>
            </a:lvl2pPr>
            <a:lvl3pPr marL="0" indent="457200" algn="ctr">
              <a:spcBef>
                <a:spcPts val="0"/>
              </a:spcBef>
              <a:buClrTx/>
              <a:buSzTx/>
              <a:buNone/>
              <a:defRPr sz="3700"/>
            </a:lvl3pPr>
            <a:lvl4pPr marL="0" indent="685800" algn="ctr">
              <a:spcBef>
                <a:spcPts val="0"/>
              </a:spcBef>
              <a:buClrTx/>
              <a:buSzTx/>
              <a:buNone/>
              <a:defRPr sz="3700"/>
            </a:lvl4pPr>
            <a:lvl5pPr marL="0" indent="91440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92" name="Image"/>
          <p:cNvSpPr/>
          <p:nvPr>
            <p:ph type="pic" idx="21"/>
          </p:nvPr>
        </p:nvSpPr>
        <p:spPr>
          <a:xfrm>
            <a:off x="-929606" y="-12700"/>
            <a:ext cx="16551777" cy="11034518"/>
          </a:xfrm>
          <a:prstGeom prst="rect">
            <a:avLst/>
          </a:prstGeom>
        </p:spPr>
        <p:txBody>
          <a:bodyPr lIns="91439" tIns="45719" rIns="91439" bIns="45719" anchor="t">
            <a:noAutofit/>
          </a:bodyPr>
          <a:lstStyle/>
          <a:p>
            <a:pP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21"/>
          </p:nvPr>
        </p:nvSpPr>
        <p:spPr>
          <a:xfrm>
            <a:off x="-647700" y="508000"/>
            <a:ext cx="12369801" cy="6142538"/>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228600" algn="ctr">
              <a:spcBef>
                <a:spcPts val="0"/>
              </a:spcBef>
              <a:buClrTx/>
              <a:buSzTx/>
              <a:buNone/>
              <a:defRPr sz="3700"/>
            </a:lvl2pPr>
            <a:lvl3pPr marL="0" indent="457200" algn="ctr">
              <a:spcBef>
                <a:spcPts val="0"/>
              </a:spcBef>
              <a:buClrTx/>
              <a:buSzTx/>
              <a:buNone/>
              <a:defRPr sz="3700"/>
            </a:lvl3pPr>
            <a:lvl4pPr marL="0" indent="685800" algn="ctr">
              <a:spcBef>
                <a:spcPts val="0"/>
              </a:spcBef>
              <a:buClrTx/>
              <a:buSzTx/>
              <a:buNone/>
              <a:defRPr sz="3700"/>
            </a:lvl4pPr>
            <a:lvl5pPr marL="0" indent="91440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21"/>
          </p:nvPr>
        </p:nvSpPr>
        <p:spPr>
          <a:xfrm>
            <a:off x="2451058" y="-138499"/>
            <a:ext cx="13525502" cy="9017002"/>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228600" algn="ctr">
              <a:spcBef>
                <a:spcPts val="0"/>
              </a:spcBef>
              <a:buClrTx/>
              <a:buSzTx/>
              <a:buNone/>
              <a:defRPr sz="3700"/>
            </a:lvl2pPr>
            <a:lvl3pPr marL="0" indent="457200" algn="ctr">
              <a:spcBef>
                <a:spcPts val="0"/>
              </a:spcBef>
              <a:buClrTx/>
              <a:buSzTx/>
              <a:buNone/>
              <a:defRPr sz="3700"/>
            </a:lvl3pPr>
            <a:lvl4pPr marL="0" indent="685800" algn="ctr">
              <a:spcBef>
                <a:spcPts val="0"/>
              </a:spcBef>
              <a:buClrTx/>
              <a:buSzTx/>
              <a:buNone/>
              <a:defRPr sz="3700"/>
            </a:lvl4pPr>
            <a:lvl5pPr marL="0" indent="91440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56" name="Image"/>
          <p:cNvSpPr/>
          <p:nvPr>
            <p:ph type="pic" idx="21"/>
          </p:nvPr>
        </p:nvSpPr>
        <p:spPr>
          <a:xfrm>
            <a:off x="4473575" y="2032000"/>
            <a:ext cx="10287000" cy="6858000"/>
          </a:xfrm>
          <a:prstGeom prst="rect">
            <a:avLst/>
          </a:prstGeom>
        </p:spPr>
        <p:txBody>
          <a:bodyPr lIns="91439" tIns="45719" rIns="91439" bIns="45719" anchor="t">
            <a:noAutofit/>
          </a:bodyPr>
          <a:lstStyle/>
          <a:p>
            <a:pPr/>
          </a:p>
        </p:txBody>
      </p:sp>
      <p:sp>
        <p:nvSpPr>
          <p:cNvPr id="57" name="Title Text"/>
          <p:cNvSpPr txBox="1"/>
          <p:nvPr>
            <p:ph type="title"/>
          </p:nvPr>
        </p:nvSpPr>
        <p:spPr>
          <a:prstGeom prst="rect">
            <a:avLst/>
          </a:prstGeom>
        </p:spPr>
        <p:txBody>
          <a:bodyPr/>
          <a:lstStyle/>
          <a:p>
            <a:pPr/>
            <a:r>
              <a:t>Title Text</a:t>
            </a:r>
          </a:p>
        </p:txBody>
      </p:sp>
      <p:sp>
        <p:nvSpPr>
          <p:cNvPr id="58"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pPr/>
            <a:r>
              <a:t>Body Level One</a:t>
            </a:r>
          </a:p>
          <a:p>
            <a:pPr lvl="1"/>
            <a:r>
              <a:t>Body Level Two</a:t>
            </a:r>
          </a:p>
          <a:p>
            <a:pPr lvl="2"/>
            <a:r>
              <a:t>Body Level Three</a:t>
            </a:r>
          </a:p>
          <a:p>
            <a:pPr lvl="3"/>
            <a:r>
              <a:t>Body Level Four</a:t>
            </a:r>
          </a:p>
          <a:p>
            <a:pPr lvl="4"/>
            <a:r>
              <a:t>Body Level Five</a:t>
            </a: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66" name="Body Level One…"/>
          <p:cNvSpPr txBox="1"/>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74" name="Image"/>
          <p:cNvSpPr/>
          <p:nvPr>
            <p:ph type="pic" sz="quarter" idx="21"/>
          </p:nvPr>
        </p:nvSpPr>
        <p:spPr>
          <a:xfrm>
            <a:off x="6426200" y="4965700"/>
            <a:ext cx="5886450" cy="3924300"/>
          </a:xfrm>
          <a:prstGeom prst="rect">
            <a:avLst/>
          </a:prstGeom>
        </p:spPr>
        <p:txBody>
          <a:bodyPr lIns="91439" tIns="45719" rIns="91439" bIns="45719" anchor="t">
            <a:noAutofit/>
          </a:bodyPr>
          <a:lstStyle/>
          <a:p>
            <a:pPr/>
          </a:p>
        </p:txBody>
      </p:sp>
      <p:sp>
        <p:nvSpPr>
          <p:cNvPr id="75" name="Image"/>
          <p:cNvSpPr/>
          <p:nvPr>
            <p:ph type="pic" sz="quarter" idx="22"/>
          </p:nvPr>
        </p:nvSpPr>
        <p:spPr>
          <a:xfrm>
            <a:off x="6737350" y="639233"/>
            <a:ext cx="5880100" cy="3920067"/>
          </a:xfrm>
          <a:prstGeom prst="rect">
            <a:avLst/>
          </a:prstGeom>
        </p:spPr>
        <p:txBody>
          <a:bodyPr lIns="91439" tIns="45719" rIns="91439" bIns="45719" anchor="t">
            <a:noAutofit/>
          </a:bodyPr>
          <a:lstStyle/>
          <a:p>
            <a:pPr/>
          </a:p>
        </p:txBody>
      </p:sp>
      <p:sp>
        <p:nvSpPr>
          <p:cNvPr id="76" name="Image"/>
          <p:cNvSpPr/>
          <p:nvPr>
            <p:ph type="pic" idx="23"/>
          </p:nvPr>
        </p:nvSpPr>
        <p:spPr>
          <a:xfrm>
            <a:off x="-3400425" y="-127000"/>
            <a:ext cx="13525500" cy="9017000"/>
          </a:xfrm>
          <a:prstGeom prst="rect">
            <a:avLst/>
          </a:prstGeom>
        </p:spPr>
        <p:txBody>
          <a:bodyPr lIns="91439" tIns="45719" rIns="91439" bIns="45719" anchor="t">
            <a:noAutofit/>
          </a:bodyPr>
          <a:lstStyle/>
          <a:p>
            <a:pPr/>
          </a:p>
        </p:txBody>
      </p:sp>
      <p:sp>
        <p:nvSpPr>
          <p:cNvPr id="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 Box">
    <p:spTree>
      <p:nvGrpSpPr>
        <p:cNvPr id="1" name=""/>
        <p:cNvGrpSpPr/>
        <p:nvPr/>
      </p:nvGrpSpPr>
      <p:grpSpPr>
        <a:xfrm>
          <a:off x="0" y="0"/>
          <a:ext cx="0" cy="0"/>
          <a:chOff x="0" y="0"/>
          <a:chExt cx="0" cy="0"/>
        </a:xfrm>
      </p:grpSpPr>
      <p:sp>
        <p:nvSpPr>
          <p:cNvPr id="84" name="“Type a quote here.”"/>
          <p:cNvSpPr txBox="1"/>
          <p:nvPr>
            <p:ph type="body" sz="quarter" idx="21"/>
          </p:nvPr>
        </p:nvSpPr>
        <p:spPr>
          <a:xfrm>
            <a:off x="1270000" y="4308686"/>
            <a:ext cx="10464800" cy="609601"/>
          </a:xfrm>
          <a:prstGeom prst="rect">
            <a:avLst/>
          </a:prstGeom>
        </p:spPr>
        <p:txBody>
          <a:bodyPr>
            <a:spAutoFit/>
          </a:bodyPr>
          <a:lstStyle>
            <a:lvl1pPr marL="0" indent="0">
              <a:buClrTx/>
              <a:buSzTx/>
              <a:buNone/>
            </a:lvl1pPr>
          </a:lstStyle>
          <a:p>
            <a:pPr/>
            <a:r>
              <a:t>“Type a quote here.” </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10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10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10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10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10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10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10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10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10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6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6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70.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7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7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7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7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79.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80.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8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Системный Анализ…"/>
          <p:cNvSpPr txBox="1"/>
          <p:nvPr>
            <p:ph type="ctrTitle"/>
          </p:nvPr>
        </p:nvSpPr>
        <p:spPr>
          <a:xfrm>
            <a:off x="1270000" y="1193800"/>
            <a:ext cx="10464800" cy="3302000"/>
          </a:xfrm>
          <a:prstGeom prst="rect">
            <a:avLst/>
          </a:prstGeom>
        </p:spPr>
        <p:txBody>
          <a:bodyPr/>
          <a:lstStyle/>
          <a:p>
            <a:pPr/>
            <a:r>
              <a:t>Системный Анализ</a:t>
            </a:r>
          </a:p>
          <a:p>
            <a:pPr>
              <a:defRPr sz="3700">
                <a:latin typeface="Helvetica Neue"/>
                <a:ea typeface="Helvetica Neue"/>
                <a:cs typeface="Helvetica Neue"/>
                <a:sym typeface="Helvetica Neue"/>
              </a:defRPr>
            </a:pPr>
            <a:r>
              <a:t>почему системы могут удивлять нас</a:t>
            </a:r>
          </a:p>
          <a:p>
            <a:pPr>
              <a:defRPr sz="3700">
                <a:latin typeface="Helvetica Neue"/>
                <a:ea typeface="Helvetica Neue"/>
                <a:cs typeface="Helvetica Neue"/>
                <a:sym typeface="Helvetica Neue"/>
              </a:defRPr>
            </a:pPr>
            <a:r>
              <a:t>2/2</a:t>
            </a:r>
          </a:p>
        </p:txBody>
      </p:sp>
      <p:sp>
        <p:nvSpPr>
          <p:cNvPr id="110" name="Алексей Рыхальский…"/>
          <p:cNvSpPr txBox="1"/>
          <p:nvPr>
            <p:ph type="subTitle" sz="quarter" idx="1"/>
          </p:nvPr>
        </p:nvSpPr>
        <p:spPr>
          <a:xfrm>
            <a:off x="1270000" y="5435600"/>
            <a:ext cx="10464800" cy="1130300"/>
          </a:xfrm>
          <a:prstGeom prst="rect">
            <a:avLst/>
          </a:prstGeom>
        </p:spPr>
        <p:txBody>
          <a:bodyPr/>
          <a:lstStyle/>
          <a:p>
            <a:pPr defTabSz="537463">
              <a:defRPr sz="3404"/>
            </a:pPr>
            <a:r>
              <a:t>Алексей Рыхальский</a:t>
            </a:r>
          </a:p>
          <a:p>
            <a:pPr defTabSz="537463">
              <a:defRPr sz="3404"/>
            </a:pPr>
            <a:r>
              <a:t>2017</a:t>
            </a:r>
          </a:p>
        </p:txBody>
      </p:sp>
      <p:sp>
        <p:nvSpPr>
          <p:cNvPr id="111"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Значение нелинейностей можно проиллюстрировать примером из реальной жизни — историей про массовое нашествие гусениц-почкоедов на североамериканские леса.…"/>
          <p:cNvSpPr txBox="1"/>
          <p:nvPr>
            <p:ph type="body" idx="21"/>
          </p:nvPr>
        </p:nvSpPr>
        <p:spPr>
          <a:xfrm>
            <a:off x="336153" y="1072489"/>
            <a:ext cx="12332494" cy="7100622"/>
          </a:xfrm>
          <a:prstGeom prst="rect">
            <a:avLst/>
          </a:prstGeom>
        </p:spPr>
        <p:txBody>
          <a:bodyPr/>
          <a:lstStyle/>
          <a:p>
            <a:pPr/>
            <a:r>
              <a:t>Значение нелинейностей можно проиллюстрировать примером из реальной жизни — историей про массовое нашествие гусениц-почкоедов на североамериканские леса.</a:t>
            </a:r>
          </a:p>
          <a:p>
            <a:pPr/>
            <a:r>
              <a:t>Гусеницы-почкоеды, хвойные леса и пестициды</a:t>
            </a:r>
          </a:p>
          <a:p>
            <a:pPr/>
            <a:r>
              <a:t>Годовые кольца деревьев позволяют определить, что в последние 400 лет в североамериканских хвойных лесах периодически случались нашествия гусениц-почкоедов, уничтожающих пихты и ели. До двадцатого века это нико­го особо не беспокоило, потому что древесину для пило­материалов давали сосновые леса. Пихты и ели считались чуть ли не сорняками. Но со временем девственные сос­новые леса исчезли, и лесная промышленность переклю­чилась на ель и пихту. И гусеницы-почкоеды превратились в серьезных вредителей.</a:t>
            </a:r>
          </a:p>
        </p:txBody>
      </p:sp>
      <p:sp>
        <p:nvSpPr>
          <p:cNvPr id="13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Начиная с 1950-х гг. северные леса стали опрыскивать ДДТ, чтобы не допускать размножения гусениц. Несмотря на опрыскивание, каждый год их популяция восстанавливалась. Ежегодные распыления химикатов продолжались на протяжении еще трех десятков лет, пока Д"/>
          <p:cNvSpPr txBox="1"/>
          <p:nvPr>
            <p:ph type="body" idx="21"/>
          </p:nvPr>
        </p:nvSpPr>
        <p:spPr>
          <a:xfrm>
            <a:off x="336153" y="1377289"/>
            <a:ext cx="12332494" cy="6491022"/>
          </a:xfrm>
          <a:prstGeom prst="rect">
            <a:avLst/>
          </a:prstGeom>
        </p:spPr>
        <p:txBody>
          <a:bodyPr/>
          <a:lstStyle/>
          <a:p>
            <a:pPr/>
            <a:r>
              <a:t>Начиная с 1950-х гг. северные леса стали опрыскивать ДДТ, чтобы не допускать размножения гусениц. Несмотря на опрыскивание, каждый год их популяция восстанавливалась. Ежегодные распыления химикатов продолжались на протяжении еще трех десятков лет, пока ДДТ не запретили. Тогда вместо него стали использовать фенитротион, ацефат, севин и метоксихлор.</a:t>
            </a:r>
          </a:p>
          <a:p>
            <a:pPr/>
            <a:r>
              <a:t>Люди уже понимали, что инсектициды — не спасение от нашествия гусениц, но все же считалось, что их примене­ние необходимо. Специалисты лесной промышленности говорили, что применение инсектицидов позволяет выиграть время, чтобы сохранить деревья в целости до того момента, пока не начнутся рубки.</a:t>
            </a:r>
          </a:p>
        </p:txBody>
      </p:sp>
      <p:sp>
        <p:nvSpPr>
          <p:cNvPr id="14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К 1980 г. расходы на опрыскивание вышли за пределы разумного. Только в одной канадской провинции Нью-Брансвик за год на «избавление» от гусениц ушло 12,5 млн долларов. Местные жители были обеспокоены и активно противились тому, чтобы все окрестности без "/>
          <p:cNvSpPr txBox="1"/>
          <p:nvPr>
            <p:ph type="body" idx="21"/>
          </p:nvPr>
        </p:nvSpPr>
        <p:spPr>
          <a:xfrm>
            <a:off x="336152" y="2647289"/>
            <a:ext cx="12332495" cy="3951022"/>
          </a:xfrm>
          <a:prstGeom prst="rect">
            <a:avLst/>
          </a:prstGeom>
        </p:spPr>
        <p:txBody>
          <a:bodyPr/>
          <a:lstStyle/>
          <a:p>
            <a:pPr/>
            <a:r>
              <a:t>К 1980 г. расходы на опрыскивание вышли за пределы разумного. Только в одной канадской провинции Нью-Брансвик за год на «избавление» от гусениц ушло 12,5 млн долларов. Местные жители были обеспокоены и активно противились тому, чтобы все окрестности без устали поливали отравой. К тому же, несмотря на распыление химикатов, гусеницы неплохо себя чувствовали и за год уничтожали по 20 млн гектаров леса.</a:t>
            </a:r>
          </a:p>
        </p:txBody>
      </p:sp>
      <p:sp>
        <p:nvSpPr>
          <p:cNvPr id="14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К. С. Холлинг из Университета Британской Колумбии и Г. Баскервиль из Университета Нью-Брансвика создали компьютерную модель, чтобы изучить проблему с нашествием гусениц с системной точки зрения. Модель позволила установить, что до того, как начались опры"/>
          <p:cNvSpPr txBox="1"/>
          <p:nvPr>
            <p:ph type="body" idx="21"/>
          </p:nvPr>
        </p:nvSpPr>
        <p:spPr>
          <a:xfrm>
            <a:off x="336153" y="1682089"/>
            <a:ext cx="12332494" cy="5881422"/>
          </a:xfrm>
          <a:prstGeom prst="rect">
            <a:avLst/>
          </a:prstGeom>
        </p:spPr>
        <p:txBody>
          <a:bodyPr/>
          <a:lstStyle/>
          <a:p>
            <a:pPr/>
            <a:r>
              <a:t>К. С. Холлинг из Университета Британской Колумбии и Г. Баскервиль из Университета Нью-Брансвика создали компьютерную модель, чтобы изучить проблему с нашествием гусениц с системной точки зрения. Модель позволила установить, что до того, как начались опрыскивания, гусеницы практически не проявляли себя многие годы подряд. Их численность контролировали естественные хищники — птицы, пауки, осы. Влияли на них и некоторые болезни. Но периодически, через несколько десятков лет, случалась вспышка размножения, которая длилась от шести до десяти лет. После этого численность гусениц падала, чтобы через несколько десятков лет снова резко увеличиться.</a:t>
            </a:r>
          </a:p>
        </p:txBody>
      </p:sp>
      <p:sp>
        <p:nvSpPr>
          <p:cNvPr id="14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Из всех пород деревьев гусеницы предпочитают бальзамическую пихту. На втором месте стоит ель. Бальзамическая пихта составляет основу северных лесов, и при естественном ходе событий она со временем вытесняет ели и березы. Леса становятся монокультурными —"/>
          <p:cNvSpPr txBox="1"/>
          <p:nvPr>
            <p:ph type="body" idx="21"/>
          </p:nvPr>
        </p:nvSpPr>
        <p:spPr>
          <a:xfrm>
            <a:off x="336153" y="170789"/>
            <a:ext cx="12332494" cy="8904022"/>
          </a:xfrm>
          <a:prstGeom prst="rect">
            <a:avLst/>
          </a:prstGeom>
        </p:spPr>
        <p:txBody>
          <a:bodyPr/>
          <a:lstStyle/>
          <a:p>
            <a:pPr/>
            <a:r>
              <a:t>Из всех пород деревьев гусеницы предпочитают бальзамическую пихту. На втором месте стоит ель. Бальзамическая пихта составляет основу северных лесов, и при естественном ходе событий она со временем вытесняет ели и березы. Леса становятся монокультурными — в них нет других деревьев, кроме пихты. Вспышка численности гусениц уменьшает количество пихт, и это дает елям и березам новый шанс. Хотя со временем пихта опять начинает вытеснять все остальное.</a:t>
            </a:r>
          </a:p>
          <a:p>
            <a:pPr/>
            <a:r>
              <a:t>Когда количество пихт увеличивается, вероятность вспышки численности гусениц тоже возрастает, причем нелинейно. Способность гусениц к размножению растет существенно быстрее, чем было бы при пропорциональной зависимости от количества пихт. Спусковым крючком могут послужить две-три теплые весны подряд — в таких условиях выживает большинство личинок гусениц. (Кстати, если ограничиваться только анализом на уровне событий, то в нашествии гусениц надо было бы обвинить теплую и сухую погоду весной.)</a:t>
            </a:r>
          </a:p>
        </p:txBody>
      </p:sp>
      <p:sp>
        <p:nvSpPr>
          <p:cNvPr id="150"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Популяция гусениц становится слишком большой, с ней не могут справиться естественные враги — и эта зависимость тоже нелинейная. Обычно в довольно широком диапазоне условий большая популяция гусениц приводит к большей численности естественных хищников, их"/>
          <p:cNvSpPr txBox="1"/>
          <p:nvPr>
            <p:ph type="body" idx="21"/>
          </p:nvPr>
        </p:nvSpPr>
        <p:spPr>
          <a:xfrm>
            <a:off x="336153" y="234289"/>
            <a:ext cx="12332494" cy="8777022"/>
          </a:xfrm>
          <a:prstGeom prst="rect">
            <a:avLst/>
          </a:prstGeom>
        </p:spPr>
        <p:txBody>
          <a:bodyPr/>
          <a:lstStyle/>
          <a:p>
            <a:pPr/>
            <a:r>
              <a:t>Популяция гусениц становится слишком большой, с ней не могут справиться естественные враги — и эта зависимость тоже нелинейная. Обычно в довольно широком диапазоне условий большая популяция гусениц приводит к большей численности естественных хищников, их поедающих. Но только до определенной точки. После нее хищники не успевают размножаться с такой скоростью. Если раньше был </a:t>
            </a:r>
            <a:r>
              <a:rPr u="sng"/>
              <a:t>усиливающий цикл</a:t>
            </a:r>
            <a:r>
              <a:t> (больше гусениц — больше естественных врагов), то теперь он не действует (больше гусениц — но численность хищников так быстро не растет — и гусеницы размножаются беспрепятственно). Начиная с этого момента, только одно способно остановить нашествие гусениц: они сами подрывают свою пище­вую базу, уничтожая пихту по всем лесам. Когда это происходит, популяция гусениц резко уменьшается — причем тоже нелинейно. </a:t>
            </a:r>
            <a:r>
              <a:rPr u="sng"/>
              <a:t>Усиливающий цикл</a:t>
            </a:r>
            <a:r>
              <a:t> размножения гусениц уступает балансирующему циклу, опи-сывающему гибель от голода. В лесах, где раньше была пихта, снова появляются ели и березы, и цикл начинается заново.</a:t>
            </a:r>
          </a:p>
        </p:txBody>
      </p:sp>
      <p:sp>
        <p:nvSpPr>
          <p:cNvPr id="15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Многие взаимосвязи в системах нелинейны. При изменении запасов в системе их относительная мощность меняется непропорционально.…"/>
          <p:cNvSpPr txBox="1"/>
          <p:nvPr>
            <p:ph type="body" idx="21"/>
          </p:nvPr>
        </p:nvSpPr>
        <p:spPr>
          <a:xfrm>
            <a:off x="336153" y="177139"/>
            <a:ext cx="12332494" cy="8891322"/>
          </a:xfrm>
          <a:prstGeom prst="rect">
            <a:avLst/>
          </a:prstGeom>
        </p:spPr>
        <p:txBody>
          <a:bodyPr/>
          <a:lstStyle/>
          <a:p>
            <a:pPr>
              <a:defRPr b="1" u="sng"/>
            </a:pPr>
            <a:r>
              <a:t>Многие взаимосвязи в системах нелинейны. При изменении запасов в системе их относительная мощность меняется непропорционально.  </a:t>
            </a:r>
          </a:p>
          <a:p>
            <a:pPr>
              <a:defRPr b="1" u="sng"/>
            </a:pPr>
            <a:r>
              <a:t>Нелинейности в системах с обратными связями приводят к обратимому доминированию разных циклов. Это усложняет поведение системы и делает его более разнообразным.</a:t>
            </a:r>
          </a:p>
          <a:p>
            <a:pPr/>
            <a:r>
              <a:t>Система, включающая гусениц, пихты и ели, может демонстрировать колебания с периодом в десятки лет, но при этом экосистема не покидает определенных границ.   </a:t>
            </a:r>
          </a:p>
          <a:p>
            <a:pPr/>
            <a:r>
              <a:t>Так может продолжаться до бесконечности. Основной результат деятельности гусениц состоит в том, что в лесу растет не только пихта, но и другие породы деревьев. </a:t>
            </a:r>
          </a:p>
          <a:p>
            <a:pPr/>
            <a:r>
              <a:t>Но то, что устойчиво с экологической точки зрения, невыгодно экономически. В восточной Канаде практически вся экономика зависит от лесной промышленности, а она, в свою очередь, требует непрерывных заготовок пихты и ели.</a:t>
            </a:r>
          </a:p>
        </p:txBody>
      </p:sp>
      <p:sp>
        <p:nvSpPr>
          <p:cNvPr id="15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Когда стали применяться инсектициды, системе стало труднее балансировать между разными нелинейными зависимостями. Инсектициды убивают не только гусениц, но и их естественных врагов, тем самым ослабляя обратную связь, которая раньше сдерживала размножение"/>
          <p:cNvSpPr txBox="1"/>
          <p:nvPr>
            <p:ph type="body" idx="21"/>
          </p:nvPr>
        </p:nvSpPr>
        <p:spPr>
          <a:xfrm>
            <a:off x="336153" y="475589"/>
            <a:ext cx="12332494" cy="8294422"/>
          </a:xfrm>
          <a:prstGeom prst="rect">
            <a:avLst/>
          </a:prstGeom>
        </p:spPr>
        <p:txBody>
          <a:bodyPr/>
          <a:lstStyle/>
          <a:p>
            <a:pPr/>
            <a:r>
              <a:t>Когда стали применяться инсектициды, системе стало труднее балансировать между разными нелинейными зависимостями. Инсектициды убивают не только гусениц, но и их естественных врагов, тем самым ослабляя обратную связь, которая раньше сдерживала размножение вредителей. Пихт в лесах по-прежнему много, поэтому размножение гусениц, происходящее по нелинейному закону, преодолевает критическую точку, после которой их численность растет взрывными темпами. С этого момента гусеницы постоянно готовы осуществить очередное нашест­вие. Действия лесной промышленности привели к тому, что Холлинг назвал «постоянной готовностью к вспышке численности», причем на все большей территории. Лесная промышленность сама загнала себя в эту ситуацию и теперь сидит на пороховой бочке: стоит хоть немного уменьшить распыление химикатов, как последует немедленный взрыв численности гусениц, причем такой силы, что даже представить страшно. </a:t>
            </a:r>
          </a:p>
        </p:txBody>
      </p:sp>
      <p:sp>
        <p:nvSpPr>
          <p:cNvPr id="15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Несуществующие границы…"/>
          <p:cNvSpPr txBox="1"/>
          <p:nvPr>
            <p:ph type="body" idx="21"/>
          </p:nvPr>
        </p:nvSpPr>
        <p:spPr>
          <a:xfrm>
            <a:off x="336153" y="1491589"/>
            <a:ext cx="12332494" cy="6262422"/>
          </a:xfrm>
          <a:prstGeom prst="rect">
            <a:avLst/>
          </a:prstGeom>
        </p:spPr>
        <p:txBody>
          <a:bodyPr/>
          <a:lstStyle/>
          <a:p>
            <a:pPr algn="ctr">
              <a:spcBef>
                <a:spcPts val="0"/>
              </a:spcBef>
              <a:defRPr sz="6000">
                <a:latin typeface="+mn-lt"/>
                <a:ea typeface="+mn-ea"/>
                <a:cs typeface="+mn-cs"/>
                <a:sym typeface="Helvetica Neue Medium"/>
              </a:defRPr>
            </a:pPr>
            <a:r>
              <a:t>Несуществующие границы </a:t>
            </a:r>
          </a:p>
          <a:p>
            <a:pPr/>
            <a:r>
              <a:t>Если мыслить в системных терминах, становится заметным частое неправильное использование понятия «побочный эффект»... Обычно под этим подразумевают «эффект, которого я не предвидел или о котором думать не хочу»... Побочные эффекты заслуживают прилагательного «побочный» ничуть не больше, чем «основной» эффект. В системных терминах мыслить не так-то легко, и чтобы облегчить себе жизнь, мы предпочитаем коверкать язык.</a:t>
            </a:r>
          </a:p>
          <a:p>
            <a:pPr algn="r">
              <a:spcBef>
                <a:spcPts val="2000"/>
              </a:spcBef>
              <a:defRPr i="1"/>
            </a:pPr>
            <a:r>
              <a:t>Гаррет Харбин,</a:t>
            </a:r>
            <a:br/>
            <a:r>
              <a:t>эколог</a:t>
            </a:r>
          </a:p>
        </p:txBody>
      </p:sp>
      <p:sp>
        <p:nvSpPr>
          <p:cNvPr id="16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Помните символы «облаков» на структурных схемах в первой и второй главах? Остерегайтесь их! они — основные источники неожиданного поведения систем.…"/>
          <p:cNvSpPr txBox="1"/>
          <p:nvPr>
            <p:ph type="body" idx="21"/>
          </p:nvPr>
        </p:nvSpPr>
        <p:spPr>
          <a:xfrm>
            <a:off x="336153" y="75744"/>
            <a:ext cx="12332494" cy="9094112"/>
          </a:xfrm>
          <a:prstGeom prst="rect">
            <a:avLst/>
          </a:prstGeom>
        </p:spPr>
        <p:txBody>
          <a:bodyPr/>
          <a:lstStyle/>
          <a:p>
            <a:pPr/>
            <a:r>
              <a:t>Помните символы «облаков» на структурных схемах в первой и второй главах? </a:t>
            </a:r>
            <a:r>
              <a:rPr b="1" u="sng"/>
              <a:t>Остерегайтесь их!</a:t>
            </a:r>
            <a:r>
              <a:t> они — основные источники неожиданного поведения систем.</a:t>
            </a:r>
          </a:p>
          <a:p>
            <a:pPr/>
            <a:r>
              <a:t>Символами «облаков» отмечены начала и концы потоков. По сути, они представляют собой ЗАПАСЫ — источники или стоки — которые мы в данный момент не учитываем, чтобы не усложнять обсуждение. Они отмечают границы системной диаграммы. Практически никогда речь не идет о реальной границе — системы вообще редко имеют реальные границы. Как известно, все связано со всем, и четких границ тут нет. Между морем и сушей нет жесткой и однозначной границы, между социологией и антропологией нельзя провести линию раздела. Нет преграды, отделяющей автомобильные выхлопы от вашего носа...    </a:t>
            </a:r>
          </a:p>
          <a:p>
            <a:pPr>
              <a:defRPr b="1" u="sng"/>
            </a:pPr>
            <a:r>
              <a:t>Границ на самом деле не существует — это лишь словесные понятия, рамки мышления, восприятия, принятые в обществе ограничения — искусственные, теоретические границы, мысленные модели.</a:t>
            </a:r>
          </a:p>
        </p:txBody>
      </p:sp>
      <p:sp>
        <p:nvSpPr>
          <p:cNvPr id="16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Линейное мышление в нелинейном мире…"/>
          <p:cNvSpPr txBox="1"/>
          <p:nvPr>
            <p:ph type="body" idx="21"/>
          </p:nvPr>
        </p:nvSpPr>
        <p:spPr>
          <a:xfrm>
            <a:off x="336153" y="-70511"/>
            <a:ext cx="12332494" cy="9386622"/>
          </a:xfrm>
          <a:prstGeom prst="rect">
            <a:avLst/>
          </a:prstGeom>
        </p:spPr>
        <p:txBody>
          <a:bodyPr/>
          <a:lstStyle/>
          <a:p>
            <a:pPr algn="ctr">
              <a:spcBef>
                <a:spcPts val="0"/>
              </a:spcBef>
              <a:defRPr sz="6000">
                <a:latin typeface="+mn-lt"/>
                <a:ea typeface="+mn-ea"/>
                <a:cs typeface="+mn-cs"/>
                <a:sym typeface="Helvetica Neue Medium"/>
              </a:defRPr>
            </a:pPr>
            <a:r>
              <a:t>Линейное мышление в нелинейном мире  </a:t>
            </a:r>
          </a:p>
          <a:p>
            <a:pPr/>
            <a:r>
              <a:t>Линейные зависимости понять нетрудно: чем больше,  тем пропорционально лучше. Линейные уравнения решаются просто, ими полны все учебники. Линейные зависимости подобны кирпичикам — их можно разобрать, а  потом снова сложить вместе, и все кусочки подойдут  друг к другу.  </a:t>
            </a:r>
          </a:p>
          <a:p>
            <a:pPr/>
            <a:r>
              <a:t>А вот нелинейные системы в лоб решить невозможно, такие зависимости складывать нельзя... Нелинейность означает, что по ходу игры правила  могут меняться...  </a:t>
            </a:r>
          </a:p>
          <a:p>
            <a:pPr/>
            <a:r>
              <a:t>Эта переменчивость делает расчеты нелинейных систем очень сложной задачей, но зато в них наблюдается такое разнообразие вариантов поведения, которое даже и не снилось линейным системам.  </a:t>
            </a:r>
          </a:p>
          <a:p>
            <a:pPr algn="r">
              <a:spcBef>
                <a:spcPts val="2000"/>
              </a:spcBef>
              <a:defRPr i="1"/>
            </a:pPr>
            <a:r>
              <a:t>Джеймс Глейк, специалист по фрактальной геометрии, </a:t>
            </a:r>
            <a:br/>
            <a:r>
              <a:t>автор книги «Хаос: создание новой науки» </a:t>
            </a:r>
          </a:p>
        </p:txBody>
      </p:sp>
      <p:sp>
        <p:nvSpPr>
          <p:cNvPr id="114"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Самые большие сложности возникают именно с границами. С немецкой стороны границы могут жить чехи, а с чешской стороны границы — немцы. Деревья произрастают не только в лесах — отдельные экземпляры растут даже в полях; в свою очередь, полевые культуры про"/>
          <p:cNvSpPr txBox="1"/>
          <p:nvPr>
            <p:ph type="body" idx="21"/>
          </p:nvPr>
        </p:nvSpPr>
        <p:spPr>
          <a:xfrm>
            <a:off x="336153" y="348589"/>
            <a:ext cx="12332494" cy="8548422"/>
          </a:xfrm>
          <a:prstGeom prst="rect">
            <a:avLst/>
          </a:prstGeom>
        </p:spPr>
        <p:txBody>
          <a:bodyPr/>
          <a:lstStyle/>
          <a:p>
            <a:pPr/>
            <a:r>
              <a:t>Самые большие сложности возникают именно с границами. С немецкой стороны границы могут жить чехи, а с чешской стороны границы — немцы. Деревья произрастают не только в лесах — отдельные экземпляры растут даже в полях; в свою очередь, полевые культуры проникают в глубины леса.   </a:t>
            </a:r>
          </a:p>
          <a:p>
            <a:pPr/>
            <a:r>
              <a:t>Беспорядочные, смешанные границы — источник разнообразия и творчества.</a:t>
            </a:r>
          </a:p>
          <a:p>
            <a:pPr/>
            <a:r>
              <a:t>В нашем «системном зоопарке», кстати, символ «облака» применялся в той схеме, которая описывала поставки автомобилей на склад дилера, — машины поступали из «облака». Разумеется, в облаках машины не делают, их производят на заводах из определенных видов сырья, используя для этого капитал, рабочую силу, энергию, технологии и управление (все это — сред-ства производства). Точно так же и поток машин со скла-да уходит не в облака, а в гаражи к частным клиентам или корпоративным заказчикам в результате продаж.</a:t>
            </a:r>
          </a:p>
        </p:txBody>
      </p:sp>
      <p:sp>
        <p:nvSpPr>
          <p:cNvPr id="16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Нужно ли учитывать потоки сырья и отслеживать перемещение машин домой к покупателям (то есть надо ли вместо символа «облака» использовать на диаграмме соответствующие структуры), зависит от того, насколько такие уровневые переменные (или запасы) влияют н"/>
          <p:cNvSpPr txBox="1"/>
          <p:nvPr>
            <p:ph type="body" idx="21"/>
          </p:nvPr>
        </p:nvSpPr>
        <p:spPr>
          <a:xfrm>
            <a:off x="336153" y="1555089"/>
            <a:ext cx="12332494" cy="6135422"/>
          </a:xfrm>
          <a:prstGeom prst="rect">
            <a:avLst/>
          </a:prstGeom>
        </p:spPr>
        <p:txBody>
          <a:bodyPr/>
          <a:lstStyle/>
          <a:p>
            <a:pPr/>
            <a:r>
              <a:t>Нужно ли учитывать потоки сырья и отслеживать перемещение машин домой к покупателям (то есть надо ли вместо символа «облака» использовать на диаграмме соответствующие структуры), зависит от того, насколько такие уровневые переменные (или запасы) влияют на поведение системы в интересующих нас временных границах. </a:t>
            </a:r>
          </a:p>
          <a:p>
            <a:pPr/>
            <a:r>
              <a:t>Если сырья заведомо достаточно, а клиенты по-прежнему готовы покупать машины, то «облака» использовать можно.</a:t>
            </a:r>
          </a:p>
          <a:p>
            <a:pPr/>
            <a:r>
              <a:rPr u="sng"/>
              <a:t>Но вот если случится нехватка сырья или насыщение рынка продукцией, а мы проведем мысленные границы вокруг системы, не включая эти факторы, то поведение системы может оказаться совершенно неожиданным.</a:t>
            </a:r>
          </a:p>
        </p:txBody>
      </p:sp>
      <p:sp>
        <p:nvSpPr>
          <p:cNvPr id="17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На рис. 47 используются символы «облаков». Границу можно отодвинуть дальше. Обработанное сырье поступает с химических комбинатов, из плавильных печей, с нефтеперегонных заводов, а они, в свою очередь, получают потоки сырья от предприятий, занятых добычей"/>
          <p:cNvSpPr txBox="1"/>
          <p:nvPr>
            <p:ph type="body" idx="21"/>
          </p:nvPr>
        </p:nvSpPr>
        <p:spPr>
          <a:xfrm>
            <a:off x="336153" y="221589"/>
            <a:ext cx="12332494" cy="8802422"/>
          </a:xfrm>
          <a:prstGeom prst="rect">
            <a:avLst/>
          </a:prstGeom>
        </p:spPr>
        <p:txBody>
          <a:bodyPr/>
          <a:lstStyle/>
          <a:p>
            <a:pPr/>
            <a:r>
              <a:t>На рис. 47 используются символы «облаков». Границу можно отодвинуть дальше. Обработанное сырье поступает с химических комбинатов, из плавильных печей, с нефтеперегонных заводов, а они, в свою очередь, получают потоки сырья от предприятий, занятых добычей полезных ископаемых. Обработка не только приводит к созданию продукции — создаются еще и рабочие места, появляются доходы, зарплаты, выбросы и загрязнения... </a:t>
            </a:r>
          </a:p>
          <a:p>
            <a:pPr marL="444500" indent="-444500">
              <a:buSzPct val="145000"/>
              <a:buChar char="•"/>
            </a:pPr>
            <a:r>
              <a:t>Потребленная продукция перемещается на мусорные свалки, мусоросжигательные заводы или поступает на переработку, и это тоже затрагивает общество и окружающую среду. </a:t>
            </a:r>
          </a:p>
          <a:p>
            <a:pPr marL="444500" indent="-444500">
              <a:buSzPct val="145000"/>
              <a:buChar char="•"/>
            </a:pPr>
            <a:r>
              <a:t>Утечки вредных веществ со свалок загрязняют источники питьевой воды; </a:t>
            </a:r>
          </a:p>
          <a:p>
            <a:pPr marL="444500" indent="-444500">
              <a:buSzPct val="145000"/>
              <a:buChar char="•"/>
            </a:pPr>
            <a:r>
              <a:t>мусоросжигательные заводы выбрасывают дым и золу; </a:t>
            </a:r>
          </a:p>
          <a:p>
            <a:pPr marL="444500" indent="-444500">
              <a:buSzPct val="145000"/>
              <a:buChar char="•"/>
            </a:pPr>
            <a:r>
              <a:t>заводы по переработке направляют вторичное сырье в производственные потоки.</a:t>
            </a:r>
          </a:p>
        </p:txBody>
      </p:sp>
      <p:sp>
        <p:nvSpPr>
          <p:cNvPr id="17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Всегда ли нужно отслеживать всю цепочку, от месторождения до мусорной свалки — что называется, «от колыбели до могилы»?…"/>
          <p:cNvSpPr txBox="1"/>
          <p:nvPr>
            <p:ph type="body" idx="21"/>
          </p:nvPr>
        </p:nvSpPr>
        <p:spPr>
          <a:xfrm>
            <a:off x="336153" y="253544"/>
            <a:ext cx="12332494" cy="8738512"/>
          </a:xfrm>
          <a:prstGeom prst="rect">
            <a:avLst/>
          </a:prstGeom>
        </p:spPr>
        <p:txBody>
          <a:bodyPr/>
          <a:lstStyle/>
          <a:p>
            <a:pPr/>
            <a:r>
              <a:t>Всегда ли нужно отслеживать всю цепочку, от месторождения до мусорной свалки — что называется, «от колыбели до могилы»? </a:t>
            </a:r>
          </a:p>
          <a:p>
            <a:pPr/>
            <a:r>
              <a:t>Это зависит от того, кто и что хочет узнать, и за какой период времени. </a:t>
            </a:r>
          </a:p>
          <a:p>
            <a:pPr/>
            <a:r>
              <a:t>Для долговременных оценок полная цепочка очень важна. А коль скоро физическая экономика расширяется, антропогенная нагрузка на среду («экологический след» человечества) растет, то и долговременные прогнозы вдруг превращаются в краткосрочные. </a:t>
            </a:r>
          </a:p>
          <a:p>
            <a:pPr/>
            <a:r>
              <a:rPr b="1" u="sng"/>
              <a:t>Мусорные свалки заполняются (и переполняются) неожиданно быстро</a:t>
            </a:r>
            <a:r>
              <a:t>. Это по-настоящему ошарашивает людей, для которых мысленная модель рисовала радужную картинку, будто они «выбросили» что-то навсегда, избавились от чего-то, отправив в некое «облако». </a:t>
            </a:r>
            <a:r>
              <a:rPr b="1" u="sng"/>
              <a:t>Источники сырья — месторождения, скважины, шахты — тоже могут истощаться с неожиданно высокой скоростью</a:t>
            </a:r>
            <a:r>
              <a:rPr b="1"/>
              <a:t>.</a:t>
            </a:r>
          </a:p>
        </p:txBody>
      </p:sp>
      <p:sp>
        <p:nvSpPr>
          <p:cNvPr id="17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Если раздвинуть временные рамки достаточно широко, то и шахты с месторождениями нельзя считать концом истории. Геологические циклы продолжительностью в миллионы лет продолжают перемещать горные породы по нашей планете, приводят к появлению и исчезновению"/>
          <p:cNvSpPr txBox="1"/>
          <p:nvPr>
            <p:ph type="body" idx="21"/>
          </p:nvPr>
        </p:nvSpPr>
        <p:spPr>
          <a:xfrm>
            <a:off x="336153" y="2647289"/>
            <a:ext cx="12332494" cy="3951022"/>
          </a:xfrm>
          <a:prstGeom prst="rect">
            <a:avLst/>
          </a:prstGeom>
        </p:spPr>
        <p:txBody>
          <a:bodyPr/>
          <a:lstStyle/>
          <a:p>
            <a:pPr/>
            <a:r>
              <a:t>Если раздвинуть временные рамки достаточно широко, то и шахты с месторождениями нельзя считать концом истории. Геологические циклы продолжительностью в миллионы лет продолжают перемещать горные породы по нашей планете, приводят к появлению и исчезновению морей, поднимают и опускают горные массивы. Пройдет еще сколько-то геологических эпох, и то, что было погребено в мусорных кучах, окажется на вершине скалы или на дне океана.</a:t>
            </a:r>
          </a:p>
        </p:txBody>
      </p:sp>
      <p:sp>
        <p:nvSpPr>
          <p:cNvPr id="180"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Образуются новые месторождения металлических руд и углеводородов. В масштабах нашей планеты у системы нет «облаков», нет крайних границ. Даже реально существующие облака на небе — и те участвуют в круговороте воды в природе. Все физические потоки откуда-"/>
          <p:cNvSpPr txBox="1"/>
          <p:nvPr>
            <p:ph type="body" idx="21"/>
          </p:nvPr>
        </p:nvSpPr>
        <p:spPr>
          <a:xfrm>
            <a:off x="336153" y="831189"/>
            <a:ext cx="12332494" cy="7583222"/>
          </a:xfrm>
          <a:prstGeom prst="rect">
            <a:avLst/>
          </a:prstGeom>
        </p:spPr>
        <p:txBody>
          <a:bodyPr/>
          <a:lstStyle/>
          <a:p>
            <a:pPr/>
            <a:r>
              <a:t>Образуются новые месторождения металлических руд и углеводородов. В масштабах нашей планеты у системы нет «облаков», нет крайних границ. Даже реально существующие облака на небе — и те участвуют в круговороте воды в природе. </a:t>
            </a:r>
            <a:r>
              <a:rPr u="sng"/>
              <a:t>Все физические потоки откуда-то поступают и куда-то ведут, всё пребывает в движении.</a:t>
            </a:r>
          </a:p>
          <a:p>
            <a:pPr/>
            <a:r>
              <a:t>Но это не значит, что всякая модель, будь то мысленная или компьютерная, должна отслеживать все цепочки до тех пор, пока не будет охвачена вся планета.     </a:t>
            </a:r>
          </a:p>
          <a:p>
            <a:pPr/>
            <a:r>
              <a:t>«</a:t>
            </a:r>
            <a:r>
              <a:rPr u="sng"/>
              <a:t>Облака» — необходимая часть моделей, описывающая метафизические потоки</a:t>
            </a:r>
            <a:r>
              <a:t>. В буквальном смысле к нам спускаются с небес, из облаков, любовь и ненависть, гнев, чувство собственного достоинства... Если мы хотим изучить что-то, приходится прибегать к упрощениям, а значит, вводить </a:t>
            </a:r>
            <a:r>
              <a:rPr u="sng"/>
              <a:t>ИСКУССТВЕННЫЕ ГРАНИЦЫ</a:t>
            </a:r>
            <a:r>
              <a:t>.</a:t>
            </a:r>
          </a:p>
        </p:txBody>
      </p:sp>
      <p:sp>
        <p:nvSpPr>
          <p:cNvPr id="18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Иногда «облака» несут в себе дополнительный подтекст — например, нет ничего плохого в том, чтобы рассматривать рождаемость и смертность как приход из облаков и возвращение обратно, как на рис. 48.…"/>
          <p:cNvSpPr txBox="1"/>
          <p:nvPr>
            <p:ph type="body" idx="21"/>
          </p:nvPr>
        </p:nvSpPr>
        <p:spPr>
          <a:xfrm>
            <a:off x="336153" y="2037689"/>
            <a:ext cx="12332494" cy="5170222"/>
          </a:xfrm>
          <a:prstGeom prst="rect">
            <a:avLst/>
          </a:prstGeom>
        </p:spPr>
        <p:txBody>
          <a:bodyPr/>
          <a:lstStyle/>
          <a:p>
            <a:pPr/>
            <a:r>
              <a:t>Иногда «облака» несут в себе дополнительный подтекст — например, нет ничего плохого в том, чтобы рассматривать рождаемость и смертность как приход из облаков и возвращение обратно, как на рис. 48.</a:t>
            </a:r>
          </a:p>
          <a:p>
            <a:pPr/>
            <a:r>
              <a:t>Границы на рис. 48 в прямом смысле этого слова проходят «от колыбели до могилы». </a:t>
            </a:r>
          </a:p>
          <a:p>
            <a:pPr/>
            <a:r>
              <a:t>Но и они могут оказаться неподходящими — например, в том случае, если </a:t>
            </a:r>
            <a:r>
              <a:rPr u="sng"/>
              <a:t>население интенсивно мигрирует (эмиграция и иммиграция) или если мы изучаем проблему с нехваткой мест на кладбище.</a:t>
            </a:r>
          </a:p>
        </p:txBody>
      </p:sp>
      <p:sp>
        <p:nvSpPr>
          <p:cNvPr id="18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Иногда с выбором границ приходится помучиться даже опытным системным мыслителям. Вокруг системы нет какой-то одной, раз и навсегда определенной границы. Нам приходится их придумывать, чтобы модель была доходчивой и адекватной. Если забыть, что эти границ"/>
          <p:cNvSpPr txBox="1"/>
          <p:nvPr>
            <p:ph type="body" idx="21"/>
          </p:nvPr>
        </p:nvSpPr>
        <p:spPr>
          <a:xfrm>
            <a:off x="336153" y="1066139"/>
            <a:ext cx="12332494" cy="7113322"/>
          </a:xfrm>
          <a:prstGeom prst="rect">
            <a:avLst/>
          </a:prstGeom>
        </p:spPr>
        <p:txBody>
          <a:bodyPr/>
          <a:lstStyle/>
          <a:p>
            <a:pPr/>
            <a:r>
              <a:t>Иногда с выбором границ приходится помучиться даже опытным системным мыслителям. Вокруг системы нет какой-то одной, раз и навсегда определенной границы. Нам приходится их придумывать, чтобы модель была доходчивой и адекватной. Если забыть, что эти границы мы искусственно воздвигли сами, могут возникнуть большие проблемы.</a:t>
            </a:r>
          </a:p>
          <a:p>
            <a:pPr>
              <a:defRPr u="sng"/>
            </a:pPr>
            <a:r>
              <a:t>Отдельных, изолированных систем не существует. Мир непрерывен. Где провести искусственную границу вокруг системы, зависит от того, какая перед нами цель — на какие вопросы надо найти ответ.</a:t>
            </a:r>
          </a:p>
          <a:p>
            <a:pPr/>
            <a:r>
              <a:rPr b="1" u="sng"/>
              <a:t>Если выбрать слишком узкие границы</a:t>
            </a:r>
            <a:r>
              <a:t>, то поведение системы вас озадачит. Допустим, вы пытаетесь решить проблему транспортных пробок в городе, но при этом не учитываете план застройки.</a:t>
            </a:r>
          </a:p>
        </p:txBody>
      </p:sp>
      <p:sp>
        <p:nvSpPr>
          <p:cNvPr id="18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Вы строите дополнительные магистрали, они привлекают застройщиков, которые возводят жилые сектора по всей длине новых магистралей. В новые дома заселяются жители, которые ездят на машинах, и в результате новые магистрали точно так же забиты машинами, как"/>
          <p:cNvSpPr txBox="1"/>
          <p:nvPr>
            <p:ph type="body" idx="21"/>
          </p:nvPr>
        </p:nvSpPr>
        <p:spPr>
          <a:xfrm>
            <a:off x="336153" y="1370939"/>
            <a:ext cx="12332494" cy="6503722"/>
          </a:xfrm>
          <a:prstGeom prst="rect">
            <a:avLst/>
          </a:prstGeom>
        </p:spPr>
        <p:txBody>
          <a:bodyPr/>
          <a:lstStyle/>
          <a:p>
            <a:pPr/>
            <a:r>
              <a:t>Вы строите дополнительные магистрали, они привлекают застройщиков, которые возводят жилые сектора по всей длине новых магистралей. В новые дома заселяются жители, которые ездят на машинах, и в результате новые магистрали точно так же забиты машинами, как и прежние.</a:t>
            </a:r>
          </a:p>
          <a:p>
            <a:pPr/>
            <a:r>
              <a:rPr b="1"/>
              <a:t>Если вы пытаетесь решить проблему со сточными водами</a:t>
            </a:r>
            <a:r>
              <a:t>, что сбрасываются в реку, то необходимо учитывать, что ниже по течению тоже расположены города, — и в этом случае границы должны охватывать всю реку. Возможно, придется включить в них еще и окружающие земли, а также грунтовые воды, связанные с рекой. Рассматривать бассейны соседних рек и круговорот воды в масштабах всей планеты, скорее всего, не понадобится.</a:t>
            </a:r>
          </a:p>
        </p:txBody>
      </p:sp>
      <p:sp>
        <p:nvSpPr>
          <p:cNvPr id="19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Раньше при планировании национальных парков и заповедников ограничивались физическими пределами самого парка. Но эти границы постоянно пересекают путешествующие туристы, кочевые племена, мигрирующие дикие животные. Потоки воды протекают через парк, покид"/>
          <p:cNvSpPr txBox="1"/>
          <p:nvPr>
            <p:ph type="body" idx="21"/>
          </p:nvPr>
        </p:nvSpPr>
        <p:spPr>
          <a:xfrm>
            <a:off x="336153" y="1428089"/>
            <a:ext cx="12332494" cy="6389422"/>
          </a:xfrm>
          <a:prstGeom prst="rect">
            <a:avLst/>
          </a:prstGeom>
        </p:spPr>
        <p:txBody>
          <a:bodyPr/>
          <a:lstStyle/>
          <a:p>
            <a:pPr/>
            <a:r>
              <a:t>Раньше </a:t>
            </a:r>
            <a:r>
              <a:rPr b="1"/>
              <a:t>при планировании национальных парков и заповедников</a:t>
            </a:r>
            <a:r>
              <a:t> ограничивались физическими пределами самого парка. Но эти границы постоянно пересекают путешествующие туристы, кочевые племена, мигрирующие дикие животные. Потоки воды протекают через парк, покидают его, иногда в виде подземных вод. На приграничные зоны парка оказывает воздействие развитие местной экономики. Еще нужно учитывать влияние кислотных дождей и изменение климата из-за накопления в атмосфере парниковых газов. Далее если не касаться изменения климата, все равно для управления парком нужно мыслить в границах, которые существенно шире, чем физический периметр парка.</a:t>
            </a:r>
          </a:p>
        </p:txBody>
      </p:sp>
      <p:sp>
        <p:nvSpPr>
          <p:cNvPr id="19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Часто нам не хватает знаний даже для того, чтобы понять характер взаимосвязей.…"/>
          <p:cNvSpPr txBox="1"/>
          <p:nvPr>
            <p:ph type="body" idx="21"/>
          </p:nvPr>
        </p:nvSpPr>
        <p:spPr>
          <a:xfrm>
            <a:off x="336153" y="754989"/>
            <a:ext cx="12332494" cy="7735622"/>
          </a:xfrm>
          <a:prstGeom prst="rect">
            <a:avLst/>
          </a:prstGeom>
        </p:spPr>
        <p:txBody>
          <a:bodyPr/>
          <a:lstStyle/>
          <a:p>
            <a:pPr/>
            <a:r>
              <a:t>Часто нам не хватает знаний даже для того, чтобы понять характер взаимосвязей. </a:t>
            </a:r>
          </a:p>
          <a:p>
            <a:pPr/>
            <a:r>
              <a:t>Линейная зависимость между двумя элементами системы отображается на графиках прямой линией. </a:t>
            </a:r>
          </a:p>
          <a:p>
            <a:pPr/>
            <a:r>
              <a:t>Ее коэффициенты постоянны. </a:t>
            </a:r>
          </a:p>
          <a:p>
            <a:pPr marL="444500" indent="-444500">
              <a:buSzPct val="145000"/>
              <a:buChar char="•"/>
            </a:pPr>
            <a:r>
              <a:t>Если использовать на огороде 10 кг удобрения, урожай увеличится на 100 кг, </a:t>
            </a:r>
          </a:p>
          <a:p>
            <a:pPr marL="444500" indent="-444500">
              <a:buSzPct val="145000"/>
              <a:buChar char="•"/>
            </a:pPr>
            <a:r>
              <a:t>если использовать 20 кг — на 200 кг, </a:t>
            </a:r>
          </a:p>
          <a:p>
            <a:pPr marL="444500" indent="-444500">
              <a:buSzPct val="145000"/>
              <a:buChar char="•"/>
            </a:pPr>
            <a:r>
              <a:t>если 30 кг — на 300 кг.</a:t>
            </a:r>
          </a:p>
          <a:p>
            <a:pPr/>
            <a:r>
              <a:t>При нелинейной зависимости результат нельзя рассчитывать пропорционально вложениям.   </a:t>
            </a:r>
          </a:p>
          <a:p>
            <a:pPr/>
            <a:r>
              <a:t>Зависимость между причиной и следствием отображается на графиках не прямыми, а самыми разными кривыми и волнистыми линиями. </a:t>
            </a:r>
          </a:p>
        </p:txBody>
      </p:sp>
      <p:sp>
        <p:nvSpPr>
          <p:cNvPr id="117"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Иногда специалисты-системщики впадают в другую крайность и делают границы слишком широкими.…"/>
          <p:cNvSpPr txBox="1"/>
          <p:nvPr>
            <p:ph type="body" idx="21"/>
          </p:nvPr>
        </p:nvSpPr>
        <p:spPr>
          <a:xfrm>
            <a:off x="336153" y="1542389"/>
            <a:ext cx="12332494" cy="6160822"/>
          </a:xfrm>
          <a:prstGeom prst="rect">
            <a:avLst/>
          </a:prstGeom>
        </p:spPr>
        <p:txBody>
          <a:bodyPr/>
          <a:lstStyle/>
          <a:p>
            <a:pPr>
              <a:defRPr b="1" u="sng"/>
            </a:pPr>
            <a:r>
              <a:t>Иногда специалисты-системщики впадают в другую крайность и делают границы слишком широкими.</a:t>
            </a:r>
          </a:p>
          <a:p>
            <a:pPr/>
            <a:r>
              <a:t>У них есть скверная привычка делать схемы систем такими большими, что они занимают несколько страниц, с подписями мелким шрифтом и огромным количеством стрелок, соединяющих всё и вся. «</a:t>
            </a:r>
            <a:r>
              <a:rPr u="sng"/>
              <a:t>Вот это система!» — говорят они с восхищением. а если предложить рассмотреть систему поменьше, вас просто засмеют...</a:t>
            </a:r>
            <a:endParaRPr u="sng"/>
          </a:p>
          <a:p>
            <a:pPr/>
            <a:r>
              <a:t>Соревнования в размерах («</a:t>
            </a:r>
            <a:r>
              <a:rPr u="sng"/>
              <a:t>Моя модель больше</a:t>
            </a:r>
            <a:r>
              <a:t>!») приводят к чрезмерному усложнению анализа. Модели выдают огромные объемы информации, в которых просто невозможно найти ответы на вопросы.</a:t>
            </a:r>
          </a:p>
        </p:txBody>
      </p:sp>
      <p:sp>
        <p:nvSpPr>
          <p:cNvPr id="19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Например, создать МАКСИМАЛЬНО ПОДРОБНУЮ МОДЕЛЬ КЛИМАТА НА ПЛАНЕТЕ — занятие очень интересное во многих отношениях, но решить, как страны могут снизить выбросы углекислого газа, чтобы уменьшить изменение климата, вполне можно и без такой модели.…"/>
          <p:cNvSpPr txBox="1"/>
          <p:nvPr>
            <p:ph type="body" idx="21"/>
          </p:nvPr>
        </p:nvSpPr>
        <p:spPr>
          <a:xfrm>
            <a:off x="336153" y="2583789"/>
            <a:ext cx="12332494" cy="4078022"/>
          </a:xfrm>
          <a:prstGeom prst="rect">
            <a:avLst/>
          </a:prstGeom>
        </p:spPr>
        <p:txBody>
          <a:bodyPr/>
          <a:lstStyle/>
          <a:p>
            <a:pPr/>
            <a:r>
              <a:t>Например, создать </a:t>
            </a:r>
            <a:r>
              <a:rPr u="sng"/>
              <a:t>МАКСИМАЛЬНО ПОДРОБНУЮ МОДЕЛЬ КЛИМАТА НА ПЛАНЕТЕ</a:t>
            </a:r>
            <a:r>
              <a:t> — занятие очень интересное во многих отношениях, но решить, как страны могут снизить выбросы углекислого газа, чтобы уменьшить изменение климата, вполне можно и без такой модели.</a:t>
            </a:r>
          </a:p>
          <a:p>
            <a:pPr/>
            <a:r>
              <a:t>Правильно подобранные модели для решения конкретной проблемы практически никогда не укладываются в границы, разделяющие научные дисциплины и области знаний.</a:t>
            </a:r>
          </a:p>
        </p:txBody>
      </p:sp>
      <p:sp>
        <p:nvSpPr>
          <p:cNvPr id="20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И в политические границы они тоже не вписываются.…"/>
          <p:cNvSpPr txBox="1"/>
          <p:nvPr>
            <p:ph type="body" idx="21"/>
          </p:nvPr>
        </p:nvSpPr>
        <p:spPr>
          <a:xfrm>
            <a:off x="336153" y="1974189"/>
            <a:ext cx="12332494" cy="5297222"/>
          </a:xfrm>
          <a:prstGeom prst="rect">
            <a:avLst/>
          </a:prstGeom>
        </p:spPr>
        <p:txBody>
          <a:bodyPr/>
          <a:lstStyle/>
          <a:p>
            <a:pPr/>
            <a:r>
              <a:t>И в политические границы они тоже не вписываются.</a:t>
            </a:r>
          </a:p>
          <a:p>
            <a:pPr/>
            <a:r>
              <a:rPr u="sng"/>
              <a:t>Реки могут служить удобными границами между странами, но это худший из всех возможных типов границ, если речь идет об управлении количеством и качеством воды. </a:t>
            </a:r>
            <a:endParaRPr u="sng"/>
          </a:p>
          <a:p>
            <a:pPr/>
            <a:r>
              <a:t>С воздухом дела обстоят еще хуже, потому что он постоянно пересекает политические границы. </a:t>
            </a:r>
          </a:p>
          <a:p>
            <a:pPr/>
            <a:r>
              <a:t>Границы между странами не имеют никакого значения, если в стратосфере истощается озоновый слой или в атмосфере накапливаются парниковые газы, и если в океане затапливают ядерные отходы.</a:t>
            </a:r>
          </a:p>
        </p:txBody>
      </p:sp>
      <p:sp>
        <p:nvSpPr>
          <p:cNvPr id="20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Уровни пределов…"/>
          <p:cNvSpPr txBox="1"/>
          <p:nvPr>
            <p:ph type="body" idx="21"/>
          </p:nvPr>
        </p:nvSpPr>
        <p:spPr>
          <a:xfrm>
            <a:off x="336153" y="2050389"/>
            <a:ext cx="12332494" cy="5144822"/>
          </a:xfrm>
          <a:prstGeom prst="rect">
            <a:avLst/>
          </a:prstGeom>
        </p:spPr>
        <p:txBody>
          <a:bodyPr/>
          <a:lstStyle/>
          <a:p>
            <a:pPr algn="ctr">
              <a:spcBef>
                <a:spcPts val="0"/>
              </a:spcBef>
              <a:defRPr sz="6000">
                <a:latin typeface="+mn-lt"/>
                <a:ea typeface="+mn-ea"/>
                <a:cs typeface="+mn-cs"/>
                <a:sym typeface="Helvetica Neue Medium"/>
              </a:defRPr>
            </a:pPr>
            <a:r>
              <a:t>Уровни пределов</a:t>
            </a:r>
          </a:p>
          <a:p>
            <a:pPr/>
            <a:r>
              <a:t>Системы удивляют нас, потому что привычный образ мыслей всегда связывает одиночные причины с одиночными же следствиями. Нам удобно держать в памяти одно или несколько дел, но не больше. </a:t>
            </a:r>
            <a:r>
              <a:rPr u="sng"/>
              <a:t>И нам очень не нравится думать о пределах, особенно если речь идет о наших планах и желаниях.</a:t>
            </a:r>
            <a:endParaRPr u="sng"/>
          </a:p>
          <a:p>
            <a:pPr/>
            <a:r>
              <a:t>Но мы живем в мире, где ежедневно множество причин одновременно вызывает множество следствий.</a:t>
            </a:r>
          </a:p>
        </p:txBody>
      </p:sp>
      <p:sp>
        <p:nvSpPr>
          <p:cNvPr id="20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Многочисленные входные потоки определяют многочисленные выходные потоки, и практически все они (и входы, и выходы) имеют ограничения.…"/>
          <p:cNvSpPr txBox="1"/>
          <p:nvPr>
            <p:ph type="body" idx="21"/>
          </p:nvPr>
        </p:nvSpPr>
        <p:spPr>
          <a:xfrm>
            <a:off x="336153" y="196189"/>
            <a:ext cx="12332494" cy="8853222"/>
          </a:xfrm>
          <a:prstGeom prst="rect">
            <a:avLst/>
          </a:prstGeom>
        </p:spPr>
        <p:txBody>
          <a:bodyPr/>
          <a:lstStyle/>
          <a:p>
            <a:pPr/>
            <a:r>
              <a:t>Многочисленные входные потоки определяют многочисленные выходные потоки, и практически все они (и входы, и выходы) имеют ограничения. </a:t>
            </a:r>
          </a:p>
          <a:p>
            <a:pPr/>
            <a:r>
              <a:t>Например, для промышленного производства необходимы:</a:t>
            </a:r>
          </a:p>
          <a:p>
            <a:pPr marL="444500" indent="-444500">
              <a:buSzPct val="145000"/>
              <a:buChar char="•"/>
            </a:pPr>
            <a:r>
              <a:t>капитал;</a:t>
            </a:r>
          </a:p>
          <a:p>
            <a:pPr marL="444500" indent="-444500">
              <a:buSzPct val="145000"/>
              <a:buChar char="•"/>
            </a:pPr>
            <a:r>
              <a:t>рабочая сила;</a:t>
            </a:r>
          </a:p>
          <a:p>
            <a:pPr marL="444500" indent="-444500">
              <a:buSzPct val="145000"/>
              <a:buChar char="•"/>
            </a:pPr>
            <a:r>
              <a:t>энергия;</a:t>
            </a:r>
          </a:p>
          <a:p>
            <a:pPr marL="444500" indent="-444500">
              <a:buSzPct val="145000"/>
              <a:buChar char="•"/>
            </a:pPr>
            <a:r>
              <a:t>сырье;</a:t>
            </a:r>
          </a:p>
          <a:p>
            <a:pPr marL="444500" indent="-444500">
              <a:buSzPct val="145000"/>
              <a:buChar char="•"/>
            </a:pPr>
            <a:r>
              <a:t>производственные площади;</a:t>
            </a:r>
          </a:p>
          <a:p>
            <a:pPr marL="444500" indent="-444500">
              <a:buSzPct val="145000"/>
              <a:buChar char="•"/>
            </a:pPr>
            <a:r>
              <a:t>вода;</a:t>
            </a:r>
          </a:p>
          <a:p>
            <a:pPr marL="444500" indent="-444500">
              <a:buSzPct val="145000"/>
              <a:buChar char="•"/>
            </a:pPr>
            <a:r>
              <a:t>технологии и методы;</a:t>
            </a:r>
          </a:p>
          <a:p>
            <a:pPr marL="444500" indent="-444500">
              <a:buSzPct val="145000"/>
              <a:buChar char="•"/>
            </a:pPr>
            <a:r>
              <a:t>кредиты;</a:t>
            </a:r>
          </a:p>
          <a:p>
            <a:pPr marL="444500" indent="-444500">
              <a:buSzPct val="145000"/>
              <a:buChar char="•"/>
            </a:pPr>
            <a:r>
              <a:t>страховое обеспечение;</a:t>
            </a:r>
          </a:p>
          <a:p>
            <a:pPr marL="444500" indent="-444500">
              <a:buSzPct val="145000"/>
              <a:buChar char="•"/>
            </a:pPr>
            <a:r>
              <a:t>заказчики и потребители;</a:t>
            </a:r>
          </a:p>
          <a:p>
            <a:pPr marL="444500" indent="-444500">
              <a:buSzPct val="145000"/>
              <a:buChar char="•"/>
            </a:pPr>
            <a:r>
              <a:t>налаженное управление;</a:t>
            </a:r>
          </a:p>
        </p:txBody>
      </p:sp>
      <p:sp>
        <p:nvSpPr>
          <p:cNvPr id="210"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общественные институты и общегосударственные функции (полиция, пожарная охрана, образовательные центры для подготовки управленческого персонала и рабочих);…"/>
          <p:cNvSpPr txBox="1"/>
          <p:nvPr>
            <p:ph type="body" idx="21"/>
          </p:nvPr>
        </p:nvSpPr>
        <p:spPr>
          <a:xfrm>
            <a:off x="336153" y="2278989"/>
            <a:ext cx="12332494" cy="4687622"/>
          </a:xfrm>
          <a:prstGeom prst="rect">
            <a:avLst/>
          </a:prstGeom>
        </p:spPr>
        <p:txBody>
          <a:bodyPr/>
          <a:lstStyle/>
          <a:p>
            <a:pPr marL="444500" indent="-444500">
              <a:buSzPct val="145000"/>
              <a:buChar char="•"/>
            </a:pPr>
            <a:r>
              <a:t>общественные институты и общегосударственные функции (полиция, пожарная охрана, образовательные центры для подготовки управленческого персонала и рабочих);</a:t>
            </a:r>
          </a:p>
          <a:p>
            <a:pPr marL="444500" indent="-444500">
              <a:buSzPct val="145000"/>
              <a:buChar char="•"/>
            </a:pPr>
            <a:r>
              <a:t>институт семьи (для рождения и воспитания тех, кто производит, и тех, кто потребляет);</a:t>
            </a:r>
          </a:p>
          <a:p>
            <a:pPr marL="444500" indent="-444500">
              <a:buSzPct val="145000"/>
              <a:buChar char="•"/>
            </a:pPr>
            <a:r>
              <a:t>здоровая окружающая среда, обеспечивающая или поддерживающая все перечисленные входные потоки и способная поглотить или переработать соответствующие отходы.</a:t>
            </a:r>
          </a:p>
        </p:txBody>
      </p:sp>
      <p:sp>
        <p:nvSpPr>
          <p:cNvPr id="21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Полю, на котором растут зерновые, необходимы:…"/>
          <p:cNvSpPr txBox="1"/>
          <p:nvPr>
            <p:ph type="body" idx="21"/>
          </p:nvPr>
        </p:nvSpPr>
        <p:spPr>
          <a:xfrm>
            <a:off x="336153" y="805789"/>
            <a:ext cx="12332494" cy="7634022"/>
          </a:xfrm>
          <a:prstGeom prst="rect">
            <a:avLst/>
          </a:prstGeom>
        </p:spPr>
        <p:txBody>
          <a:bodyPr/>
          <a:lstStyle/>
          <a:p>
            <a:pPr/>
            <a:r>
              <a:t>Полю, на котором растут зерновые, необходимы:</a:t>
            </a:r>
          </a:p>
          <a:p>
            <a:pPr marL="444500" indent="-444500">
              <a:buSzPct val="145000"/>
              <a:buChar char="•"/>
            </a:pPr>
            <a:r>
              <a:t>солнечный свет; </a:t>
            </a:r>
          </a:p>
          <a:p>
            <a:pPr marL="444500" indent="-444500">
              <a:buSzPct val="145000"/>
              <a:buChar char="•"/>
            </a:pPr>
            <a:r>
              <a:t>воздух; </a:t>
            </a:r>
          </a:p>
          <a:p>
            <a:pPr marL="444500" indent="-444500">
              <a:buSzPct val="145000"/>
              <a:buChar char="•"/>
            </a:pPr>
            <a:r>
              <a:t>вода; </a:t>
            </a:r>
          </a:p>
          <a:p>
            <a:pPr marL="444500" indent="-444500">
              <a:buSzPct val="145000"/>
              <a:buChar char="•"/>
            </a:pPr>
            <a:r>
              <a:t>азот; </a:t>
            </a:r>
          </a:p>
          <a:p>
            <a:pPr marL="444500" indent="-444500">
              <a:buSzPct val="145000"/>
              <a:buChar char="•"/>
            </a:pPr>
            <a:r>
              <a:t>фосфор;</a:t>
            </a:r>
          </a:p>
          <a:p>
            <a:pPr marL="444500" indent="-444500">
              <a:buSzPct val="145000"/>
              <a:buChar char="•"/>
            </a:pPr>
            <a:r>
              <a:t>калий;</a:t>
            </a:r>
          </a:p>
          <a:p>
            <a:pPr marL="444500" indent="-444500">
              <a:buSzPct val="145000"/>
              <a:buChar char="•"/>
            </a:pPr>
            <a:r>
              <a:t>десятки микроэлементов;</a:t>
            </a:r>
          </a:p>
          <a:p>
            <a:pPr marL="444500" indent="-444500">
              <a:buSzPct val="145000"/>
              <a:buChar char="•"/>
            </a:pPr>
            <a:r>
              <a:t>рыхлая почва с почвенными микроорганизмами;</a:t>
            </a:r>
          </a:p>
          <a:p>
            <a:pPr marL="444500" indent="-444500">
              <a:buSzPct val="145000"/>
              <a:buChar char="•"/>
            </a:pPr>
            <a:r>
              <a:t>способы борьбы с сорняками и сельскохозяйственными вредителями;</a:t>
            </a:r>
          </a:p>
          <a:p>
            <a:pPr marL="444500" indent="-444500">
              <a:buSzPct val="145000"/>
              <a:buChar char="•"/>
            </a:pPr>
            <a:r>
              <a:t>меры защиты от выбросов и отходов, производимых промышленностью.</a:t>
            </a:r>
          </a:p>
        </p:txBody>
      </p:sp>
      <p:sp>
        <p:nvSpPr>
          <p:cNvPr id="21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Именно на примере выращивания зерновых Юстус Либих сформулировал свой знаменитый закон лимитирующего фактора (закон минимума). Если растениям не хватает фосфора, то уже не имеет значения, что азот им доступен в избытке. А если почва бедна калием, то внес"/>
          <p:cNvSpPr txBox="1"/>
          <p:nvPr>
            <p:ph type="body" idx="21"/>
          </p:nvPr>
        </p:nvSpPr>
        <p:spPr>
          <a:xfrm>
            <a:off x="336153" y="3129889"/>
            <a:ext cx="12332494" cy="2985822"/>
          </a:xfrm>
          <a:prstGeom prst="rect">
            <a:avLst/>
          </a:prstGeom>
        </p:spPr>
        <p:txBody>
          <a:bodyPr/>
          <a:lstStyle/>
          <a:p>
            <a:pPr/>
            <a:r>
              <a:t>Именно на примере выращивания зерновых Юстус Либих сформулировал свой знаменитый закон лимитирующего фактора (закон минимума). Если растениям не хватает фосфора, то уже не имеет значения, что азот им доступен в избытке. А если почва бедна калием, то внесение дополнительного количества фосфора ситуацию не улучшит.</a:t>
            </a:r>
          </a:p>
        </p:txBody>
      </p:sp>
      <p:sp>
        <p:nvSpPr>
          <p:cNvPr id="21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Без дрожжей тесто не поднимется, сколько бы муки вы ни сыпали.…"/>
          <p:cNvSpPr txBox="1"/>
          <p:nvPr>
            <p:ph type="body" idx="21"/>
          </p:nvPr>
        </p:nvSpPr>
        <p:spPr>
          <a:xfrm>
            <a:off x="336153" y="2520289"/>
            <a:ext cx="12332494" cy="4205022"/>
          </a:xfrm>
          <a:prstGeom prst="rect">
            <a:avLst/>
          </a:prstGeom>
        </p:spPr>
        <p:txBody>
          <a:bodyPr/>
          <a:lstStyle/>
          <a:p>
            <a:pPr marL="444500" indent="-444500">
              <a:buSzPct val="145000"/>
              <a:buChar char="•"/>
            </a:pPr>
            <a:r>
              <a:t>Без дрожжей тесто не поднимется, сколько бы муки вы ни сыпали. </a:t>
            </a:r>
          </a:p>
          <a:p>
            <a:pPr marL="444500" indent="-444500">
              <a:buSzPct val="145000"/>
              <a:buChar char="•"/>
            </a:pPr>
            <a:r>
              <a:t>Дети не будут расти, если в их рационе будет недостаточно белковой пищи — углеводы не могут служить заменой белкам. </a:t>
            </a:r>
          </a:p>
          <a:p>
            <a:pPr marL="444500" indent="-444500">
              <a:buSzPct val="145000"/>
              <a:buChar char="•"/>
            </a:pPr>
            <a:r>
              <a:t>Предприятия не могут работать без энергии, сколько бы заказчиков и клиентов у них ни было, и точно так же работа невозможна, если энергии сколько угодно, а клиентов нет.</a:t>
            </a:r>
          </a:p>
        </p:txBody>
      </p:sp>
      <p:sp>
        <p:nvSpPr>
          <p:cNvPr id="22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Закон лимитирующего фактора прост, но его очень часто неправильно понимают. Например, агрономы уверены, что знают, какой состав должен быть у искусственного удобрения, потому что они нашли концентрацию большинства макро- и микроэлементов, которые содержа"/>
          <p:cNvSpPr txBox="1"/>
          <p:nvPr>
            <p:ph type="body" idx="21"/>
          </p:nvPr>
        </p:nvSpPr>
        <p:spPr>
          <a:xfrm>
            <a:off x="336153" y="151739"/>
            <a:ext cx="12332494" cy="8942122"/>
          </a:xfrm>
          <a:prstGeom prst="rect">
            <a:avLst/>
          </a:prstGeom>
        </p:spPr>
        <p:txBody>
          <a:bodyPr/>
          <a:lstStyle/>
          <a:p>
            <a:pPr/>
            <a:r>
              <a:rPr b="1" u="sng"/>
              <a:t>Закон лимитирующего фактора</a:t>
            </a:r>
            <a:r>
              <a:t> прост, но его очень часто неправильно понимают. Например, агрономы уверены, что знают, какой состав должен быть у искусственного удобрения, потому что они нашли концентрацию большинства макро- и микроэлементов, которые содержатся в плодородной почве. </a:t>
            </a:r>
          </a:p>
          <a:p>
            <a:pPr marL="444500" indent="-444500">
              <a:buSzPct val="145000"/>
              <a:buChar char="•"/>
            </a:pPr>
            <a:r>
              <a:t>Но они упускают из виду, что могли быть определены не все питательные вещества, необходимые для роста.     </a:t>
            </a:r>
          </a:p>
          <a:p>
            <a:pPr marL="444500" indent="-444500">
              <a:buSzPct val="145000"/>
              <a:buChar char="•"/>
            </a:pPr>
            <a:r>
              <a:t>Не учитывают они и то, как химические удобрения могут повлиять на популяции почвенных микроорганизмов. </a:t>
            </a:r>
          </a:p>
          <a:p>
            <a:pPr marL="444500" indent="-444500">
              <a:buSzPct val="145000"/>
              <a:buChar char="•"/>
            </a:pPr>
            <a:r>
              <a:t>Не может ли оказаться так, что применение таких удобрений повредит каким-либо другим функциям плодородной почвы? </a:t>
            </a:r>
          </a:p>
          <a:p>
            <a:pPr marL="444500" indent="-444500">
              <a:buSzPct val="145000"/>
              <a:buChar char="•"/>
            </a:pPr>
            <a:r>
              <a:t>Не станет ли это дополнительным лимитирующим фактором?</a:t>
            </a:r>
          </a:p>
          <a:p>
            <a:pPr marL="444500" indent="-444500">
              <a:buSzPct val="145000"/>
              <a:buChar char="•"/>
            </a:pPr>
            <a:r>
              <a:t>Стоит принять во внимание и те факторы, которые ограничивают само производство химических удобрений. </a:t>
            </a:r>
          </a:p>
        </p:txBody>
      </p:sp>
      <p:sp>
        <p:nvSpPr>
          <p:cNvPr id="22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Если использовать на огороде 100 кг удобрений, то урожай вырастет на 500 кг (а не на тысячу, как можно было бы ожидать).…"/>
          <p:cNvSpPr txBox="1"/>
          <p:nvPr>
            <p:ph type="body" idx="21"/>
          </p:nvPr>
        </p:nvSpPr>
        <p:spPr>
          <a:xfrm>
            <a:off x="336153" y="158089"/>
            <a:ext cx="12332494" cy="8929422"/>
          </a:xfrm>
          <a:prstGeom prst="rect">
            <a:avLst/>
          </a:prstGeom>
        </p:spPr>
        <p:txBody>
          <a:bodyPr/>
          <a:lstStyle/>
          <a:p>
            <a:pPr marL="444500" indent="-444500">
              <a:buSzPct val="145000"/>
              <a:buChar char="•"/>
            </a:pPr>
            <a:r>
              <a:t>Если использовать на огороде 100 кг удобрений, то урожай вырастет на 500 кг (а не на тысячу, как можно было бы ожидать). </a:t>
            </a:r>
          </a:p>
          <a:p>
            <a:pPr marL="444500" indent="-444500">
              <a:buSzPct val="145000"/>
              <a:buChar char="•"/>
            </a:pPr>
            <a:r>
              <a:t>Если увеличить количество удобрений до 200 кг, урожай не изменится вообще, </a:t>
            </a:r>
          </a:p>
          <a:p>
            <a:pPr marL="444500" indent="-444500">
              <a:buSzPct val="145000"/>
              <a:buChar char="•"/>
            </a:pPr>
            <a:r>
              <a:t>а если применить 300 кг, даже уменьшится. </a:t>
            </a:r>
          </a:p>
          <a:p>
            <a:pPr/>
            <a:r>
              <a:t>Почему? </a:t>
            </a:r>
          </a:p>
          <a:p>
            <a:pPr/>
            <a:r>
              <a:t>Потому что почва будет отравлена такой массой удобрений — это как раз тот случай, когда «слишком хорошо тоже плохо».</a:t>
            </a:r>
          </a:p>
          <a:p>
            <a:pPr/>
            <a:r>
              <a:t>В мире очень много нелинейных зависимостей. Наше привычное мышление линейно, поэтому мы наталкиваемся на столько неожиданностей. Раз мы привыкли, что при малом воздействии будет малый результат, то при воздействии вдвое больше ожидаем и ответа в два раза сильнее. Но в нелинейной системе удвоенное воздействие может привести к результату вшестеро меньше, к отсутствию результата, а может и к результату в квадрате.</a:t>
            </a:r>
          </a:p>
        </p:txBody>
      </p:sp>
      <p:sp>
        <p:nvSpPr>
          <p:cNvPr id="120"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В любой момент времени для системы наиболее важен тот входной поток, который оказывает самое сильное лимитирующее воздействие."/>
          <p:cNvSpPr txBox="1"/>
          <p:nvPr>
            <p:ph type="body" idx="21"/>
          </p:nvPr>
        </p:nvSpPr>
        <p:spPr>
          <a:xfrm>
            <a:off x="336153" y="3853789"/>
            <a:ext cx="12332494" cy="1538022"/>
          </a:xfrm>
          <a:prstGeom prst="rect">
            <a:avLst/>
          </a:prstGeom>
        </p:spPr>
        <p:txBody>
          <a:bodyPr/>
          <a:lstStyle/>
          <a:p>
            <a:pPr/>
            <a:r>
              <a:t>В любой момент времени для системы наиболее важен тот входной поток, который оказывает самое сильное лимитирующее воздействие.</a:t>
            </a:r>
          </a:p>
        </p:txBody>
      </p:sp>
      <p:sp>
        <p:nvSpPr>
          <p:cNvPr id="22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Богатые страны предоставляют развивающимся государствам капитал и технологии, а потом удивляются, почему это экономики стран-получателей помощи по-прежнему не развиваются. И никому не приходит в голову, что капитал и технологии — не основные лимитирующие"/>
          <p:cNvSpPr txBox="1"/>
          <p:nvPr>
            <p:ph type="body" idx="21"/>
          </p:nvPr>
        </p:nvSpPr>
        <p:spPr>
          <a:xfrm>
            <a:off x="336153" y="348589"/>
            <a:ext cx="12332494" cy="8548422"/>
          </a:xfrm>
          <a:prstGeom prst="rect">
            <a:avLst/>
          </a:prstGeom>
        </p:spPr>
        <p:txBody>
          <a:bodyPr/>
          <a:lstStyle/>
          <a:p>
            <a:pPr/>
            <a:r>
              <a:t>Богатые страны предоставляют развивающимся государствам капитал и технологии, а потом удивляются, почему это экономики стран-получателей помощи по-прежнему не развиваются. И никому не приходит в голову, что капитал и технологии — не основные лимитирующие факторы. Есть и другие.</a:t>
            </a:r>
          </a:p>
          <a:p>
            <a:pPr/>
            <a:r>
              <a:t>Основное развитие экономики происходило в те времена, когда главными лимитирующими факторами на производстве были капитал и рабочая сила. С тех самых пор большинство производящих отраслей отслеживают именно эти два фактора (иногда добавляя к ним фактор технологического развития). </a:t>
            </a:r>
          </a:p>
          <a:p>
            <a:pPr/>
            <a:r>
              <a:t>По мере расширения экономики относительно мировой экосистемы лимитирующие факторы меняются — ими становятся чистая вода, чистый воздух, места для захоронения отходов, приемлемые формы энергии и сырья. В результате традиционные методы управления, учитывающие только капитал и рабочую силу, становятся бесполезными.</a:t>
            </a:r>
          </a:p>
        </p:txBody>
      </p:sp>
      <p:sp>
        <p:nvSpPr>
          <p:cNvPr id="23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Студентам, изучающим системную динамику в Массачусетском технологическом институте, демонстрируют классические модели, в том числе модель корпоративного роста, созданную Джеем Форрестером. Всё начинается с небольшой компании, успешной в бизнесе и потому "/>
          <p:cNvSpPr txBox="1"/>
          <p:nvPr>
            <p:ph type="body" idx="21"/>
          </p:nvPr>
        </p:nvSpPr>
        <p:spPr>
          <a:xfrm>
            <a:off x="336153" y="2101189"/>
            <a:ext cx="12332494" cy="5043222"/>
          </a:xfrm>
          <a:prstGeom prst="rect">
            <a:avLst/>
          </a:prstGeom>
        </p:spPr>
        <p:txBody>
          <a:bodyPr/>
          <a:lstStyle/>
          <a:p>
            <a:pPr/>
            <a:r>
              <a:t>Студентам, изучающим системную динамику в Массачусетском технологическом институте, демонстрируют классические модели, в том числе модель корпоративного роста, созданную Джеем Форрестером. Всё начинается с небольшой компании, успешной в бизнесе и потому быстро растущей.  </a:t>
            </a:r>
          </a:p>
          <a:p>
            <a:pPr/>
            <a:r>
              <a:t>Основная проблема, с которой сталкивается эта компания, — как распознать сменяющиеся лимитирующие факторы и что потом с ними делать? Причем изменение факторов происходит как раз из-за того, что компания растет.</a:t>
            </a:r>
          </a:p>
        </p:txBody>
      </p:sp>
      <p:sp>
        <p:nvSpPr>
          <p:cNvPr id="23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ПРИМЕР…"/>
          <p:cNvSpPr txBox="1"/>
          <p:nvPr>
            <p:ph type="body" idx="21"/>
          </p:nvPr>
        </p:nvSpPr>
        <p:spPr>
          <a:xfrm>
            <a:off x="336153" y="405739"/>
            <a:ext cx="12332494" cy="8434122"/>
          </a:xfrm>
          <a:prstGeom prst="rect">
            <a:avLst/>
          </a:prstGeom>
        </p:spPr>
        <p:txBody>
          <a:bodyPr/>
          <a:lstStyle/>
          <a:p>
            <a:pPr>
              <a:spcBef>
                <a:spcPts val="0"/>
              </a:spcBef>
              <a:defRPr i="1" sz="2400" u="sng"/>
            </a:pPr>
            <a:r>
              <a:t>ПРИМЕР</a:t>
            </a:r>
          </a:p>
          <a:p>
            <a:pPr/>
            <a:r>
              <a:t>Компания может нанять менеджеров по продажам, которые настолько хорошо выполняют свою работу, что заказы на продукцию поступают быстрее, чем производство способно их выполнить. Возрастают задержки в исполнении заказов, компания теряет клиентов, потому что в данном случае лимитирующий фактор — мощность производства.</a:t>
            </a:r>
          </a:p>
          <a:p>
            <a:pPr/>
            <a:r>
              <a:t>Руководство решает направить капитал в расширение производственной базы. Спешно нанимается персонал для дополнительного производства. На обучение новых сотрудников времени не хватает, и в результате качество продукции ухудшается. Компания снова теряет заказчиков; на сей раз лимитирующий фактор — квалификация работников. Руководство решает вложить средства в обучение персонала. Качество улучшается, заказы снова начинают поступать в большом количестве, и снова выполнить их все не удается, история повторяется...</a:t>
            </a:r>
          </a:p>
        </p:txBody>
      </p:sp>
      <p:sp>
        <p:nvSpPr>
          <p:cNvPr id="23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С подобными пределами, имеющими разные уровни, сталкиваются все системы:…"/>
          <p:cNvSpPr txBox="1"/>
          <p:nvPr>
            <p:ph type="body" idx="21"/>
          </p:nvPr>
        </p:nvSpPr>
        <p:spPr>
          <a:xfrm>
            <a:off x="336153" y="1656689"/>
            <a:ext cx="12332494" cy="5932222"/>
          </a:xfrm>
          <a:prstGeom prst="rect">
            <a:avLst/>
          </a:prstGeom>
        </p:spPr>
        <p:txBody>
          <a:bodyPr/>
          <a:lstStyle/>
          <a:p>
            <a:pPr/>
            <a:r>
              <a:t>С подобными пределами, имеющими разные уровни, сталкиваются все системы: </a:t>
            </a:r>
          </a:p>
          <a:p>
            <a:pPr marL="444500" indent="-444500">
              <a:buSzPct val="145000"/>
              <a:buChar char="•"/>
            </a:pPr>
            <a:r>
              <a:t>поднимающиеся всходы, </a:t>
            </a:r>
          </a:p>
          <a:p>
            <a:pPr marL="444500" indent="-444500">
              <a:buSzPct val="145000"/>
              <a:buChar char="•"/>
            </a:pPr>
            <a:r>
              <a:t>растущие дети, </a:t>
            </a:r>
          </a:p>
          <a:p>
            <a:pPr marL="444500" indent="-444500">
              <a:buSzPct val="145000"/>
              <a:buChar char="•"/>
            </a:pPr>
            <a:r>
              <a:t>распространяющиеся эпидемии, </a:t>
            </a:r>
          </a:p>
          <a:p>
            <a:pPr marL="444500" indent="-444500">
              <a:buSzPct val="145000"/>
              <a:buChar char="•"/>
            </a:pPr>
            <a:r>
              <a:t>создаваемые новые виды продукции, </a:t>
            </a:r>
          </a:p>
          <a:p>
            <a:pPr marL="444500" indent="-444500">
              <a:buSzPct val="145000"/>
              <a:buChar char="•"/>
            </a:pPr>
            <a:r>
              <a:t>технологические усовершенствования,  </a:t>
            </a:r>
          </a:p>
          <a:p>
            <a:pPr marL="444500" indent="-444500">
              <a:buSzPct val="145000"/>
              <a:buChar char="•"/>
            </a:pPr>
            <a:r>
              <a:t>предприятия и компании, </a:t>
            </a:r>
          </a:p>
          <a:p>
            <a:pPr marL="444500" indent="-444500">
              <a:buSzPct val="145000"/>
              <a:buChar char="•"/>
            </a:pPr>
            <a:r>
              <a:t>города и населенные пункты, </a:t>
            </a:r>
          </a:p>
          <a:p>
            <a:pPr marL="444500" indent="-444500">
              <a:buSzPct val="145000"/>
              <a:buChar char="•"/>
            </a:pPr>
            <a:r>
              <a:t>экономика и население.</a:t>
            </a:r>
          </a:p>
        </p:txBody>
      </p:sp>
      <p:sp>
        <p:nvSpPr>
          <p:cNvPr id="240"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Важно не только понимать, какой фактор является лимитирующим, но и знать, что любой рост сужает или расширяет пределы, и тем самым меняет сущность ограничения: Лимитирующим становится другой фактор. Взаимодействие между…"/>
          <p:cNvSpPr txBox="1"/>
          <p:nvPr>
            <p:ph type="body" idx="21"/>
          </p:nvPr>
        </p:nvSpPr>
        <p:spPr>
          <a:xfrm>
            <a:off x="336153" y="881989"/>
            <a:ext cx="12332494" cy="7481622"/>
          </a:xfrm>
          <a:prstGeom prst="rect">
            <a:avLst/>
          </a:prstGeom>
        </p:spPr>
        <p:txBody>
          <a:bodyPr/>
          <a:lstStyle/>
          <a:p>
            <a:pPr/>
            <a:r>
              <a:t>Важно не только понимать, какой фактор является лимитирующим, но и знать, что любой рост сужает или расширяет пределы, и тем самым меняет сущность ограничения: </a:t>
            </a:r>
            <a:r>
              <a:rPr u="sng"/>
              <a:t>Лимитирующим становится другой фактор</a:t>
            </a:r>
            <a:r>
              <a:t>. Взаимодействие между </a:t>
            </a:r>
          </a:p>
          <a:p>
            <a:pPr marL="444500" indent="-444500">
              <a:buSzPct val="145000"/>
              <a:buChar char="•"/>
            </a:pPr>
            <a:r>
              <a:t>всходящим растением и почвой, </a:t>
            </a:r>
          </a:p>
          <a:p>
            <a:pPr marL="444500" indent="-444500">
              <a:buSzPct val="145000"/>
              <a:buChar char="•"/>
            </a:pPr>
            <a:r>
              <a:t>растущей компанией и рынком сбыта, </a:t>
            </a:r>
          </a:p>
          <a:p>
            <a:pPr marL="444500" indent="-444500">
              <a:buSzPct val="145000"/>
              <a:buChar char="•"/>
            </a:pPr>
            <a:r>
              <a:t>развивающейся экономикой и ее ресурсной базой </a:t>
            </a:r>
          </a:p>
          <a:p>
            <a:pPr/>
            <a:r>
              <a:rPr u="sng"/>
              <a:t>всегда динамично, подвержено изменениям</a:t>
            </a:r>
            <a:r>
              <a:t>. </a:t>
            </a:r>
          </a:p>
          <a:p>
            <a:pPr/>
            <a:r>
              <a:t>Когда один фактор перестает быть лимитирующим, происходит дальнейший рост, и сам факт роста приводит к изменениям в относительной доступности или дефиците тех или иных факторов. И тогда обязательно проявится следующее ограничение — </a:t>
            </a:r>
            <a:r>
              <a:rPr u="sng"/>
              <a:t>другой лимитирующий фактор.</a:t>
            </a:r>
          </a:p>
        </p:txBody>
      </p:sp>
      <p:sp>
        <p:nvSpPr>
          <p:cNvPr id="24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Настоящее понимание роста выражается в том, чтобы переключать внимание с факторов, имеющихся в изобилии, на те, которых может оказаться недостаточно, то есть те факторы, которые станут лимитирующими в будущем. Только в этом случае можно по-настоящему упр"/>
          <p:cNvSpPr txBox="1"/>
          <p:nvPr>
            <p:ph type="body" idx="21"/>
          </p:nvPr>
        </p:nvSpPr>
        <p:spPr>
          <a:xfrm>
            <a:off x="336153" y="1135989"/>
            <a:ext cx="12332494" cy="6973622"/>
          </a:xfrm>
          <a:prstGeom prst="rect">
            <a:avLst/>
          </a:prstGeom>
        </p:spPr>
        <p:txBody>
          <a:bodyPr/>
          <a:lstStyle/>
          <a:p>
            <a:pPr/>
            <a:r>
              <a:t>Настоящее понимание роста выражается в том, чтобы переключать внимание с факторов, имеющихся в изобилии, на те, которых может оказаться недостаточно, то есть те факторы, которые станут лимитирующими в будущем. Только в этом случае можно по-настоящему управлять процессом роста.</a:t>
            </a:r>
          </a:p>
          <a:p>
            <a:pPr/>
            <a:r>
              <a:t>Любой существующий объект или система со многими входными и выходными потоками — население, процесс производства, экономика — окружены пределами, распре деленными по разным уровням. Когда система развивается, она взаимодействует со своими собственными пределами и влияет на них. Растущий объект и ограниченная среда, которая его окружает, вместе образуют динамическую систему, претерпевающую эволюционные изменения.</a:t>
            </a:r>
          </a:p>
        </p:txBody>
      </p:sp>
      <p:sp>
        <p:nvSpPr>
          <p:cNvPr id="24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Любой существующий объект или система со многими входными и выходными потоками окружены пределами, распределенными по разным уровням."/>
          <p:cNvSpPr txBox="1"/>
          <p:nvPr>
            <p:ph type="body" idx="21"/>
          </p:nvPr>
        </p:nvSpPr>
        <p:spPr>
          <a:xfrm>
            <a:off x="336153" y="3834944"/>
            <a:ext cx="12332494" cy="1575712"/>
          </a:xfrm>
          <a:prstGeom prst="rect">
            <a:avLst/>
          </a:prstGeom>
        </p:spPr>
        <p:txBody>
          <a:bodyPr/>
          <a:lstStyle>
            <a:lvl1pPr>
              <a:defRPr b="1" u="sng"/>
            </a:lvl1pPr>
          </a:lstStyle>
          <a:p>
            <a:pPr/>
            <a:r>
              <a:t>Любой существующий объект или система со многими входными и выходными потоками окружены пределами, распределенными по разным уровням.</a:t>
            </a:r>
          </a:p>
        </p:txBody>
      </p:sp>
      <p:sp>
        <p:nvSpPr>
          <p:cNvPr id="24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Понимание того, что пределы могут встречаться на разных уровнях, и определение следующего лимитирующего фактора все-таки не могут служить гарантией бесконечного роста.…"/>
          <p:cNvSpPr txBox="1"/>
          <p:nvPr>
            <p:ph type="body" idx="21"/>
          </p:nvPr>
        </p:nvSpPr>
        <p:spPr>
          <a:xfrm>
            <a:off x="336153" y="1237589"/>
            <a:ext cx="12332494" cy="6770422"/>
          </a:xfrm>
          <a:prstGeom prst="rect">
            <a:avLst/>
          </a:prstGeom>
        </p:spPr>
        <p:txBody>
          <a:bodyPr/>
          <a:lstStyle/>
          <a:p>
            <a:pPr/>
            <a:r>
              <a:t>Понимание того, что пределы могут встречаться на разных уровнях, и определение следующего лимитирующего фактора все-таки не могут служить гарантией бесконечного роста. </a:t>
            </a:r>
          </a:p>
          <a:p>
            <a:pPr>
              <a:defRPr u="sng"/>
            </a:pPr>
            <a:r>
              <a:t>У любой физической системы есть конечные пределы, границы окружающей среды, поэтому бесконечный рост невозможен в принципе.   </a:t>
            </a:r>
          </a:p>
          <a:p>
            <a:pPr>
              <a:defRPr b="1" u="sng"/>
            </a:pPr>
            <a:r>
              <a:t>Вопрос не в том, чтобы расти бесконечно, а в том, чтобы решить, в каких пределах существовать. </a:t>
            </a:r>
          </a:p>
          <a:p>
            <a:pPr/>
            <a:r>
              <a:t>Если компания предлагает отличную продукцию или услуги по привлекательной цене, то у нее будет лавина заказов, но только до тех пор, пока не будет достигнута точка,  после которой какой-либо лимитирующий фактор приведет к снижению качества продукции или к повышению цены.</a:t>
            </a:r>
          </a:p>
        </p:txBody>
      </p:sp>
      <p:sp>
        <p:nvSpPr>
          <p:cNvPr id="25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Если какой-то город обеспечивает всем своим жителям условия существования лучше, чем в других городах, то в него будут стекаться толпы новых жителей до тех пор, пока какой-нибудь из пределов не ограничит способность города удовлетворять те или иные потре"/>
          <p:cNvSpPr txBox="1"/>
          <p:nvPr>
            <p:ph type="body" idx="21"/>
          </p:nvPr>
        </p:nvSpPr>
        <p:spPr>
          <a:xfrm>
            <a:off x="336153" y="1301089"/>
            <a:ext cx="12332494" cy="6643422"/>
          </a:xfrm>
          <a:prstGeom prst="rect">
            <a:avLst/>
          </a:prstGeom>
        </p:spPr>
        <p:txBody>
          <a:bodyPr/>
          <a:lstStyle/>
          <a:p>
            <a:pPr/>
            <a:r>
              <a:t>Если какой-то город обеспечивает всем своим жителям условия существования лучше, чем в других городах, то в него будут стекаться толпы новых жителей до тех пор, пока какой-нибудь из пределов не ограничит способность города удовлетворять те или иные потребности его жителей. </a:t>
            </a:r>
          </a:p>
          <a:p>
            <a:pPr/>
            <a:r>
              <a:rPr b="1" u="sng"/>
              <a:t>У роста всегда будут пределы. Они могут быть внутренними, но если их нет, тогда их установит система</a:t>
            </a:r>
            <a:r>
              <a:t>.</a:t>
            </a:r>
          </a:p>
          <a:p>
            <a:pPr/>
            <a:r>
              <a:t>Никакой физический рост не может продолжаться бесконечно. Если руководство компаний, городские власти или население не будут выбирать и устанавливать собственные пределы, ограничивающие рост в соответствии с возможностями поддерживающей среды, тогда пределы выберет и установит сама среда.</a:t>
            </a:r>
          </a:p>
        </p:txBody>
      </p:sp>
      <p:sp>
        <p:nvSpPr>
          <p:cNvPr id="25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Вот несколько характерных примеров нелинейности:…"/>
          <p:cNvSpPr txBox="1"/>
          <p:nvPr>
            <p:ph type="body" idx="21"/>
          </p:nvPr>
        </p:nvSpPr>
        <p:spPr>
          <a:xfrm>
            <a:off x="336153" y="2640939"/>
            <a:ext cx="12332494" cy="3963722"/>
          </a:xfrm>
          <a:prstGeom prst="rect">
            <a:avLst/>
          </a:prstGeom>
        </p:spPr>
        <p:txBody>
          <a:bodyPr/>
          <a:lstStyle/>
          <a:p>
            <a:pPr>
              <a:spcBef>
                <a:spcPts val="0"/>
              </a:spcBef>
              <a:defRPr i="1" sz="2400" u="sng"/>
            </a:pPr>
            <a:r>
              <a:t>Вот несколько характерных примеров нелинейности:</a:t>
            </a:r>
          </a:p>
          <a:p>
            <a:pPr marL="444500" indent="-444500">
              <a:buSzPct val="145000"/>
              <a:buChar char="•"/>
            </a:pPr>
            <a:r>
              <a:t>Когда поток машин на автомагистрали постепенно увеличивается, до определенного момента это практически не влияет на скорость машин. Однако затем даже небольшого увеличения плотности потока достаточно для того, чтобы скорость упала очень сильно. Когда же количество машин доходит до определенной критической точки, образуется пробка и движение прекращается вовсе.</a:t>
            </a:r>
          </a:p>
        </p:txBody>
      </p:sp>
      <p:sp>
        <p:nvSpPr>
          <p:cNvPr id="123"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Вездесущие запаздывания…"/>
          <p:cNvSpPr txBox="1"/>
          <p:nvPr>
            <p:ph type="body" idx="21"/>
          </p:nvPr>
        </p:nvSpPr>
        <p:spPr>
          <a:xfrm>
            <a:off x="336153" y="761339"/>
            <a:ext cx="12332494" cy="7722922"/>
          </a:xfrm>
          <a:prstGeom prst="rect">
            <a:avLst/>
          </a:prstGeom>
        </p:spPr>
        <p:txBody>
          <a:bodyPr/>
          <a:lstStyle/>
          <a:p>
            <a:pPr algn="ctr">
              <a:spcBef>
                <a:spcPts val="0"/>
              </a:spcBef>
              <a:defRPr sz="6000">
                <a:latin typeface="+mn-lt"/>
                <a:ea typeface="+mn-ea"/>
                <a:cs typeface="+mn-cs"/>
                <a:sym typeface="Helvetica Neue Medium"/>
              </a:defRPr>
            </a:pPr>
            <a:r>
              <a:t>Вездесущие запаздывания </a:t>
            </a:r>
          </a:p>
          <a:p>
            <a:pPr/>
            <a:r>
              <a:t>Я с ужасом понял, что в моем нетерпеливом стремлении восстановить демократию было что-то едва ли не коммунистическое. В общем и целом это стремление было рационалистическим. Я хотел ускорить движение истории, подобно тому, как ребенок поливает растение, чтобы оно быстрее росло. Я думаю, нам нужно научиться ждать — так же, как мы учимся творить. Нам нужно проявить терпение: посеять зерна, усердно поливать всходы и дать им время взойти — столько, сколько потребуется. Историю не обманешь — точно так же, как не обманешь растение.</a:t>
            </a:r>
          </a:p>
          <a:p>
            <a:pPr algn="r">
              <a:spcBef>
                <a:spcPts val="2000"/>
              </a:spcBef>
              <a:defRPr i="1"/>
            </a:pPr>
            <a:r>
              <a:t>Вацлав Гавел, </a:t>
            </a:r>
            <a:br/>
            <a:r>
              <a:t>драматург, последний президент Чехословакии</a:t>
            </a:r>
            <a:br/>
            <a:r>
              <a:t>и первый президент Чехии </a:t>
            </a:r>
          </a:p>
        </p:txBody>
      </p:sp>
      <p:sp>
        <p:nvSpPr>
          <p:cNvPr id="25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И растению, и лесу,…"/>
          <p:cNvSpPr txBox="1"/>
          <p:nvPr>
            <p:ph type="body" idx="21"/>
          </p:nvPr>
        </p:nvSpPr>
        <p:spPr>
          <a:xfrm>
            <a:off x="336153" y="754989"/>
            <a:ext cx="12332494" cy="7735622"/>
          </a:xfrm>
          <a:prstGeom prst="rect">
            <a:avLst/>
          </a:prstGeom>
        </p:spPr>
        <p:txBody>
          <a:bodyPr/>
          <a:lstStyle/>
          <a:p>
            <a:pPr marL="444500" indent="-444500">
              <a:buSzPct val="145000"/>
              <a:buChar char="•"/>
            </a:pPr>
            <a:r>
              <a:t>И растению, и лесу, </a:t>
            </a:r>
          </a:p>
          <a:p>
            <a:pPr marL="444500" indent="-444500">
              <a:buSzPct val="145000"/>
              <a:buChar char="•"/>
            </a:pPr>
            <a:r>
              <a:t>и демократии нужно время, чтобы вырасти. </a:t>
            </a:r>
          </a:p>
          <a:p>
            <a:pPr marL="444500" indent="-444500">
              <a:buSzPct val="145000"/>
              <a:buChar char="•"/>
            </a:pPr>
            <a:r>
              <a:t>Письмам, опущенным в почтовый ящик, нужно время, чтобы дойти до адресатов. </a:t>
            </a:r>
          </a:p>
          <a:p>
            <a:pPr marL="444500" indent="-444500">
              <a:buSzPct val="145000"/>
              <a:buChar char="•"/>
            </a:pPr>
            <a:r>
              <a:t>Покупателям нужно время, чтобы усвоить информацию о повышении или снижении цен и изменить свое поведение как потребителей. </a:t>
            </a:r>
          </a:p>
          <a:p>
            <a:pPr marL="444500" indent="-444500">
              <a:buSzPct val="145000"/>
              <a:buChar char="•"/>
            </a:pPr>
            <a:r>
              <a:t>Время нужно и для того, чтобы построить атомную электростанцию, </a:t>
            </a:r>
          </a:p>
          <a:p>
            <a:pPr marL="444500" indent="-444500">
              <a:buSzPct val="145000"/>
              <a:buChar char="•"/>
            </a:pPr>
            <a:r>
              <a:t>и для того, чтобы оборудование износилось и вышло из строя, </a:t>
            </a:r>
          </a:p>
          <a:p>
            <a:pPr marL="444500" indent="-444500">
              <a:buSzPct val="145000"/>
              <a:buChar char="•"/>
            </a:pPr>
            <a:r>
              <a:t>и для того, чтобы в экономику пришли новые технологии.</a:t>
            </a:r>
          </a:p>
          <a:p>
            <a:pPr/>
            <a:r>
              <a:t>Мы не устаем поражаться тому, как много времени у нас уходит на самые разные задачи. </a:t>
            </a:r>
          </a:p>
        </p:txBody>
      </p:sp>
      <p:sp>
        <p:nvSpPr>
          <p:cNvPr id="26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Джей Форрестер любил повторять, что при моделировании запаздываний в строительстве или производстве нужно опросить всех участников проекта, собрать их представления о величине запаздывания, на основе этих данных сделать собственную оценку, а потом умножи"/>
          <p:cNvSpPr txBox="1"/>
          <p:nvPr>
            <p:ph type="body" idx="21"/>
          </p:nvPr>
        </p:nvSpPr>
        <p:spPr>
          <a:xfrm>
            <a:off x="336153" y="2634589"/>
            <a:ext cx="12332494" cy="3976422"/>
          </a:xfrm>
          <a:prstGeom prst="rect">
            <a:avLst/>
          </a:prstGeom>
        </p:spPr>
        <p:txBody>
          <a:bodyPr/>
          <a:lstStyle/>
          <a:p>
            <a:pPr/>
            <a:r>
              <a:t>Джей Форрестер любил повторять, что при моделировании запаздываний в строительстве или производстве нужно опросить всех участников проекта, собрать их представления о величине запаздывания, на основе этих данных </a:t>
            </a:r>
            <a:r>
              <a:rPr b="1" u="sng"/>
              <a:t>сделать собственную оценку, а потом умножить ее на три</a:t>
            </a:r>
            <a:r>
              <a:t>. (Такая поправка и в самом деле работает — я проверила ее на практике, прикидывая время, нужное для написания этой книги.)</a:t>
            </a:r>
          </a:p>
        </p:txBody>
      </p:sp>
      <p:sp>
        <p:nvSpPr>
          <p:cNvPr id="26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Запаздывания присутствуют везде, во всех системах. Любой запас обязательно связан с запаздыванием.…"/>
          <p:cNvSpPr txBox="1"/>
          <p:nvPr>
            <p:ph type="body" idx="21"/>
          </p:nvPr>
        </p:nvSpPr>
        <p:spPr>
          <a:xfrm>
            <a:off x="336153" y="2571089"/>
            <a:ext cx="12332494" cy="4103422"/>
          </a:xfrm>
          <a:prstGeom prst="rect">
            <a:avLst/>
          </a:prstGeom>
        </p:spPr>
        <p:txBody>
          <a:bodyPr/>
          <a:lstStyle/>
          <a:p>
            <a:pPr/>
            <a:r>
              <a:t>Запаздывания присутствуют везде, во всех системах. Любой запас обязательно связан с запаздыванием.   </a:t>
            </a:r>
          </a:p>
          <a:p>
            <a:pPr/>
            <a:r>
              <a:t>Большинство потоков имеют запаздывания: </a:t>
            </a:r>
          </a:p>
          <a:p>
            <a:pPr marL="444500" indent="-444500">
              <a:buSzPct val="145000"/>
              <a:buChar char="•"/>
            </a:pPr>
            <a:r>
              <a:t>задержки при поставках, </a:t>
            </a:r>
          </a:p>
          <a:p>
            <a:pPr marL="444500" indent="-444500">
              <a:buSzPct val="145000"/>
              <a:buChar char="•"/>
            </a:pPr>
            <a:r>
              <a:t>задержки восприятия, </a:t>
            </a:r>
          </a:p>
          <a:p>
            <a:pPr marL="444500" indent="-444500">
              <a:buSzPct val="145000"/>
              <a:buChar char="•"/>
            </a:pPr>
            <a:r>
              <a:t>запаздывания при производстве, </a:t>
            </a:r>
          </a:p>
          <a:p>
            <a:pPr marL="444500" indent="-444500">
              <a:buSzPct val="145000"/>
              <a:buChar char="•"/>
            </a:pPr>
            <a:r>
              <a:t>задержки в развитии... </a:t>
            </a:r>
          </a:p>
        </p:txBody>
      </p:sp>
      <p:sp>
        <p:nvSpPr>
          <p:cNvPr id="26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Вот несколько примеров запаздываний, которые мы включали в разработанные нами модели:…"/>
          <p:cNvSpPr txBox="1"/>
          <p:nvPr>
            <p:ph type="body" idx="21"/>
          </p:nvPr>
        </p:nvSpPr>
        <p:spPr>
          <a:xfrm>
            <a:off x="336153" y="2037689"/>
            <a:ext cx="12332494" cy="5170222"/>
          </a:xfrm>
          <a:prstGeom prst="rect">
            <a:avLst/>
          </a:prstGeom>
        </p:spPr>
        <p:txBody>
          <a:bodyPr/>
          <a:lstStyle/>
          <a:p>
            <a:pPr/>
            <a:r>
              <a:t>Вот несколько примеров запаздываний, которые мы включали в разработанные нами модели:</a:t>
            </a:r>
          </a:p>
          <a:p>
            <a:pPr marL="444500" indent="-444500">
              <a:buSzPct val="145000"/>
              <a:buChar char="•"/>
            </a:pPr>
            <a:r>
              <a:t>Инкубационный период (промежуток времени от момента заражения до появления клинических симптомов болезни) — это запаздывание может составлять дни или годы, в зависимости от заболевания.</a:t>
            </a:r>
          </a:p>
          <a:p>
            <a:pPr marL="444500" indent="-444500">
              <a:buSzPct val="145000"/>
              <a:buChar char="•"/>
            </a:pPr>
            <a:r>
              <a:t>Запаздывание между выбросами загрязняющих веществ и их распространением в воздухе, просачиванием в грунтовые воды и накоплением загрязнителей в экосистеме в таком количестве, что это начинает наносить ей вред.</a:t>
            </a:r>
          </a:p>
        </p:txBody>
      </p:sp>
      <p:sp>
        <p:nvSpPr>
          <p:cNvPr id="270"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Период вынашивания плода и созревания, влияющий на разведение новых пород животных или видов растений (что, в свою очередь, влияет на колебания товарных цен): 4-летний цикл в свиноводстве, 7-летний цикл при разведении коров, 11-летний цикл на плантациях "/>
          <p:cNvSpPr txBox="1"/>
          <p:nvPr>
            <p:ph type="body" idx="21"/>
          </p:nvPr>
        </p:nvSpPr>
        <p:spPr>
          <a:xfrm>
            <a:off x="336153" y="1313789"/>
            <a:ext cx="12332494" cy="6618022"/>
          </a:xfrm>
          <a:prstGeom prst="rect">
            <a:avLst/>
          </a:prstGeom>
        </p:spPr>
        <p:txBody>
          <a:bodyPr/>
          <a:lstStyle/>
          <a:p>
            <a:pPr marL="444500" indent="-444500">
              <a:buSzPct val="145000"/>
              <a:buChar char="•"/>
            </a:pPr>
            <a:r>
              <a:t>Период вынашивания плода и созревания, влияющий на разведение новых пород животных или видов растений (что, в свою очередь, влияет на колебания товарных цен): 4-летний цикл в свиноводстве, 7-летний цикл при разведении коров, 11-летний цикл на плантациях какао. </a:t>
            </a:r>
          </a:p>
          <a:p>
            <a:pPr marL="444500" indent="-444500">
              <a:buSzPct val="145000"/>
              <a:buChar char="•"/>
            </a:pPr>
            <a:r>
              <a:t>Запаздывание в изменении принятых в обществе и желаемых размеров семьи (не меньше одного поколения).</a:t>
            </a:r>
          </a:p>
          <a:p>
            <a:pPr marL="444500" indent="-444500">
              <a:buSzPct val="145000"/>
              <a:buChar char="•"/>
            </a:pPr>
            <a:r>
              <a:t>Задержки на переоборудование производственных линий и запаздывания при обороте капитала. Чтобы разработать новую марку автомобиля и вывести его на рынок, нужно от 3 до 8 лет. Новинкой эта модель будет считаться не больше пяти лет. Период эксплуатации в среднем составляет от 10 до 15 лет.</a:t>
            </a:r>
          </a:p>
        </p:txBody>
      </p:sp>
      <p:sp>
        <p:nvSpPr>
          <p:cNvPr id="27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Мы уже говорили о том, что границы системы выбираются в зависимости от того, какие ее особенности нужно изучить. Так же поступают и с запаздываниями.…"/>
          <p:cNvSpPr txBox="1"/>
          <p:nvPr>
            <p:ph type="body" idx="21"/>
          </p:nvPr>
        </p:nvSpPr>
        <p:spPr>
          <a:xfrm>
            <a:off x="336153" y="2278989"/>
            <a:ext cx="12332494" cy="4687622"/>
          </a:xfrm>
          <a:prstGeom prst="rect">
            <a:avLst/>
          </a:prstGeom>
        </p:spPr>
        <p:txBody>
          <a:bodyPr/>
          <a:lstStyle/>
          <a:p>
            <a:pPr/>
            <a:r>
              <a:t>Мы уже говорили о том, что границы системы выбираются в зависимости от того, какие ее особенности нужно изучить. Так же поступают и с запаздываниями.   </a:t>
            </a:r>
          </a:p>
          <a:p>
            <a:pPr/>
            <a:r>
              <a:t>Если вы исследуете колебания, имеющие период в несколько недель, то, скорее всего, можно не учитывать запаздывания продолжительностью в минуты или годы. </a:t>
            </a:r>
          </a:p>
          <a:p>
            <a:pPr/>
            <a:r>
              <a:t>Если вас интересуют изменения в численности населения и экономике в течение десятков лет, то можно не принимать во внимание колебания с периодом в неделю. </a:t>
            </a:r>
          </a:p>
        </p:txBody>
      </p:sp>
      <p:sp>
        <p:nvSpPr>
          <p:cNvPr id="27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В мире многие вещи происходят одновременно, но с самыми разными интервалами, подобно тому, как разные звуки издаются на разной частоте — кто-то пищит, кто-то чирикает, кто-то ревет басом. Для исследования, как правило, важны те запаздывания, чья частота "/>
          <p:cNvSpPr txBox="1"/>
          <p:nvPr>
            <p:ph type="body" idx="21"/>
          </p:nvPr>
        </p:nvSpPr>
        <p:spPr>
          <a:xfrm>
            <a:off x="336153" y="2101189"/>
            <a:ext cx="12332494" cy="5043222"/>
          </a:xfrm>
          <a:prstGeom prst="rect">
            <a:avLst/>
          </a:prstGeom>
        </p:spPr>
        <p:txBody>
          <a:bodyPr/>
          <a:lstStyle/>
          <a:p>
            <a:pPr/>
            <a:r>
              <a:t>В мире многие вещи происходят одновременно, но с самыми разными интервалами, подобно тому, как разные звуки издаются на разной частоте — кто-то пищит, кто-то чирикает, кто-то ревет басом. Для исследования, как правило, важны те запаздывания, чья частота не сильно отличается от частоты изучаемого явления.</a:t>
            </a:r>
          </a:p>
          <a:p>
            <a:pPr/>
            <a:r>
              <a:t>В нашем «системном зоопарке» уже встречались примеры того, как сильно влияют на поведение систем запаздывания в циклах обратной связи. Изменение величины задержки может в корне изменить поведение.</a:t>
            </a:r>
          </a:p>
        </p:txBody>
      </p:sp>
      <p:sp>
        <p:nvSpPr>
          <p:cNvPr id="27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1" name="Если запаздывания можно сделать меньше или больше, то это можно использовать как мощный рычаг воздействия на систему. В самом деле, если в точке принятия решения в системе (ею также может быть человек, если он — часть системы) дается отклик на сигнал, по"/>
          <p:cNvSpPr txBox="1"/>
          <p:nvPr>
            <p:ph type="body" idx="21"/>
          </p:nvPr>
        </p:nvSpPr>
        <p:spPr>
          <a:xfrm>
            <a:off x="336153" y="412089"/>
            <a:ext cx="12332494" cy="8421422"/>
          </a:xfrm>
          <a:prstGeom prst="rect">
            <a:avLst/>
          </a:prstGeom>
        </p:spPr>
        <p:txBody>
          <a:bodyPr/>
          <a:lstStyle/>
          <a:p>
            <a:pPr/>
            <a:r>
              <a:t>Если запаздывания можно сделать меньше или больше, то это можно использовать как мощный рычаг воздействия на систему. В самом деле, если в точке принятия решения в системе (ею также может быть человек, если он — часть системы) дается отклик на сигнал, поступивший с запаздыванием, или сигнал пришел вовремя, но отклик дается с задержкой, то принятое решение будет заведомо неэффективным.</a:t>
            </a:r>
          </a:p>
          <a:p>
            <a:pPr/>
            <a:r>
              <a:t>Воздействие окажется либо </a:t>
            </a:r>
            <a:r>
              <a:rPr u="sng"/>
              <a:t>СЛИШКОМ СИЛЬНЫМ</a:t>
            </a:r>
            <a:r>
              <a:t>, либо не достаточным для достижения цели. С другой стороны, если воздействие оказывать </a:t>
            </a:r>
            <a:r>
              <a:rPr u="sng"/>
              <a:t>СЛИШКОМ БЫСТРО</a:t>
            </a:r>
            <a:r>
              <a:t>, это может усилить краткосрочные случайные флуктуации и тем самым увеличить нестабильность. Запаздывания определяют, как быстро система может реагировать, настолько ей удается достичь своей цели и своевременно ли поступает информация в разные части системы. Выходы за пределы, колебания и резкие спады — все это вызывается запаздываниями. </a:t>
            </a:r>
          </a:p>
        </p:txBody>
      </p:sp>
      <p:sp>
        <p:nvSpPr>
          <p:cNvPr id="28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4" name="Запаздывания могут объяснить, почему Михаилу Горбачеву удалось объявить перестройку в Советском Союзе буквально в одночасье (это изменение информационной системы), но при этом физическую экономику изменить не удалось (для таких изменений нужны десятки ле"/>
          <p:cNvSpPr txBox="1"/>
          <p:nvPr>
            <p:ph type="body" idx="21"/>
          </p:nvPr>
        </p:nvSpPr>
        <p:spPr>
          <a:xfrm>
            <a:off x="336153" y="831189"/>
            <a:ext cx="12332494" cy="7583222"/>
          </a:xfrm>
          <a:prstGeom prst="rect">
            <a:avLst/>
          </a:prstGeom>
        </p:spPr>
        <p:txBody>
          <a:bodyPr/>
          <a:lstStyle/>
          <a:p>
            <a:pPr marL="444500" indent="-444500">
              <a:buSzPct val="145000"/>
              <a:buChar char="•"/>
            </a:pPr>
            <a:r>
              <a:t>Запаздывания могут объяснить, почему Михаилу Горбачеву удалось объявить перестройку в Советском Союзе буквально в одночасье (это изменение информационной системы), но при этом физическую экономику изменить не удалось (для таких изменений нужны десятки лет).</a:t>
            </a:r>
          </a:p>
          <a:p>
            <a:pPr marL="444500" indent="-444500">
              <a:buSzPct val="145000"/>
              <a:buChar char="•"/>
            </a:pPr>
            <a:r>
              <a:t>Они же ответственны за то, что после воссоединения Западной и Восточной Германии трудности сохранялись гораздо дольше, чем это предсказывали политики, и многие проблемы актуальны до сих пор. </a:t>
            </a:r>
          </a:p>
          <a:p>
            <a:pPr marL="444500" indent="-444500">
              <a:buSzPct val="145000"/>
              <a:buChar char="•"/>
            </a:pPr>
            <a:r>
              <a:t>Из-за того, что строительство новых электростанций занимает многие годы, энергетика неизбежно переживает периоды избыточных производственных мощностей, а потом оказывается в условиях недостаточной производительности, и тогда приходится экономить на всем, включая уличное освещение.</a:t>
            </a:r>
          </a:p>
        </p:txBody>
      </p:sp>
      <p:sp>
        <p:nvSpPr>
          <p:cNvPr id="28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Эрозия почвы может долгое время почти не сказываться на величине урожая, но только до тех пор, пока толщина почвенного слоя не станет равной длине корней злаков. После этого любое, даже самое незначительное увеличение эрозии приводит к резкому падению ур"/>
          <p:cNvSpPr txBox="1"/>
          <p:nvPr>
            <p:ph type="body" idx="21"/>
          </p:nvPr>
        </p:nvSpPr>
        <p:spPr>
          <a:xfrm>
            <a:off x="336153" y="3371189"/>
            <a:ext cx="12332494" cy="2503222"/>
          </a:xfrm>
          <a:prstGeom prst="rect">
            <a:avLst/>
          </a:prstGeom>
        </p:spPr>
        <p:txBody>
          <a:bodyPr/>
          <a:lstStyle>
            <a:lvl1pPr marL="444500" indent="-444500">
              <a:buSzPct val="145000"/>
              <a:buChar char="•"/>
            </a:lvl1pPr>
          </a:lstStyle>
          <a:p>
            <a:pPr/>
            <a:r>
              <a:t>Эрозия почвы может долгое время почти не сказываться на величине урожая, но только до тех пор, пока толщина почвенного слоя не станет равной длине корней злаков. После этого любое, даже самое незначительное увеличение эрозии приводит к резкому падению урожайности.</a:t>
            </a:r>
          </a:p>
        </p:txBody>
      </p:sp>
      <p:sp>
        <p:nvSpPr>
          <p:cNvPr id="126"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7" name="Выбросы от сжигания ископаемого топлива уже запустили механизмы изменения климата, но океаны планеты реагируют на повышение температуры только через десятки лет, поэтому по-настоящему серьезные последствия мы увидим только спустя одно или два поколения.…"/>
          <p:cNvSpPr txBox="1"/>
          <p:nvPr>
            <p:ph type="body" idx="21"/>
          </p:nvPr>
        </p:nvSpPr>
        <p:spPr>
          <a:xfrm>
            <a:off x="336153" y="2018639"/>
            <a:ext cx="12332494" cy="5208322"/>
          </a:xfrm>
          <a:prstGeom prst="rect">
            <a:avLst/>
          </a:prstGeom>
        </p:spPr>
        <p:txBody>
          <a:bodyPr/>
          <a:lstStyle/>
          <a:p>
            <a:pPr marL="444500" indent="-444500">
              <a:buSzPct val="145000"/>
              <a:buChar char="•"/>
            </a:pPr>
            <a:r>
              <a:t>Выбросы от сжигания ископаемого топлива уже запустили механизмы изменения климата, но океаны планеты реагируют на повышение температуры только через десятки лет, поэтому по-настоящему серьезные последствия мы увидим только спустя одно или два поколения.</a:t>
            </a:r>
          </a:p>
          <a:p>
            <a:pPr>
              <a:defRPr b="1" u="sng"/>
            </a:pPr>
            <a:r>
              <a:t>Если в циклах обратной связи есть длительные запаздывания, то для управления системой необходимо умение предвидеть.</a:t>
            </a:r>
          </a:p>
          <a:p>
            <a:pPr>
              <a:defRPr u="sng"/>
            </a:pPr>
            <a:r>
              <a:t>К тому моменту, когда проблема станет очевидной, основные возможности решить ее уже будут упущены.</a:t>
            </a:r>
          </a:p>
        </p:txBody>
      </p:sp>
      <p:sp>
        <p:nvSpPr>
          <p:cNvPr id="28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Ограниченная рациональность…"/>
          <p:cNvSpPr txBox="1"/>
          <p:nvPr>
            <p:ph type="body" idx="21"/>
          </p:nvPr>
        </p:nvSpPr>
        <p:spPr>
          <a:xfrm>
            <a:off x="336153" y="37439"/>
            <a:ext cx="12332494" cy="9170722"/>
          </a:xfrm>
          <a:prstGeom prst="rect">
            <a:avLst/>
          </a:prstGeom>
        </p:spPr>
        <p:txBody>
          <a:bodyPr/>
          <a:lstStyle/>
          <a:p>
            <a:pPr algn="ctr">
              <a:spcBef>
                <a:spcPts val="0"/>
              </a:spcBef>
              <a:defRPr sz="6000">
                <a:latin typeface="+mn-lt"/>
                <a:ea typeface="+mn-ea"/>
                <a:cs typeface="+mn-cs"/>
                <a:sym typeface="Helvetica Neue Medium"/>
              </a:defRPr>
            </a:pPr>
            <a:r>
              <a:t>Ограниченная рациональность </a:t>
            </a:r>
          </a:p>
          <a:p>
            <a:pPr/>
            <a:r>
              <a:t>Когда каждый отдельный человек прилагает максимальные усилия к тому, чтобы вложить свой капитал в поддержку местной промышленности, и этим побуждает ее еще более увеличить производство,</a:t>
            </a:r>
          </a:p>
          <a:p>
            <a:pPr/>
            <a:r>
              <a:t>… на самом деле он вовсе не руководствуется общественными интересами и даже не представляет, насколько его действия способствуют их достижению...</a:t>
            </a:r>
          </a:p>
          <a:p>
            <a:pPr/>
            <a:r>
              <a:t>Он заботится о собственной безопасности,</a:t>
            </a:r>
          </a:p>
          <a:p>
            <a:pPr/>
            <a:r>
              <a:t>... преследует только личные цели, </a:t>
            </a:r>
          </a:p>
          <a:p>
            <a:pPr/>
            <a:r>
              <a:t>... но им руководит невидимая рука, и его действия позволяют достичь результатов, о которых он даже не думал. Преследуя личную выгоду, он зачастую способствует более эффективному развитию общества, чем если бы планировал это сознательно.</a:t>
            </a:r>
          </a:p>
          <a:p>
            <a:pPr algn="r">
              <a:spcBef>
                <a:spcPts val="2000"/>
              </a:spcBef>
              <a:defRPr i="1"/>
            </a:pPr>
            <a:r>
              <a:t>Адам Смит , экономист</a:t>
            </a:r>
          </a:p>
        </p:txBody>
      </p:sp>
      <p:sp>
        <p:nvSpPr>
          <p:cNvPr id="29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3" name="Было бы просто замечательно, если бы такая «невидимая рука» рынка действительно приводила отдельных людей к решениям, которые способствовали бы общему благу. Тогда не только эгоизм считался бы общественной добродетелью, но и математическое моделирование "/>
          <p:cNvSpPr txBox="1"/>
          <p:nvPr>
            <p:ph type="body" idx="21"/>
          </p:nvPr>
        </p:nvSpPr>
        <p:spPr>
          <a:xfrm>
            <a:off x="336153" y="2101189"/>
            <a:ext cx="12332494" cy="5043222"/>
          </a:xfrm>
          <a:prstGeom prst="rect">
            <a:avLst/>
          </a:prstGeom>
        </p:spPr>
        <p:txBody>
          <a:bodyPr/>
          <a:lstStyle/>
          <a:p>
            <a:pPr/>
            <a:r>
              <a:t>Было бы просто замечательно, если бы такая «</a:t>
            </a:r>
            <a:r>
              <a:rPr u="sng"/>
              <a:t>невидимая рука</a:t>
            </a:r>
            <a:r>
              <a:t>» рынка действительно приводила отдельных людей к решениям, которые способствовали бы общему благу. Тогда не только эгоизм считался бы общественной добродетелью, но и математическое моделирование экономики стало бы гораздо более простой задачей. Не было бы необходимости учитывать потребности других людей или особенности систем со сложными обратными связями.</a:t>
            </a:r>
          </a:p>
          <a:p>
            <a:pPr/>
            <a:r>
              <a:t>Неудивительно, что модель Адама Смита уже двести лет остается такой притягательной...</a:t>
            </a:r>
          </a:p>
        </p:txBody>
      </p:sp>
      <p:sp>
        <p:nvSpPr>
          <p:cNvPr id="29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6" name="К сожалению, мир приводит нам массу примеров того, как люди, действуя рационально для достижения наилучших краткосрочных результатов, в итоге получают нечто, что не радует никого.…"/>
          <p:cNvSpPr txBox="1"/>
          <p:nvPr>
            <p:ph type="body" idx="21"/>
          </p:nvPr>
        </p:nvSpPr>
        <p:spPr>
          <a:xfrm>
            <a:off x="336153" y="94589"/>
            <a:ext cx="12332494" cy="9056422"/>
          </a:xfrm>
          <a:prstGeom prst="rect">
            <a:avLst/>
          </a:prstGeom>
        </p:spPr>
        <p:txBody>
          <a:bodyPr/>
          <a:lstStyle/>
          <a:p>
            <a:pPr/>
            <a:r>
              <a:t>К сожалению, мир приводит нам массу примеров того, как люди, </a:t>
            </a:r>
            <a:r>
              <a:rPr u="sng"/>
              <a:t>действуя рационально для достижения наилучших краткосрочных результатов</a:t>
            </a:r>
            <a:r>
              <a:t>, в итоге получают нечто, что не радует никого. </a:t>
            </a:r>
          </a:p>
          <a:p>
            <a:pPr marL="444500" indent="-444500">
              <a:buSzPct val="145000"/>
              <a:buChar char="•"/>
            </a:pPr>
            <a:r>
              <a:t>Туристы наводняют Гавайские острова и горнолыжные курорты Швейцарии, а потом жалуются, что вся прелесть этих мест разрушена толпами туристов.   </a:t>
            </a:r>
          </a:p>
          <a:p>
            <a:pPr marL="444500" indent="-444500">
              <a:buSzPct val="145000"/>
              <a:buChar char="•"/>
            </a:pPr>
            <a:r>
              <a:t>Фермеры производят излишки пшеницы, масла, сыра, а потом страдают от падения цен на них.</a:t>
            </a:r>
          </a:p>
          <a:p>
            <a:pPr marL="444500" indent="-444500">
              <a:buSzPct val="145000"/>
              <a:buChar char="•"/>
            </a:pPr>
            <a:r>
              <a:t>Рыбаки вылавливают слишком много рыбы и тем подрывают источник собственного благосостояния.   </a:t>
            </a:r>
          </a:p>
          <a:p>
            <a:pPr marL="444500" indent="-444500">
              <a:buSzPct val="145000"/>
              <a:buChar char="•"/>
            </a:pPr>
            <a:r>
              <a:t>Корпорации принимают совместные инвестиционные решения, которые приводят к цикличным спадам деловой активности. </a:t>
            </a:r>
          </a:p>
          <a:p>
            <a:pPr marL="444500" indent="-444500">
              <a:buSzPct val="145000"/>
              <a:buChar char="•"/>
            </a:pPr>
            <a:r>
              <a:t>Беднейшие слои населения производят на свет столько детей, что не могут их вырастить.</a:t>
            </a:r>
          </a:p>
          <a:p>
            <a:pPr>
              <a:defRPr u="sng"/>
            </a:pPr>
            <a:r>
              <a:t>ПОЧЕМУ?</a:t>
            </a:r>
          </a:p>
        </p:txBody>
      </p:sp>
      <p:sp>
        <p:nvSpPr>
          <p:cNvPr id="29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9" name="Причину всего этого Герман Дейли, экономист Всемирного банка, метко назвал «невидимой ногой», а научно то же самое явление называется ограниченной рациональностью — этот термин ввел Герберт Саймон, лауреат Нобелевской премии по экономике.…"/>
          <p:cNvSpPr txBox="1"/>
          <p:nvPr>
            <p:ph type="body" idx="21"/>
          </p:nvPr>
        </p:nvSpPr>
        <p:spPr>
          <a:xfrm>
            <a:off x="336153" y="2069644"/>
            <a:ext cx="12332494" cy="5106312"/>
          </a:xfrm>
          <a:prstGeom prst="rect">
            <a:avLst/>
          </a:prstGeom>
        </p:spPr>
        <p:txBody>
          <a:bodyPr/>
          <a:lstStyle/>
          <a:p>
            <a:pPr/>
            <a:r>
              <a:t>Причину всего этого Герман Дейли, экономист Всемирного банка, метко назвал «</a:t>
            </a:r>
            <a:r>
              <a:rPr u="sng"/>
              <a:t>невидимой ногой</a:t>
            </a:r>
            <a:r>
              <a:t>», а научно то же самое явление называется </a:t>
            </a:r>
            <a:r>
              <a:rPr u="sng"/>
              <a:t>ограниченной рациональностью</a:t>
            </a:r>
            <a:r>
              <a:t> — этот термин ввел Герберт Саймон, лауреат Нобелевской премии по экономике. </a:t>
            </a:r>
          </a:p>
          <a:p>
            <a:pPr>
              <a:defRPr b="1" u="sng"/>
            </a:pPr>
            <a:r>
              <a:t>Теория ограниченной рациональности полагает, что люди принимают вполне рациональные решения, но на основе только той информации, что им доступна в данный момент. Идеально полной информации не бывает, особенно об удаленных частях системы. </a:t>
            </a:r>
          </a:p>
        </p:txBody>
      </p:sp>
      <p:sp>
        <p:nvSpPr>
          <p:cNvPr id="300"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Рыбаки не знают, сколько рыбы еще осталось, и тем более им неизвестно, сколько рыбы выловят в тот же день другие рыбаки.…"/>
          <p:cNvSpPr txBox="1"/>
          <p:nvPr>
            <p:ph type="body" idx="21"/>
          </p:nvPr>
        </p:nvSpPr>
        <p:spPr>
          <a:xfrm>
            <a:off x="336153" y="1377289"/>
            <a:ext cx="12332494" cy="6491022"/>
          </a:xfrm>
          <a:prstGeom prst="rect">
            <a:avLst/>
          </a:prstGeom>
        </p:spPr>
        <p:txBody>
          <a:bodyPr/>
          <a:lstStyle/>
          <a:p>
            <a:pPr marL="444500" indent="-444500">
              <a:buSzPct val="145000"/>
              <a:buChar char="•"/>
            </a:pPr>
            <a:r>
              <a:t>Рыбаки не знают, сколько рыбы еще осталось, и тем более им неизвестно, сколько рыбы выловят в тот же день другие рыбаки.</a:t>
            </a:r>
          </a:p>
          <a:p>
            <a:pPr marL="444500" indent="-444500">
              <a:buSzPct val="145000"/>
              <a:buChar char="•"/>
            </a:pPr>
            <a:r>
              <a:t>Предприниматели не могут знать, во что планируют вложить средства другие предприниматели, что захотят приобрести покупатели, насколько конкурентоспособной окажется выпущенная продукция. Им неизвестна доля рынка, которую удалось занять, неизвестен и общий размер рынка. Информация обо всем этом заведомо неполна, к тому же поступает с запаздыванием, поэтому и отклики на нее имеют запаздывание. Из-за этого в бизнесе постоянно случаются промашки с инвестициями — то их недостаточно, то наоборот, слишком много.</a:t>
            </a:r>
          </a:p>
        </p:txBody>
      </p:sp>
      <p:sp>
        <p:nvSpPr>
          <p:cNvPr id="30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5" name="Саймон говорил, что мы не всеведущи, что нам не под силу рационально оптимизировать все на свете. Наши действия довольно неумелы. Мы пытаемся как можно лучше удовлетворить свои потребности, прежде чем переходить к следующему решению.  Стараемся достичь с"/>
          <p:cNvSpPr txBox="1"/>
          <p:nvPr>
            <p:ph type="body" idx="21"/>
          </p:nvPr>
        </p:nvSpPr>
        <p:spPr>
          <a:xfrm>
            <a:off x="336153" y="1904339"/>
            <a:ext cx="12332494" cy="5436922"/>
          </a:xfrm>
          <a:prstGeom prst="rect">
            <a:avLst/>
          </a:prstGeom>
        </p:spPr>
        <p:txBody>
          <a:bodyPr/>
          <a:lstStyle/>
          <a:p>
            <a:pPr/>
            <a:r>
              <a:t>Саймон говорил, что мы не всеведущи, что нам не под силу рационально оптимизировать все на свете. Наши действия довольно неумелы. Мы пытаемся как можно лучше удовлетворить свои потребности, прежде чем переходить к следующему решению.  Стараемся достичь сиюминутных целей и делаем это рационально, но основываемся только на том, что известно в данный момент. </a:t>
            </a:r>
            <a:r>
              <a:rPr b="1" u="sng"/>
              <a:t>А многое не известно — ведь то, что планируют другие, мы узнаем только после того, как они предпримут конкретные действия</a:t>
            </a:r>
            <a:r>
              <a:t>. Очень редко бывает так, что для принятия решения доступно все разнообразие вариантов.</a:t>
            </a:r>
          </a:p>
        </p:txBody>
      </p:sp>
      <p:sp>
        <p:nvSpPr>
          <p:cNvPr id="30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8" name="Зачастую мы не можем предсказать (или предпочитаем не думать об этом) влияние наших действий на систему в целом. Вместо того, чтобы найти оптимальное решение в долговременной перспективе, мы выбираем вариант из довольно ограниченного списка сиюминутных р"/>
          <p:cNvSpPr txBox="1"/>
          <p:nvPr>
            <p:ph type="body" idx="21"/>
          </p:nvPr>
        </p:nvSpPr>
        <p:spPr>
          <a:xfrm>
            <a:off x="336153" y="1313789"/>
            <a:ext cx="12332494" cy="6618022"/>
          </a:xfrm>
          <a:prstGeom prst="rect">
            <a:avLst/>
          </a:prstGeom>
        </p:spPr>
        <p:txBody>
          <a:bodyPr/>
          <a:lstStyle/>
          <a:p>
            <a:pPr/>
            <a:r>
              <a:t>Зачастую мы не можем предсказать (или предпочитаем не думать об этом) влияние наших действий на систему в целом. Вместо того, чтобы найти оптимальное решение в долговременной перспективе, мы выбираем вариант из довольно ограниченного списка сиюминутных решений и упорно придерживаемся такой тактики. Только совершенно тупиковая ситуация может заставить нас изменить поведение.</a:t>
            </a:r>
          </a:p>
          <a:p>
            <a:pPr/>
            <a:r>
              <a:t>Ученые, изучающие поведение, утверждают, что </a:t>
            </a:r>
            <a:r>
              <a:rPr u="sng"/>
              <a:t>мы даже не можем правильно интерпретировать</a:t>
            </a:r>
            <a:r>
              <a:t> ту информацию, что нам доступна, — не полную и не всегда верную. </a:t>
            </a:r>
          </a:p>
          <a:p>
            <a:pPr/>
            <a:r>
              <a:t>Мы </a:t>
            </a:r>
            <a:r>
              <a:rPr u="sng"/>
              <a:t>неверно оцениваем риск</a:t>
            </a:r>
            <a:r>
              <a:t>, полагая что-то слишком опасным, тогда как на самом деле опасность преувеличена, но при этом пренебрегаем реально существующей опасностью. </a:t>
            </a:r>
          </a:p>
        </p:txBody>
      </p:sp>
      <p:sp>
        <p:nvSpPr>
          <p:cNvPr id="30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1" name="Наше внимание поглощено настоящим; недавним событиям уделяется слишком много внимания, а прошлому — слишком мало. Мы сосредоточены на текущих событиях, вместо того, чтобы интересоваться поведением в долговременной перспективе.…"/>
          <p:cNvSpPr txBox="1"/>
          <p:nvPr>
            <p:ph type="body" idx="21"/>
          </p:nvPr>
        </p:nvSpPr>
        <p:spPr>
          <a:xfrm>
            <a:off x="336153" y="221589"/>
            <a:ext cx="12332494" cy="8802422"/>
          </a:xfrm>
          <a:prstGeom prst="rect">
            <a:avLst/>
          </a:prstGeom>
        </p:spPr>
        <p:txBody>
          <a:bodyPr/>
          <a:lstStyle/>
          <a:p>
            <a:pPr/>
            <a:r>
              <a:t>Наше внимание поглощено настоящим; недавним событиям уделяется слишком много внимания, а прошлому — слишком мало. Мы сосредоточены на текущих событиях, вместо того, чтобы интересоваться поведением в долговременной перспективе. </a:t>
            </a:r>
          </a:p>
          <a:p>
            <a:pPr/>
            <a:r>
              <a:t>Не принимаем в расчет будущее и не учитываем экономические и экологические последствия. </a:t>
            </a:r>
          </a:p>
          <a:p>
            <a:pPr/>
            <a:r>
              <a:t>Не придаем должного значения поступающим сигналам. Отсекаем новости, которые нам не нравятся, и информацию, которая идет вразрез с нашими мысленными моделями. </a:t>
            </a:r>
          </a:p>
          <a:p>
            <a:pPr/>
            <a:r>
              <a:t>Фактически, мы не можем принять решение, чтобы максимизировать наше собственное благо, и уж тем более никому нет дела до блага системы в целом.</a:t>
            </a:r>
          </a:p>
          <a:p>
            <a:pPr/>
            <a:r>
              <a:t>Когда теория ограниченной рациональности бросила вызов политэкономии Адама Смита, господствовавшей двести лет, развернулась ожесточенная полемика — еще бы, ведь эти теории так далеки друг от друга. </a:t>
            </a:r>
          </a:p>
        </p:txBody>
      </p:sp>
      <p:sp>
        <p:nvSpPr>
          <p:cNvPr id="31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4" name="Экономическая теория Адама Смита считает, что,…"/>
          <p:cNvSpPr txBox="1"/>
          <p:nvPr>
            <p:ph type="body" idx="21"/>
          </p:nvPr>
        </p:nvSpPr>
        <p:spPr>
          <a:xfrm>
            <a:off x="336153" y="1974189"/>
            <a:ext cx="12332494" cy="5297222"/>
          </a:xfrm>
          <a:prstGeom prst="rect">
            <a:avLst/>
          </a:prstGeom>
        </p:spPr>
        <p:txBody>
          <a:bodyPr/>
          <a:lstStyle/>
          <a:p>
            <a:pPr/>
            <a:r>
              <a:t>Экономическая теория Адама Смита считает, что, </a:t>
            </a:r>
          </a:p>
          <a:p>
            <a:pPr marL="444500" indent="-444500">
              <a:buSzPct val="145000"/>
              <a:buChar char="•"/>
            </a:pPr>
            <a:r>
              <a:rPr u="sng"/>
              <a:t>во-первых</a:t>
            </a:r>
            <a:r>
              <a:t>, homo economicus действует исключительно рационально, опираясь на полную информацию, а </a:t>
            </a:r>
          </a:p>
          <a:p>
            <a:pPr marL="444500" indent="-444500">
              <a:buSzPct val="145000"/>
              <a:buChar char="•"/>
            </a:pPr>
            <a:r>
              <a:rPr u="sng"/>
              <a:t>во-вторых</a:t>
            </a:r>
            <a:r>
              <a:t>, деятельность большого количества homo economicus складывается в общий результат, максимально благоприятный для каждого.</a:t>
            </a:r>
          </a:p>
          <a:p>
            <a:pPr/>
            <a:r>
              <a:t>Ни одно из этих утверждений не выдерживает проверки действительностью. Чуть позже, мы рассмотрим самые часто встречающиеся структуры, в которых </a:t>
            </a:r>
            <a:r>
              <a:rPr u="sng"/>
              <a:t>ограниченная рациональность приводит к плачевным результатам</a:t>
            </a:r>
            <a:r>
              <a:t>. </a:t>
            </a:r>
          </a:p>
        </p:txBody>
      </p:sp>
      <p:sp>
        <p:nvSpPr>
          <p:cNvPr id="31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Небольшая рекламная кампания (особенно если рекламные ролики сделаны со вкусом) способна привлечь интерес потребителей к продукту. Но когда  реклама назойлива и криклива, она начинает отталкивать покупателей, и продукт вызывает отвращение."/>
          <p:cNvSpPr txBox="1"/>
          <p:nvPr>
            <p:ph type="body" idx="21"/>
          </p:nvPr>
        </p:nvSpPr>
        <p:spPr>
          <a:xfrm>
            <a:off x="336153" y="3371189"/>
            <a:ext cx="12332494" cy="2503222"/>
          </a:xfrm>
          <a:prstGeom prst="rect">
            <a:avLst/>
          </a:prstGeom>
        </p:spPr>
        <p:txBody>
          <a:bodyPr/>
          <a:lstStyle>
            <a:lvl1pPr marL="444500" indent="-444500">
              <a:buSzPct val="145000"/>
              <a:buChar char="•"/>
            </a:lvl1pPr>
          </a:lstStyle>
          <a:p>
            <a:pPr/>
            <a:r>
              <a:t>Небольшая рекламная кампания (особенно если рекламные ролики сделаны со вкусом) способна привлечь интерес потребителей к продукту. Но когда  реклама назойлива и криклива, она начинает отталкивать покупателей, и продукт вызывает отвращение.</a:t>
            </a:r>
          </a:p>
        </p:txBody>
      </p:sp>
      <p:sp>
        <p:nvSpPr>
          <p:cNvPr id="129"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7" name="Классические примеры — пристрастие к алкоголю и наркотикам, сопротивление внешнему влиянию, гонка вооружений, стремление к худшему, трагедия общин... Но в этой главе важно подчеркнуть самое важное последствие, к которому приводит непонимание ограниченной"/>
          <p:cNvSpPr txBox="1"/>
          <p:nvPr>
            <p:ph type="body" idx="21"/>
          </p:nvPr>
        </p:nvSpPr>
        <p:spPr>
          <a:xfrm>
            <a:off x="336153" y="221589"/>
            <a:ext cx="12332494" cy="8802422"/>
          </a:xfrm>
          <a:prstGeom prst="rect">
            <a:avLst/>
          </a:prstGeom>
        </p:spPr>
        <p:txBody>
          <a:bodyPr/>
          <a:lstStyle/>
          <a:p>
            <a:pPr/>
            <a:r>
              <a:t>Классические примеры — пристрастие к алкоголю и наркотикам, сопротивление внешнему влиянию, гонка вооружений, стремление к худшему, трагедия общин... Но в этой главе важно подчеркнуть самое важное последствие, к которому приводит непонимание ограниченной рациональности.</a:t>
            </a:r>
          </a:p>
          <a:p>
            <a:pPr marL="444500" indent="-444500">
              <a:buSzPct val="145000"/>
              <a:buChar char="•"/>
            </a:pPr>
            <a:r>
              <a:t>Представьте себе, что по каким-то причинам вас вырвали из вашего привычного окружения в обществе и поставили на место кого-то, чье поведение вы никогда не понимали. </a:t>
            </a:r>
          </a:p>
          <a:p>
            <a:pPr marL="444500" indent="-444500">
              <a:buSzPct val="145000"/>
              <a:buChar char="•"/>
            </a:pPr>
            <a:r>
              <a:t>Допустим, вы всю жизнь критиковали действия правительства, а тут вдруг оказались в его составе. </a:t>
            </a:r>
          </a:p>
          <a:p>
            <a:pPr marL="444500" indent="-444500">
              <a:buSzPct val="145000"/>
              <a:buChar char="•"/>
            </a:pPr>
            <a:r>
              <a:t>Или на работе вы всегда выступали против начальства, а теперь сами стали начальником (или наоборот). </a:t>
            </a:r>
          </a:p>
          <a:p>
            <a:pPr marL="444500" indent="-444500">
              <a:buSzPct val="145000"/>
              <a:buChar char="•"/>
            </a:pPr>
            <a:r>
              <a:t>Или вы боролись против действий корпораций, разрушающих окружающую среду, а теперь в одночасье стали ответственным лицом в корпорации, принимающим решения, которые оказывают воздействие на природу. </a:t>
            </a:r>
          </a:p>
        </p:txBody>
      </p:sp>
      <p:sp>
        <p:nvSpPr>
          <p:cNvPr id="31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0" name="Если бы подобная «перемена мест» происходила почаще, это очень способствовало бы расширению кругозора...…"/>
          <p:cNvSpPr txBox="1"/>
          <p:nvPr>
            <p:ph type="body" idx="21"/>
          </p:nvPr>
        </p:nvSpPr>
        <p:spPr>
          <a:xfrm>
            <a:off x="336153" y="2323439"/>
            <a:ext cx="12332494" cy="4598722"/>
          </a:xfrm>
          <a:prstGeom prst="rect">
            <a:avLst/>
          </a:prstGeom>
        </p:spPr>
        <p:txBody>
          <a:bodyPr/>
          <a:lstStyle/>
          <a:p>
            <a:pPr>
              <a:defRPr b="1"/>
            </a:pPr>
            <a:r>
              <a:t>Если бы подобная «перемена мест» происходила почаще, это очень способствовало бы расширению кругозора...</a:t>
            </a:r>
          </a:p>
          <a:p>
            <a:pPr/>
            <a:r>
              <a:t>На новом месте вас ожидают иные информационные потоки, иные стимулы, препятствия, цели, сложности, давление и принуждение — все, что связано с новым положением в обществе, </a:t>
            </a:r>
            <a:r>
              <a:rPr b="1" u="sng"/>
              <a:t>иная ограниченная рациональность</a:t>
            </a:r>
            <a:r>
              <a:t>. Конечно, есть шанс, что вы не забудете опыт, приобретенный на прежнем месте, и сможете с его помощью изменить систему к лучшему, но в реальной жизни бывает совсем не так.</a:t>
            </a:r>
          </a:p>
        </p:txBody>
      </p:sp>
      <p:sp>
        <p:nvSpPr>
          <p:cNvPr id="32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Как только бывший работник становится начальником, он начинает воспринимать сотрудников не как заслуживающих уважения партнеров в достижении общей цели, а как статью расходов, которую неплохо бы уменьшить.…"/>
          <p:cNvSpPr txBox="1"/>
          <p:nvPr>
            <p:ph type="body" idx="21"/>
          </p:nvPr>
        </p:nvSpPr>
        <p:spPr>
          <a:xfrm>
            <a:off x="336153" y="526389"/>
            <a:ext cx="12332494" cy="8192822"/>
          </a:xfrm>
          <a:prstGeom prst="rect">
            <a:avLst/>
          </a:prstGeom>
        </p:spPr>
        <p:txBody>
          <a:bodyPr/>
          <a:lstStyle/>
          <a:p>
            <a:pPr marL="444500" indent="-444500">
              <a:buSzPct val="145000"/>
              <a:buChar char="•"/>
            </a:pPr>
            <a:r>
              <a:t>Как только бывший работник становится начальником, он начинает воспринимать сотрудников не как заслуживающих уважения партнеров в достижении общей цели, а как статью расходов, которую неплохо бы уменьшить.</a:t>
            </a:r>
          </a:p>
          <a:p>
            <a:pPr marL="444500" indent="-444500">
              <a:buSzPct val="145000"/>
              <a:buChar char="•"/>
            </a:pPr>
            <a:r>
              <a:t>Если человек становится финансистом, он начинает инвестировать слишком много в периоды подъема и слишком мало в периоды упадка — точно так же, как все другие финансисты. </a:t>
            </a:r>
          </a:p>
          <a:p>
            <a:pPr marL="444500" indent="-444500">
              <a:buSzPct val="145000"/>
              <a:buChar char="•"/>
            </a:pPr>
            <a:r>
              <a:t>Если человек внезапно обеднел, то его интересует краткосрочное будущее, ближайшие возможности и шансы, потребности, связанные с количеством детей в семье.</a:t>
            </a:r>
          </a:p>
          <a:p>
            <a:pPr marL="444500" indent="-444500">
              <a:buSzPct val="145000"/>
              <a:buChar char="•"/>
            </a:pPr>
            <a:r>
              <a:t>Поставьте себя на место рыбака, у которого лодка заложена, на шее семья, которую надо кормить, к тому же нет информации о реальном количестве оставшейся рыбы — вы будете вылавливать слишком много, подрывая собственное будущее.</a:t>
            </a:r>
          </a:p>
        </p:txBody>
      </p:sp>
      <p:sp>
        <p:nvSpPr>
          <p:cNvPr id="32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6" name="Необходимо учиться быть в разных ситуациях и принимать правильные решения.…"/>
          <p:cNvSpPr txBox="1"/>
          <p:nvPr>
            <p:ph type="body" idx="21"/>
          </p:nvPr>
        </p:nvSpPr>
        <p:spPr>
          <a:xfrm>
            <a:off x="336153" y="56489"/>
            <a:ext cx="12332494" cy="9132622"/>
          </a:xfrm>
          <a:prstGeom prst="rect">
            <a:avLst/>
          </a:prstGeom>
        </p:spPr>
        <p:txBody>
          <a:bodyPr/>
          <a:lstStyle/>
          <a:p>
            <a:pPr/>
            <a:r>
              <a:t>Необходимо </a:t>
            </a:r>
            <a:r>
              <a:rPr b="1" u="sng"/>
              <a:t>учиться</a:t>
            </a:r>
            <a:r>
              <a:t> быть в разных ситуациях и принимать правильные решения.</a:t>
            </a:r>
          </a:p>
          <a:p>
            <a:pPr marL="444500" indent="-444500">
              <a:buSzPct val="145000"/>
              <a:buChar char="•"/>
            </a:pPr>
            <a:r>
              <a:t>Оказываясь на месте рыбака, вы вылавливаете всю рыбу, какая есть — так же, как это делает отчаявшийся рыбак. </a:t>
            </a:r>
          </a:p>
          <a:p>
            <a:pPr marL="444500" indent="-444500">
              <a:buSzPct val="145000"/>
              <a:buChar char="•"/>
            </a:pPr>
            <a:r>
              <a:t>Оказываясь на месте министров развивающихся стран, вы в первую очередь заботитесь о потребностях промышленности и в последнюю — о потребностях людей. </a:t>
            </a:r>
          </a:p>
          <a:p>
            <a:pPr marL="444500" indent="-444500">
              <a:buSzPct val="145000"/>
              <a:buChar char="•"/>
            </a:pPr>
            <a:r>
              <a:t>Оказываясь «сливками общества», заботитесь о процветании своего семейства и ближайшего окружения;   </a:t>
            </a:r>
          </a:p>
          <a:p>
            <a:pPr marL="444500" indent="-444500">
              <a:buSzPct val="145000"/>
              <a:buChar char="•"/>
            </a:pPr>
            <a:r>
              <a:t>Попадая в низшие слои, становитесь апатичными или, наоборот, бунтуете. </a:t>
            </a:r>
          </a:p>
          <a:p>
            <a:pPr/>
            <a:r>
              <a:t>На их месте вы поступали бы так же. </a:t>
            </a:r>
          </a:p>
          <a:p>
            <a:pPr>
              <a:defRPr i="1"/>
            </a:pPr>
            <a:r>
              <a:t>В печально знаменитом Стэнфордском тюремном эксперименте, который проводил психолог Филипп Зимбардо, участники (самые обычные студенты!) в поразительно короткий срок усвоили все самые неприглядные особенности поведения охранников и заключенных.</a:t>
            </a:r>
          </a:p>
        </p:txBody>
      </p:sp>
      <p:sp>
        <p:nvSpPr>
          <p:cNvPr id="32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9" name="Понимание того, что решения отдельных людей рациональны только в границах доступной им информации, не может служить оправданием ограниченному и недальновидному поведению.…"/>
          <p:cNvSpPr txBox="1"/>
          <p:nvPr>
            <p:ph type="body" idx="21"/>
          </p:nvPr>
        </p:nvSpPr>
        <p:spPr>
          <a:xfrm>
            <a:off x="336153" y="1764844"/>
            <a:ext cx="12332494" cy="5715912"/>
          </a:xfrm>
          <a:prstGeom prst="rect">
            <a:avLst/>
          </a:prstGeom>
        </p:spPr>
        <p:txBody>
          <a:bodyPr/>
          <a:lstStyle/>
          <a:p>
            <a:pPr>
              <a:defRPr b="1" u="sng"/>
            </a:pPr>
            <a:r>
              <a:t>Понимание того, что решения отдельных людей рациональны только в границах доступной им информации, не может служить оправданием ограниченному и недальновидному поведению.</a:t>
            </a:r>
          </a:p>
          <a:p>
            <a:pPr/>
            <a:r>
              <a:t>Оно лишь объясняет, почему такое поведение возникает. В границах того, что отдельный человек может видеть и знать в отдельной части системы, его поведение рационально. Если вырвать человека из его привычного окружения (привычной ограниченной рациональности) и поместить на его место кого-то другого, принципиально ничего не изменится.</a:t>
            </a:r>
          </a:p>
          <a:p>
            <a:pPr>
              <a:defRPr b="1" u="sng"/>
            </a:pPr>
            <a:r>
              <a:t>Обвинениями и упреками тоже ничего добиться нельзя.</a:t>
            </a:r>
          </a:p>
        </p:txBody>
      </p:sp>
      <p:sp>
        <p:nvSpPr>
          <p:cNvPr id="330"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Чтобы изменить ситуацию, прежде всего надо выйти за рамки информации, доступной в данной точке, и получить общее представление о системе в целом.…"/>
          <p:cNvSpPr txBox="1"/>
          <p:nvPr>
            <p:ph type="body" idx="21"/>
          </p:nvPr>
        </p:nvSpPr>
        <p:spPr>
          <a:xfrm>
            <a:off x="336153" y="1555089"/>
            <a:ext cx="12332494" cy="6135422"/>
          </a:xfrm>
          <a:prstGeom prst="rect">
            <a:avLst/>
          </a:prstGeom>
        </p:spPr>
        <p:txBody>
          <a:bodyPr/>
          <a:lstStyle/>
          <a:p>
            <a:pPr/>
            <a:r>
              <a:t>Чтобы изменить ситуацию, </a:t>
            </a:r>
            <a:r>
              <a:rPr u="sng"/>
              <a:t>прежде всего надо выйти за рамки информации</a:t>
            </a:r>
            <a:r>
              <a:t>, доступной в данной точке, и получить общее представление о системе в целом.</a:t>
            </a:r>
          </a:p>
          <a:p>
            <a:pPr>
              <a:defRPr u="sng"/>
            </a:pPr>
            <a:r>
              <a:t>Обладая более широким кругозором, можно преобразовать информационные потоки, цели, стимулы и препятствия таким образом, чтобы отдельные, ограниченные, рациональные действия действительно приводили к результатам, благоприятным для всех.</a:t>
            </a:r>
          </a:p>
          <a:p>
            <a:pPr/>
            <a:r>
              <a:t>Просто удивительно, как быстро и легко меняется поведение, если хотя бы немного раздвинуть ограниченную рациональность за счет более полной и оперативной информации.</a:t>
            </a:r>
          </a:p>
        </p:txBody>
      </p:sp>
      <p:sp>
        <p:nvSpPr>
          <p:cNvPr id="33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5" name="История с электросчетчиками в Голландии…"/>
          <p:cNvSpPr txBox="1"/>
          <p:nvPr>
            <p:ph type="body" idx="21"/>
          </p:nvPr>
        </p:nvSpPr>
        <p:spPr>
          <a:xfrm>
            <a:off x="336153" y="1548739"/>
            <a:ext cx="12332494" cy="6148122"/>
          </a:xfrm>
          <a:prstGeom prst="rect">
            <a:avLst/>
          </a:prstGeom>
        </p:spPr>
        <p:txBody>
          <a:bodyPr/>
          <a:lstStyle/>
          <a:p>
            <a:pPr>
              <a:defRPr b="1" i="1" u="sng"/>
            </a:pPr>
            <a:r>
              <a:t>История с электросчетчиками в Голландии</a:t>
            </a:r>
          </a:p>
          <a:p>
            <a:pPr/>
            <a:r>
              <a:t>В окрестностях Амстердама есть жилой район, где в каждом домике живет отдельная семья. Все дома были построены одновременно, все они одинаковы. Точнее, почти одинаковы. По каким-то неведомым причинам в одних домах электрические счетчики установили в подвале, а в других — прямо в прихожей.</a:t>
            </a:r>
          </a:p>
          <a:p>
            <a:pPr/>
            <a:r>
              <a:t>Сами счетчики были одинаковыми — это всем знакомый прибор с вращающимся горизонтальным колесиком за стеклом. Чем больше электроэнергии расходуют обитатели дома, тем быстрее вращается колесико, отсчитывая потребленные киловатт-часы.</a:t>
            </a:r>
          </a:p>
        </p:txBody>
      </p:sp>
      <p:sp>
        <p:nvSpPr>
          <p:cNvPr id="33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8" name="Когда в 1970-х годах ввели эмбарго на поставки нефти и в западных странах разразился энергетический кризис, в Голландии стали внимательно анализировать потребление электроэнергии. Выяснилось, что в практически одинаковых домах потребление разное — в одни"/>
          <p:cNvSpPr txBox="1"/>
          <p:nvPr>
            <p:ph type="body" idx="21"/>
          </p:nvPr>
        </p:nvSpPr>
        <p:spPr>
          <a:xfrm>
            <a:off x="336153" y="653389"/>
            <a:ext cx="12332494" cy="7938822"/>
          </a:xfrm>
          <a:prstGeom prst="rect">
            <a:avLst/>
          </a:prstGeom>
        </p:spPr>
        <p:txBody>
          <a:bodyPr/>
          <a:lstStyle/>
          <a:p>
            <a:pPr/>
            <a:r>
              <a:t>Когда в 1970-х годах ввели эмбарго на поставки нефти и в западных странах разразился энергетический кризис, в Голландии стали внимательно анализировать потребление электроэнергии. Выяснилось, что в практически одинаковых домах потребление разное — в одних на треть меньше, чем в других — и никто не мог объяснить, почему. Цена на электроэнергию была одинаковой для всех домовладений; семейства обладали примерно одинаковым достатком.</a:t>
            </a:r>
          </a:p>
          <a:p>
            <a:pPr/>
            <a:r>
              <a:t>Оказалось, что причина крылась в месте, где располагался электросчетчик. В тех семьях, где счетчик был установлен в подвале, на его показания обращали меньше внимания — просто потому, что в подвал люди заходят редко. В результате энергии расходовалось больше. В семьях, где счетчик стоял прямо в прихожей, вращающееся колесико бросалось в глаза, напоминая о счете за электричество, и в результате потребление было меньше.</a:t>
            </a:r>
          </a:p>
        </p:txBody>
      </p:sp>
      <p:sp>
        <p:nvSpPr>
          <p:cNvPr id="33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1" name="Некоторые системы имеют структуру, которая позволяет им хорошо работать, несмотря на ограниченную рациональность.…"/>
          <p:cNvSpPr txBox="1"/>
          <p:nvPr>
            <p:ph type="body" idx="21"/>
          </p:nvPr>
        </p:nvSpPr>
        <p:spPr>
          <a:xfrm>
            <a:off x="336153" y="507339"/>
            <a:ext cx="12332494" cy="8230922"/>
          </a:xfrm>
          <a:prstGeom prst="rect">
            <a:avLst/>
          </a:prstGeom>
        </p:spPr>
        <p:txBody>
          <a:bodyPr/>
          <a:lstStyle/>
          <a:p>
            <a:pPr/>
            <a:r>
              <a:t>Некоторые системы имеют структуру, которая позволяет им хорошо работать, несмотря на ограниченную рациональность. </a:t>
            </a:r>
          </a:p>
          <a:p>
            <a:pPr/>
            <a:r>
              <a:rPr b="1" u="sng"/>
              <a:t>Правильные</a:t>
            </a:r>
            <a:r>
              <a:t> обратные связи приходят в </a:t>
            </a:r>
            <a:r>
              <a:rPr b="1" u="sng"/>
              <a:t>правильные</a:t>
            </a:r>
            <a:r>
              <a:t> точки и в </a:t>
            </a:r>
            <a:r>
              <a:rPr b="1" u="sng"/>
              <a:t>правильное</a:t>
            </a:r>
            <a:r>
              <a:t> время. </a:t>
            </a:r>
          </a:p>
          <a:p>
            <a:pPr/>
            <a:r>
              <a:t>В обычных условиях ваша печень получает всю необходимую информацию, чтобы выполнять свою функцию. В традиционных культурах и в системах, на которые не оказывается внешнее воздействие, среднестатистический человек, вид или популяция, предоставленные самим себе, спокойно живут, и при этом система в целом стабильна. Такие системы (и многие другие тоже) обладают свойством </a:t>
            </a:r>
            <a:r>
              <a:rPr b="1" u="sng"/>
              <a:t>саморегуляции</a:t>
            </a:r>
            <a:r>
              <a:t>. В них нет внутренних проблем, им не нужно внешнее управление или навязанные кем-то извне правила.</a:t>
            </a:r>
          </a:p>
          <a:p>
            <a:pPr/>
            <a:r>
              <a:t>Со времен Адама Смита считалось, что свободный рынок с открытой конкуренцией </a:t>
            </a:r>
            <a:r>
              <a:rPr u="sng"/>
              <a:t>обладает правильной структурой и способностью к саморегуляции</a:t>
            </a:r>
            <a:r>
              <a:t>.</a:t>
            </a:r>
          </a:p>
        </p:txBody>
      </p:sp>
      <p:sp>
        <p:nvSpPr>
          <p:cNvPr id="34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4" name="В какой-то степени он действительно может регулировать себя сам. Но в ряде случаев (и это очевидно любому, кто удосужится приглядеться) рынок с этой функцией не справляется. Свободный рынок позволяет производителям и потребителям, имеющим наилучшую инфор"/>
          <p:cNvSpPr txBox="1"/>
          <p:nvPr>
            <p:ph type="body" idx="21"/>
          </p:nvPr>
        </p:nvSpPr>
        <p:spPr>
          <a:xfrm>
            <a:off x="336153" y="1440789"/>
            <a:ext cx="12332494" cy="6364022"/>
          </a:xfrm>
          <a:prstGeom prst="rect">
            <a:avLst/>
          </a:prstGeom>
        </p:spPr>
        <p:txBody>
          <a:bodyPr/>
          <a:lstStyle/>
          <a:p>
            <a:pPr/>
            <a:r>
              <a:t>В какой-то степени он действительно может регулировать себя сам. Но в ряде случаев (и это очевидно любому, кто удосужится приглядеться) рынок с этой функцией не справляется. </a:t>
            </a:r>
            <a:r>
              <a:rPr u="sng"/>
              <a:t>Свободный рынок позволяет производителям и потребителям, имеющим наилучшую информацию о возможностях производства и потребительских предпочтениях, принимать по-настоящему независимые и локально рациональные решения</a:t>
            </a:r>
            <a:r>
              <a:t>. Но эти решения сами по себе не могут исправить стремление всей системы к созданию монополий (со всеми их побочными эффектами и последствиями), к дискриминации беднейших слоев населения и к выходу за пределы поддерживающей способности окружающей среды.</a:t>
            </a:r>
          </a:p>
        </p:txBody>
      </p:sp>
      <p:sp>
        <p:nvSpPr>
          <p:cNvPr id="34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Неудивительно, что нелинейности производят неожиданный эффект.…"/>
          <p:cNvSpPr txBox="1"/>
          <p:nvPr>
            <p:ph type="body" idx="21"/>
          </p:nvPr>
        </p:nvSpPr>
        <p:spPr>
          <a:xfrm>
            <a:off x="336153" y="2101189"/>
            <a:ext cx="12332494" cy="5043222"/>
          </a:xfrm>
          <a:prstGeom prst="rect">
            <a:avLst/>
          </a:prstGeom>
        </p:spPr>
        <p:txBody>
          <a:bodyPr/>
          <a:lstStyle/>
          <a:p>
            <a:pPr/>
            <a:r>
              <a:t>Неудивительно, что нелинейности производят неожиданный эффект.</a:t>
            </a:r>
          </a:p>
          <a:p>
            <a:pPr/>
            <a:r>
              <a:t>Еще бы, ведь они ломают привычный стереотип: применишь немного полезного средства — получишь небольшой положительный эффект, применишь больше — и результат будет больше. Такой же стереотип действует и в отношении вредных веществ: примешь немного, вред будет небольшой; примешь больше — и вред будет пропорционально больше. Казалось бы, логичные ожидания, но в нелинейном мире они всегда приводят к ошибкам.</a:t>
            </a:r>
          </a:p>
        </p:txBody>
      </p:sp>
      <p:sp>
        <p:nvSpPr>
          <p:cNvPr id="132"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7" name="Позволю себе перефразировать известную молитву: «Господи, дай мне терпение, чтобы использовать ограниченную рациональность в тех системах, где структура это позволяет, дай силы, чтобы изменить структуру тех систем, где ограниченной рациональности недоста"/>
          <p:cNvSpPr txBox="1"/>
          <p:nvPr>
            <p:ph type="body" idx="21"/>
          </p:nvPr>
        </p:nvSpPr>
        <p:spPr>
          <a:xfrm>
            <a:off x="336153" y="513894"/>
            <a:ext cx="12332494" cy="8217812"/>
          </a:xfrm>
          <a:prstGeom prst="rect">
            <a:avLst/>
          </a:prstGeom>
        </p:spPr>
        <p:txBody>
          <a:bodyPr/>
          <a:lstStyle/>
          <a:p>
            <a:pPr/>
            <a:r>
              <a:rPr i="1"/>
              <a:t>Позволю себе перефразировать известную молитву: </a:t>
            </a:r>
            <a:r>
              <a:rPr b="1" u="sng"/>
              <a:t>«Господи, дай мне терпение, чтобы использовать ограниченную рациональность в тех системах, где структура это позволяет, дай силы, чтобы изменить структуру тех систем, где ограниченной рациональности недостаточно, и дай мне мудрость, чтобы отличить одно от другого!»</a:t>
            </a:r>
            <a:endParaRPr b="1" u="sng"/>
          </a:p>
          <a:p>
            <a:pPr/>
            <a:r>
              <a:t>Ограниченная рациональность каждого участника системы может приводить к решениям, которые </a:t>
            </a:r>
            <a:r>
              <a:rPr b="1" u="sng"/>
              <a:t>вовсе не благоприятны для системы в целом.</a:t>
            </a:r>
            <a:endParaRPr b="1" u="sng"/>
          </a:p>
          <a:p>
            <a:pPr/>
            <a:r>
              <a:t>Ограниченная рациональность каждого участника системы, определяемая информацией, стимулами, препятствиями, целями, принуждением и давлением, оказываемым на этого участника, </a:t>
            </a:r>
            <a:r>
              <a:rPr b="1" u="sng"/>
              <a:t>может приводить (а может и не приводить) к решениям, увеличивающим благополучие системы в целом.</a:t>
            </a:r>
          </a:p>
        </p:txBody>
      </p:sp>
      <p:sp>
        <p:nvSpPr>
          <p:cNvPr id="34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0" name="Если не приводит, то менять одних участников системы на других совершенно бесполезно — состояние системы от этого не улучшится.…"/>
          <p:cNvSpPr txBox="1"/>
          <p:nvPr>
            <p:ph type="body" idx="21"/>
          </p:nvPr>
        </p:nvSpPr>
        <p:spPr>
          <a:xfrm>
            <a:off x="336153" y="2799894"/>
            <a:ext cx="12332494" cy="3645812"/>
          </a:xfrm>
          <a:prstGeom prst="rect">
            <a:avLst/>
          </a:prstGeom>
        </p:spPr>
        <p:txBody>
          <a:bodyPr/>
          <a:lstStyle/>
          <a:p>
            <a:pPr/>
            <a:r>
              <a:t>Если не приводит, то менять одних участников системы на других совершенно бесполезно — состояние системы от этого не улучшится. </a:t>
            </a:r>
          </a:p>
          <a:p>
            <a:pPr>
              <a:defRPr b="1" u="sng"/>
            </a:pPr>
            <a:r>
              <a:t>Добиться прогресса можно только изменением структуры системы — изменением потоков информации, стимулов, препятствий, целей принуждения и давления, оказываемого на отдельных участников системы.</a:t>
            </a:r>
          </a:p>
        </p:txBody>
      </p:sp>
      <p:sp>
        <p:nvSpPr>
          <p:cNvPr id="35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Нелинейности важны не только потому, что такие связи между действием и откликом не соответствуют нашим ожиданиям.…"/>
          <p:cNvSpPr txBox="1"/>
          <p:nvPr>
            <p:ph type="body" idx="21"/>
          </p:nvPr>
        </p:nvSpPr>
        <p:spPr>
          <a:xfrm>
            <a:off x="336153" y="1186789"/>
            <a:ext cx="12332494" cy="6872022"/>
          </a:xfrm>
          <a:prstGeom prst="rect">
            <a:avLst/>
          </a:prstGeom>
        </p:spPr>
        <p:txBody>
          <a:bodyPr/>
          <a:lstStyle/>
          <a:p>
            <a:pPr/>
            <a:r>
              <a:t>Нелинейности важны не только потому, что такие связи между действием и откликом не соответствуют нашим ожиданиям.</a:t>
            </a:r>
          </a:p>
          <a:p>
            <a:pPr/>
            <a:r>
              <a:t>Они важны в первую очередь из-за того, что изменяют относительную мощность циклов обратной связи. </a:t>
            </a:r>
          </a:p>
          <a:p>
            <a:pPr/>
            <a:r>
              <a:t>Они могут заставить систему переключиться с одного вида поведения на другой.</a:t>
            </a:r>
          </a:p>
          <a:p>
            <a:pPr/>
            <a:r>
              <a:t>Нелинейные зависимости — основная причина обратимого доминирования, характерного для некоторых систем в нашем «зоопарке». </a:t>
            </a:r>
          </a:p>
          <a:p>
            <a:pPr/>
            <a:r>
              <a:t>Изменение может быть резким: например, экспоненциальный рост, вызываемый усиливающим циклом, вдруг сменяется снижением из-за того, что доминирование перешло к балансирующему Циклу.</a:t>
            </a:r>
          </a:p>
        </p:txBody>
      </p:sp>
      <p:sp>
        <p:nvSpPr>
          <p:cNvPr id="135"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