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92" name="Image"/>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6" name="Image"/>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74" name="Image"/>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75" name="Image"/>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76" name="Image"/>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Box">
    <p:spTree>
      <p:nvGrpSpPr>
        <p:cNvPr id="1" name=""/>
        <p:cNvGrpSpPr/>
        <p:nvPr/>
      </p:nvGrpSpPr>
      <p:grpSpPr>
        <a:xfrm>
          <a:off x="0" y="0"/>
          <a:ext cx="0" cy="0"/>
          <a:chOff x="0" y="0"/>
          <a:chExt cx="0" cy="0"/>
        </a:xfrm>
      </p:grpSpPr>
      <p:sp>
        <p:nvSpPr>
          <p:cNvPr id="84" name="“Type a quote here.”"/>
          <p:cNvSpPr txBox="1"/>
          <p:nvPr>
            <p:ph type="body" sz="quarter" idx="21"/>
          </p:nvPr>
        </p:nvSpPr>
        <p:spPr>
          <a:xfrm>
            <a:off x="1270000" y="4308686"/>
            <a:ext cx="10464800" cy="609601"/>
          </a:xfrm>
          <a:prstGeom prst="rect">
            <a:avLst/>
          </a:prstGeom>
        </p:spPr>
        <p:txBody>
          <a:bodyPr>
            <a:spAutoFit/>
          </a:bodyPr>
          <a:lstStyle>
            <a:lvl1pPr marL="0" indent="0">
              <a:buClrTx/>
              <a:buSzTx/>
              <a:buNone/>
            </a:lvl1pPr>
          </a:lstStyle>
          <a:p>
            <a:pPr/>
            <a:r>
              <a:t>“Type a quote here.”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Системный Анализ…"/>
          <p:cNvSpPr txBox="1"/>
          <p:nvPr>
            <p:ph type="ctrTitle"/>
          </p:nvPr>
        </p:nvSpPr>
        <p:spPr>
          <a:xfrm>
            <a:off x="1270000" y="1193800"/>
            <a:ext cx="10464800" cy="3302000"/>
          </a:xfrm>
          <a:prstGeom prst="rect">
            <a:avLst/>
          </a:prstGeom>
        </p:spPr>
        <p:txBody>
          <a:bodyPr/>
          <a:lstStyle/>
          <a:p>
            <a:pPr/>
            <a:r>
              <a:t>Системный Анализ</a:t>
            </a:r>
          </a:p>
          <a:p>
            <a:pPr>
              <a:defRPr sz="3700">
                <a:latin typeface="Helvetica Neue"/>
                <a:ea typeface="Helvetica Neue"/>
                <a:cs typeface="Helvetica Neue"/>
                <a:sym typeface="Helvetica Neue"/>
              </a:defRPr>
            </a:pPr>
            <a:r>
              <a:t>системные ловушки и возможности</a:t>
            </a:r>
          </a:p>
          <a:p>
            <a:pPr>
              <a:defRPr sz="3700">
                <a:latin typeface="Helvetica Neue"/>
                <a:ea typeface="Helvetica Neue"/>
                <a:cs typeface="Helvetica Neue"/>
                <a:sym typeface="Helvetica Neue"/>
              </a:defRPr>
            </a:pPr>
            <a:r>
              <a:t>1/2</a:t>
            </a:r>
          </a:p>
        </p:txBody>
      </p:sp>
      <p:sp>
        <p:nvSpPr>
          <p:cNvPr id="110" name="Алексей Рыхальский…"/>
          <p:cNvSpPr txBox="1"/>
          <p:nvPr>
            <p:ph type="subTitle" sz="quarter" idx="1"/>
          </p:nvPr>
        </p:nvSpPr>
        <p:spPr>
          <a:xfrm>
            <a:off x="1270000" y="5435600"/>
            <a:ext cx="10464800" cy="1130300"/>
          </a:xfrm>
          <a:prstGeom prst="rect">
            <a:avLst/>
          </a:prstGeom>
        </p:spPr>
        <p:txBody>
          <a:bodyPr/>
          <a:lstStyle/>
          <a:p>
            <a:pPr defTabSz="537463">
              <a:defRPr sz="3404"/>
            </a:pPr>
            <a:r>
              <a:t>Алексей Рыхальский</a:t>
            </a:r>
          </a:p>
          <a:p>
            <a:pPr defTabSz="537463">
              <a:defRPr sz="3404"/>
            </a:pPr>
            <a:r>
              <a:t>2017</a:t>
            </a:r>
          </a:p>
        </p:txBody>
      </p:sp>
      <p:sp>
        <p:nvSpPr>
          <p:cNvPr id="11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Или — «хотели как лучше, а получилось как всегда».…"/>
          <p:cNvSpPr txBox="1"/>
          <p:nvPr>
            <p:ph type="body" idx="21"/>
          </p:nvPr>
        </p:nvSpPr>
        <p:spPr>
          <a:xfrm>
            <a:off x="336153" y="158089"/>
            <a:ext cx="12332494" cy="8929422"/>
          </a:xfrm>
          <a:prstGeom prst="rect">
            <a:avLst/>
          </a:prstGeom>
        </p:spPr>
        <p:txBody>
          <a:bodyPr/>
          <a:lstStyle/>
          <a:p>
            <a:pPr/>
            <a:r>
              <a:t>Или — «</a:t>
            </a:r>
            <a:r>
              <a:rPr u="sng"/>
              <a:t>хотели как лучше, а получилось как всегда</a:t>
            </a:r>
            <a:r>
              <a:t>». </a:t>
            </a:r>
          </a:p>
          <a:p>
            <a:pPr/>
            <a:r>
              <a:t>В западных странах год за годом фермерские программы пытаются предотвратить перепроизводство, но оно никуда не исчезает.</a:t>
            </a:r>
          </a:p>
          <a:p>
            <a:pPr marL="444500" indent="-444500">
              <a:buSzPct val="145000"/>
              <a:buChar char="•"/>
            </a:pPr>
            <a:r>
              <a:t>С наркотиками пытаются не просто бороться — им объявляют войну, но наркомания распространяется все шире.</a:t>
            </a:r>
          </a:p>
          <a:p>
            <a:pPr marL="444500" indent="-444500">
              <a:buSzPct val="145000"/>
              <a:buChar char="•"/>
            </a:pPr>
            <a:r>
              <a:t>Нет никаких подтверждений тому, что инвестиционные налоговые кредиты и многие другие меры стимуляции инвестирования дают хоть какой-то положительный эффект в периоды, когда рынок не поощряет инвестирование. </a:t>
            </a:r>
          </a:p>
          <a:p>
            <a:pPr marL="444500" indent="-444500">
              <a:buSzPct val="145000"/>
              <a:buChar char="•"/>
            </a:pPr>
            <a:r>
              <a:t>Какие только меры ни предпринимались в США, чтобы уменьшить затраты на систему здравоохранения — до сих пор никакого результата нет.</a:t>
            </a:r>
          </a:p>
          <a:p>
            <a:pPr marL="444500" indent="-444500">
              <a:buSzPct val="145000"/>
              <a:buChar char="•"/>
            </a:pPr>
            <a:r>
              <a:t>Десятилетиями проводятся программы по «созданию рабочих мест» — и все равно безработицу не удается удержать на низком уровне. </a:t>
            </a:r>
          </a:p>
        </p:txBody>
      </p:sp>
      <p:sp>
        <p:nvSpPr>
          <p:cNvPr id="1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Наверняка вы и сами можете привести массу примеров того, как постоянно прилагаемые усилия все равно ни к чему не приводят.…"/>
          <p:cNvSpPr txBox="1"/>
          <p:nvPr>
            <p:ph type="body" idx="21"/>
          </p:nvPr>
        </p:nvSpPr>
        <p:spPr>
          <a:xfrm>
            <a:off x="336153" y="202744"/>
            <a:ext cx="12332494" cy="8840112"/>
          </a:xfrm>
          <a:prstGeom prst="rect">
            <a:avLst/>
          </a:prstGeom>
        </p:spPr>
        <p:txBody>
          <a:bodyPr/>
          <a:lstStyle/>
          <a:p>
            <a:pPr/>
            <a:r>
              <a:t>Наверняка вы и сами можете привести массу примеров того, как постоянно прилагаемые усилия все равно ни к чему не приводят.</a:t>
            </a:r>
          </a:p>
          <a:p>
            <a:pPr/>
            <a:r>
              <a:t>Сопротивление внешнему влиянию проистекает из ограниченной рациональности участников системы, </a:t>
            </a:r>
            <a:r>
              <a:rPr u="sng"/>
              <a:t>каждый из которых преследует собственные цели.</a:t>
            </a:r>
            <a:endParaRPr u="sng"/>
          </a:p>
          <a:p>
            <a:pPr/>
            <a:r>
              <a:t>Каждый участник отслеживает состояние системы по какому-либо важному для себя параметру — это могут быть доходы, цены, жилье, наркотики, инвестиции — и сравнивает его значение со своей собственной целью, желаемым значением. </a:t>
            </a:r>
          </a:p>
          <a:p>
            <a:pPr/>
            <a:r>
              <a:t>Если между ними есть разница — пытается предпри-нять что-то, чтобы исправить ситуацию. Обычно чем больше разница между фактическим и желаемым значе-нием, тем активнее будут предпринимаемые действия.</a:t>
            </a:r>
          </a:p>
          <a:p>
            <a:pPr>
              <a:defRPr b="1" u="sng"/>
            </a:pPr>
            <a:r>
              <a:t>Сопротивление попыткам что-либо изменить возникает тогда, когда цели подсистем отличаются и не согласуются между собой.</a:t>
            </a:r>
          </a:p>
        </p:txBody>
      </p:sp>
      <p:sp>
        <p:nvSpPr>
          <p:cNvPr id="1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Представьте себе отдельный запас — например, доступность наркотиков на улицах города — и разных участников системы, пытающихся изменить этот запас в разных направлениях.…"/>
          <p:cNvSpPr txBox="1"/>
          <p:nvPr>
            <p:ph type="body" idx="21"/>
          </p:nvPr>
        </p:nvSpPr>
        <p:spPr>
          <a:xfrm>
            <a:off x="336153" y="640689"/>
            <a:ext cx="12332494" cy="7964222"/>
          </a:xfrm>
          <a:prstGeom prst="rect">
            <a:avLst/>
          </a:prstGeom>
        </p:spPr>
        <p:txBody>
          <a:bodyPr/>
          <a:lstStyle/>
          <a:p>
            <a:pPr/>
            <a:r>
              <a:t>Представьте себе отдельный запас — например, доступность наркотиков на улицах города — и разных участников системы, пытающихся </a:t>
            </a:r>
            <a:r>
              <a:rPr u="sng"/>
              <a:t>изменить этот запас в разных направлениях.</a:t>
            </a:r>
            <a:endParaRPr u="sng"/>
          </a:p>
          <a:p>
            <a:pPr marL="444500" indent="-444500">
              <a:buSzPct val="145000"/>
              <a:buChar char="•"/>
            </a:pPr>
            <a:r>
              <a:t>Наркоманы хотят, чтобы доступность была как можно больше; </a:t>
            </a:r>
          </a:p>
          <a:p>
            <a:pPr marL="444500" indent="-444500">
              <a:buSzPct val="145000"/>
              <a:buChar char="•"/>
            </a:pPr>
            <a:r>
              <a:t>агентства по контролю за оборотом наркотиков пытаются сделать ее  уровень как можно ниже; </a:t>
            </a:r>
          </a:p>
          <a:p>
            <a:pPr marL="444500" indent="-444500">
              <a:buSzPct val="145000"/>
              <a:buChar char="•"/>
            </a:pPr>
            <a:r>
              <a:t>продавцы наркотиков предпочитают средний уровень, чтобы цены не были ни слишком высокими, ни слишком низкими. </a:t>
            </a:r>
          </a:p>
          <a:p>
            <a:pPr marL="444500" indent="-444500">
              <a:buSzPct val="145000"/>
              <a:buChar char="•"/>
            </a:pPr>
            <a:r>
              <a:t>Среднестатистический гражданин беспокоится, как бы его не ограбили на улице те, кому нужны деньги на очередную дозу. </a:t>
            </a:r>
          </a:p>
          <a:p>
            <a:pPr marL="444500" indent="-444500">
              <a:buSzPct val="145000"/>
              <a:buChar char="•"/>
            </a:pPr>
            <a:r>
              <a:t>И все участники системы настойчиво пытаются добиться каждый своей цели.</a:t>
            </a:r>
          </a:p>
        </p:txBody>
      </p:sp>
      <p:sp>
        <p:nvSpPr>
          <p:cNvPr id="1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Если любой из участников получает преимущество и изменяет запас (доступность наркотиков) в одном направлении (например, правоохранительным органам удается перехватить на границе большую партию), то все остальные удваивают свои усилия, чтобы восстановить "/>
          <p:cNvSpPr txBox="1"/>
          <p:nvPr>
            <p:ph type="body" idx="21"/>
          </p:nvPr>
        </p:nvSpPr>
        <p:spPr>
          <a:xfrm>
            <a:off x="336153" y="158089"/>
            <a:ext cx="12332494" cy="8929422"/>
          </a:xfrm>
          <a:prstGeom prst="rect">
            <a:avLst/>
          </a:prstGeom>
        </p:spPr>
        <p:txBody>
          <a:bodyPr/>
          <a:lstStyle/>
          <a:p>
            <a:pPr/>
            <a:r>
              <a:t>Если любой из участников </a:t>
            </a:r>
            <a:r>
              <a:rPr u="sng"/>
              <a:t>получает преимущество и изменяет запас</a:t>
            </a:r>
            <a:r>
              <a:t> (доступность наркотиков) в одном направлении (например, правоохранительным органам удается перехватить на границе большую партию), то все остальные </a:t>
            </a:r>
            <a:r>
              <a:rPr u="sng"/>
              <a:t>удваивают свои усилия</a:t>
            </a:r>
            <a:r>
              <a:t>, чтобы восстановить прежнюю ситуацию </a:t>
            </a:r>
          </a:p>
          <a:p>
            <a:pPr marL="444500" indent="-444500">
              <a:buSzPct val="145000"/>
              <a:buChar char="•"/>
            </a:pPr>
            <a:r>
              <a:t>уличные цены растут,    </a:t>
            </a:r>
          </a:p>
          <a:p>
            <a:pPr marL="444500" indent="-444500">
              <a:buSzPct val="145000"/>
              <a:buChar char="•"/>
            </a:pPr>
            <a:r>
              <a:t>наркоманы совершают больше нападений в попытке раздобыть деньги на ежедневную дозу, </a:t>
            </a:r>
          </a:p>
          <a:p>
            <a:pPr marL="444500" indent="-444500">
              <a:buSzPct val="145000"/>
              <a:buChar char="•"/>
            </a:pPr>
            <a:r>
              <a:t>более высокие цены дают больше прибыли, </a:t>
            </a:r>
          </a:p>
          <a:p>
            <a:pPr marL="444500" indent="-444500">
              <a:buSzPct val="145000"/>
              <a:buChar char="•"/>
            </a:pPr>
            <a:r>
              <a:t>поставщики используют их, чтобы обеспечить себя новыми средствами и каналами доставки — покупают лодки, самолеты, чтобы транспортировать свой товар в обход пограничных служб.</a:t>
            </a:r>
          </a:p>
          <a:p>
            <a:pPr/>
            <a:r>
              <a:t>Все эти </a:t>
            </a:r>
            <a:r>
              <a:rPr u="sng"/>
              <a:t>разнонаправленные</a:t>
            </a:r>
            <a:r>
              <a:t> усилия загоняют систему в тупик, и в результате доступность наркотиков остается примерно та-кой же, как и раньше, хотя на самом деле этого не хотел никто.</a:t>
            </a:r>
          </a:p>
        </p:txBody>
      </p:sp>
      <p:sp>
        <p:nvSpPr>
          <p:cNvPr id="1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В таких системах с участниками, тянущими ее в разных направлениях, все прилагают массу усилий, но она все равно пребывает в состоянии, которое нежелательно для всех.…"/>
          <p:cNvSpPr txBox="1"/>
          <p:nvPr>
            <p:ph type="body" idx="21"/>
          </p:nvPr>
        </p:nvSpPr>
        <p:spPr>
          <a:xfrm>
            <a:off x="336153" y="1180439"/>
            <a:ext cx="12332494" cy="6884722"/>
          </a:xfrm>
          <a:prstGeom prst="rect">
            <a:avLst/>
          </a:prstGeom>
        </p:spPr>
        <p:txBody>
          <a:bodyPr/>
          <a:lstStyle/>
          <a:p>
            <a:pPr/>
            <a:r>
              <a:t>В таких системах с участниками, тянущими ее в разных направлениях, все прилагают </a:t>
            </a:r>
            <a:r>
              <a:rPr b="1" u="sng"/>
              <a:t>массу усилий</a:t>
            </a:r>
            <a:r>
              <a:t>, но она все равно пребывает в состоянии, которое нежелательно для всех. </a:t>
            </a:r>
          </a:p>
          <a:p>
            <a:pPr/>
            <a:r>
              <a:t>Если какой-то из участников </a:t>
            </a:r>
            <a:r>
              <a:rPr u="sng"/>
              <a:t>ослабляет хватку</a:t>
            </a:r>
            <a:r>
              <a:t>, остальные </a:t>
            </a:r>
            <a:r>
              <a:rPr u="sng"/>
              <a:t>смещают систему</a:t>
            </a:r>
            <a:r>
              <a:t> ближе к желаемому для себя состоянию и дальше от целей того, кто сдался.  </a:t>
            </a:r>
          </a:p>
          <a:p>
            <a:pPr/>
            <a:r>
              <a:t>Система фактически работает как передаточное звено: активизация усилий одного участника приводит к активизации всех остальных. Остановить этот процесс очень трудно. </a:t>
            </a:r>
          </a:p>
          <a:p>
            <a:pPr/>
            <a:r>
              <a:t>Вы же не обратитесь ко всем участникам такой системы с призывом сбавить обороты? </a:t>
            </a:r>
          </a:p>
          <a:p>
            <a:pPr/>
            <a:r>
              <a:t>Это возможно только в тех системах, где участники доверяют друг другу и все вместе соглашаются уменьшить активность.</a:t>
            </a:r>
          </a:p>
        </p:txBody>
      </p:sp>
      <p:sp>
        <p:nvSpPr>
          <p:cNvPr id="1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Последствия от сопротивления внешнему влиянию могут быть очень тяжелыми, даже трагическими.…"/>
          <p:cNvSpPr txBox="1"/>
          <p:nvPr>
            <p:ph type="body" idx="21"/>
          </p:nvPr>
        </p:nvSpPr>
        <p:spPr>
          <a:xfrm>
            <a:off x="336153" y="285089"/>
            <a:ext cx="12332494" cy="8675422"/>
          </a:xfrm>
          <a:prstGeom prst="rect">
            <a:avLst/>
          </a:prstGeom>
        </p:spPr>
        <p:txBody>
          <a:bodyPr/>
          <a:lstStyle/>
          <a:p>
            <a:pPr>
              <a:defRPr u="sng"/>
            </a:pPr>
            <a:r>
              <a:t>Последствия от сопротивления внешнему влиянию могут быть очень тяжелыми, даже трагическими.</a:t>
            </a:r>
          </a:p>
          <a:p>
            <a:pPr/>
            <a:r>
              <a:t>В 1967 г. румынское правительство решило, что надо увеличить численность населения, и запретило аборты всем  женщинам младше сорока пяти лет. За нарушение запрета предусматривалось уголовное наказание.</a:t>
            </a:r>
          </a:p>
          <a:p>
            <a:pPr/>
            <a:r>
              <a:t>На некоторое время сразу после запрета рождаемость в стране утроилась. Но затем возобладало сопротивление внешнему воздействию.</a:t>
            </a:r>
          </a:p>
          <a:p>
            <a:pPr/>
            <a:r>
              <a:t>Хотя и контрацептивы, и аборты оставались под запретом, рождаемость постепенно снизилась практически до прежнего уровня. В первую очередь это объяснялось тем, что по стране распространились нелегальные аборты — опасные, увеличившие смертность среди женщин, решившихся на эту процедуру, в три раза. Кроме того, многих нежеланных детей, родившихся только потому, что аборты были запрещены, родители бросили или отдали в сиротские приюты. </a:t>
            </a:r>
          </a:p>
        </p:txBody>
      </p:sp>
      <p:sp>
        <p:nvSpPr>
          <p:cNvPr id="1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Румынские семьи были слишком бедны, чтобы вырастить столько детей, сколько возжелало правительство, и люди это понимали. Поэтому противились попыткам властей навязать большой размер семьи. Противились ценой собственного здоровья и благополучия тех детей,"/>
          <p:cNvSpPr txBox="1"/>
          <p:nvPr>
            <p:ph type="body" idx="21"/>
          </p:nvPr>
        </p:nvSpPr>
        <p:spPr>
          <a:xfrm>
            <a:off x="336153" y="107289"/>
            <a:ext cx="12332494" cy="9031022"/>
          </a:xfrm>
          <a:prstGeom prst="rect">
            <a:avLst/>
          </a:prstGeom>
        </p:spPr>
        <p:txBody>
          <a:bodyPr/>
          <a:lstStyle/>
          <a:p>
            <a:pPr/>
            <a:r>
              <a:t>Румынские семьи были слишком бедны, чтобы вырастить столько детей, сколько возжелало правительство, и люди это понимали. Поэтому противились попыткам властей навязать большой размер семьи. Противились ценой собственного здоровья и благополучия тех детей, кто оказался в приюте.</a:t>
            </a:r>
          </a:p>
          <a:p>
            <a:pPr/>
            <a:r>
              <a:t>Один из способов преодолеть сопротивление внешнему влиянию — перебороть его силой. Если в вашем распоряжении достаточно власти и силы и вы можете контролировать ее применение, то силовой подход может сработать, но только ценой всеобщего возмущения. И если впоследствии вы хоть на минуту ослабите хватку, может последовать взрыв.</a:t>
            </a:r>
          </a:p>
          <a:p>
            <a:pPr/>
            <a:r>
              <a:t>Румынский диктатор Николае Чаушеску много лет пытался силой преодолеть сопротивление собственного народа. Когда же его правительство пало, его расстреляли вместе с женой, а детей приговорили к тюремному заключению. Первое, что сделало новое правительство — сняло запрет на аборты и средства контрацепции.</a:t>
            </a:r>
          </a:p>
        </p:txBody>
      </p:sp>
      <p:sp>
        <p:nvSpPr>
          <p:cNvPr id="15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Другой способ преодолеть сопротивление внешнему влиянию противоречит тому, что говорит интуиция, поэтому обычно он даже в голову никому не приходит. Отступить. Прекратить воздействие извне, ведь оно все равно не дает результата.…"/>
          <p:cNvSpPr txBox="1"/>
          <p:nvPr>
            <p:ph type="body" idx="21"/>
          </p:nvPr>
        </p:nvSpPr>
        <p:spPr>
          <a:xfrm>
            <a:off x="336153" y="589889"/>
            <a:ext cx="12332494" cy="8065822"/>
          </a:xfrm>
          <a:prstGeom prst="rect">
            <a:avLst/>
          </a:prstGeom>
        </p:spPr>
        <p:txBody>
          <a:bodyPr/>
          <a:lstStyle/>
          <a:p>
            <a:pPr/>
            <a:r>
              <a:t>Другой способ преодолеть сопротивление внешнему влиянию противоречит тому, что говорит интуиция, поэтому обычно он даже в голову никому не приходит. </a:t>
            </a:r>
            <a:r>
              <a:rPr u="sng"/>
              <a:t>Отступить</a:t>
            </a:r>
            <a:r>
              <a:t>. Прекратить воздействие извне, ведь оно все равно не дает результата. </a:t>
            </a:r>
          </a:p>
          <a:p>
            <a:pPr/>
            <a:r>
              <a:t>Перенаправить силы и средства всех сторон с силового противостояния на что-нибудь более важное и полезное. Таким путем вы не добьетесь от системы желаемого, но последствия вовсе не будут такими ужасными, как кажется,  поскольку большая часть ваших усилий была направлена на то, чтобы подавить сопротивление, вызванное вашими же усилиями. </a:t>
            </a:r>
          </a:p>
          <a:p>
            <a:pPr/>
            <a:r>
              <a:rPr u="sng"/>
              <a:t>Если вы снимете это давление, тогда те, кто вам противостоит, тоже ослабят ответные действия</a:t>
            </a:r>
            <a:r>
              <a:t>. Так произошло в 1933 г. в США, когда был отменен «сухой закон». От хаоса, воцарившегося в стране с введением запрета на алкоголь, удалось избавиться почти повсеместно.</a:t>
            </a:r>
          </a:p>
        </p:txBody>
      </p:sp>
      <p:sp>
        <p:nvSpPr>
          <p:cNvPr id="1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Такое взаимное отступление позволяет более подробно изучить влияние обратных связей в системе, разглядеть за ними ограниченную рациональность и найти пути к тому, чтобы все участники системы достигли своих целей, одновременно смещая систему к состоянию, "/>
          <p:cNvSpPr txBox="1"/>
          <p:nvPr>
            <p:ph type="body" idx="21"/>
          </p:nvPr>
        </p:nvSpPr>
        <p:spPr>
          <a:xfrm>
            <a:off x="336153" y="170789"/>
            <a:ext cx="12332494" cy="8904022"/>
          </a:xfrm>
          <a:prstGeom prst="rect">
            <a:avLst/>
          </a:prstGeom>
        </p:spPr>
        <p:txBody>
          <a:bodyPr/>
          <a:lstStyle/>
          <a:p>
            <a:pPr/>
            <a:r>
              <a:t>Такое взаимное отступление позволяет более подробно изучить влияние обратных связей в системе, разглядеть за ними </a:t>
            </a:r>
            <a:r>
              <a:rPr u="sng"/>
              <a:t>ограниченную рациональность</a:t>
            </a:r>
            <a:r>
              <a:t> и найти пути к тому, чтобы </a:t>
            </a:r>
            <a:r>
              <a:rPr u="sng"/>
              <a:t>все участники системы достигли своих целей, одновременно смещая систему к состоянию, более благоприятному для всех.</a:t>
            </a:r>
            <a:endParaRPr u="sng"/>
          </a:p>
          <a:p>
            <a:pPr/>
            <a:r>
              <a:t>Например, если какая-то страна хочет увеличить рождаемость, первым делом надо спросить сами семьи, почему в них мало детей. Сразу выяснится, что это вовсе не потому, что люди не любят детей. Вероятно, им не хватает средств, времени, жилья, ощущения безопасности... В Венгрии практически одновременно с Румынией озаботились низкой рождаемостью, ведь она ведет к недостатку рабочей силы, а это чревато экономическим спадом. Венгерское правительство выяснило, что одна из причин малого количества детей в семьях заключалась в нехватке жилой площади, поэтому оно разработало программу по предоставлению жилья большим семьям.</a:t>
            </a:r>
          </a:p>
        </p:txBody>
      </p:sp>
      <p:sp>
        <p:nvSpPr>
          <p:cNvPr id="1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Программа была успешной лишь отчасти, поскольку кроме проблем с жильем существовали и другие. Но она была гораздо эффективнее румынской политики принуждения и не привела к таким ужасным последствиям.…"/>
          <p:cNvSpPr txBox="1"/>
          <p:nvPr>
            <p:ph type="body" idx="21"/>
          </p:nvPr>
        </p:nvSpPr>
        <p:spPr>
          <a:xfrm>
            <a:off x="336153" y="571044"/>
            <a:ext cx="12332494" cy="8103512"/>
          </a:xfrm>
          <a:prstGeom prst="rect">
            <a:avLst/>
          </a:prstGeom>
        </p:spPr>
        <p:txBody>
          <a:bodyPr/>
          <a:lstStyle/>
          <a:p>
            <a:pPr/>
            <a:r>
              <a:t>Программа была успешной лишь отчасти, поскольку кроме проблем с жильем существовали и другие. Но она была гораздо эффективнее румынской политики принуждения и не привела к таким ужасным последствиям. </a:t>
            </a:r>
          </a:p>
          <a:p>
            <a:pPr/>
            <a:r>
              <a:t>Самый действенный метод преодолеть сопротивление — каким-то способом </a:t>
            </a:r>
            <a:r>
              <a:rPr u="sng"/>
              <a:t>выровнять цели в подсистемах</a:t>
            </a:r>
            <a:r>
              <a:t>: например, предложить общую для всех участников цель, позволяющую им выйти за рамки собственной ограниченной рациональности.</a:t>
            </a:r>
          </a:p>
          <a:p>
            <a:pPr/>
            <a:r>
              <a:t>Если каждый сможет работать для достижения общей цели, не отвлекаясь на борьбу с остальными (то есть если все циклы обратной связи будут служить одной цели), результаты поразят воображение. Самый известный пример согласования общей цели — </a:t>
            </a:r>
            <a:r>
              <a:rPr b="1" u="sng"/>
              <a:t>подъем экономики во время войны или при восстановительных работах после военных действий или стихийных бедствий</a:t>
            </a:r>
            <a:r>
              <a:t>.</a:t>
            </a:r>
          </a:p>
        </p:txBody>
      </p:sp>
      <p:sp>
        <p:nvSpPr>
          <p:cNvPr id="1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Системные ловушки и возможности"/>
          <p:cNvSpPr txBox="1"/>
          <p:nvPr>
            <p:ph type="body" idx="21"/>
          </p:nvPr>
        </p:nvSpPr>
        <p:spPr>
          <a:xfrm>
            <a:off x="336153" y="3643251"/>
            <a:ext cx="12332494" cy="1959098"/>
          </a:xfrm>
          <a:prstGeom prst="rect">
            <a:avLst/>
          </a:prstGeom>
        </p:spPr>
        <p:txBody>
          <a:bodyPr/>
          <a:lstStyle>
            <a:lvl1pPr algn="ctr">
              <a:spcBef>
                <a:spcPts val="0"/>
              </a:spcBef>
              <a:defRPr sz="6000">
                <a:latin typeface="+mn-lt"/>
                <a:ea typeface="+mn-ea"/>
                <a:cs typeface="+mn-cs"/>
                <a:sym typeface="Helvetica Neue Medium"/>
              </a:defRPr>
            </a:lvl1pPr>
          </a:lstStyle>
          <a:p>
            <a:pPr/>
            <a:r>
              <a:t>Системные ловушки и возможности </a:t>
            </a:r>
          </a:p>
        </p:txBody>
      </p:sp>
      <p:sp>
        <p:nvSpPr>
          <p:cNvPr id="114"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Еще один пример — шведская демографическая политика. В 30-е гг. XX в. рождаемость в Швеции стремительно уменьшалась, и правительство было очень озабочено таким положением дел. В отличие от Венгрии и Румынии шведское правительство установило в качестве це"/>
          <p:cNvSpPr txBox="1"/>
          <p:nvPr>
            <p:ph type="body" idx="21"/>
          </p:nvPr>
        </p:nvSpPr>
        <p:spPr>
          <a:xfrm>
            <a:off x="336153" y="1123289"/>
            <a:ext cx="12332494" cy="6999022"/>
          </a:xfrm>
          <a:prstGeom prst="rect">
            <a:avLst/>
          </a:prstGeom>
        </p:spPr>
        <p:txBody>
          <a:bodyPr/>
          <a:lstStyle/>
          <a:p>
            <a:pPr/>
            <a:r>
              <a:t>Еще один пример — шведская демографическая политика. В 30-е гг. XX в. рождаемость в Швеции стремительно уменьшалась, и правительство было очень озабочено таким положением дел. В отличие от Венгрии и Румынии шведское правительство установило </a:t>
            </a:r>
            <a:r>
              <a:rPr b="1" u="sng"/>
              <a:t>в качестве цели не размер семьи, а качество ухода и заботы о детях</a:t>
            </a:r>
            <a:r>
              <a:t>. Любой ребенок должен быть желанным, и для его воспитания надо сделать все необходимое. Никто из детей не должен испытывать материальную нужду. Каждому должно быть гарантировано отличное образование и медицинское обслуживание. Эти цели были общими для правительства и для населения страны.</a:t>
            </a:r>
          </a:p>
          <a:p>
            <a:pPr/>
            <a:r>
              <a:t>Некоторое время рождаемость в стране оставалась низкой. Аборты и контрацепцию никто не запрещал, потому что дети должны быть желанными.</a:t>
            </a:r>
          </a:p>
        </p:txBody>
      </p:sp>
      <p:sp>
        <p:nvSpPr>
          <p:cNvPr id="1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Было широко распространено половое воспитание, законодательно облегчен развод, обеспечено бесплатное обслуживание в родильных домах, организована поддержка нуждающихся семей.…"/>
          <p:cNvSpPr txBox="1"/>
          <p:nvPr>
            <p:ph type="body" idx="21"/>
          </p:nvPr>
        </p:nvSpPr>
        <p:spPr>
          <a:xfrm>
            <a:off x="336153" y="501194"/>
            <a:ext cx="12332494" cy="8243212"/>
          </a:xfrm>
          <a:prstGeom prst="rect">
            <a:avLst/>
          </a:prstGeom>
        </p:spPr>
        <p:txBody>
          <a:bodyPr/>
          <a:lstStyle/>
          <a:p>
            <a:pPr/>
            <a:r>
              <a:t>Было широко распространено половое воспитание, законодательно облегчен развод, обеспечено бесплатное обслуживание в родильных домах, организована поддержка нуждающихся семей. </a:t>
            </a:r>
          </a:p>
          <a:p>
            <a:pPr/>
            <a:r>
              <a:t>Значительно увеличились инвестиции в образование и здравоохранение. С той поры рождаемость в Швеции </a:t>
            </a:r>
            <a:r>
              <a:rPr u="sng"/>
              <a:t>несколько раз плавно увеличивалась и снижалась, без резких изменений и паники, потому что вся страна понимала, что есть более важная цель, чем просто увеличение количества шведов.</a:t>
            </a:r>
            <a:endParaRPr u="sng"/>
          </a:p>
          <a:p>
            <a:pPr/>
            <a:r>
              <a:t>Выработать общую цель можно не всегда, но этот вариант развития событий, пожалуй, самый предпочтительный. </a:t>
            </a:r>
          </a:p>
          <a:p>
            <a:pPr>
              <a:defRPr b="1" u="sng"/>
            </a:pPr>
            <a:r>
              <a:t>Найти общую цель можно только в том случае, если выйти за рамки узких собственных целей и задуматься о благополучии в долговременной перспективе, причем для всей системы.</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Ловушка: сопротивление внешнему влиянию…"/>
          <p:cNvSpPr txBox="1"/>
          <p:nvPr>
            <p:ph type="body" idx="21"/>
          </p:nvPr>
        </p:nvSpPr>
        <p:spPr>
          <a:xfrm>
            <a:off x="336153" y="996289"/>
            <a:ext cx="12332494" cy="7253022"/>
          </a:xfrm>
          <a:prstGeom prst="rect">
            <a:avLst/>
          </a:prstGeom>
        </p:spPr>
        <p:txBody>
          <a:bodyPr/>
          <a:lstStyle/>
          <a:p>
            <a:pPr>
              <a:defRPr b="1" u="sng"/>
            </a:pPr>
            <a:r>
              <a:t>Ловушка: сопротивление внешнему влиянию</a:t>
            </a:r>
          </a:p>
          <a:p>
            <a:pPr/>
            <a:r>
              <a:t>Когда различные участники системы пытаются изменить значение запаса каждый в своем направлении, результатом может быть сопротивление внешнему влиянию. Любые действия участников, особенно те, которые окажутся эффективными, приведут лишь к тому, что запас изменится в сторону от целей других участников системы, что породит дополнительное сопротивление. Результат не нравится никому, но все прилагают усилия к тому, чтобы его сохранить.</a:t>
            </a:r>
          </a:p>
          <a:p>
            <a:pPr>
              <a:defRPr b="1" u="sng"/>
            </a:pPr>
            <a:r>
              <a:t>Способ выхода</a:t>
            </a:r>
          </a:p>
          <a:p>
            <a:pPr/>
            <a:r>
              <a:t>Снять давление. Собрать всех участников и перенаправить их силы с взаимного противостояния на достижение целей каждого путем, приемлемым для всех сторон. Или поставить более важную цель, которая стала бы общей для всех.</a:t>
            </a:r>
          </a:p>
        </p:txBody>
      </p:sp>
      <p:sp>
        <p:nvSpPr>
          <p:cNvPr id="1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2. Трагедия общин (ресурсов общего пользования)…"/>
          <p:cNvSpPr txBox="1"/>
          <p:nvPr>
            <p:ph type="body" idx="21"/>
          </p:nvPr>
        </p:nvSpPr>
        <p:spPr>
          <a:xfrm>
            <a:off x="336153" y="1650339"/>
            <a:ext cx="12332494" cy="5944922"/>
          </a:xfrm>
          <a:prstGeom prst="rect">
            <a:avLst/>
          </a:prstGeom>
        </p:spPr>
        <p:txBody>
          <a:bodyPr/>
          <a:lstStyle/>
          <a:p>
            <a:pPr>
              <a:defRPr b="1" u="sng"/>
            </a:pPr>
            <a:r>
              <a:t>2. Трагедия общин (ресурсов общего пользования)</a:t>
            </a:r>
          </a:p>
          <a:p>
            <a:pPr/>
            <a:r>
              <a:t>На прошлой неделе лидеры коалиции, выступающей за канцлера Гельмута Коля, вместе с представителями Христианского демократического союза достигли соглашения с находящимися в оппозиции Социальными демократами.</a:t>
            </a:r>
          </a:p>
          <a:p>
            <a:pPr/>
            <a:r>
              <a:t>После многомесячного противостояния стороны договорились совместно бороться с наплывом экономических мигрантов путем выработки более строгих требований к лицам, претендующим на получение политического убежища.</a:t>
            </a:r>
          </a:p>
          <a:p>
            <a:pPr algn="r">
              <a:spcBef>
                <a:spcPts val="2000"/>
              </a:spcBef>
              <a:defRPr i="1"/>
            </a:pPr>
            <a:r>
              <a:t>Джон Кушман-младший.</a:t>
            </a:r>
            <a:br/>
            <a:r>
              <a:t>International Herald Tribune</a:t>
            </a:r>
          </a:p>
        </p:txBody>
      </p:sp>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Ловушка под названием «трагедия общин» возникает тогда, когда нарастание напряжения или простой физический рост происходят в общей среде, подверженной эрозии или постепенному разрушению.…"/>
          <p:cNvSpPr txBox="1"/>
          <p:nvPr>
            <p:ph type="body" idx="21"/>
          </p:nvPr>
        </p:nvSpPr>
        <p:spPr>
          <a:xfrm>
            <a:off x="336153" y="227939"/>
            <a:ext cx="12332494" cy="8789722"/>
          </a:xfrm>
          <a:prstGeom prst="rect">
            <a:avLst/>
          </a:prstGeom>
        </p:spPr>
        <p:txBody>
          <a:bodyPr/>
          <a:lstStyle/>
          <a:p>
            <a:pPr/>
            <a:r>
              <a:t>Ловушка под названием «трагедия общин» возникает тогда, когда нарастание напряжения или простой физический рост происходят в общей среде, подверженной эрозии или постепенному разрушению.</a:t>
            </a:r>
          </a:p>
          <a:p>
            <a:pPr/>
            <a:r>
              <a:t>Эколог Гаррет Хардин еще в 1968 г. написал статью об общинах — сейчас она уже считается классикой науки. В качестве примера Хардин использовал общественные пастбища:</a:t>
            </a:r>
          </a:p>
          <a:p>
            <a:pPr/>
            <a:r>
              <a:t>«Пре</a:t>
            </a:r>
            <a:r>
              <a:rPr i="1"/>
              <a:t>дставьте себе пастбище, которым может пользоваться любой член общины. Разумеется, каждый пастух стремится к тому, чтобы в его стаде было как можно больше голов скота... Явно или неявно, осознанно или нет, но каждый пастух задается вопросом: "Что, если я добавлю еще одно животное к своему стаду? Будет ли мне это выгодно?"...</a:t>
            </a:r>
            <a:endParaRPr i="1"/>
          </a:p>
          <a:p>
            <a:pPr>
              <a:defRPr i="1"/>
            </a:pPr>
            <a:r>
              <a:t>Поскольку любой пастух получает выручку с каждой проданной головы скота (и с добавленного животного в том числе), его выгода очевидна — запишем ее как +1...</a:t>
            </a:r>
          </a:p>
        </p:txBody>
      </p:sp>
      <p:sp>
        <p:nvSpPr>
          <p:cNvPr id="1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От последствий чрезмерного выпаса страдают все, ... но потери каждого отдельно взятого пастуха от ухудшения качества угодий составят лишь малую долю от -1.…"/>
          <p:cNvSpPr txBox="1"/>
          <p:nvPr>
            <p:ph type="body" idx="21"/>
          </p:nvPr>
        </p:nvSpPr>
        <p:spPr>
          <a:xfrm>
            <a:off x="336153" y="418439"/>
            <a:ext cx="12332494" cy="8408722"/>
          </a:xfrm>
          <a:prstGeom prst="rect">
            <a:avLst/>
          </a:prstGeom>
        </p:spPr>
        <p:txBody>
          <a:bodyPr/>
          <a:lstStyle/>
          <a:p>
            <a:pPr>
              <a:defRPr i="1"/>
            </a:pPr>
            <a:r>
              <a:t>От последствий чрезмерного выпаса страдают все, ... но потери каждого отдельно взятого пастуха от ухудшения качества угодий составят лишь малую долю от -1.</a:t>
            </a:r>
          </a:p>
          <a:p>
            <a:pPr>
              <a:defRPr i="1"/>
            </a:pPr>
            <a:r>
              <a:t>Любой </a:t>
            </a:r>
            <a:r>
              <a:rPr u="sng"/>
              <a:t>рационально мыслящий</a:t>
            </a:r>
            <a:r>
              <a:t> пастух придет к выводу, что ему выгодно добавить еще одно животное к стаду. </a:t>
            </a:r>
          </a:p>
          <a:p>
            <a:pPr>
              <a:defRPr i="1"/>
            </a:pPr>
            <a:r>
              <a:t>Потом еще одно. И еще... </a:t>
            </a:r>
          </a:p>
          <a:p>
            <a:pPr>
              <a:defRPr i="1"/>
            </a:pPr>
            <a:r>
              <a:t>К такому же выводу приходят и все остальные пастухи в общине — все, кто мыслит </a:t>
            </a:r>
            <a:r>
              <a:rPr u="sng"/>
              <a:t>рационально</a:t>
            </a:r>
            <a:r>
              <a:t>. </a:t>
            </a:r>
          </a:p>
          <a:p>
            <a:pPr>
              <a:defRPr i="1"/>
            </a:pPr>
            <a:r>
              <a:t>В этом и заключается трагедия. Каждый пастух ... попадает в замкнутый круг, заставляющий его без конца увеличивать стадо. </a:t>
            </a:r>
          </a:p>
          <a:p>
            <a:pPr>
              <a:defRPr i="1" u="sng"/>
            </a:pPr>
            <a:r>
              <a:t>Но ведь пастбище не бесконечно. </a:t>
            </a:r>
          </a:p>
          <a:p>
            <a:pPr>
              <a:defRPr i="1" u="sng"/>
            </a:pPr>
            <a:r>
              <a:t>Мир конечен. </a:t>
            </a:r>
          </a:p>
          <a:p>
            <a:pPr>
              <a:defRPr i="1" u="sng"/>
            </a:pPr>
            <a:r>
              <a:t>Результатом будет полное разрушение, но все как один устремляются к нему, преследуя собственные интересы».</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Вот она, ограниченная рациональность во всей красе!…"/>
          <p:cNvSpPr txBox="1"/>
          <p:nvPr>
            <p:ph type="body" idx="21"/>
          </p:nvPr>
        </p:nvSpPr>
        <p:spPr>
          <a:xfrm>
            <a:off x="336153" y="1047089"/>
            <a:ext cx="12332494" cy="7151422"/>
          </a:xfrm>
          <a:prstGeom prst="rect">
            <a:avLst/>
          </a:prstGeom>
        </p:spPr>
        <p:txBody>
          <a:bodyPr/>
          <a:lstStyle/>
          <a:p>
            <a:pPr>
              <a:defRPr u="sng"/>
            </a:pPr>
            <a:r>
              <a:t>Вот она, ограниченная рациональность во всей красе!</a:t>
            </a:r>
          </a:p>
          <a:p>
            <a:pPr/>
            <a:r>
              <a:t>В любой такой системе, прежде всего, </a:t>
            </a:r>
            <a:r>
              <a:rPr b="1" u="sng"/>
              <a:t>есть ресурс, находящийся в общественном пользовании</a:t>
            </a:r>
            <a:r>
              <a:t> (в данном случае пастбище). </a:t>
            </a:r>
          </a:p>
          <a:p>
            <a:pPr/>
            <a:r>
              <a:t>Трагедии общин потенциально подвержены те системы, в которых ресурс </a:t>
            </a:r>
          </a:p>
          <a:p>
            <a:pPr marL="444500" indent="-444500">
              <a:buSzPct val="145000"/>
              <a:buChar char="•"/>
            </a:pPr>
            <a:r>
              <a:t>не просто ограничен,</a:t>
            </a:r>
          </a:p>
          <a:p>
            <a:pPr marL="444500" indent="-444500">
              <a:buSzPct val="145000"/>
              <a:buChar char="•"/>
            </a:pPr>
            <a:r>
              <a:t>а еще и ухудшается,</a:t>
            </a:r>
          </a:p>
          <a:p>
            <a:pPr marL="444500" indent="-444500">
              <a:buSzPct val="145000"/>
              <a:buChar char="•"/>
            </a:pPr>
            <a:r>
              <a:t>разрушается при слишком интенсивном использовании. </a:t>
            </a:r>
          </a:p>
          <a:p>
            <a:pPr/>
            <a:r>
              <a:rPr u="sng"/>
              <a:t>После определенной критической точки</a:t>
            </a:r>
            <a:r>
              <a:t> начнет работать закономерность: чем меньше останется ресурса, тем меньше его способность к самовосстановлению, и тем скорее он будет полностью разрушен.</a:t>
            </a:r>
          </a:p>
        </p:txBody>
      </p:sp>
      <p:sp>
        <p:nvSpPr>
          <p:cNvPr id="1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Когда травы на пастбище остается мало, коровы полностью выедают стебли и повреждают корни, и тогда новая трава вырасти не может. Корни уже не удерживают почву, ее смывают дожди. Чем меньше остается почвы, тем хуже растет трава, и далее по кругу. Очередно"/>
          <p:cNvSpPr txBox="1"/>
          <p:nvPr>
            <p:ph type="body" idx="21"/>
          </p:nvPr>
        </p:nvSpPr>
        <p:spPr>
          <a:xfrm>
            <a:off x="336153" y="571044"/>
            <a:ext cx="12332494" cy="8103512"/>
          </a:xfrm>
          <a:prstGeom prst="rect">
            <a:avLst/>
          </a:prstGeom>
        </p:spPr>
        <p:txBody>
          <a:bodyPr/>
          <a:lstStyle/>
          <a:p>
            <a:pPr/>
            <a:r>
              <a:t>Когда травы на пастбище остается мало, коровы полностью выедают стебли и </a:t>
            </a:r>
            <a:r>
              <a:rPr u="sng"/>
              <a:t>повреждают корни, и тогда новая трава вырасти не может</a:t>
            </a:r>
            <a:r>
              <a:t>. Корни уже не удерживают почву, ее смывают дожди. Чем меньше остается почвы, тем хуже растет трава, и далее по кругу. </a:t>
            </a:r>
            <a:r>
              <a:rPr b="1" u="sng"/>
              <a:t>Очередной усиливающий цикл обратной связи нарастает, как снежный ком.</a:t>
            </a:r>
            <a:endParaRPr b="1" u="sng"/>
          </a:p>
          <a:p>
            <a:pPr/>
            <a:r>
              <a:t>В общественной системе также должны быть потребители ресурса (в нашем случае — коровы и их хозяева), у которых есть стремление увеличивать численность, причем это увеличение происходит со скоростью, </a:t>
            </a:r>
            <a:r>
              <a:rPr u="sng"/>
              <a:t>на которую никак не влияет состояние общественного ресурса</a:t>
            </a:r>
            <a:r>
              <a:t>. У каждого отдельно взятого пастуха нет никаких оснований или стимулов, нет сильной обратной связи к тому, чтобы стремиться предотвратить перевыпас и не увеличивать количество скота на общественном пастбище. </a:t>
            </a:r>
          </a:p>
          <a:p>
            <a:pPr>
              <a:defRPr b="1" u="sng"/>
            </a:pPr>
            <a:r>
              <a:t>Наоборот, их выгода от увеличения стада очевидна.</a:t>
            </a:r>
          </a:p>
        </p:txBody>
      </p:sp>
      <p:sp>
        <p:nvSpPr>
          <p:cNvPr id="1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В Германии каждый отдельно взятый иммигрант, просящий политическое убежище, рассчитывает получить выгоду от гостеприимных законов этой страны.…"/>
          <p:cNvSpPr txBox="1"/>
          <p:nvPr>
            <p:ph type="body" idx="21"/>
          </p:nvPr>
        </p:nvSpPr>
        <p:spPr>
          <a:xfrm>
            <a:off x="336153" y="1225094"/>
            <a:ext cx="12332494" cy="6795412"/>
          </a:xfrm>
          <a:prstGeom prst="rect">
            <a:avLst/>
          </a:prstGeom>
        </p:spPr>
        <p:txBody>
          <a:bodyPr/>
          <a:lstStyle/>
          <a:p>
            <a:pPr/>
            <a:r>
              <a:t>В Германии каждый отдельно взятый иммигрант, просящий политическое убежище, рассчитывает получить выгоду от гостеприимных законов этой страны.  </a:t>
            </a:r>
          </a:p>
          <a:p>
            <a:pPr/>
            <a:r>
              <a:t>У него нет никаких оснований предполагать, что Германию уже наводнил поток таких же мигрантов, и что это неизбежно приведет к ужесточению законов.  </a:t>
            </a:r>
          </a:p>
          <a:p>
            <a:pPr/>
            <a:r>
              <a:t>Наоборот, из-за того, что в Германии начали обсуждать такое ужесточение, иммигранты стали только больше торопиться, чтобы успеть проскочить до того, как законы станут строже!</a:t>
            </a:r>
          </a:p>
          <a:p>
            <a:pPr>
              <a:defRPr b="1" u="sng"/>
            </a:pPr>
            <a:r>
              <a:t>Трагедия общин возникает там, где обратная связь от ресурса либо сильно запаздывает, либо приходит не в ту точку и не ограничивает численность потребителей ресурса.</a:t>
            </a:r>
          </a:p>
        </p:txBody>
      </p:sp>
      <p:sp>
        <p:nvSpPr>
          <p:cNvPr id="19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Чем больше потребителей ресурса, тем интенсивнее он расходуется. Чем больше израсходовано, тем меньше остается на долю каждого. Когда потребители следуют ограниченной рациональности общин («С какой стати именно я должен ограничивать свое стадо?»), никому"/>
          <p:cNvSpPr txBox="1"/>
          <p:nvPr>
            <p:ph type="body" idx="21"/>
          </p:nvPr>
        </p:nvSpPr>
        <p:spPr>
          <a:xfrm>
            <a:off x="336153" y="1008989"/>
            <a:ext cx="12332494" cy="7227622"/>
          </a:xfrm>
          <a:prstGeom prst="rect">
            <a:avLst/>
          </a:prstGeom>
        </p:spPr>
        <p:txBody>
          <a:bodyPr/>
          <a:lstStyle/>
          <a:p>
            <a:pPr/>
            <a:r>
              <a:t>Чем больше потребителей ресурса, тем интенсивнее он расходуется. Чем больше израсходовано, тем меньше остается на долю каждого. Когда потребители следуют ограниченной рациональности общин («С какой стати именно я должен ограничивать свое стадо?»), никому из них нет смысла уменьшать собственное потребление. </a:t>
            </a:r>
          </a:p>
          <a:p>
            <a:pPr/>
            <a:r>
              <a:t>Но в один прекрасный день скорость расходования ресурса превысит возможности его восстановления.   </a:t>
            </a:r>
          </a:p>
          <a:p>
            <a:pPr/>
            <a:r>
              <a:t>Поскольку обратной связи, ограничивающей потребление каждого, нет, перепотребление будет продолжаться, а ресурс истощаться.</a:t>
            </a:r>
          </a:p>
          <a:p>
            <a:pPr/>
            <a:r>
              <a:t>В конце концов усиливающий цикл, ответственный за эрозию, приведет к полному разрушению ресурса, и в результате пострадают все потребители.</a:t>
            </a:r>
          </a:p>
        </p:txBody>
      </p:sp>
      <p:sp>
        <p:nvSpPr>
          <p:cNvPr id="1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Рациональная элита... Они знают умные слова, всё, что нужно знать о науке и технике, но им катастрофически не хватает кругозора. Среди них есть марксисты и иезуиты, выпускники Гарварда со степенями по деловому администрированию и кадровые военные... И у "/>
          <p:cNvSpPr txBox="1"/>
          <p:nvPr>
            <p:ph type="body" idx="21"/>
          </p:nvPr>
        </p:nvSpPr>
        <p:spPr>
          <a:xfrm>
            <a:off x="336153" y="2024989"/>
            <a:ext cx="12332494" cy="5195622"/>
          </a:xfrm>
          <a:prstGeom prst="rect">
            <a:avLst/>
          </a:prstGeom>
        </p:spPr>
        <p:txBody>
          <a:bodyPr/>
          <a:lstStyle/>
          <a:p>
            <a:pPr/>
            <a:r>
              <a:t>Рациональная элита... Они знают умные слова, всё, что нужно знать о науке и технике, но им катастрофически не хватает кругозора. Среди них есть марксисты и иезуиты, выпускники Гарварда со степенями по деловому администрированию и кадровые военные... И у всех одна и та же проблема: как заставить их конкретную систему работать. А цивилизация тем временем... Становится все менее понятной и все больше теряет нить развития.</a:t>
            </a:r>
          </a:p>
          <a:p>
            <a:pPr algn="r">
              <a:spcBef>
                <a:spcPts val="2000"/>
              </a:spcBef>
              <a:defRPr i="1"/>
            </a:pPr>
            <a:r>
              <a:t>Джон Рэлстон Сол,</a:t>
            </a:r>
            <a:br/>
            <a:r>
              <a:t>политолог</a:t>
            </a:r>
          </a:p>
        </p:txBody>
      </p:sp>
      <p:sp>
        <p:nvSpPr>
          <p:cNvPr id="117"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Наверняка вы считаете, что никакая группа людей не может вести себя так недальновидно, чтобы подорвать существование собственной общины.…"/>
          <p:cNvSpPr txBox="1"/>
          <p:nvPr>
            <p:ph type="body" idx="21"/>
          </p:nvPr>
        </p:nvSpPr>
        <p:spPr>
          <a:xfrm>
            <a:off x="336153" y="945489"/>
            <a:ext cx="12332494" cy="7354622"/>
          </a:xfrm>
          <a:prstGeom prst="rect">
            <a:avLst/>
          </a:prstGeom>
        </p:spPr>
        <p:txBody>
          <a:bodyPr/>
          <a:lstStyle/>
          <a:p>
            <a:pPr/>
            <a:r>
              <a:t>Наверняка вы считаете, что никакая группа людей не может вести себя так недальновидно, чтобы подорвать существование собственной общины. </a:t>
            </a:r>
          </a:p>
          <a:p>
            <a:pPr>
              <a:defRPr u="sng"/>
            </a:pPr>
            <a:r>
              <a:t>Однако случаев, когда «трагедия общин» может привести и действительно приводила к трагедии, очень много.</a:t>
            </a:r>
          </a:p>
          <a:p>
            <a:pPr/>
            <a:r>
              <a:t>Вот лишь несколько примеров.</a:t>
            </a:r>
          </a:p>
          <a:p>
            <a:pPr marL="444500" indent="-444500">
              <a:buSzPct val="145000"/>
              <a:buChar char="•"/>
            </a:pPr>
            <a:r>
              <a:t>Неограниченный доступ в национальные парки и заповедники может привести к тому, что толпы посетителей разрушат всю природную красоту.</a:t>
            </a:r>
          </a:p>
          <a:p>
            <a:pPr marL="444500" indent="-444500">
              <a:buSzPct val="145000"/>
              <a:buChar char="•"/>
            </a:pPr>
            <a:r>
              <a:t>Использование ископаемого топлива приносит явную и немедленную пользу каждому потребителю, несмотря на то, что выбросы углекислого газа от его сжигания приводят к увеличению концентрации парниковых газов в атмосфере и вызывают глобальное изменение климата.</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Каждая семья может иметь столько детей, сколько захочет, но расходы на образование, здравоохранение и обеспечение благоприятной окружающей среды для детей ложатся на все общество, и это может привести к тому, что оно не сможет поддерживать их всех. (Имен"/>
          <p:cNvSpPr txBox="1"/>
          <p:nvPr>
            <p:ph type="body" idx="21"/>
          </p:nvPr>
        </p:nvSpPr>
        <p:spPr>
          <a:xfrm>
            <a:off x="336153" y="2888589"/>
            <a:ext cx="12332494" cy="3468422"/>
          </a:xfrm>
          <a:prstGeom prst="rect">
            <a:avLst/>
          </a:prstGeom>
        </p:spPr>
        <p:txBody>
          <a:bodyPr/>
          <a:lstStyle>
            <a:lvl1pPr marL="444500" indent="-444500">
              <a:buSzPct val="145000"/>
              <a:buChar char="•"/>
            </a:lvl1pPr>
          </a:lstStyle>
          <a:p>
            <a:pPr/>
            <a:r>
              <a:t>Каждая семья может иметь столько детей, сколько захочет, но расходы на образование, здравоохранение и обеспечение благоприятной окружающей среды для детей ложатся на все общество, и это может привести к тому, что оно не сможет поддерживать их всех. (Именно этот пример натолкнул Хардина на мысль написать статью, ставшую впоследствии знаменитой.)</a:t>
            </a:r>
          </a:p>
        </p:txBody>
      </p:sp>
      <p:sp>
        <p:nvSpPr>
          <p:cNvPr id="20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Все эти примеры объединяет общая черта: чрезмерная эксплуатация возобновимых ресурсов. Такую структуру в нашем «системном зоопарке» вы уже встречали.…"/>
          <p:cNvSpPr txBox="1"/>
          <p:nvPr>
            <p:ph type="body" idx="21"/>
          </p:nvPr>
        </p:nvSpPr>
        <p:spPr>
          <a:xfrm>
            <a:off x="336153" y="208889"/>
            <a:ext cx="12332494" cy="8827822"/>
          </a:xfrm>
          <a:prstGeom prst="rect">
            <a:avLst/>
          </a:prstGeom>
        </p:spPr>
        <p:txBody>
          <a:bodyPr/>
          <a:lstStyle/>
          <a:p>
            <a:pPr/>
            <a:r>
              <a:t>Все эти примеры объединяет общая черта: ч</a:t>
            </a:r>
            <a:r>
              <a:rPr b="1" u="sng"/>
              <a:t>резмерная эксплуатация возобновимых ресурсов.</a:t>
            </a:r>
            <a:r>
              <a:t> Такую структуру в нашем «системном зоопарке» вы уже встречали.</a:t>
            </a:r>
          </a:p>
          <a:p>
            <a:pPr/>
            <a:r>
              <a:t>Трагедия может скрываться не только в использовании общественных ресурсов, но также и в использовании общественных стоков, в которые поступают все виды отходов и загрязнений. </a:t>
            </a:r>
          </a:p>
          <a:p>
            <a:pPr/>
            <a:r>
              <a:t>Семья, компания, население страны смогут снижать расходы, увеличивать доходы или расти быстрее, если с их отходами будет разбираться все сообщество (перерабатывать или захоранивать — уже неважно). </a:t>
            </a:r>
          </a:p>
          <a:p>
            <a:pPr/>
            <a:r>
              <a:t>Если вам самим приходится жить лишь с малой частью собственных отходов (или вообще без них, если их уносит ветром или удается отправить вниз по течению), это дает большое преимущество.</a:t>
            </a:r>
          </a:p>
          <a:p>
            <a:pPr/>
            <a:r>
              <a:t>И у того, кто загрязняет, нет никаких причин перестать это делать.</a:t>
            </a:r>
          </a:p>
        </p:txBody>
      </p:sp>
      <p:sp>
        <p:nvSpPr>
          <p:cNvPr id="2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В таких случаях обратная связь, влияющая на скорость использования общественного ресурса — как источника, так и стока — слишком мала.…"/>
          <p:cNvSpPr txBox="1"/>
          <p:nvPr>
            <p:ph type="body" idx="21"/>
          </p:nvPr>
        </p:nvSpPr>
        <p:spPr>
          <a:xfrm>
            <a:off x="336153" y="945489"/>
            <a:ext cx="12332494" cy="7354622"/>
          </a:xfrm>
          <a:prstGeom prst="rect">
            <a:avLst/>
          </a:prstGeom>
        </p:spPr>
        <p:txBody>
          <a:bodyPr/>
          <a:lstStyle/>
          <a:p>
            <a:pPr>
              <a:defRPr u="sng"/>
            </a:pPr>
            <a:r>
              <a:t>В таких случаях обратная связь, влияющая на скорость использования общественного ресурса — как источника, так и стока — слишком мала.</a:t>
            </a:r>
          </a:p>
          <a:p>
            <a:pPr/>
            <a:r>
              <a:t>Если вы считаете, что логику потребителя общественного ресурса сложно понять, спросите себя, насколько вы сами склонны договориться с соседями, чтобы подвозить друг друга на работу, а не ездить каждому в своей машине? </a:t>
            </a:r>
          </a:p>
          <a:p>
            <a:pPr/>
            <a:r>
              <a:t>А ведь это способно существенно уменьшить загрязнение воздуха...</a:t>
            </a:r>
          </a:p>
          <a:p>
            <a:pPr/>
            <a:r>
              <a:t>Как часто вы убираете за собой, если где-то намусорили?</a:t>
            </a:r>
          </a:p>
          <a:p>
            <a:pPr/>
            <a:r>
              <a:t>Структура общин поощряет эгоистичное поведение, делает его более выгодным и потому более распространенным, чем ответственное поведение в заботе обо всем сообществе и о будущем.</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Трагедии общин можно избежать, и таких способов три.…"/>
          <p:cNvSpPr txBox="1"/>
          <p:nvPr>
            <p:ph type="body" idx="21"/>
          </p:nvPr>
        </p:nvSpPr>
        <p:spPr>
          <a:xfrm>
            <a:off x="336153" y="266039"/>
            <a:ext cx="12332494" cy="8713522"/>
          </a:xfrm>
          <a:prstGeom prst="rect">
            <a:avLst/>
          </a:prstGeom>
        </p:spPr>
        <p:txBody>
          <a:bodyPr/>
          <a:lstStyle/>
          <a:p>
            <a:pPr/>
            <a:r>
              <a:t>Трагедии общин можно избежать, и таких способов три.</a:t>
            </a:r>
          </a:p>
          <a:p>
            <a:pPr marL="228600" indent="-228600">
              <a:buSzPct val="100000"/>
              <a:buChar char="•"/>
            </a:pPr>
            <a:r>
              <a:rPr b="1" u="sng"/>
              <a:t>Обучать и убеждать</a:t>
            </a:r>
            <a:r>
              <a:t>. Нужно помочь людям увидеть последствия неумеренного использования общественного ресурса. Надо обращаться к моральным принципам, призывать к умеренности. Нарушение этих правил должно ассоциироваться в обществе с осуждением и презрением.</a:t>
            </a:r>
          </a:p>
          <a:p>
            <a:pPr marL="228600" indent="-228600">
              <a:buSzPct val="100000"/>
              <a:buChar char="•"/>
            </a:pPr>
            <a:r>
              <a:rPr b="1" u="sng"/>
              <a:t>Приватизировать общественный ресурс</a:t>
            </a:r>
            <a:r>
              <a:t>. Его необходимо разделить так, чтобы каждый получал результат от своих собственных действий. Если кто-то из индивидуальных потребителей утратит чувство меры и выйдет за пределы емкости своей доли, то последствия затронут только его самого и никак не отразятся на остальных.</a:t>
            </a:r>
          </a:p>
          <a:p>
            <a:pPr marL="228600" indent="-228600">
              <a:buSzPct val="100000"/>
              <a:buChar char="•"/>
            </a:pPr>
            <a:r>
              <a:rPr b="1" u="sng"/>
              <a:t>Управлять общинами</a:t>
            </a:r>
            <a:r>
              <a:t>. «Взаимное принуждение по общему согласию». От полного запрета определенных видов деятельности до распределения квот, выдачи лицензий, введения налогов и стимулов. Чтобы эти меры дали результат — правопорядок и система наказаний и штрафов.</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ПЕРВОЕ ИЗ ПРЕДЛАГАЕМЫХ РЕШЕНИЙ — метод убеждения — пытается удержать уровень потребления общественного ресурса достаточно низким за счет морального давления, чтобы ресурсом не злоупотребляли.…"/>
          <p:cNvSpPr txBox="1"/>
          <p:nvPr>
            <p:ph type="body" idx="21"/>
          </p:nvPr>
        </p:nvSpPr>
        <p:spPr>
          <a:xfrm>
            <a:off x="336153" y="1859889"/>
            <a:ext cx="12332494" cy="5525822"/>
          </a:xfrm>
          <a:prstGeom prst="rect">
            <a:avLst/>
          </a:prstGeom>
        </p:spPr>
        <p:txBody>
          <a:bodyPr/>
          <a:lstStyle/>
          <a:p>
            <a:pPr/>
            <a:r>
              <a:rPr u="sng"/>
              <a:t>ПЕРВОЕ ИЗ ПРЕДЛАГАЕМЫХ РЕШЕНИЙ</a:t>
            </a:r>
            <a:r>
              <a:t> — метод убеждения — пытается удержать уровень потребления общественного ресурса достаточно низким за счет морального давления, чтобы ресурсом не злоупотребляли. </a:t>
            </a:r>
          </a:p>
          <a:p>
            <a:pPr/>
            <a:r>
              <a:rPr u="sng"/>
              <a:t>ВТОРОЙ</a:t>
            </a:r>
            <a:r>
              <a:t>, приватизационный, приводит к возникновению непосредственной обратной связи между состоянием ресурса и теми, кто его использует: прибыли и потери достаются непосредственно тому, кто принимал решение. </a:t>
            </a:r>
            <a:r>
              <a:rPr u="sng"/>
              <a:t>Владелец ресурса по-прежнему может злоупотреблять им</a:t>
            </a:r>
            <a:r>
              <a:t>, но теперь это можно отнести только на счет его собственной глупости или невежества. </a:t>
            </a:r>
          </a:p>
        </p:txBody>
      </p:sp>
      <p:sp>
        <p:nvSpPr>
          <p:cNvPr id="2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ТРЕТЬЕ РЕШЕНИЕ — управление — вводит косвенную обратную связь между состоянием ресурса и его потребителями, через внешнего регулятора. Чтобы такая обратная связь действительно работала, регулятор должен быть достаточно компетентен, чтобы отслеживать и пр"/>
          <p:cNvSpPr txBox="1"/>
          <p:nvPr>
            <p:ph type="body" idx="21"/>
          </p:nvPr>
        </p:nvSpPr>
        <p:spPr>
          <a:xfrm>
            <a:off x="336153" y="1491589"/>
            <a:ext cx="12332494" cy="6262422"/>
          </a:xfrm>
          <a:prstGeom prst="rect">
            <a:avLst/>
          </a:prstGeom>
        </p:spPr>
        <p:txBody>
          <a:bodyPr/>
          <a:lstStyle/>
          <a:p>
            <a:pPr/>
            <a:r>
              <a:rPr u="sng"/>
              <a:t>ТРЕТЬЕ РЕШЕНИЕ</a:t>
            </a:r>
            <a:r>
              <a:t> — управление — вводит косвенную обратную связь между состоянием ресурса и его потребителями, через внешнего регулятора. Чтобы такая обратная связь действительно работала, регулятор должен быть </a:t>
            </a:r>
            <a:r>
              <a:rPr u="sng"/>
              <a:t>достаточно компетентен</a:t>
            </a:r>
            <a:r>
              <a:t>, чтобы отслеживать и правильно определять состояние ресурса, к тому же он должен располагать эффективными мерами воздействия и действительно заботиться о благе всего сообщества, то есть не должно быть:</a:t>
            </a:r>
          </a:p>
          <a:p>
            <a:pPr marL="444500" indent="-444500">
              <a:buSzPct val="145000"/>
              <a:buChar char="•"/>
            </a:pPr>
            <a:r>
              <a:t>ни проявлений слабости</a:t>
            </a:r>
          </a:p>
          <a:p>
            <a:pPr marL="444500" indent="-444500">
              <a:buSzPct val="145000"/>
              <a:buChar char="•"/>
            </a:pPr>
            <a:r>
              <a:t>ни плохой информированности</a:t>
            </a:r>
          </a:p>
          <a:p>
            <a:pPr marL="444500" indent="-444500">
              <a:buSzPct val="145000"/>
              <a:buChar char="•"/>
            </a:pPr>
            <a:r>
              <a:t>ни коррупции.</a:t>
            </a:r>
          </a:p>
        </p:txBody>
      </p:sp>
      <p:sp>
        <p:nvSpPr>
          <p:cNvPr id="2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В некоторых «примитивных» культурах управление общественными ресурсами вполне эффективно велось на протяжении поколений, потому что была система убеждений и соответствующего воспитания. И все же Гаррет Хардин не считает такой способ надежным. Если общест"/>
          <p:cNvSpPr txBox="1"/>
          <p:nvPr>
            <p:ph type="body" idx="21"/>
          </p:nvPr>
        </p:nvSpPr>
        <p:spPr>
          <a:xfrm>
            <a:off x="336153" y="831189"/>
            <a:ext cx="12332494" cy="7583222"/>
          </a:xfrm>
          <a:prstGeom prst="rect">
            <a:avLst/>
          </a:prstGeom>
        </p:spPr>
        <p:txBody>
          <a:bodyPr/>
          <a:lstStyle/>
          <a:p>
            <a:pPr/>
            <a:r>
              <a:t>В некоторых «примитивных» культурах управление общественными ресурсами вполне эффективно велось на протяжении поколений, потому что была система убеждений и соответствующего воспитания. И все же Гаррет Хардин не считает такой способ надежным. Если общественные ресурсы защищены только традициями или все строится на доверии, то в любой момент ситуацию могут испортить те, кто не уважает традиции или не имеет совести.</a:t>
            </a:r>
          </a:p>
          <a:p>
            <a:pPr/>
            <a:r>
              <a:t>Приватизация в этом отношении более надежна. Общество позволяет некоторым своим представителям учиться на собственных ошибках и набивать собственные шишки. </a:t>
            </a:r>
          </a:p>
          <a:p>
            <a:pPr/>
            <a:r>
              <a:t>Но многие ресурсы — атмосферу, рыбу в море — приватизировать нельзя в принципе. Для таких случаев остается только вариант «взаимного принуждения по общему согласию».</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В жизни очень много подобных взаимно-принуждающих договоренностей, и многие из них настолько привычны, что вы не способны забыть о них и следуете им автоматически. Каждая из них ограничивает свободу злоупотребления общественным ресурсом, оставляя возможн"/>
          <p:cNvSpPr txBox="1"/>
          <p:nvPr>
            <p:ph type="body" idx="21"/>
          </p:nvPr>
        </p:nvSpPr>
        <p:spPr>
          <a:xfrm>
            <a:off x="336153" y="1129639"/>
            <a:ext cx="12332494" cy="6986322"/>
          </a:xfrm>
          <a:prstGeom prst="rect">
            <a:avLst/>
          </a:prstGeom>
        </p:spPr>
        <p:txBody>
          <a:bodyPr/>
          <a:lstStyle/>
          <a:p>
            <a:pPr/>
            <a:r>
              <a:t>В жизни очень много подобных взаимно-принуждающих договоренностей, и многие из них настолько привычны, что вы не способны забыть о них и следуете им автоматически. Каждая из них ограничивает свободу злоупотребления общественным ресурсом, оставляя возможность его свободного использования.</a:t>
            </a:r>
          </a:p>
          <a:p>
            <a:pPr>
              <a:defRPr i="1" sz="2400" u="sng"/>
            </a:pPr>
            <a:r>
              <a:t>Рассмотрим несколько примеров.</a:t>
            </a:r>
          </a:p>
          <a:p>
            <a:pPr marL="444500" indent="-444500">
              <a:buSzPct val="145000"/>
              <a:buChar char="•"/>
            </a:pPr>
            <a:r>
              <a:t>Общественное пространство дороги на оживленном перекрестке регулируется светофорами. Вы не можете пересекать его, когда захочется — надо дождаться своей очереди, и тогда вы сможете безопасно проехать. Если бы никакого регулирования не было, ни о какой безопасности и речи бы не шло, и вообще все кончилось бы большой пробкой или аварией.</a:t>
            </a:r>
          </a:p>
        </p:txBody>
      </p:sp>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Использование общественных парковок в центре города регулируется парковочными счетчиками — за занимаемое место и время стоянки нужно платить. Вы не можете парковаться где угодно и сколько угодно по времени, но зато у вас больше шансов найти свободное мес"/>
          <p:cNvSpPr txBox="1"/>
          <p:nvPr>
            <p:ph type="body" idx="21"/>
          </p:nvPr>
        </p:nvSpPr>
        <p:spPr>
          <a:xfrm>
            <a:off x="336153" y="894689"/>
            <a:ext cx="12332494" cy="7456222"/>
          </a:xfrm>
          <a:prstGeom prst="rect">
            <a:avLst/>
          </a:prstGeom>
        </p:spPr>
        <p:txBody>
          <a:bodyPr/>
          <a:lstStyle/>
          <a:p>
            <a:pPr marL="444500" indent="-444500">
              <a:buSzPct val="145000"/>
              <a:buChar char="•"/>
            </a:pPr>
            <a:r>
              <a:t>Использование общественных парковок в центре города регулируется парковочными счетчиками — за занимаемое место и время стоянки нужно платить. Вы не можете парковаться где угодно и сколько угодно по времени, но зато у вас больше шансов найти свободное место, чем если бы платных парковок вообще не было.</a:t>
            </a:r>
          </a:p>
          <a:p>
            <a:pPr marL="444500" indent="-444500">
              <a:buSzPct val="145000"/>
              <a:buChar char="•"/>
            </a:pPr>
            <a:r>
              <a:t>То, что все деньги сосредотачиваются в банках, лично вам никакой прямой выгоды не приносит, но от этого может быть косвенная польза. Сейфы, сигнализация и другие защитные средства, которыми располагает банк, подкрепленные существованием полиции и мест заключения для правонарушителей, не дают злоупотреблять банками как общественным ресурсом. Ваша польза состоит в том, что ваши собственные средства в банке тоже находятся под охраной.</a:t>
            </a:r>
          </a:p>
        </p:txBody>
      </p:sp>
      <p:sp>
        <p:nvSpPr>
          <p:cNvPr id="22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Запаздывания, нелинейности, отсутствие четких границ и другие подобные свойства, озадачивающие нас, присущи практически всем системам. В принципе, такие характеристики систем нельзя изменить, да и не нужно.…"/>
          <p:cNvSpPr txBox="1"/>
          <p:nvPr>
            <p:ph type="body" idx="21"/>
          </p:nvPr>
        </p:nvSpPr>
        <p:spPr>
          <a:xfrm>
            <a:off x="336153" y="1072489"/>
            <a:ext cx="12332494" cy="7100622"/>
          </a:xfrm>
          <a:prstGeom prst="rect">
            <a:avLst/>
          </a:prstGeom>
        </p:spPr>
        <p:txBody>
          <a:bodyPr/>
          <a:lstStyle/>
          <a:p>
            <a:pPr/>
            <a:r>
              <a:t>Запаздывания, нелинейности, отсутствие четких границ и другие подобные свойства, озадачивающие нас, присущи практически всем системам. </a:t>
            </a:r>
            <a:r>
              <a:rPr u="sng"/>
              <a:t>В принципе, такие характеристики систем нельзя изменить, да и не нужно.</a:t>
            </a:r>
            <a:endParaRPr u="sng"/>
          </a:p>
          <a:p>
            <a:pPr/>
            <a:r>
              <a:t>Мир в целом нелинеен. Пытаться сделать его линейным, чтобы нам было проще им управлять и вести расчеты — дело неблагодарное, даже если бы это было технически выполнимо. </a:t>
            </a:r>
            <a:r>
              <a:rPr u="sng"/>
              <a:t>Но сделать мир линейным невозможно.</a:t>
            </a:r>
          </a:p>
          <a:p>
            <a:pPr/>
            <a:r>
              <a:rPr u="sng"/>
              <a:t>Границы зависят от конкретных проблем, они непостоянны, иногда непонятны, перепутаны между собой</a:t>
            </a:r>
            <a:r>
              <a:t>, но при этом необходимы для любой организации и четкого представления о ее работе. Чтобы сложные системы озадачивали нас меньше, </a:t>
            </a:r>
            <a:r>
              <a:rPr u="sng"/>
              <a:t>надо учиться определять их поведение, ценить и использовать сложность мира.</a:t>
            </a:r>
          </a:p>
        </p:txBody>
      </p:sp>
      <p:sp>
        <p:nvSpPr>
          <p:cNvPr id="120"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Вы не имеете права пользоваться частотами, на которых ведется теле- и радиовещание. Чтобы использовать соответствующее оборудование, нужно сначала получить лицензию на вещание. Если бы ваша свобода использовать эти частоты не была ограничена, эфир превра"/>
          <p:cNvSpPr txBox="1"/>
          <p:nvPr>
            <p:ph type="body" idx="21"/>
          </p:nvPr>
        </p:nvSpPr>
        <p:spPr>
          <a:xfrm>
            <a:off x="336153" y="1859889"/>
            <a:ext cx="12332494" cy="5525822"/>
          </a:xfrm>
          <a:prstGeom prst="rect">
            <a:avLst/>
          </a:prstGeom>
        </p:spPr>
        <p:txBody>
          <a:bodyPr/>
          <a:lstStyle/>
          <a:p>
            <a:pPr marL="444500" indent="-444500">
              <a:buSzPct val="145000"/>
              <a:buChar char="•"/>
            </a:pPr>
            <a:r>
              <a:t>Вы не имеете права пользоваться частотами, на которых ведется теле- и радиовещание. Чтобы использовать соответствующее оборудование, нужно сначала получить лицензию на вещание. Если бы ваша свобода использовать эти частоты не была ограничена, эфир превратился бы в мешанину самых разных сигналов.</a:t>
            </a:r>
          </a:p>
          <a:p>
            <a:pPr marL="444500" indent="-444500">
              <a:buSzPct val="145000"/>
              <a:buChar char="•"/>
            </a:pPr>
            <a:r>
              <a:t>Многие городские системы сбора мусора обходятся так дорого, что домовладениям приходится платить за вывоз мусора в зависимости от количества, которое они производят, — исходный общественный ресурс теперь регулируется системой платежей.</a:t>
            </a:r>
          </a:p>
        </p:txBody>
      </p:sp>
      <p:sp>
        <p:nvSpPr>
          <p:cNvPr id="2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Обратите внимание, «взаимное принуждение по общему согласию» в этих примерах принимает самые разные формы.…"/>
          <p:cNvSpPr txBox="1"/>
          <p:nvPr>
            <p:ph type="body" idx="21"/>
          </p:nvPr>
        </p:nvSpPr>
        <p:spPr>
          <a:xfrm>
            <a:off x="336153" y="399389"/>
            <a:ext cx="12332494" cy="8446822"/>
          </a:xfrm>
          <a:prstGeom prst="rect">
            <a:avLst/>
          </a:prstGeom>
        </p:spPr>
        <p:txBody>
          <a:bodyPr/>
          <a:lstStyle/>
          <a:p>
            <a:pPr/>
            <a:r>
              <a:t>Обратите внимание, «взаимное принуждение по общему согласию» в этих примерах принимает самые разные формы. </a:t>
            </a:r>
          </a:p>
          <a:p>
            <a:pPr marL="444500" indent="-444500">
              <a:buSzPct val="145000"/>
              <a:buChar char="•"/>
            </a:pPr>
            <a:r>
              <a:t>Светофоры порциями выдают право проезда через перекресток, распределяя доступ к общественному ресурсу в порядке очередности.  </a:t>
            </a:r>
          </a:p>
          <a:p>
            <a:pPr marL="444500" indent="-444500">
              <a:buSzPct val="145000"/>
              <a:buChar char="•"/>
            </a:pPr>
            <a:r>
              <a:t>Парковка регулируется счетчиками, фиксирующими время стоянки и рассчитывающими ее стоимость. </a:t>
            </a:r>
          </a:p>
          <a:p>
            <a:pPr marL="444500" indent="-444500">
              <a:buSzPct val="145000"/>
              <a:buChar char="•"/>
            </a:pPr>
            <a:r>
              <a:t>Банки используют физические преграды и препятствия, подкрепляя их угрозой серьезного уголовного наказания. </a:t>
            </a:r>
          </a:p>
          <a:p>
            <a:pPr marL="444500" indent="-444500">
              <a:buSzPct val="145000"/>
              <a:buChar char="•"/>
            </a:pPr>
            <a:r>
              <a:t>Право вещания на определенных частотах распределяется с помощью лицензий, выдаваемых государственными организациями. </a:t>
            </a:r>
          </a:p>
          <a:p>
            <a:pPr marL="444500" indent="-444500">
              <a:buSzPct val="145000"/>
              <a:buChar char="•"/>
            </a:pPr>
            <a:r>
              <a:t>Взимание платы за вывоз мусора вводит непосредственную обратную связь между использованием общественного ресурса и экономическими последствиями этого использования для каждого домовладения.</a:t>
            </a:r>
          </a:p>
        </p:txBody>
      </p:sp>
      <p:sp>
        <p:nvSpPr>
          <p:cNvPr id="2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Большинство людей соблюдают правила, установленные регулятором, практически всегда — они взаимно согласились с этими правилами, потому что всем понятна их цель.…"/>
          <p:cNvSpPr txBox="1"/>
          <p:nvPr>
            <p:ph type="body" idx="21"/>
          </p:nvPr>
        </p:nvSpPr>
        <p:spPr>
          <a:xfrm>
            <a:off x="336153" y="2564739"/>
            <a:ext cx="12332494" cy="4116122"/>
          </a:xfrm>
          <a:prstGeom prst="rect">
            <a:avLst/>
          </a:prstGeom>
        </p:spPr>
        <p:txBody>
          <a:bodyPr/>
          <a:lstStyle/>
          <a:p>
            <a:pPr/>
            <a:r>
              <a:t>Большинство людей соблюдают правила, установленные регулятором, практически всегда — </a:t>
            </a:r>
            <a:r>
              <a:rPr b="1" u="sng"/>
              <a:t>они взаимно согласились с этими правилами, потому что всем понятна их цель. </a:t>
            </a:r>
            <a:endParaRPr b="1" u="sng"/>
          </a:p>
          <a:p>
            <a:pPr/>
            <a:r>
              <a:t>Но всем системам с таким регулированием обязательно нужно, чтобы существовала полиция и работал закон, предусматривающий уголовную ответственность для тех, кто правила не соблюдает.</a:t>
            </a:r>
          </a:p>
        </p:txBody>
      </p:sp>
      <p:sp>
        <p:nvSpPr>
          <p:cNvPr id="23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Ловушка: трагедия общин…"/>
          <p:cNvSpPr txBox="1"/>
          <p:nvPr>
            <p:ph type="body" idx="21"/>
          </p:nvPr>
        </p:nvSpPr>
        <p:spPr>
          <a:xfrm>
            <a:off x="336153" y="31089"/>
            <a:ext cx="12332494" cy="9183422"/>
          </a:xfrm>
          <a:prstGeom prst="rect">
            <a:avLst/>
          </a:prstGeom>
        </p:spPr>
        <p:txBody>
          <a:bodyPr/>
          <a:lstStyle/>
          <a:p>
            <a:pPr>
              <a:defRPr b="1" u="sng"/>
            </a:pPr>
            <a:r>
              <a:t>Ловушка: трагедия общин</a:t>
            </a:r>
          </a:p>
          <a:p>
            <a:pPr/>
            <a:r>
              <a:t>Когда ресурс находится в общественном пользовании, каждый потребитель получает непосредственные блага от его использования. Но при </a:t>
            </a:r>
            <a:r>
              <a:rPr u="sng"/>
              <a:t>злоупотреблении ресурсом негативные последствия распределяются на всех потребителей</a:t>
            </a:r>
            <a:r>
              <a:t>. Из-за этого обратная связь от состояния ресурса к потребителям, принимающим решения, очень слаба. В результате ресурс используется слишком интенсивно; он истощается, пока не разрушается полностью, становясь недоступным для всех.</a:t>
            </a:r>
          </a:p>
          <a:p>
            <a:pPr>
              <a:defRPr b="1" u="sng"/>
            </a:pPr>
            <a:r>
              <a:t>Способ выхода</a:t>
            </a:r>
          </a:p>
          <a:p>
            <a:pPr/>
            <a:r>
              <a:t>Убеждать и обучать потребителей ресурса, чтобы они представляли себе последствия, к которым приведет злоупотребление ресурсом. Можно также установить или усилить обратную связь, приватизировав ресурс, — тогда каждый потребитель будет ощущать на себе прямые последствия собственных действий. Для тех ресурсов, которые приватизировать невозможно, необходимо регулировать доступ потребителей к ним.</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3. Стремление к худшему…"/>
          <p:cNvSpPr txBox="1"/>
          <p:nvPr>
            <p:ph type="body" idx="21"/>
          </p:nvPr>
        </p:nvSpPr>
        <p:spPr>
          <a:xfrm>
            <a:off x="336153" y="215239"/>
            <a:ext cx="12332494" cy="8815122"/>
          </a:xfrm>
          <a:prstGeom prst="rect">
            <a:avLst/>
          </a:prstGeom>
        </p:spPr>
        <p:txBody>
          <a:bodyPr/>
          <a:lstStyle/>
          <a:p>
            <a:pPr>
              <a:defRPr b="1" u="sng"/>
            </a:pPr>
            <a:r>
              <a:t>3. Стремление к худшему</a:t>
            </a:r>
          </a:p>
          <a:p>
            <a:pPr>
              <a:defRPr sz="3000"/>
            </a:pPr>
            <a:r>
              <a:t>Во время этого спада британцы обнаружили, что... экономика при каждой возможности падает еще ниже. Даже стихийные бедствия теперь служат предвестниками дальнейшего падения. В воскресенье газета Independent опубликовала на первой странице статью, где говорилось о том, что «пожар в Виндзорском замке — это угрожающий симптом для всей страны, подчеркивающий новое состояние государства — полную неспособность к чему бы то ни было...» Лорд Пестон, выразитель мнения торговых и промышленных кругов, настаивает: «Мы знаем, что следует делать, но по какой-то причине не делаем этого». Политики, бизнесмены и экономисты говорят, что все дело в недостаточном уровне образования, которое получает молодежь, что по всей стране работники и руководители недостаточно компетентны, что инвестиции недостаточны, а политики неправильно руководят экономикой.</a:t>
            </a:r>
          </a:p>
          <a:p>
            <a:pPr algn="r">
              <a:spcBef>
                <a:spcPts val="2000"/>
              </a:spcBef>
              <a:defRPr i="1"/>
            </a:pPr>
            <a:r>
              <a:t>Эрик Ипсен.</a:t>
            </a:r>
            <a:br/>
            <a:r>
              <a:t>International Herald Tribune</a:t>
            </a:r>
          </a:p>
        </p:txBody>
      </p:sp>
      <p:sp>
        <p:nvSpPr>
          <p:cNvPr id="24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Некоторые системы не только противятся внешнему влиянию и пребывают в неизменно плохом состоянии — их положение становится все хуже. Этот архетип называют «стремление к худшему». Примерами могут служить…"/>
          <p:cNvSpPr txBox="1"/>
          <p:nvPr>
            <p:ph type="body" idx="21"/>
          </p:nvPr>
        </p:nvSpPr>
        <p:spPr>
          <a:xfrm>
            <a:off x="336153" y="272389"/>
            <a:ext cx="12332494" cy="8700822"/>
          </a:xfrm>
          <a:prstGeom prst="rect">
            <a:avLst/>
          </a:prstGeom>
        </p:spPr>
        <p:txBody>
          <a:bodyPr/>
          <a:lstStyle/>
          <a:p>
            <a:pPr/>
            <a:r>
              <a:t>Некоторые системы не только противятся внешнему влиянию и пребывают в неизменно плохом состоянии — их положение становится все хуже. Этот архетип называют «стремление к худшему». Примерами могут служить </a:t>
            </a:r>
          </a:p>
          <a:p>
            <a:pPr marL="444500" indent="-444500">
              <a:buSzPct val="145000"/>
              <a:buChar char="•"/>
            </a:pPr>
            <a:r>
              <a:t>потеря доли рынка в бизнесе, </a:t>
            </a:r>
          </a:p>
          <a:p>
            <a:pPr marL="444500" indent="-444500">
              <a:buSzPct val="145000"/>
              <a:buChar char="•"/>
            </a:pPr>
            <a:r>
              <a:t>постоянное ухудшение качества услуг в больницах, </a:t>
            </a:r>
          </a:p>
          <a:p>
            <a:pPr marL="444500" indent="-444500">
              <a:buSzPct val="145000"/>
              <a:buChar char="•"/>
            </a:pPr>
            <a:r>
              <a:t>все большее загрязнение рек и воздуха, </a:t>
            </a:r>
          </a:p>
          <a:p>
            <a:pPr marL="444500" indent="-444500">
              <a:buSzPct val="145000"/>
              <a:buChar char="•"/>
            </a:pPr>
            <a:r>
              <a:t>увеличение полноты вопреки всем диетам, </a:t>
            </a:r>
          </a:p>
          <a:p>
            <a:pPr marL="444500" indent="-444500">
              <a:buSzPct val="145000"/>
              <a:buChar char="•"/>
            </a:pPr>
            <a:r>
              <a:t>состояние бесплатных школ в США. </a:t>
            </a:r>
          </a:p>
          <a:p>
            <a:pPr marL="444500" indent="-444500">
              <a:buSzPct val="145000"/>
              <a:buChar char="•"/>
            </a:pPr>
            <a:r>
              <a:t>И в том же ряду мои собственные бесплодные попытки начать бегать по утрам.</a:t>
            </a:r>
          </a:p>
          <a:p>
            <a:pPr/>
            <a:r>
              <a:t>Участник системы в этом цикле обратной связи (британское правительство, бизнес, больница, располневший человек, директор школы, любитель бега по утрам), как водится, имел некую цель, хотел привести систему в состояние, отличающееся от текущего. </a:t>
            </a:r>
          </a:p>
        </p:txBody>
      </p:sp>
      <p:sp>
        <p:nvSpPr>
          <p:cNvPr id="2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Когда есть разница между желаемым и фактическим, мы предпринимаем какие-то действия. Пока что мы имеем обычный балансирующий цикл обратной связи, который пытается поддержать состояние системы на желаемом уровне.…"/>
          <p:cNvSpPr txBox="1"/>
          <p:nvPr>
            <p:ph type="body" idx="21"/>
          </p:nvPr>
        </p:nvSpPr>
        <p:spPr>
          <a:xfrm>
            <a:off x="336153" y="761339"/>
            <a:ext cx="12332494" cy="7722922"/>
          </a:xfrm>
          <a:prstGeom prst="rect">
            <a:avLst/>
          </a:prstGeom>
        </p:spPr>
        <p:txBody>
          <a:bodyPr/>
          <a:lstStyle/>
          <a:p>
            <a:pPr/>
            <a:r>
              <a:t>Когда </a:t>
            </a:r>
            <a:r>
              <a:rPr u="sng"/>
              <a:t>есть разница между желаемым и фактическим</a:t>
            </a:r>
            <a:r>
              <a:t>, мы предпринимаем какие-то действия. Пока что мы имеем обычный балансирующий цикл обратной связи, который пытается поддержать состояние системы на желаемом уровне.</a:t>
            </a:r>
          </a:p>
          <a:p>
            <a:pPr/>
            <a:r>
              <a:t>Но в этой системе есть разница между фактическим состоянием системы и ощущаемым состоянием. Участник системы </a:t>
            </a:r>
            <a:r>
              <a:rPr b="1" u="sng"/>
              <a:t>склонен больше верить плохим новостям</a:t>
            </a:r>
            <a:r>
              <a:t>, чем хорошим. Когда текущее состояние меняется, лучшие результаты подвергаются сомнению и отбрасываются, а худшие застревают в памяти. </a:t>
            </a:r>
          </a:p>
          <a:p>
            <a:pPr/>
            <a:r>
              <a:t>Действующее лицо в нашей системе воспринимает ситуацию хуже, чем она есть.</a:t>
            </a:r>
          </a:p>
          <a:p>
            <a:pPr/>
            <a:r>
              <a:t>В довершение всего, в этом архетипе желаемое состояние системы зависит от ощущаемого состояния.</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Точки отсчета не абсолютны. Когда ощущаемое состояние ползет вниз, то и цели становятся скромнее. Мы часто слышим фразы:…"/>
          <p:cNvSpPr txBox="1"/>
          <p:nvPr>
            <p:ph type="body" idx="21"/>
          </p:nvPr>
        </p:nvSpPr>
        <p:spPr>
          <a:xfrm>
            <a:off x="336153" y="18594"/>
            <a:ext cx="12332494" cy="9208412"/>
          </a:xfrm>
          <a:prstGeom prst="rect">
            <a:avLst/>
          </a:prstGeom>
        </p:spPr>
        <p:txBody>
          <a:bodyPr/>
          <a:lstStyle/>
          <a:p>
            <a:pPr/>
            <a:r>
              <a:t>Точки отсчета не абсолютны. Когда ощущаемое состояние ползет вниз, то и цели становятся скромнее. Мы часто слышим фразы: </a:t>
            </a:r>
          </a:p>
          <a:p>
            <a:pPr marL="444500" indent="-444500">
              <a:buSzPct val="145000"/>
              <a:buChar char="•"/>
            </a:pPr>
            <a:r>
              <a:t>Ну, а вы на что рассчитывали?», </a:t>
            </a:r>
          </a:p>
          <a:p>
            <a:pPr marL="444500" indent="-444500">
              <a:buSzPct val="145000"/>
              <a:buChar char="•"/>
            </a:pPr>
            <a:r>
              <a:t>«Что ж, в этом году мы сработали не намного хуже, чем в прошлом»,</a:t>
            </a:r>
          </a:p>
          <a:p>
            <a:pPr marL="444500" indent="-444500">
              <a:buSzPct val="145000"/>
              <a:buChar char="•"/>
            </a:pPr>
            <a:r>
              <a:t>«Оглядитесь вокруг, у всех остальных тоже проблемы».</a:t>
            </a:r>
          </a:p>
          <a:p>
            <a:pPr>
              <a:defRPr u="sng"/>
            </a:pPr>
            <a:r>
              <a:t>Балансирующий цикл обратной связи, который должен поддерживать состояние системы на приемлемом уровне, уступает усиливающему циклу, тянущему систему вниз.</a:t>
            </a:r>
          </a:p>
          <a:p>
            <a:pPr/>
            <a:r>
              <a:rPr u="sng"/>
              <a:t>Чем хуже</a:t>
            </a:r>
            <a:r>
              <a:t> ощущаемое состояние системы, тем ниже становится желаемое состояние. </a:t>
            </a:r>
            <a:r>
              <a:rPr u="sng"/>
              <a:t>Чем ниже</a:t>
            </a:r>
            <a:r>
              <a:t> желаемое состояние, тем меньше разница между ощущаемым и желаемым, тем </a:t>
            </a:r>
            <a:r>
              <a:rPr u="sng"/>
              <a:t>менее активные меры мы принимаем</a:t>
            </a:r>
            <a:r>
              <a:t>.</a:t>
            </a:r>
          </a:p>
          <a:p>
            <a:pPr/>
            <a:r>
              <a:t>Чем слабее наши действия, тем хуже состояние системы.    </a:t>
            </a:r>
          </a:p>
          <a:p>
            <a:pPr>
              <a:defRPr b="1" u="sng"/>
            </a:pPr>
            <a:r>
              <a:t>Если не воспрепятствовать этому циклу, он приведет к постоянному ухудшению состояния системы.</a:t>
            </a:r>
          </a:p>
        </p:txBody>
      </p:sp>
      <p:sp>
        <p:nvSpPr>
          <p:cNvPr id="24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Другое название такой системы — «уменьшение ожиданий»; ее также называют «синдромом вареной лягушки» по мотивам известной истории. Говорят, что если лягушка внезапно окажется в горячей воде, она немедленно выпрыгнет, но если поместить ее в холодную воду "/>
          <p:cNvSpPr txBox="1"/>
          <p:nvPr>
            <p:ph type="body" idx="21"/>
          </p:nvPr>
        </p:nvSpPr>
        <p:spPr>
          <a:xfrm>
            <a:off x="336153" y="704189"/>
            <a:ext cx="12332494" cy="7837222"/>
          </a:xfrm>
          <a:prstGeom prst="rect">
            <a:avLst/>
          </a:prstGeom>
        </p:spPr>
        <p:txBody>
          <a:bodyPr/>
          <a:lstStyle/>
          <a:p>
            <a:pPr/>
            <a:r>
              <a:t>Другое название такой системы — «</a:t>
            </a:r>
            <a:r>
              <a:rPr b="1" u="sng"/>
              <a:t>уменьшение ожиданий</a:t>
            </a:r>
            <a:r>
              <a:t>»; ее также называют «</a:t>
            </a:r>
            <a:r>
              <a:rPr b="1" u="sng"/>
              <a:t>синдромом вареной лягушки</a:t>
            </a:r>
            <a:r>
              <a:t>» по мотивам известной истории. Говорят, что если лягушка внезапно окажется в горячей воде, она немедленно выпрыгнет, но если поместить ее в холодную воду и начать постепенно нагревать, то лягушка будет безмятежно плавать, пока не сварится: «Похоже, становится слегка жарковато. Ну, не намного жарче, чем было минуту назад, так что ничего страшного». Стремление к худшему — процесс постепенный, незаметный. Если бы состояние системы ухудшилось разом, мы бы тут же отреагировали и приняли меры. Но ухудшение происходит так медленно, что мы успеваем забыть или просто не верим, насколько лучше было раньше. Все пребывают в состоянии самоуспокоенности, наши ожидания становятся все меньше и меньше, тем меньше усилий мы предпринимаем и тем хуже состояние.</a:t>
            </a:r>
          </a:p>
        </p:txBody>
      </p:sp>
      <p:sp>
        <p:nvSpPr>
          <p:cNvPr id="2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От уменьшения ожиданий есть только два средства спасения.…"/>
          <p:cNvSpPr txBox="1"/>
          <p:nvPr>
            <p:ph type="body" idx="21"/>
          </p:nvPr>
        </p:nvSpPr>
        <p:spPr>
          <a:xfrm>
            <a:off x="336153" y="158089"/>
            <a:ext cx="12332494" cy="8929422"/>
          </a:xfrm>
          <a:prstGeom prst="rect">
            <a:avLst/>
          </a:prstGeom>
        </p:spPr>
        <p:txBody>
          <a:bodyPr/>
          <a:lstStyle/>
          <a:p>
            <a:pPr/>
            <a:r>
              <a:t>От уменьшения ожиданий есть только два средства спасения. </a:t>
            </a:r>
          </a:p>
          <a:p>
            <a:pPr marL="444500" indent="-444500">
              <a:buSzPct val="145000"/>
              <a:buChar char="•"/>
            </a:pPr>
            <a:r>
              <a:t>Одно из них состоит в том, чтобы иметь абсолютные точки отсчета, не зависящие от ощущаемого состояния. </a:t>
            </a:r>
          </a:p>
          <a:p>
            <a:pPr marL="444500" indent="-444500">
              <a:buSzPct val="145000"/>
              <a:buChar char="•"/>
            </a:pPr>
            <a:r>
              <a:t>Другое — сделать ожидания зависимыми от наилучшего состояния в прошлом, а не от худшего. </a:t>
            </a:r>
          </a:p>
          <a:p>
            <a:pPr/>
            <a:r>
              <a:t>Если ощущаемое состояние хоть чуточку улучшилось вместо обычного ухудшения, если за нормальное состояние принимается лучший результат, а худший рассматривается как временное отступление назад, тогда та же структура системы может повести ее ко все улучшающемуся состоянию. </a:t>
            </a:r>
          </a:p>
          <a:p>
            <a:pPr/>
            <a:r>
              <a:t>Если раньше усиливающий цикл работал на ухудшение — «чем хуже ситуация, тем хуже я буду действовать, и ситуация станет еще хуже», то теперь он потянет систему вверх — «чем лучше идут дела, тем больше сил я приложу, чтобы все стало еще лучше».</a:t>
            </a:r>
          </a:p>
          <a:p>
            <a:pPr/>
            <a:r>
              <a:t>Если бы я действовал именно так и все-таки бегал по утрам, то уже мог бы участвовать в марафонах.</a:t>
            </a:r>
          </a:p>
        </p:txBody>
      </p:sp>
      <p:sp>
        <p:nvSpPr>
          <p:cNvPr id="25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Но некоторые системы не просто удивляют нас — они обладают поистине извращенным поведением.…"/>
          <p:cNvSpPr txBox="1"/>
          <p:nvPr>
            <p:ph type="body" idx="21"/>
          </p:nvPr>
        </p:nvSpPr>
        <p:spPr>
          <a:xfrm>
            <a:off x="336153" y="431139"/>
            <a:ext cx="12332494" cy="8383322"/>
          </a:xfrm>
          <a:prstGeom prst="rect">
            <a:avLst/>
          </a:prstGeom>
        </p:spPr>
        <p:txBody>
          <a:bodyPr/>
          <a:lstStyle/>
          <a:p>
            <a:pPr/>
            <a:r>
              <a:t>Но некоторые системы не просто удивляют нас — они обладают поистине извращенным поведением. </a:t>
            </a:r>
          </a:p>
          <a:p>
            <a:pPr/>
            <a:r>
              <a:t>Их структура задает поведение, которое неизбежно приводит к проблемам, причем очень серьезным.    </a:t>
            </a:r>
          </a:p>
          <a:p>
            <a:pPr/>
            <a:r>
              <a:t>Системные проблемы могут быть разными, некоторые из них уникальны, но </a:t>
            </a:r>
            <a:r>
              <a:rPr u="sng"/>
              <a:t>большей частью они все-таки похожи друг на друга.</a:t>
            </a:r>
            <a:endParaRPr u="sng"/>
          </a:p>
          <a:p>
            <a:pPr>
              <a:defRPr b="1"/>
            </a:pPr>
            <a:r>
              <a:t>Те системные структуры, которые генерируют часто встречающиеся типы проблемного поведения, мы называем </a:t>
            </a:r>
            <a:r>
              <a:rPr u="sng"/>
              <a:t>архетипами</a:t>
            </a:r>
            <a:r>
              <a:t>. </a:t>
            </a:r>
          </a:p>
          <a:p>
            <a:pPr/>
            <a:r>
              <a:t>Варианты такого поведения:</a:t>
            </a:r>
          </a:p>
          <a:p>
            <a:pPr marL="444500" indent="-444500">
              <a:buSzPct val="145000"/>
              <a:buChar char="•"/>
            </a:pPr>
            <a:r>
              <a:t>алкогольная и наркотическая зависимость</a:t>
            </a:r>
          </a:p>
          <a:p>
            <a:pPr marL="444500" indent="-444500">
              <a:buSzPct val="145000"/>
              <a:buChar char="•"/>
            </a:pPr>
            <a:r>
              <a:t>стремление к худшему</a:t>
            </a:r>
          </a:p>
          <a:p>
            <a:pPr marL="444500" indent="-444500">
              <a:buSzPct val="145000"/>
              <a:buChar char="•"/>
            </a:pPr>
            <a:r>
              <a:t>эскалация конфликтов</a:t>
            </a:r>
          </a:p>
          <a:p>
            <a:pPr marL="444500" indent="-444500">
              <a:buSzPct val="145000"/>
              <a:buChar char="•"/>
            </a:pPr>
            <a:r>
              <a:t>…</a:t>
            </a:r>
          </a:p>
        </p:txBody>
      </p:sp>
      <p:sp>
        <p:nvSpPr>
          <p:cNvPr id="12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Ловушка: стремление к худшему…"/>
          <p:cNvSpPr txBox="1"/>
          <p:nvPr>
            <p:ph type="body" idx="21"/>
          </p:nvPr>
        </p:nvSpPr>
        <p:spPr>
          <a:xfrm>
            <a:off x="336153" y="1478889"/>
            <a:ext cx="12332494" cy="6287822"/>
          </a:xfrm>
          <a:prstGeom prst="rect">
            <a:avLst/>
          </a:prstGeom>
        </p:spPr>
        <p:txBody>
          <a:bodyPr/>
          <a:lstStyle/>
          <a:p>
            <a:pPr>
              <a:defRPr b="1" u="sng"/>
            </a:pPr>
            <a:r>
              <a:t>Ловушка: стремление к худшему</a:t>
            </a:r>
          </a:p>
          <a:p>
            <a:pPr/>
            <a:r>
              <a:t>Если позволять текущему состоянию системы влиять на точки отсчета (стандарты, желаемое состояние системы), особенно если ощущается постоянное ухудшение, то усиливающий цикл обратной связи будет работать на дальнейшее уменьшение ожиданий и ухудшение состояния системы.</a:t>
            </a:r>
          </a:p>
          <a:p>
            <a:pPr>
              <a:defRPr b="1" u="sng"/>
            </a:pPr>
            <a:r>
              <a:t>Способ выхода</a:t>
            </a:r>
          </a:p>
          <a:p>
            <a:pPr/>
            <a:r>
              <a:t>Поддерживать абсолютные точки отсчета, не зависящие от текущего состояния. А еще лучше — позволить ожиданиям расти вместе с улучшением ситуации, вместо того, чтобы уменьшать их с ухудшением. Ту же самую структуру можно заставить работать на улучшение.</a:t>
            </a:r>
          </a:p>
        </p:txBody>
      </p:sp>
      <p:sp>
        <p:nvSpPr>
          <p:cNvPr id="2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4. Эскалация конфликта…"/>
          <p:cNvSpPr txBox="1"/>
          <p:nvPr>
            <p:ph type="body" idx="21"/>
          </p:nvPr>
        </p:nvSpPr>
        <p:spPr>
          <a:xfrm>
            <a:off x="336153" y="558139"/>
            <a:ext cx="12332494" cy="8129322"/>
          </a:xfrm>
          <a:prstGeom prst="rect">
            <a:avLst/>
          </a:prstGeom>
        </p:spPr>
        <p:txBody>
          <a:bodyPr/>
          <a:lstStyle/>
          <a:p>
            <a:pPr>
              <a:defRPr b="1" u="sng"/>
            </a:pPr>
            <a:r>
              <a:t>4. Эскалация конфликта</a:t>
            </a:r>
          </a:p>
          <a:p>
            <a:pPr/>
            <a:r>
              <a:t>В воскресенье исламские боевики похитили израильского солдата и угрожали убить его, если из заключения не будет немедленно выпущен основатель влиятельной мусульманской группировки в секторе Газа...</a:t>
            </a:r>
          </a:p>
          <a:p>
            <a:pPr/>
            <a:r>
              <a:t>Похищение... стало очередным звеном в цепи насилия, ... три палестинца погибли в перестрелке, а израильский солдат, патрулировавший территорию на джипе, был застрелен из проезжающей мимо машины.</a:t>
            </a:r>
          </a:p>
          <a:p>
            <a:pPr/>
            <a:r>
              <a:t>В Газе непрерывно происходят столкновения вооруженных камнями демонстрантов с израильскими войсками, которые применяют резиновые пули и боевые патроны.</a:t>
            </a:r>
          </a:p>
          <a:p>
            <a:pPr/>
            <a:r>
              <a:t>Ранено не менее 120 человек.</a:t>
            </a:r>
          </a:p>
          <a:p>
            <a:pPr algn="r">
              <a:spcBef>
                <a:spcPts val="2000"/>
              </a:spcBef>
              <a:defRPr i="1"/>
            </a:pPr>
            <a:r>
              <a:t>Клайд Хаберманн.</a:t>
            </a:r>
            <a:br/>
            <a:r>
              <a:t>International Herald Tribune</a:t>
            </a:r>
          </a:p>
        </p:txBody>
      </p:sp>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Мы уже рассматривали пример эскалации конфликта, когда описывали, как дерутся дети. Ты меня толкнул, поэтому я толкну тебя сильнее, а ты дашь мне сдачи еще сильнее — так и начинаются драки.…"/>
          <p:cNvSpPr txBox="1"/>
          <p:nvPr>
            <p:ph type="body" idx="21"/>
          </p:nvPr>
        </p:nvSpPr>
        <p:spPr>
          <a:xfrm>
            <a:off x="336153" y="151739"/>
            <a:ext cx="12332494" cy="8942122"/>
          </a:xfrm>
          <a:prstGeom prst="rect">
            <a:avLst/>
          </a:prstGeom>
        </p:spPr>
        <p:txBody>
          <a:bodyPr/>
          <a:lstStyle/>
          <a:p>
            <a:pPr/>
            <a:r>
              <a:t>Мы уже рассматривали пример эскалации конфликта, когда описывали, как дерутся дети. </a:t>
            </a:r>
            <a:r>
              <a:rPr i="1"/>
              <a:t>Ты меня толкнул, поэтому я толкну тебя сильнее, а ты дашь мне сдачи еще сильнее — так и начинаются драки.</a:t>
            </a:r>
            <a:endParaRPr i="1"/>
          </a:p>
          <a:p>
            <a:pPr/>
            <a:r>
              <a:t>«Я дам сдачи!» — вот решение, которое ведет к эскалации конфликта. </a:t>
            </a:r>
            <a:r>
              <a:rPr u="sng"/>
              <a:t>Работает усиливающий цикл</a:t>
            </a:r>
            <a:r>
              <a:t>, в котором каждая сторона пытается пересилить противника. Цель у каждой части системы не абсолютная (ее нельзя точно установить, словно желаемую температуру в комнате, на 18 °С), </a:t>
            </a:r>
            <a:r>
              <a:rPr u="sng"/>
              <a:t>она зависит от состояния другой части системы</a:t>
            </a:r>
            <a:r>
              <a:t>. Как и многие другие системные ловушки, эскалация конфликта не всегда вредна. Если это соревнование в достижении какой-то благой цели, например, в разработке более эффективного компьютера или в поиске вакцины от СПИДа, то эскалация продвигает всю систему к желаемой цели. Но если раскручивается скандал, если возрастает напряженность, враждебность, гнев, если разрабатывается оружие — тогда это действительно ловушка.</a:t>
            </a:r>
          </a:p>
        </p:txBody>
      </p:sp>
      <p:sp>
        <p:nvSpPr>
          <p:cNvPr id="26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Самые известные и пугающие примеры — гонка вооружений и те горячие точки на планете, где непримиримые враги живут в непосредственной близости и постоянно находятся на грани вооруженного конфликта.…"/>
          <p:cNvSpPr txBox="1"/>
          <p:nvPr>
            <p:ph type="body" idx="21"/>
          </p:nvPr>
        </p:nvSpPr>
        <p:spPr>
          <a:xfrm>
            <a:off x="336153" y="615289"/>
            <a:ext cx="12332494" cy="8015022"/>
          </a:xfrm>
          <a:prstGeom prst="rect">
            <a:avLst/>
          </a:prstGeom>
        </p:spPr>
        <p:txBody>
          <a:bodyPr/>
          <a:lstStyle/>
          <a:p>
            <a:pPr/>
            <a:r>
              <a:t>Самые известные и пугающие примеры — </a:t>
            </a:r>
            <a:r>
              <a:rPr i="1"/>
              <a:t>гонка вооружений и те горячие точки на планете, где непримиримые враги живут в непосредственной близости и постоянно находятся на грани вооруженного конфликта.</a:t>
            </a:r>
            <a:endParaRPr i="1"/>
          </a:p>
          <a:p>
            <a:pPr/>
            <a:r>
              <a:t>Каждый участник системы определяет желаемое для себя состояние в зависимости от состояния другой стороны и постоянно пытается подавить противника. Эскалация — это не просто время от времени ругаться с надоедливыми соседями. </a:t>
            </a:r>
            <a:r>
              <a:rPr i="1" u="sng"/>
              <a:t>Это попытка каждый раз насолить им побольше — сильнее, чем они насолят вам.</a:t>
            </a:r>
            <a:r>
              <a:t> США и Советский Союз годами преувеличивали объемы вооружений у противника, чтобы наращивать свои собственные. Увеличение запасов оружия одной стороной немедленно приводило к тому, что другая сторона увеличивала свои запасы еще больше. Хотя каждая сторона обвиняла в гонке вооружений другую сторону, правильнее будет сказать, что каждый подгонял себя сам. </a:t>
            </a:r>
          </a:p>
        </p:txBody>
      </p:sp>
      <p:sp>
        <p:nvSpPr>
          <p:cNvPr id="2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Разработка оружия запускала процесс, который неизбежно приводил к разработке еще большего количества оружия в будущем. На это были потрачены даже не миллиарды, а триллионы долларов; две сверхдержавы серьезно подорвали собственную экономику, а оружия масс"/>
          <p:cNvSpPr txBox="1"/>
          <p:nvPr>
            <p:ph type="body" idx="21"/>
          </p:nvPr>
        </p:nvSpPr>
        <p:spPr>
          <a:xfrm>
            <a:off x="336153" y="1618589"/>
            <a:ext cx="12332494" cy="6008422"/>
          </a:xfrm>
          <a:prstGeom prst="rect">
            <a:avLst/>
          </a:prstGeom>
        </p:spPr>
        <p:txBody>
          <a:bodyPr/>
          <a:lstStyle/>
          <a:p>
            <a:pPr/>
            <a:r>
              <a:t>Разработка оружия запускала процесс, который неизбежно приводил к разработке еще большего количества оружия в будущем. На это были потрачены даже не миллиарды, а триллионы долларов; две сверхдержавы серьезно подорвали собственную экономику, а оружия массового поражения было создано так много и такой разрушительной силы, что оно до сих пор угрожает всему миру.</a:t>
            </a:r>
          </a:p>
          <a:p>
            <a:pPr/>
            <a:r>
              <a:t>Черный пиар во время избирательных кампаний — еще один пример эскалации. Кандидаты поливают друг друга грязью по нарастающей, и в итоге избиратели вообще сомневаются, есть ли у любого из кандидатов хоть какие-то положительные качества. Так демократию можно довести до абсурда.</a:t>
            </a:r>
          </a:p>
        </p:txBody>
      </p:sp>
      <p:sp>
        <p:nvSpPr>
          <p:cNvPr id="27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Другим примером могут служить ценовые войны, демпинг: один из конкурентов снижает цены, что вынуждает другого понизить цены еще больше, поэтому первый вынужден снова уменьшить цену (иногда ниже себестоимости — компания может «выйти в минус»). В итоге оба"/>
          <p:cNvSpPr txBox="1"/>
          <p:nvPr>
            <p:ph type="body" idx="21"/>
          </p:nvPr>
        </p:nvSpPr>
        <p:spPr>
          <a:xfrm>
            <a:off x="336153" y="170789"/>
            <a:ext cx="12332494" cy="8904022"/>
          </a:xfrm>
          <a:prstGeom prst="rect">
            <a:avLst/>
          </a:prstGeom>
        </p:spPr>
        <p:txBody>
          <a:bodyPr/>
          <a:lstStyle/>
          <a:p>
            <a:pPr/>
            <a:r>
              <a:t>Другим примером могут служить ценовые войны, демпинг: один из конкурентов </a:t>
            </a:r>
            <a:r>
              <a:rPr u="sng"/>
              <a:t>снижает цены</a:t>
            </a:r>
            <a:r>
              <a:t>, что вынуждает другого </a:t>
            </a:r>
            <a:r>
              <a:rPr u="sng"/>
              <a:t>понизить цены еще больше</a:t>
            </a:r>
            <a:r>
              <a:t>, поэтому первый вынужден снова уменьшить цену (иногда ниже себестоимости — компания может «выйти в минус»). В итоге оба конкурента теряют деньги, но никто не может отступить. Такая разновидность эскалации приведет к разорению одного из конкурентов.</a:t>
            </a:r>
          </a:p>
          <a:p>
            <a:pPr/>
            <a:r>
              <a:t>Рекламные агентства тоже используют эскалацию, соревнуясь друг с другом за привлечение внимания потребителя. Одна компания придумывает что-то яркое, громкое, броское, поэтому конкурент должен сделать что-то еще ярче, больше и громче. Первая компания срочно придумывает что-то еще более назойливое. Реклама распространяется все шире, она вездесуща — потенциальным потребителям присылают по почте сообщения, названивают по телефону. Рекламные ролики становятся все ярче, громче, навязчивей, пока не забивают восприятие потребителя настолько, что он игнорирует уже любую рекламную информацию.</a:t>
            </a:r>
          </a:p>
        </p:txBody>
      </p:sp>
      <p:sp>
        <p:nvSpPr>
          <p:cNvPr id="27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Механизм эскалации приводит к тому, что…"/>
          <p:cNvSpPr txBox="1"/>
          <p:nvPr>
            <p:ph type="body" idx="21"/>
          </p:nvPr>
        </p:nvSpPr>
        <p:spPr>
          <a:xfrm>
            <a:off x="336153" y="323189"/>
            <a:ext cx="12332494" cy="8599222"/>
          </a:xfrm>
          <a:prstGeom prst="rect">
            <a:avLst/>
          </a:prstGeom>
        </p:spPr>
        <p:txBody>
          <a:bodyPr/>
          <a:lstStyle/>
          <a:p>
            <a:pPr/>
            <a:r>
              <a:t>Механизм эскалации приводит к тому, что </a:t>
            </a:r>
          </a:p>
          <a:p>
            <a:pPr marL="444500" indent="-444500">
              <a:buSzPct val="145000"/>
              <a:buChar char="•"/>
            </a:pPr>
            <a:r>
              <a:t>участники вечеринки начинают разговаривать все громче и громче, </a:t>
            </a:r>
          </a:p>
          <a:p>
            <a:pPr marL="444500" indent="-444500">
              <a:buSzPct val="145000"/>
              <a:buChar char="•"/>
            </a:pPr>
            <a:r>
              <a:t>лимузины становятся все длиннее </a:t>
            </a:r>
          </a:p>
          <a:p>
            <a:pPr marL="444500" indent="-444500">
              <a:buSzPct val="145000"/>
              <a:buChar char="•"/>
            </a:pPr>
            <a:r>
              <a:t>рок-группы все грубее и неопрятнее.</a:t>
            </a:r>
          </a:p>
          <a:p>
            <a:pPr/>
            <a:r>
              <a:t>Но эскалация может работать и в другом направлении, способствуя </a:t>
            </a:r>
          </a:p>
          <a:p>
            <a:pPr marL="444500" indent="-444500">
              <a:buSzPct val="145000"/>
              <a:buChar char="•"/>
            </a:pPr>
            <a:r>
              <a:t>распространению миролюбия, </a:t>
            </a:r>
          </a:p>
          <a:p>
            <a:pPr marL="444500" indent="-444500">
              <a:buSzPct val="145000"/>
              <a:buChar char="•"/>
            </a:pPr>
            <a:r>
              <a:t>вежливости, </a:t>
            </a:r>
          </a:p>
          <a:p>
            <a:pPr marL="444500" indent="-444500">
              <a:buSzPct val="145000"/>
              <a:buChar char="•"/>
            </a:pPr>
            <a:r>
              <a:t>увеличению эффективности, </a:t>
            </a:r>
          </a:p>
          <a:p>
            <a:pPr marL="444500" indent="-444500">
              <a:buSzPct val="145000"/>
              <a:buChar char="•"/>
            </a:pPr>
            <a:r>
              <a:t>качества, проницательности и </a:t>
            </a:r>
          </a:p>
          <a:p>
            <a:pPr marL="444500" indent="-444500">
              <a:buSzPct val="145000"/>
              <a:buChar char="•"/>
            </a:pPr>
            <a:r>
              <a:t>остроты понимания. </a:t>
            </a:r>
          </a:p>
          <a:p>
            <a:pPr/>
            <a:r>
              <a:t>Но даже если эскалация ведет систему в правильную сторону, это все равно может вызывать проблемы, потому что такой процесс очень нелегко остановить.   </a:t>
            </a:r>
          </a:p>
        </p:txBody>
      </p:sp>
      <p:sp>
        <p:nvSpPr>
          <p:cNvPr id="27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Больницы пытаются превзойти друг друга по современности и мощности (и дороговизне) диагностического оборудования, в результате цены на медицинские услуги становятся заоблачными.…"/>
          <p:cNvSpPr txBox="1"/>
          <p:nvPr>
            <p:ph type="body" idx="21"/>
          </p:nvPr>
        </p:nvSpPr>
        <p:spPr>
          <a:xfrm>
            <a:off x="336153" y="1250289"/>
            <a:ext cx="12332494" cy="6745022"/>
          </a:xfrm>
          <a:prstGeom prst="rect">
            <a:avLst/>
          </a:prstGeom>
        </p:spPr>
        <p:txBody>
          <a:bodyPr/>
          <a:lstStyle/>
          <a:p>
            <a:pPr/>
            <a:r>
              <a:t>Больницы пытаются превзойти друг друга по современности и мощности (и дороговизне) диагностического оборудования, в результате цены на медицинские услуги становятся заоблачными.</a:t>
            </a:r>
          </a:p>
          <a:p>
            <a:pPr marL="444500" indent="-444500">
              <a:buSzPct val="145000"/>
              <a:buChar char="•"/>
            </a:pPr>
            <a:r>
              <a:t>Эскалация в области морали может привести к повсеместному лицемерию и ханжеству. </a:t>
            </a:r>
          </a:p>
          <a:p>
            <a:pPr marL="444500" indent="-444500">
              <a:buSzPct val="145000"/>
              <a:buChar char="•"/>
            </a:pPr>
            <a:r>
              <a:t>Эскалация в искусстве ведет от барокко к рококо, а потом везде воцаряется китч.</a:t>
            </a:r>
          </a:p>
          <a:p>
            <a:pPr marL="444500" indent="-444500">
              <a:buSzPct val="145000"/>
              <a:buChar char="•"/>
            </a:pPr>
            <a:r>
              <a:t>Эскалация в области защиты окружающей среды может привести к тому, что вместо ответственного поведения людям будут навязывать жесткие и далеко не всегда нужные правила, своеобразное экологическое пуританство, граничащее с экстремизмом.</a:t>
            </a:r>
          </a:p>
        </p:txBody>
      </p:sp>
      <p:sp>
        <p:nvSpPr>
          <p:cNvPr id="2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Эскалацией руководит усиливающий цикл обратной связи. Он носит экспоненциальный характер, и вызываемое им «соревнование» может очень быстро завести слишком далеко. Так быстро, как никто и не ожидал. Если не принять меры, чтобы разорвать этот цикл, то все"/>
          <p:cNvSpPr txBox="1"/>
          <p:nvPr>
            <p:ph type="body" idx="21"/>
          </p:nvPr>
        </p:nvSpPr>
        <p:spPr>
          <a:xfrm>
            <a:off x="336153" y="3129889"/>
            <a:ext cx="12332494" cy="2985822"/>
          </a:xfrm>
          <a:prstGeom prst="rect">
            <a:avLst/>
          </a:prstGeom>
        </p:spPr>
        <p:txBody>
          <a:bodyPr/>
          <a:lstStyle/>
          <a:p>
            <a:pPr/>
            <a:r>
              <a:rPr u="sng"/>
              <a:t>Эскалацией руководит усиливающий цикл обратной связи</a:t>
            </a:r>
            <a:r>
              <a:t>. Он носит экспоненциальный характер, и вызываемое им «соревнование» может очень быстро завести слишком далеко. Так быстро, как никто и не ожидал. Если не принять меры, чтобы разорвать этот цикл, то все закончится печально для одной или обеих соревнующихся сторон.</a:t>
            </a:r>
          </a:p>
        </p:txBody>
      </p:sp>
      <p:sp>
        <p:nvSpPr>
          <p:cNvPr id="2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Один из способов выбраться из ловушки эскалации — одной из сторон добровольно разоружиться, по собственной воле сделать шаг назад, и тогда через некоторое время конкурент тоже отступит. С точки зрения обычной логики это решение парадоксально. Но в реальн"/>
          <p:cNvSpPr txBox="1"/>
          <p:nvPr>
            <p:ph type="body" idx="21"/>
          </p:nvPr>
        </p:nvSpPr>
        <p:spPr>
          <a:xfrm>
            <a:off x="336153" y="405739"/>
            <a:ext cx="12332494" cy="8434122"/>
          </a:xfrm>
          <a:prstGeom prst="rect">
            <a:avLst/>
          </a:prstGeom>
        </p:spPr>
        <p:txBody>
          <a:bodyPr/>
          <a:lstStyle/>
          <a:p>
            <a:pPr/>
            <a:r>
              <a:t>Один из способов выбраться из ловушки эскалации — одной из сторон добровольно разоружиться, по собственной воле сделать шаг назад, и тогда через некоторое время конкурент тоже отступит. С точки зрения обычной логики это решение парадоксально. Но в реальной жизни оно может сработать, если отступающая сторона действует с решимостью и имеет достаточно сил, чтобы выдержать кратковременный период, пока у конкурента будет преимущество.</a:t>
            </a:r>
          </a:p>
          <a:p>
            <a:pPr/>
            <a:r>
              <a:t>Существует еще один, более привлекательный способ остановить эскалацию: договориться о взаимном разоружении. </a:t>
            </a:r>
            <a:r>
              <a:rPr u="sng"/>
              <a:t>Это приводит к изменению структуры системы, меняет ее строение.</a:t>
            </a:r>
            <a:r>
              <a:rPr b="1" u="sng"/>
              <a:t> </a:t>
            </a:r>
            <a:r>
              <a:rPr u="sng"/>
              <a:t>Создается новый набор балансирующих управляющих циклов</a:t>
            </a:r>
            <a:r>
              <a:t>, они не дают соревнованию выйти за определенные рамки. Так происходит, когда родители разнимают дерущихся детей, когда власти вводят правила о количестве и местах установки рекламных щитов, когда в зоны конфликтов вводят войска миротворцев. </a:t>
            </a:r>
          </a:p>
        </p:txBody>
      </p:sp>
      <p:sp>
        <p:nvSpPr>
          <p:cNvPr id="28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Просто понимать структуру архетипов, генерирующих проблемное поведение, недостаточно. Пытаться загнать их в какие-то рамки абсолютно бесполезно, надо менять их структуру.…"/>
          <p:cNvSpPr txBox="1"/>
          <p:nvPr>
            <p:ph type="body" idx="21"/>
          </p:nvPr>
        </p:nvSpPr>
        <p:spPr>
          <a:xfrm>
            <a:off x="336153" y="1301089"/>
            <a:ext cx="12332494" cy="6643422"/>
          </a:xfrm>
          <a:prstGeom prst="rect">
            <a:avLst/>
          </a:prstGeom>
        </p:spPr>
        <p:txBody>
          <a:bodyPr/>
          <a:lstStyle/>
          <a:p>
            <a:pPr/>
            <a:r>
              <a:t>Просто понимать структуру архетипов, генерирующих проблемное поведение, </a:t>
            </a:r>
            <a:r>
              <a:rPr u="sng"/>
              <a:t>недостаточно</a:t>
            </a:r>
            <a:r>
              <a:t>. Пытаться загнать их в какие-то рамки абсолютно </a:t>
            </a:r>
            <a:r>
              <a:rPr u="sng"/>
              <a:t>бесполезно</a:t>
            </a:r>
            <a:r>
              <a:t>, </a:t>
            </a:r>
            <a:r>
              <a:rPr b="1" u="sng"/>
              <a:t>надо менять их структуру.</a:t>
            </a:r>
            <a:endParaRPr b="1" u="sng"/>
          </a:p>
          <a:p>
            <a:pPr/>
            <a:r>
              <a:t>Вину за разрушения, к которым они способны привести, часто возлагают на отдельных участников системы или какие-то события, но на самом деле все это — </a:t>
            </a:r>
            <a:r>
              <a:rPr u="sng"/>
              <a:t>следствие самой структуры системы.</a:t>
            </a:r>
            <a:endParaRPr u="sng"/>
          </a:p>
          <a:p>
            <a:pPr/>
            <a:r>
              <a:t>Обвинять кого-то, призывать к порядку, увольнять, «закручивать гайки», надеяться на более благоприятное стечение обстоятельств или пытаться изменить границы — эти меры пытаются применять постоянно, но они не могут исправить проблемы, обусловленные самой структурой.</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Достичь соглашения о разоружении при эскалации конфликтов очень нелегко, обеим сторонам приходится идти на определенные жертвы, но будет еще хуже, если гонка продолжится.…"/>
          <p:cNvSpPr txBox="1"/>
          <p:nvPr>
            <p:ph type="body" idx="21"/>
          </p:nvPr>
        </p:nvSpPr>
        <p:spPr>
          <a:xfrm>
            <a:off x="336153" y="208889"/>
            <a:ext cx="12332494" cy="8827822"/>
          </a:xfrm>
          <a:prstGeom prst="rect">
            <a:avLst/>
          </a:prstGeom>
        </p:spPr>
        <p:txBody>
          <a:bodyPr/>
          <a:lstStyle/>
          <a:p>
            <a:pPr/>
            <a:r>
              <a:t>Достичь соглашения о разоружении при эскалации конфликтов очень нелегко, обеим сторонам приходится идти на определенные жертвы, но будет еще хуже, если гонка продолжится.</a:t>
            </a:r>
          </a:p>
          <a:p>
            <a:pPr>
              <a:defRPr b="1" u="sng"/>
            </a:pPr>
            <a:r>
              <a:t>Ловушка: Эскалация конфликта</a:t>
            </a:r>
          </a:p>
          <a:p>
            <a:pPr/>
            <a:r>
              <a:t>Эскалация всегда экспоненциальна и может чрезвычайно быстро привести к выходу за пределы. Если ничего не предпринимать, то всё кончится катастрофой для какой-то из сторон, ибо экспоненциальный рост не может длиться вечно.</a:t>
            </a:r>
          </a:p>
          <a:p>
            <a:pPr>
              <a:defRPr b="1" u="sng"/>
            </a:pPr>
            <a:r>
              <a:t>Способ выхода</a:t>
            </a:r>
          </a:p>
          <a:p>
            <a:pPr/>
            <a:r>
              <a:t>Лучший способ избежать этой ловушки — не попадать в нее. Но если вы оказались в центре такой системы, то можете отказаться от соревнования (одностороннее добровольное разоружение), разорвав таким образом усиливающий цикл. Или можно договориться с другой стороной, чтобы образовать новую систему с балансирующими циклами, которые не дадут эскалации выйти за рамки разумного.</a:t>
            </a:r>
          </a:p>
        </p:txBody>
      </p:sp>
      <p:sp>
        <p:nvSpPr>
          <p:cNvPr id="28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Вот почему мы называем такие архетипы «ловушками».…"/>
          <p:cNvSpPr txBox="1"/>
          <p:nvPr>
            <p:ph type="body" idx="21"/>
          </p:nvPr>
        </p:nvSpPr>
        <p:spPr>
          <a:xfrm>
            <a:off x="336153" y="2164689"/>
            <a:ext cx="12332494" cy="4941622"/>
          </a:xfrm>
          <a:prstGeom prst="rect">
            <a:avLst/>
          </a:prstGeom>
        </p:spPr>
        <p:txBody>
          <a:bodyPr/>
          <a:lstStyle/>
          <a:p>
            <a:pPr/>
            <a:r>
              <a:t>Вот почему мы называем такие архетипы «ловушками».</a:t>
            </a:r>
          </a:p>
          <a:p>
            <a:pPr/>
            <a:r>
              <a:t>Но в системные ловушки </a:t>
            </a:r>
            <a:r>
              <a:rPr u="sng"/>
              <a:t>можно и не попадать</a:t>
            </a:r>
            <a:r>
              <a:t>. Их надо распознавать заранее и:</a:t>
            </a:r>
          </a:p>
          <a:p>
            <a:pPr marL="444500" indent="-444500">
              <a:buSzPct val="145000"/>
              <a:buChar char="•"/>
            </a:pPr>
            <a:r>
              <a:t>либо избегать таких ситуаций,</a:t>
            </a:r>
          </a:p>
          <a:p>
            <a:pPr marL="444500" indent="-444500">
              <a:buSzPct val="145000"/>
              <a:buChar char="•"/>
            </a:pPr>
            <a:r>
              <a:t>либо изменять структуру — переформулировать цели, ослаблять, усиливать или изменять циклы обратной связи, добавлять новые обратные связи. </a:t>
            </a:r>
          </a:p>
          <a:p>
            <a:pPr/>
            <a:r>
              <a:t>Вот почему я говорю, что архетипы — это не только ловушки, но и возможности.</a:t>
            </a:r>
          </a:p>
        </p:txBody>
      </p:sp>
      <p:sp>
        <p:nvSpPr>
          <p:cNvPr id="12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1. Сопротивление внешнему влиянию: неудачные попытки все исправить…"/>
          <p:cNvSpPr txBox="1"/>
          <p:nvPr>
            <p:ph type="body" idx="21"/>
          </p:nvPr>
        </p:nvSpPr>
        <p:spPr>
          <a:xfrm>
            <a:off x="336153" y="1097889"/>
            <a:ext cx="12332494" cy="7049822"/>
          </a:xfrm>
          <a:prstGeom prst="rect">
            <a:avLst/>
          </a:prstGeom>
        </p:spPr>
        <p:txBody>
          <a:bodyPr/>
          <a:lstStyle/>
          <a:p>
            <a:pPr>
              <a:defRPr b="1" u="sng"/>
            </a:pPr>
            <a:r>
              <a:t>1. Сопротивление внешнему влиянию: неудачные попытки все исправить</a:t>
            </a:r>
          </a:p>
          <a:p>
            <a:pPr/>
            <a:r>
              <a:t>«Я думаю, инвестиционный налоговый кредит уже показал себя как эффективный экономический стимул», — заявил Джозеф Данкан, главный экономист корпорации Dun &amp; Bradstreet...</a:t>
            </a:r>
          </a:p>
          <a:p>
            <a:pPr>
              <a:defRPr u="sng"/>
            </a:pPr>
            <a:r>
              <a:t>Но скептиков это не убеждает.</a:t>
            </a:r>
          </a:p>
          <a:p>
            <a:pPr/>
            <a:r>
              <a:t>Они утверждают, что положительное влияние инвестиционных кредитов на экономический рост доказать невозможно — за последние тридцать лет их давали, меняли, отзывали, а потом давали и отзывали снова, и так без конца.</a:t>
            </a:r>
          </a:p>
          <a:p>
            <a:pPr algn="r">
              <a:spcBef>
                <a:spcPts val="2000"/>
              </a:spcBef>
              <a:defRPr i="1"/>
            </a:pPr>
            <a:r>
              <a:t>Джон Кушман-младший.</a:t>
            </a:r>
            <a:br/>
            <a:r>
              <a:t>International Herald Tribune </a:t>
            </a:r>
          </a:p>
        </p:txBody>
      </p:sp>
      <p:sp>
        <p:nvSpPr>
          <p:cNvPr id="132"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Как мы уже знаем, основной признак наличия в системе балансирующего цикла обратной связи — отсутствие больших изменений, даже если внешние силы постоянно воздействуют на систему.…"/>
          <p:cNvSpPr txBox="1"/>
          <p:nvPr>
            <p:ph type="body" idx="21"/>
          </p:nvPr>
        </p:nvSpPr>
        <p:spPr>
          <a:xfrm>
            <a:off x="336153" y="450189"/>
            <a:ext cx="12332494" cy="8345222"/>
          </a:xfrm>
          <a:prstGeom prst="rect">
            <a:avLst/>
          </a:prstGeom>
        </p:spPr>
        <p:txBody>
          <a:bodyPr/>
          <a:lstStyle/>
          <a:p>
            <a:pPr/>
            <a:r>
              <a:t>Как мы уже знаем, </a:t>
            </a:r>
            <a:r>
              <a:rPr u="sng"/>
              <a:t>основной признак наличия в системе балансирующего цикла обратной связи — отсутствие больших изменений, даже если внешние силы постоянно воздействуют на систему.</a:t>
            </a:r>
            <a:endParaRPr u="sng"/>
          </a:p>
          <a:p>
            <a:pPr/>
            <a:r>
              <a:t>Балансирующие циклы оказывают </a:t>
            </a:r>
            <a:r>
              <a:rPr b="1" u="sng"/>
              <a:t>стабилизирующее влияние</a:t>
            </a:r>
            <a:r>
              <a:t>, поэтому тип поведения системы не меняется. </a:t>
            </a:r>
          </a:p>
          <a:p>
            <a:pPr/>
            <a:r>
              <a:t>Такие циклы замечательно подходят во многих случаях, например, для поддержания температуры тела в районе 36,6°С, но некоторые другие виды поведения, неизменные на протяжении долгого времени, вообще-то нежелательны.</a:t>
            </a:r>
          </a:p>
          <a:p>
            <a:pPr/>
            <a:r>
              <a:t>Попытки «навести порядок» с помощью новых технологий и внешнего влияния результатов не дают — </a:t>
            </a:r>
            <a:r>
              <a:rPr u="sng"/>
              <a:t>усилия пропадают даром</a:t>
            </a:r>
            <a:r>
              <a:t>, и год за годом нежелательное поведение продолжается. </a:t>
            </a:r>
          </a:p>
          <a:p>
            <a:pPr/>
            <a:r>
              <a:t>Это системная ловушка называется «сопротивление внешнему влиянию».</a:t>
            </a:r>
          </a:p>
        </p:txBody>
      </p:sp>
      <p:sp>
        <p:nvSpPr>
          <p:cNvPr id="135"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