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686"/>
            <a:ext cx="10464800" cy="609601"/>
          </a:xfrm>
          <a:prstGeom prst="rect">
            <a:avLst/>
          </a:prstGeom>
        </p:spPr>
        <p:txBody>
          <a:bodyPr>
            <a:spAutoFit/>
          </a:bodyPr>
          <a:lstStyle>
            <a:lvl1pPr marL="0" indent="0">
              <a:buClrTx/>
              <a:buSzTx/>
              <a:buNone/>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1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системные ловушки и возможности</a:t>
            </a:r>
          </a:p>
          <a:p>
            <a:pPr>
              <a:defRPr sz="3700">
                <a:latin typeface="Helvetica Neue"/>
                <a:ea typeface="Helvetica Neue"/>
                <a:cs typeface="Helvetica Neue"/>
                <a:sym typeface="Helvetica Neue"/>
              </a:defRPr>
            </a:pPr>
            <a:r>
              <a:t>2/2</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Системная ловушка «успех к успеху» наносит наибольший вред тем, что делает богатых еще богаче, а бедных еще беднее. Богатые не только имеют больше способов уклониться от налогов, чем бедные — у них есть и другие преимущества.…"/>
          <p:cNvSpPr txBox="1"/>
          <p:nvPr>
            <p:ph type="body" idx="21"/>
          </p:nvPr>
        </p:nvSpPr>
        <p:spPr>
          <a:xfrm>
            <a:off x="336153" y="348589"/>
            <a:ext cx="12332494" cy="8548422"/>
          </a:xfrm>
          <a:prstGeom prst="rect">
            <a:avLst/>
          </a:prstGeom>
        </p:spPr>
        <p:txBody>
          <a:bodyPr/>
          <a:lstStyle/>
          <a:p>
            <a:pPr/>
            <a:r>
              <a:t>Системная ловушка «успех к успеху» наносит наибольший вред тем, что </a:t>
            </a:r>
            <a:r>
              <a:rPr u="sng"/>
              <a:t>делает богатых еще богаче, а бедных еще беднее.</a:t>
            </a:r>
            <a:r>
              <a:t> Богатые не только имеют больше способов уклониться от налогов, чем бедные — у них есть и другие преимущества.</a:t>
            </a:r>
          </a:p>
          <a:p>
            <a:pPr marL="444500" indent="-444500">
              <a:buSzPct val="145000"/>
              <a:buChar char="•"/>
            </a:pPr>
            <a:r>
              <a:t>В большинстве случаев дети из беднейших семей получают худшее образование, если им вообще удается пойти в школу. В результате у них меньше знаний и навыков, ниже квалификация, их берут только на низкооплачиваемую работу, поэтому шансов выбраться из нищеты нет.</a:t>
            </a:r>
          </a:p>
          <a:p>
            <a:pPr marL="444500" indent="-444500">
              <a:buSzPct val="145000"/>
              <a:buChar char="•"/>
            </a:pPr>
            <a:r>
              <a:t>Люди с низкими доходами, не имеющие никакой собственности, не могут брать кредиты — большинство банков им откажет. Поэтому либо им нечего вложить в увеличение капитала, либо они должны обращаться к местным ростовщикам, которые дерут огромные проценты. И даже когда проценты умеренные, все равно получается, что идут они богатым, а платят их бедные.</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Во многих странах мира земля распределена по владениям крайне неравномерно. Большинство фермеров обрабатывает не свою землю, а взятую в аренду. За право вести сельскохозяйственную деятельность они расплачиваются с владельцем территории частью урожая, поэ"/>
          <p:cNvSpPr txBox="1"/>
          <p:nvPr>
            <p:ph type="body" idx="21"/>
          </p:nvPr>
        </p:nvSpPr>
        <p:spPr>
          <a:xfrm>
            <a:off x="336153" y="170789"/>
            <a:ext cx="12332494" cy="8904022"/>
          </a:xfrm>
          <a:prstGeom prst="rect">
            <a:avLst/>
          </a:prstGeom>
        </p:spPr>
        <p:txBody>
          <a:bodyPr/>
          <a:lstStyle/>
          <a:p>
            <a:pPr marL="444500" indent="-444500">
              <a:buSzPct val="145000"/>
              <a:buChar char="•"/>
            </a:pPr>
            <a:r>
              <a:t>Во многих странах мира земля распределена по владениям крайне неравномерно. Большинство фермеров обрабатывает не свою землю, а взятую в аренду. За право вести сельскохозяйственную деятельность они расплачиваются с владельцем территории частью урожая, поэтому на приобретение земель в собственность ничего не остается. А владельцы на полученные деньги приобретают себе еще больше земель.</a:t>
            </a:r>
          </a:p>
          <a:p>
            <a:pPr/>
            <a:r>
              <a:t>Это лишь несколько примеров того, как обратные связи усиливают неравномерное распределение доходов, сбережений, доступа к образованию, возможностей выбиться в люди. Из-за того, что бедные могут позволить себе покупать только небольшие количества чего бы то ни было — продуктов питания, топлива, зерна, удобрений — они платят более высокую цену. Из-за того, что они практически всегда никак не организованы и не могут внятно описать свои потребности, на их долю достается лишь малая часть государственной помощи. </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Новые разработки и технологии приходят к ним в последнюю очередь,…"/>
          <p:cNvSpPr txBox="1"/>
          <p:nvPr>
            <p:ph type="body" idx="21"/>
          </p:nvPr>
        </p:nvSpPr>
        <p:spPr>
          <a:xfrm>
            <a:off x="336153" y="139039"/>
            <a:ext cx="12332494" cy="8967522"/>
          </a:xfrm>
          <a:prstGeom prst="rect">
            <a:avLst/>
          </a:prstGeom>
        </p:spPr>
        <p:txBody>
          <a:bodyPr/>
          <a:lstStyle/>
          <a:p>
            <a:pPr marL="444500" indent="-444500">
              <a:buSzPct val="145000"/>
              <a:buChar char="•"/>
            </a:pPr>
            <a:r>
              <a:t>Новые разработки и технологии приходят к ним в последнюю очередь, </a:t>
            </a:r>
          </a:p>
          <a:p>
            <a:pPr marL="444500" indent="-444500">
              <a:buSzPct val="145000"/>
              <a:buChar char="•"/>
            </a:pPr>
            <a:r>
              <a:t>а загрязнения и болезни — в первую. </a:t>
            </a:r>
          </a:p>
          <a:p>
            <a:pPr marL="444500" indent="-444500">
              <a:buSzPct val="145000"/>
              <a:buChar char="•"/>
            </a:pPr>
            <a:r>
              <a:t>У них нет выбора, поэтому они вынуждены идти на опасные и низкооплачиваемые работы; </a:t>
            </a:r>
          </a:p>
          <a:p>
            <a:pPr marL="444500" indent="-444500">
              <a:buSzPct val="145000"/>
              <a:buChar char="•"/>
            </a:pPr>
            <a:r>
              <a:t>обосновываться в местах, подверженных стихийным бедствиям;</a:t>
            </a:r>
          </a:p>
          <a:p>
            <a:pPr marL="444500" indent="-444500">
              <a:buSzPct val="145000"/>
              <a:buChar char="•"/>
            </a:pPr>
            <a:r>
              <a:t>их дети не получают хорошего медицинского обслуживания; </a:t>
            </a:r>
          </a:p>
          <a:p>
            <a:pPr marL="444500" indent="-444500">
              <a:buSzPct val="145000"/>
              <a:buChar char="•"/>
            </a:pPr>
            <a:r>
              <a:t>они живут скученно; </a:t>
            </a:r>
          </a:p>
          <a:p>
            <a:pPr marL="444500" indent="-444500">
              <a:buSzPct val="145000"/>
              <a:buChar char="•"/>
            </a:pPr>
            <a:r>
              <a:t>в их районах высокая преступность…</a:t>
            </a:r>
          </a:p>
          <a:p>
            <a:pPr>
              <a:defRPr b="1" u="sng"/>
            </a:pPr>
            <a:r>
              <a:t>Как же выбраться из этой ловушки?</a:t>
            </a:r>
          </a:p>
          <a:p>
            <a:pPr/>
            <a:r>
              <a:t>Видам в природе и компаниям на рынке иногда удается вырваться из системы с конкурентным исключением за счет более разностороннего развития. </a:t>
            </a:r>
          </a:p>
          <a:p>
            <a:pPr/>
            <a:r>
              <a:t>Виды могут эволюционировать или научиться использовать новые ресурсы. </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Компании могут разработать новый продукт или вид услуги, который не находится в прямой конкуренции с существующими продуктами и услугами. Рынки стремятся к образованию монополий, а экологические ниши — к выживанию единственного вида, но они также дают от"/>
          <p:cNvSpPr txBox="1"/>
          <p:nvPr>
            <p:ph type="body" idx="21"/>
          </p:nvPr>
        </p:nvSpPr>
        <p:spPr>
          <a:xfrm>
            <a:off x="336153" y="107289"/>
            <a:ext cx="12332494" cy="9031022"/>
          </a:xfrm>
          <a:prstGeom prst="rect">
            <a:avLst/>
          </a:prstGeom>
        </p:spPr>
        <p:txBody>
          <a:bodyPr/>
          <a:lstStyle/>
          <a:p>
            <a:pPr/>
            <a:r>
              <a:t>Компании могут разработать новый продукт или вид услуги, который не находится в прямой конкуренции с существующими продуктами и услугами. Рынки стремятся к образованию монополий, а экологические ниши — к выживанию единственного вида, но они также дают ответвления и создают разнообразие, новые рынки, новые виды. Со временем и они, конечно, столкнутся с конкурентами, и тогда система снова будет стремиться к конкурентному исключению.</a:t>
            </a:r>
          </a:p>
          <a:p>
            <a:pPr/>
            <a:r>
              <a:t>Однако разнообразие в развитии — диверсификация — возможна не всегда. У фирмы-монополиста может оказаться достаточно сил, чтобы подавить все ответвления, скупить их или лишить всех ресурсов, сделав нежизнеспособными. Для бедных диверсификация — не спасение.</a:t>
            </a:r>
          </a:p>
          <a:p>
            <a:pPr/>
            <a:r>
              <a:t>Цикл «успех к успеху» можно держать в определенных рамках, если внести в систему обратные связи, которые будут препятствовать любому из конкурентов в окончательной победе.</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Для этого и нужны антимонопольные законы, причем не только на бумаге. (К сожалению, один из ресурсов, которые могут в какой-то момент захватить очень большие компании — это власть, которая позволит ослабить тех, кто следит за исполнением антимонопольных "/>
          <p:cNvSpPr txBox="1"/>
          <p:nvPr>
            <p:ph type="body" idx="21"/>
          </p:nvPr>
        </p:nvSpPr>
        <p:spPr>
          <a:xfrm>
            <a:off x="336153" y="100939"/>
            <a:ext cx="12332494" cy="9043722"/>
          </a:xfrm>
          <a:prstGeom prst="rect">
            <a:avLst/>
          </a:prstGeom>
        </p:spPr>
        <p:txBody>
          <a:bodyPr/>
          <a:lstStyle/>
          <a:p>
            <a:pPr/>
            <a:r>
              <a:t>Для этого и нужны антимонопольные законы, причем не только на бумаге. (К сожалению, один из ресурсов, которые могут в какой-то момент захватить очень большие компании — это власть, которая позволит ослабить тех, кто следит за исполнением антимонопольных законов.)</a:t>
            </a:r>
          </a:p>
          <a:p>
            <a:pPr/>
            <a:r>
              <a:t>Очевидный путь выхода из архетипа «успех к успеху» состоит в том, чтобы </a:t>
            </a:r>
            <a:r>
              <a:rPr b="1" u="sng"/>
              <a:t>периодически сводить всех к одному уровню</a:t>
            </a:r>
            <a:r>
              <a:t>. В обществах, где сильны традиции, во многих играх предусмотрены правила, которые позволяют каким-то образом выровнять преимущества, чтобы игра оставалась честной и интересной.   </a:t>
            </a:r>
          </a:p>
          <a:p>
            <a:pPr/>
            <a:r>
              <a:t>Игра в «Монополию» всегда начинается с равных стартовых условий, поэтому тот, кто проиграл в прошлый раз, в следующий раз может выиграть. Во многих видах спорта предусмотрен гандикап в пользу более слабых участников, а во многих традиционных обществах существуют праздники и обряды, во время которых богатые раздают свою собственность менее обеспеченным соплеменникам.</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Существует много механизмов, способных разорвать замкнутый круг, в котором богатые становятся богаче, а бедные — беднее.…"/>
          <p:cNvSpPr txBox="1"/>
          <p:nvPr>
            <p:ph type="body" idx="21"/>
          </p:nvPr>
        </p:nvSpPr>
        <p:spPr>
          <a:xfrm>
            <a:off x="336153" y="818489"/>
            <a:ext cx="12332494" cy="7608622"/>
          </a:xfrm>
          <a:prstGeom prst="rect">
            <a:avLst/>
          </a:prstGeom>
        </p:spPr>
        <p:txBody>
          <a:bodyPr/>
          <a:lstStyle/>
          <a:p>
            <a:pPr/>
            <a:r>
              <a:t>Существует много механизмов, способных разорвать замкнутый круг, в котором богатые становятся богаче, а бедные — беднее. </a:t>
            </a:r>
          </a:p>
          <a:p>
            <a:pPr marL="444500" indent="-444500">
              <a:buSzPct val="145000"/>
              <a:buChar char="•"/>
            </a:pPr>
            <a:r>
              <a:t>налоговое законодательство может предусматривать прогрессивную шкалу налогообложения, чтобы богатые платили по  более высокой ставке, чем бедные (только эти законы должны быть обязательными для исполнения!). </a:t>
            </a:r>
          </a:p>
          <a:p>
            <a:pPr marL="444500" indent="-444500">
              <a:buSzPct val="145000"/>
              <a:buChar char="•"/>
            </a:pPr>
            <a:r>
              <a:t>благотворительность. </a:t>
            </a:r>
          </a:p>
          <a:p>
            <a:pPr marL="444500" indent="-444500">
              <a:buSzPct val="145000"/>
              <a:buChar char="•"/>
            </a:pPr>
            <a:r>
              <a:t>общественное благо. </a:t>
            </a:r>
          </a:p>
          <a:p>
            <a:pPr marL="444500" indent="-444500">
              <a:buSzPct val="145000"/>
              <a:buChar char="•"/>
            </a:pPr>
            <a:r>
              <a:t>профсоюзы. </a:t>
            </a:r>
          </a:p>
          <a:p>
            <a:pPr marL="444500" indent="-444500">
              <a:buSzPct val="145000"/>
              <a:buChar char="•"/>
            </a:pPr>
            <a:r>
              <a:t>всеобщие и равнодоступные здравоохранение и образование. </a:t>
            </a:r>
          </a:p>
          <a:p>
            <a:pPr marL="444500" indent="-444500">
              <a:buSzPct val="145000"/>
              <a:buChar char="•"/>
            </a:pPr>
            <a:r>
              <a:t>большие налоги на наследство (чтобы заставить каждое следующее  поколение «начинать игру заново»). </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В большинстве промышленно развитых стран используются сочетания этих мер, чтобы противодействовать ловушке «успех к успеху» и давать шанс всем участникам.…"/>
          <p:cNvSpPr txBox="1"/>
          <p:nvPr>
            <p:ph type="body" idx="21"/>
          </p:nvPr>
        </p:nvSpPr>
        <p:spPr>
          <a:xfrm>
            <a:off x="336153" y="1313789"/>
            <a:ext cx="12332494" cy="6618022"/>
          </a:xfrm>
          <a:prstGeom prst="rect">
            <a:avLst/>
          </a:prstGeom>
        </p:spPr>
        <p:txBody>
          <a:bodyPr/>
          <a:lstStyle/>
          <a:p>
            <a:pPr/>
            <a:r>
              <a:t>В большинстве промышленно развитых стран используются сочетания этих мер, чтобы противодействовать ловушке «успех к успеху» и давать шанс всем участникам. </a:t>
            </a:r>
          </a:p>
          <a:p>
            <a:pPr/>
            <a:r>
              <a:t>В традиционных обществах раздача собственности во время обрядов и церемоний позволяет вы ровнять распределение материальных благ, а дарители получают взамен более высокий общественный статус и репутацию.</a:t>
            </a:r>
          </a:p>
          <a:p>
            <a:pPr/>
            <a:r>
              <a:t>Подобные механизмы выравнивания могут проистекать из общественной морали, а могут быть следствием сугубо практического соображения: если проигравшие не могут продолжать игру из-за ловушки «успех к успеху», если у них нет никаких шансов выиграть, то в отчаянии они могут разрушить все игровое поле...</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Ловушка: успех к успеху…"/>
          <p:cNvSpPr txBox="1"/>
          <p:nvPr>
            <p:ph type="body" idx="21"/>
          </p:nvPr>
        </p:nvSpPr>
        <p:spPr>
          <a:xfrm>
            <a:off x="336153" y="754989"/>
            <a:ext cx="12332494" cy="7735622"/>
          </a:xfrm>
          <a:prstGeom prst="rect">
            <a:avLst/>
          </a:prstGeom>
        </p:spPr>
        <p:txBody>
          <a:bodyPr/>
          <a:lstStyle/>
          <a:p>
            <a:pPr>
              <a:defRPr b="1" u="sng"/>
            </a:pPr>
            <a:r>
              <a:t>Ловушка: успех к успеху</a:t>
            </a:r>
          </a:p>
          <a:p>
            <a:pPr/>
            <a:r>
              <a:t>Если награда победителей в соревновании состоит в том, что они смогут выигрывать еще и еще, возникает усиливающий цикл обратной связи. Если ему не препятствовать, то рано или поздно победитель получит все, а проигравшие исчезнут.</a:t>
            </a:r>
          </a:p>
          <a:p>
            <a:pPr>
              <a:defRPr b="1" u="sng"/>
            </a:pPr>
            <a:r>
              <a:t>Способ выхода</a:t>
            </a:r>
          </a:p>
          <a:p>
            <a:pPr/>
            <a:r>
              <a:t>Увеличить разнообразие, разносторонне развиваться — это позволяет тем, кто проигрывает соревнование, выйти из текущей игры и начать новую. Строго ограничить долю пирога, которая причитается любому победителю (антимонопольные законы). Периодически сводить всех к одному уровню, отнимая преимущества у самых сильных игроков или давая их тем, кто слабее. Предусматривать такую награду в соревновании, которая не будет влиять на результат следующего.</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6. Поддерживающие средства: зависимости и мании…"/>
          <p:cNvSpPr txBox="1"/>
          <p:nvPr>
            <p:ph type="body" idx="21"/>
          </p:nvPr>
        </p:nvSpPr>
        <p:spPr>
          <a:xfrm>
            <a:off x="336153" y="1104239"/>
            <a:ext cx="12332494" cy="7037122"/>
          </a:xfrm>
          <a:prstGeom prst="rect">
            <a:avLst/>
          </a:prstGeom>
        </p:spPr>
        <p:txBody>
          <a:bodyPr/>
          <a:lstStyle/>
          <a:p>
            <a:pPr>
              <a:defRPr b="1" u="sng"/>
            </a:pPr>
            <a:r>
              <a:t>6. Поддерживающие средства: зависимости и мании</a:t>
            </a:r>
          </a:p>
          <a:p>
            <a:pPr/>
            <a:r>
              <a:t>В отечественной литературе по управлению и ведению бизнеса исходное название этого архетипа (</a:t>
            </a:r>
            <a:r>
              <a:rPr i="1" u="sng"/>
              <a:t>shifting the burden to the intervener</a:t>
            </a:r>
            <a:r>
              <a:t>) часто переводится как «подмена проблемы», «перекладывание проблем на плечи помощника», «переложение бремени, нагрузки» и даже «</a:t>
            </a:r>
            <a:r>
              <a:rPr b="1" i="1" u="sng"/>
              <a:t>перекладывание ответственности</a:t>
            </a:r>
            <a:r>
              <a:t>». Эти искаженные названия не отражают смысл исходного понятия, не передают сути архетипа и могут создать у читателей ложное представление об особенностях подобных системных ловушек. На самом же деле речь идет о возникновении мании, пагубной зависимости от разного рода поддерживающих средств, которые позволяют уменьшить или замаскировать симптомы, но ничего не делают для реального решения проблемы</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Теперь вы можете себе представить, какой масштаб имеет происходящий спад. Все больше расходов приходится на частный сектор, поэтому многие частные предприниматели перестают страховать своих работников.…"/>
          <p:cNvSpPr txBox="1"/>
          <p:nvPr>
            <p:ph type="body" idx="21"/>
          </p:nvPr>
        </p:nvSpPr>
        <p:spPr>
          <a:xfrm>
            <a:off x="336153" y="996289"/>
            <a:ext cx="12332494" cy="7253022"/>
          </a:xfrm>
          <a:prstGeom prst="rect">
            <a:avLst/>
          </a:prstGeom>
        </p:spPr>
        <p:txBody>
          <a:bodyPr/>
          <a:lstStyle/>
          <a:p>
            <a:pPr/>
            <a:r>
              <a:t>Теперь вы можете себе представить, какой масштаб имеет происходящий спад. Все больше расходов приходится на частный сектор, поэтому многие частные предприниматели перестают страховать своих работников.</a:t>
            </a:r>
          </a:p>
          <a:p>
            <a:pPr/>
            <a:r>
              <a:t>Теперь... каждый месяц еще около ста тысяч американцев лишаются медицинской страховки. Практически все они попадают под государственную программу бесплатной медицинской помощи. Но поскольку штаты испытывают нехватку средств, им придется изыскивать деньги и либо забирать их у образования, либо изымать из программ поддержки детства, либо увеличивать налоги, а это отвлечет инвестиции из других сфер.</a:t>
            </a:r>
          </a:p>
          <a:p>
            <a:pPr algn="r">
              <a:spcBef>
                <a:spcPts val="2000"/>
              </a:spcBef>
              <a:defRPr i="1"/>
            </a:pPr>
            <a:r>
              <a:t>Билл Клинтон.</a:t>
            </a:r>
            <a:br/>
            <a:r>
              <a:t>International Herald Tribune</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Системные ловушки и возможности"/>
          <p:cNvSpPr txBox="1"/>
          <p:nvPr>
            <p:ph type="body" idx="21"/>
          </p:nvPr>
        </p:nvSpPr>
        <p:spPr>
          <a:xfrm>
            <a:off x="336153" y="3643251"/>
            <a:ext cx="12332494" cy="1959098"/>
          </a:xfrm>
          <a:prstGeom prst="rect">
            <a:avLst/>
          </a:prstGeom>
        </p:spPr>
        <p:txBody>
          <a:bodyPr/>
          <a:lstStyle>
            <a:lvl1pPr algn="ctr">
              <a:spcBef>
                <a:spcPts val="0"/>
              </a:spcBef>
              <a:defRPr sz="6000">
                <a:latin typeface="+mn-lt"/>
                <a:ea typeface="+mn-ea"/>
                <a:cs typeface="+mn-cs"/>
                <a:sym typeface="Helvetica Neue Medium"/>
              </a:defRPr>
            </a:lvl1pPr>
          </a:lstStyle>
          <a:p>
            <a:pPr/>
            <a:r>
              <a:t>Системные ловушки и возможности</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Если вы хотите разозлить сомалийца,отберите у него кат...…"/>
          <p:cNvSpPr txBox="1"/>
          <p:nvPr>
            <p:ph type="body" idx="21"/>
          </p:nvPr>
        </p:nvSpPr>
        <p:spPr>
          <a:xfrm>
            <a:off x="336153" y="2151989"/>
            <a:ext cx="12332494" cy="4941622"/>
          </a:xfrm>
          <a:prstGeom prst="rect">
            <a:avLst/>
          </a:prstGeom>
        </p:spPr>
        <p:txBody>
          <a:bodyPr/>
          <a:lstStyle/>
          <a:p>
            <a:pPr/>
            <a:r>
              <a:t>Если вы хотите разозлить сомалийца,отберите у него кат...</a:t>
            </a:r>
          </a:p>
          <a:p>
            <a:pPr/>
            <a:r>
              <a:t>Кат — это свежесорванные молодые листья и побеги растения Catha edulis. ... В них содержатся вещества, относящиеся к амфетаминам... </a:t>
            </a:r>
          </a:p>
          <a:p>
            <a:pPr/>
            <a:r>
              <a:t>Абдукадир Махмуд Фарах, двадцатидвухлетний юноша, сказал, что начал жевать кат в пятнадцать лет... </a:t>
            </a:r>
          </a:p>
          <a:p>
            <a:pPr/>
            <a:r>
              <a:t>«С ним я могу не думать об окружающем. Когда я жую его, я счастлив.</a:t>
            </a:r>
          </a:p>
          <a:p>
            <a:pPr/>
            <a:r>
              <a:t>Я все могу. Я не устаю».</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Большинству людей известно, что алкоголь, никотин, сахар, кофеин, героин вызывают привыкание.…"/>
          <p:cNvSpPr txBox="1"/>
          <p:nvPr>
            <p:ph type="body" idx="21"/>
          </p:nvPr>
        </p:nvSpPr>
        <p:spPr>
          <a:xfrm>
            <a:off x="336153" y="2088489"/>
            <a:ext cx="12332494" cy="5068622"/>
          </a:xfrm>
          <a:prstGeom prst="rect">
            <a:avLst/>
          </a:prstGeom>
        </p:spPr>
        <p:txBody>
          <a:bodyPr/>
          <a:lstStyle/>
          <a:p>
            <a:pPr/>
            <a:r>
              <a:t>Большинству людей известно, что алкоголь, никотин, сахар, кофеин, героин вызывают привыкание. </a:t>
            </a:r>
          </a:p>
          <a:p>
            <a:pPr/>
            <a:r>
              <a:t>Но не всякий знает, что в больших системах зависимости и мании могут проявляться в другом обличье — это </a:t>
            </a:r>
          </a:p>
          <a:p>
            <a:pPr marL="444500" indent="-444500">
              <a:buSzPct val="145000"/>
              <a:buChar char="•"/>
            </a:pPr>
            <a:r>
              <a:t>зависимость от промышленных и правительственных субсидий, </a:t>
            </a:r>
          </a:p>
          <a:p>
            <a:pPr marL="444500" indent="-444500">
              <a:buSzPct val="145000"/>
              <a:buChar char="•"/>
            </a:pPr>
            <a:r>
              <a:t>пристрастие фермеров к химическим удобрениям, </a:t>
            </a:r>
          </a:p>
          <a:p>
            <a:pPr marL="444500" indent="-444500">
              <a:buSzPct val="145000"/>
              <a:buChar char="•"/>
            </a:pPr>
            <a:r>
              <a:t>зависимость экономики западных стран от дешевой нефти, </a:t>
            </a:r>
          </a:p>
          <a:p>
            <a:pPr marL="444500" indent="-444500">
              <a:buSzPct val="145000"/>
              <a:buChar char="•"/>
            </a:pPr>
            <a:r>
              <a:t>а производителей оружия — от государственных заказов.</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Эта ловушка известна под разными названиями: мания, зависимость, пагубная привычка, пристрастие к поддерживающим средствам...…"/>
          <p:cNvSpPr txBox="1"/>
          <p:nvPr>
            <p:ph type="body" idx="21"/>
          </p:nvPr>
        </p:nvSpPr>
        <p:spPr>
          <a:xfrm>
            <a:off x="336153" y="1186789"/>
            <a:ext cx="12332494" cy="6872022"/>
          </a:xfrm>
          <a:prstGeom prst="rect">
            <a:avLst/>
          </a:prstGeom>
        </p:spPr>
        <p:txBody>
          <a:bodyPr/>
          <a:lstStyle/>
          <a:p>
            <a:pPr/>
            <a:r>
              <a:t>Эта ловушка известна под разными названиями: мания, зависимость, пагубная привычка, </a:t>
            </a:r>
            <a:r>
              <a:rPr u="sng"/>
              <a:t>пристрастие к поддерживающим средствам</a:t>
            </a:r>
            <a:r>
              <a:t>... </a:t>
            </a:r>
          </a:p>
          <a:p>
            <a:pPr/>
            <a:r>
              <a:t>Структура включает в себя запас с входными и выходными потоками. </a:t>
            </a:r>
          </a:p>
          <a:p>
            <a:pPr marL="444500" indent="-444500">
              <a:buSzPct val="145000"/>
              <a:buChar char="•"/>
            </a:pPr>
            <a:r>
              <a:t>Запас может быть физическим (урожай зерновых) или метафизическим (ощущение здоровья, благополучия, чувство собственного достоинства). </a:t>
            </a:r>
          </a:p>
          <a:p>
            <a:pPr marL="444500" indent="-444500">
              <a:buSzPct val="145000"/>
              <a:buChar char="•"/>
            </a:pPr>
            <a:r>
              <a:rPr u="sng"/>
              <a:t>Запас регулируется через балансирующий цикл обратной связи</a:t>
            </a:r>
            <a:r>
              <a:t>; могут изменяться входные и выходные потоки. </a:t>
            </a:r>
          </a:p>
          <a:p>
            <a:pPr/>
            <a:r>
              <a:t>У системы есть цель, она сравнивается с ощущением текущего состояния, и в зависимости от разницы между ними предпринимается то или иное действие.</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Допустим, вы — подросток, живущий в стране, где не прекращается война, где царит голод. Вы мечтаете о благополучии, хотите ощутить счастье и приток сил, мечтаете избавиться от чувства страха. Между желаемым и текущим состоянием — настоящая пропасть, и у "/>
          <p:cNvSpPr txBox="1"/>
          <p:nvPr>
            <p:ph type="body" idx="21"/>
          </p:nvPr>
        </p:nvSpPr>
        <p:spPr>
          <a:xfrm>
            <a:off x="336153" y="1790039"/>
            <a:ext cx="12332494" cy="5665522"/>
          </a:xfrm>
          <a:prstGeom prst="rect">
            <a:avLst/>
          </a:prstGeom>
        </p:spPr>
        <p:txBody>
          <a:bodyPr/>
          <a:lstStyle/>
          <a:p>
            <a:pPr>
              <a:defRPr i="1"/>
            </a:pPr>
            <a:r>
              <a:t>Допустим, вы — подросток, живущий в стране, где не прекращается война, где царит голод. Вы мечтаете о благополучии, хотите ощутить счастье и приток сил, мечтаете избавиться от чувства страха. Между желаемым и текущим состоянием — настоящая пропасть, и у вас практически нет способов уменьшить этот разрыв.</a:t>
            </a:r>
          </a:p>
          <a:p>
            <a:pPr>
              <a:defRPr i="1"/>
            </a:pPr>
            <a:r>
              <a:t>Но зато вы можете принять наркотик. Он никак не улучшит ваше реальное состояние, точнее, даже сделает его хуже, но на некоторое время изменит ваше ощущаемое состояние, заглушит страх, даст почувствовать себя храбрым и неутомимым. </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Так же происходит, когда вы управляете неэффективной компанией: если вам удается получить государственную дотацию, вы продолжаете зарабатывать деньги и имеете неплохую прибыль, остаетесь уважаемым членом общества, но компания от этого не становится эффек"/>
          <p:cNvSpPr txBox="1"/>
          <p:nvPr>
            <p:ph type="body" idx="21"/>
          </p:nvPr>
        </p:nvSpPr>
        <p:spPr>
          <a:xfrm>
            <a:off x="336153" y="1072489"/>
            <a:ext cx="12332494" cy="7100622"/>
          </a:xfrm>
          <a:prstGeom prst="rect">
            <a:avLst/>
          </a:prstGeom>
        </p:spPr>
        <p:txBody>
          <a:bodyPr/>
          <a:lstStyle/>
          <a:p>
            <a:pPr/>
            <a:r>
              <a:t>Так же происходит, когда вы управляете неэффективной компанией: если вам удается получить государственную дотацию, вы продолжаете зарабатывать деньги и имеете неплохую прибыль, остаетесь уважаемым членом общества, но компания от этого не становится эффективнее. </a:t>
            </a:r>
          </a:p>
          <a:p>
            <a:pPr/>
            <a:r>
              <a:t>Так же происходит и с фермером, который пытается увеличить урожай зерна на полях, которые уже истощены — он применяет химические удобрения и снимает невиданный урожай, хотя ничего не делает для реального увеличения плодородия почвы.</a:t>
            </a:r>
          </a:p>
          <a:p>
            <a:pPr/>
            <a:r>
              <a:rPr u="sng"/>
              <a:t>Проблема в том, что такое ощущаемое состояние долго не продержится</a:t>
            </a:r>
            <a:r>
              <a:t>. Наступит интоксикация, отравление, похмелье. Государственные субсидии закончились. Химические удобрения израсходованы и смыты с полей.</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Примеров зависимости и систем, в которых используются поддерживающие средства, очень много.…"/>
          <p:cNvSpPr txBox="1"/>
          <p:nvPr>
            <p:ph type="body" idx="21"/>
          </p:nvPr>
        </p:nvSpPr>
        <p:spPr>
          <a:xfrm>
            <a:off x="336153" y="285089"/>
            <a:ext cx="12332494" cy="8675422"/>
          </a:xfrm>
          <a:prstGeom prst="rect">
            <a:avLst/>
          </a:prstGeom>
        </p:spPr>
        <p:txBody>
          <a:bodyPr/>
          <a:lstStyle/>
          <a:p>
            <a:pPr/>
            <a:r>
              <a:t>Примеров зависимости и систем, в которых используются поддерживающие средства, очень много.</a:t>
            </a:r>
          </a:p>
          <a:p>
            <a:pPr marL="444500" indent="-444500">
              <a:buSzPct val="145000"/>
              <a:buChar char="•"/>
            </a:pPr>
            <a:r>
              <a:t>Раньше о престарелых родственниках заботились члены семьи, хотя это давалось нелегко. Чтобы помочь семьям, появились программы социальной защиты, клубы для пожилых людей, дома престарелых. Теперь у большинства семей нет ни места, ни времени, ни опыта, ни желания заботиться о стариках.</a:t>
            </a:r>
          </a:p>
          <a:p>
            <a:pPr marL="444500" indent="-444500">
              <a:buSzPct val="145000"/>
              <a:buChar char="•"/>
            </a:pPr>
            <a:r>
              <a:t>Доставка грузов на большие расстояния в прежние времена осуществлялась по железной дороге, а ежедневные поездки на работу — на метро и наземном городском транспорте. Но затем правительство решило ограничиться строительством исключительно автомобильных магистралей.</a:t>
            </a:r>
          </a:p>
          <a:p>
            <a:pPr marL="444500" indent="-444500">
              <a:buSzPct val="145000"/>
              <a:buChar char="•"/>
            </a:pPr>
            <a:r>
              <a:t>Дети на уроках арифметики занимались устным счетом и делали простые вычисления на бумаге. Но теперь у всех есть калькуляторы, поэтому устно считать никто не умеет.</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Раньше у многих поколений людей был некоторый врожденный иммунитет к определенным заболеваниям — оспе, туберкулезу, малярии. Теперь всем делают прививки, все принимают лекарства, поэтому собственного иммунитета практически ни у кого нет.…"/>
          <p:cNvSpPr txBox="1"/>
          <p:nvPr>
            <p:ph type="body" idx="21"/>
          </p:nvPr>
        </p:nvSpPr>
        <p:spPr>
          <a:xfrm>
            <a:off x="336153" y="526389"/>
            <a:ext cx="12332494" cy="8192822"/>
          </a:xfrm>
          <a:prstGeom prst="rect">
            <a:avLst/>
          </a:prstGeom>
        </p:spPr>
        <p:txBody>
          <a:bodyPr/>
          <a:lstStyle/>
          <a:p>
            <a:pPr marL="444500" indent="-444500">
              <a:buSzPct val="145000"/>
              <a:buChar char="•"/>
            </a:pPr>
            <a:r>
              <a:t>Раньше у многих поколений людей был некоторый врожденный иммунитет к определенным заболеваниям — оспе, туберкулезу, малярии. Теперь всем делают прививки, все принимают лекарства, поэтому собственного иммунитета практически ни у кого нет. </a:t>
            </a:r>
          </a:p>
          <a:p>
            <a:pPr marL="444500" indent="-444500">
              <a:buSzPct val="145000"/>
              <a:buChar char="•"/>
            </a:pPr>
            <a:r>
              <a:t>Современная медицина привела к тому, что забота о здоровье больше ассоциируется с врачебным вмешательством и приемом лекарств, чем с ведением здорового образа жизни.</a:t>
            </a:r>
          </a:p>
          <a:p>
            <a:pPr>
              <a:defRPr u="sng"/>
            </a:pPr>
            <a:r>
              <a:t>Поддерживающие средства могут быть благом. Если пользоваться ими разумно и вовремя, они могут улучшить способность системы держаться в желаемом состоянии.</a:t>
            </a:r>
          </a:p>
          <a:p>
            <a:pPr/>
            <a:r>
              <a:t>Разумеется, 100%-я защита от оспы за счет вакцинации лучше, чем частичная защита за счет природного иммунитета. В некоторых системах поддерживающие средства действительно необходимы.</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Но они могут превратиться в системную ловушку. Допустим, управляющая обратная связь в системе не справляется с поддержанием желаемого состояния или делает это не очень эффективно. Хорошо подобранное и эффективное поддерживающее средство берет на себя час"/>
          <p:cNvSpPr txBox="1"/>
          <p:nvPr>
            <p:ph type="body" idx="21"/>
          </p:nvPr>
        </p:nvSpPr>
        <p:spPr>
          <a:xfrm>
            <a:off x="336153" y="1377289"/>
            <a:ext cx="12332494" cy="6491022"/>
          </a:xfrm>
          <a:prstGeom prst="rect">
            <a:avLst/>
          </a:prstGeom>
        </p:spPr>
        <p:txBody>
          <a:bodyPr/>
          <a:lstStyle/>
          <a:p>
            <a:pPr/>
            <a:r>
              <a:rPr u="sng"/>
              <a:t>Но они могут превратиться в системную ловушку</a:t>
            </a:r>
            <a:r>
              <a:t>. Допустим, управляющая обратная связь в системе не справляется с поддержанием желаемого состояния или делает это не очень эффективно. Хорошо подобранное и эффективное поддерживающее средство берет на себя часть нагрузки. Оно позволяет системе быстро прийти в желаемое состояние. Все замечательно, все рады, все довольны.</a:t>
            </a:r>
          </a:p>
          <a:p>
            <a:pPr/>
            <a:r>
              <a:t>Но затем исходная проблема появляется снова, </a:t>
            </a:r>
            <a:r>
              <a:rPr u="sng"/>
              <a:t>поскольку ее причину никто не устранил</a:t>
            </a:r>
            <a:r>
              <a:t>. Поэтому поддерживающее средство приходится применять снова, и уже в большем количестве. Реальное состояние системы вновь маскируется, проблема опять не устраняется. И к поддерживающему средству приходится прибегать снова и снова.</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Ловушка возникает в том случае, если поддерживающее средство прямо или косвенно подрывает исходную способность системы поддерживать свое состояние.…"/>
          <p:cNvSpPr txBox="1"/>
          <p:nvPr>
            <p:ph type="body" idx="21"/>
          </p:nvPr>
        </p:nvSpPr>
        <p:spPr>
          <a:xfrm>
            <a:off x="336153" y="2520289"/>
            <a:ext cx="12332494" cy="4205022"/>
          </a:xfrm>
          <a:prstGeom prst="rect">
            <a:avLst/>
          </a:prstGeom>
        </p:spPr>
        <p:txBody>
          <a:bodyPr/>
          <a:lstStyle/>
          <a:p>
            <a:pPr marL="444500" indent="-444500">
              <a:buSzPct val="145000"/>
              <a:buChar char="•"/>
            </a:pPr>
            <a:r>
              <a:t>Ловушка возникает в том случае, если поддерживающее средство прямо или </a:t>
            </a:r>
            <a:r>
              <a:rPr u="sng"/>
              <a:t>косвенно подрывает</a:t>
            </a:r>
            <a:r>
              <a:t> исходную способность системы поддерживать свое состояние. </a:t>
            </a:r>
          </a:p>
          <a:p>
            <a:pPr marL="444500" indent="-444500">
              <a:buSzPct val="145000"/>
              <a:buChar char="•"/>
            </a:pPr>
            <a:r>
              <a:t>Если эта способность атрофируется, тогда для достижения желаемого эффекта нужно </a:t>
            </a:r>
            <a:r>
              <a:rPr u="sng"/>
              <a:t>все больше и больше</a:t>
            </a:r>
            <a:r>
              <a:t> поддерживающего средства.  </a:t>
            </a:r>
          </a:p>
          <a:p>
            <a:pPr/>
            <a:r>
              <a:t>Это ослабляет собственную способность системы еще больше и все опять идет по кругу.</a:t>
            </a:r>
          </a:p>
        </p:txBody>
      </p:sp>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Почему люди попадаются в эту ловушку?…"/>
          <p:cNvSpPr txBox="1"/>
          <p:nvPr>
            <p:ph type="body" idx="21"/>
          </p:nvPr>
        </p:nvSpPr>
        <p:spPr>
          <a:xfrm>
            <a:off x="336153" y="589889"/>
            <a:ext cx="12332494" cy="8065822"/>
          </a:xfrm>
          <a:prstGeom prst="rect">
            <a:avLst/>
          </a:prstGeom>
        </p:spPr>
        <p:txBody>
          <a:bodyPr/>
          <a:lstStyle/>
          <a:p>
            <a:pPr/>
            <a:r>
              <a:t>Почему люди попадаются в эту ловушку?</a:t>
            </a:r>
          </a:p>
          <a:p>
            <a:pPr/>
            <a:r>
              <a:rPr u="sng"/>
              <a:t>Во-первых</a:t>
            </a:r>
            <a:r>
              <a:t>, возможна такая ситуация, когда человек просто не предвидит последствий. Например, кто-то искренне желает помочь, берет на себя часть нагрузки и сам выступает поддерживающим средством, но это приводит к цепи событий, результатом которых — растущая зависимость от такой поддержки. В конце концов зависимость окажется такой сильной, что </a:t>
            </a:r>
            <a:r>
              <a:rPr u="sng"/>
              <a:t>возможностей поддерживающего средства окажется недостаточно</a:t>
            </a:r>
            <a:r>
              <a:t>. Система здравоохранения США сейчас переживает подобное состояние.</a:t>
            </a:r>
          </a:p>
          <a:p>
            <a:pPr/>
            <a:r>
              <a:rPr u="sng"/>
              <a:t>Во-вторых</a:t>
            </a:r>
            <a:r>
              <a:t>, человек или сообщество, получающие помощь, могут не задумываться над тем, что в долговременной перспективе будет утрачен контроль над ситуацией, что возрастет их уязвимость. К сожалению, при использовании поддерживающих средств, особенно сильнодействующих, это неизбежно.</a:t>
            </a:r>
          </a:p>
        </p:txBody>
      </p:sp>
      <p:sp>
        <p:nvSpPr>
          <p:cNvPr id="1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5. Успех к успеху: конкурентное исключение…"/>
          <p:cNvSpPr txBox="1"/>
          <p:nvPr>
            <p:ph type="body" idx="21"/>
          </p:nvPr>
        </p:nvSpPr>
        <p:spPr>
          <a:xfrm>
            <a:off x="336153" y="1650339"/>
            <a:ext cx="12332494" cy="5944922"/>
          </a:xfrm>
          <a:prstGeom prst="rect">
            <a:avLst/>
          </a:prstGeom>
        </p:spPr>
        <p:txBody>
          <a:bodyPr/>
          <a:lstStyle/>
          <a:p>
            <a:pPr>
              <a:defRPr b="1" u="sng"/>
            </a:pPr>
            <a:r>
              <a:t>5. Успех к успеху: конкурентное исключение</a:t>
            </a:r>
          </a:p>
          <a:p>
            <a:pPr/>
            <a:r>
              <a:t>Самые богатые люди — малая доля от одного процента самых обеспеченных налогоплательщиков — используют массу разных способов, чтобы показать как можно меньший доход и тем добиться снижения налога...</a:t>
            </a:r>
          </a:p>
          <a:p>
            <a:pPr/>
            <a:r>
              <a:t>Многие выбивают себе бонусы в этом, а не следующем году (потому что тогда налоги наверняка станут выше), обналичивают акции... в общем, любыми способами добиваются максимального дохода.</a:t>
            </a:r>
          </a:p>
          <a:p>
            <a:pPr algn="r">
              <a:spcBef>
                <a:spcPts val="2000"/>
              </a:spcBef>
              <a:defRPr i="1"/>
            </a:pPr>
            <a:r>
              <a:t>Сильвия Назар.</a:t>
            </a:r>
            <a:br/>
            <a:r>
              <a:t>International Herald Tribune</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Если такое средство — наркотик, то вы станете наркоманом. Чем больше вы будете принимать наркотики, тем больше будете в них нуждаться. Вот одно из определений зависимости, используемое обществом анонимных алкоголиков: Вы раз за разом, без конца повторяет"/>
          <p:cNvSpPr txBox="1"/>
          <p:nvPr>
            <p:ph type="body" idx="21"/>
          </p:nvPr>
        </p:nvSpPr>
        <p:spPr>
          <a:xfrm>
            <a:off x="336153" y="1072489"/>
            <a:ext cx="12332494" cy="7100622"/>
          </a:xfrm>
          <a:prstGeom prst="rect">
            <a:avLst/>
          </a:prstGeom>
        </p:spPr>
        <p:txBody>
          <a:bodyPr/>
          <a:lstStyle/>
          <a:p>
            <a:pPr/>
            <a:r>
              <a:t>Если такое средство — наркотик, то вы станете наркоманом. Чем больше вы будете принимать наркотики, тем больше будете в них нуждаться. Вот одно из определений зависимости, используемое обществом анонимных алкоголиков: </a:t>
            </a:r>
            <a:r>
              <a:rPr u="sng"/>
              <a:t>Вы раз за разом, без конца повторяете одно и то же глупое поведение, но при этом почему-то все время ждете иного результата...</a:t>
            </a:r>
          </a:p>
          <a:p>
            <a:pPr/>
            <a:r>
              <a:t>Зависимость дает быстрый и чреватый последствиями ответ на симптом проблемы и не дает принять действенные меры к тому, чтобы устранить саму причину и тем по-настоящему решить проблему.</a:t>
            </a:r>
          </a:p>
          <a:p>
            <a:pPr/>
            <a:r>
              <a:t>Настоящее решение требует усилий и времени. Ловушка зависимости очень коварна: так легко поддаться и прибегнуть к поддерживающему средству — и все, вы уже в капкане.</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Насекомые угрожают посевам?…"/>
          <p:cNvSpPr txBox="1"/>
          <p:nvPr>
            <p:ph type="body" idx="21"/>
          </p:nvPr>
        </p:nvSpPr>
        <p:spPr>
          <a:xfrm>
            <a:off x="336153" y="2101189"/>
            <a:ext cx="12332494" cy="5043222"/>
          </a:xfrm>
          <a:prstGeom prst="rect">
            <a:avLst/>
          </a:prstGeom>
        </p:spPr>
        <p:txBody>
          <a:bodyPr/>
          <a:lstStyle/>
          <a:p>
            <a:pPr/>
            <a:r>
              <a:t>Насекомые угрожают посевам?</a:t>
            </a:r>
          </a:p>
          <a:p>
            <a:pPr/>
            <a:r>
              <a:t>К чему пересматривать фермерские методы и отказываться от монокультурных посевов, к чему изучать разрушение природных механизмов, которые раньше контролировали численность насекомых, если можно просто применить пестициды? Нашествие саранчи удастся отбить, можно будет расширить посевы монокультур, разрушить природные экосистемы еще больше. Правда, и насекомых тогда станет больше, но мы опять применим пестициды, в еще большем количестве...</a:t>
            </a:r>
          </a:p>
        </p:txBody>
      </p:sp>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Растет цена на нефть?…"/>
          <p:cNvSpPr txBox="1"/>
          <p:nvPr>
            <p:ph type="body" idx="21"/>
          </p:nvPr>
        </p:nvSpPr>
        <p:spPr>
          <a:xfrm>
            <a:off x="336153" y="1135989"/>
            <a:ext cx="12332494" cy="6973622"/>
          </a:xfrm>
          <a:prstGeom prst="rect">
            <a:avLst/>
          </a:prstGeom>
        </p:spPr>
        <p:txBody>
          <a:bodyPr/>
          <a:lstStyle/>
          <a:p>
            <a:pPr/>
            <a:r>
              <a:t>Растет цена на нефть?</a:t>
            </a:r>
          </a:p>
          <a:p>
            <a:pPr/>
            <a:r>
              <a:t>Не будем задумываться о неизбежном истощении невозобновимого ресурса, увеличивать эффективность использования топлива или переключаться на другие его виды. Мы же можем просто заморозить цены. (Во время нефтяного кризиса 1970-х гг. именно эту меру первым делом применили и Соединенные Штаты, и СССР.) Мы можем притвориться, что ничего особенного не происходит, и продолжать жечь нефть, еще более обостряя проблему. А когда станет совсем плохо, начнем за нефть воевать. Или будем искать новые месторождения, точно так же, как алкоголик обшаривает всю квартиру в поисках последней бутылки. Загадим пляжи и разрушим остатки дикой природы, но все-таки отыщем еще одно месторождение.</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Преодолеть зависимость очень трудно, это болезненный процесс.…"/>
          <p:cNvSpPr txBox="1"/>
          <p:nvPr>
            <p:ph type="body" idx="21"/>
          </p:nvPr>
        </p:nvSpPr>
        <p:spPr>
          <a:xfrm>
            <a:off x="336153" y="1174089"/>
            <a:ext cx="12332494" cy="6897422"/>
          </a:xfrm>
          <a:prstGeom prst="rect">
            <a:avLst/>
          </a:prstGeom>
        </p:spPr>
        <p:txBody>
          <a:bodyPr/>
          <a:lstStyle/>
          <a:p>
            <a:pPr>
              <a:defRPr b="1" u="sng"/>
            </a:pPr>
            <a:r>
              <a:t>Преодолеть зависимость очень трудно, это болезненный процесс. </a:t>
            </a:r>
          </a:p>
          <a:p>
            <a:pPr marL="444500" indent="-444500">
              <a:buSzPct val="145000"/>
              <a:buChar char="•"/>
            </a:pPr>
            <a:r>
              <a:t>Это физическая боль при героиновой ломке или </a:t>
            </a:r>
          </a:p>
          <a:p>
            <a:pPr marL="444500" indent="-444500">
              <a:buSzPct val="145000"/>
              <a:buChar char="•"/>
            </a:pPr>
            <a:r>
              <a:t>экономическая напряженность при повышении цены на нефть ради снижения ее потребления. </a:t>
            </a:r>
          </a:p>
          <a:p>
            <a:pPr marL="444500" indent="-444500">
              <a:buSzPct val="145000"/>
              <a:buChar char="•"/>
            </a:pPr>
            <a:r>
              <a:t>Это нашествие сельскохозяйственных вредителей, пока популяция их естественных врагов еще не успела восстановиться. </a:t>
            </a:r>
          </a:p>
          <a:p>
            <a:pPr/>
            <a:r>
              <a:t>Преодоление зависимости означает, что в конце концов вы </a:t>
            </a:r>
            <a:r>
              <a:rPr u="sng"/>
              <a:t>реально оценили состояние системы</a:t>
            </a:r>
            <a:r>
              <a:t> (в этому времени оно уже стало гораздо хуже) и отказались от поддерживающего средства. Иногда зависимость можно преодолевать постепенно.</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В некоторых случаях сначала можно применить средства, не вызывающие привыкания, чтобы по возможности восстановить и успокоить истощенную систему…"/>
          <p:cNvSpPr txBox="1"/>
          <p:nvPr>
            <p:ph type="body" idx="21"/>
          </p:nvPr>
        </p:nvSpPr>
        <p:spPr>
          <a:xfrm>
            <a:off x="336153" y="1428089"/>
            <a:ext cx="12332494" cy="6389422"/>
          </a:xfrm>
          <a:prstGeom prst="rect">
            <a:avLst/>
          </a:prstGeom>
        </p:spPr>
        <p:txBody>
          <a:bodyPr/>
          <a:lstStyle/>
          <a:p>
            <a:pPr/>
            <a:r>
              <a:t>В некоторых случаях сначала можно применить средства, не вызывающие привыкания, чтобы по возможности восстановить и успокоить истощенную систему </a:t>
            </a:r>
          </a:p>
          <a:p>
            <a:pPr marL="444500" indent="-444500">
              <a:buSzPct val="145000"/>
              <a:buChar char="•"/>
            </a:pPr>
            <a:r>
              <a:t>групповая поддержка для восстановления самооценки — ее применяют анонимные алкоголики; </a:t>
            </a:r>
          </a:p>
          <a:p>
            <a:pPr marL="444500" indent="-444500">
              <a:buSzPct val="145000"/>
              <a:buChar char="•"/>
            </a:pPr>
            <a:r>
              <a:t>лучшая теплоизоляция домов и экономичные автомобили — чтобы снизить затраты на нефть; </a:t>
            </a:r>
          </a:p>
          <a:p>
            <a:pPr marL="444500" indent="-444500">
              <a:buSzPct val="145000"/>
              <a:buChar char="•"/>
            </a:pPr>
            <a:r>
              <a:t>использование смешанных посевов и севооборота — чтобы уменьшить уязвимость зерновых перед нашествиями вредителей. </a:t>
            </a:r>
          </a:p>
          <a:p>
            <a:pPr/>
            <a:r>
              <a:t>Но иногда нет другого пути, кроме как разом бросить принимать наркотики и терпеть боль, сжав зубы.</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Чтобы система освободилась от зависимости, придется преодолеть тяжелую «ломку», поэтому всегда лучше не попадать в ловушку зависимости вообще.…"/>
          <p:cNvSpPr txBox="1"/>
          <p:nvPr>
            <p:ph type="body" idx="21"/>
          </p:nvPr>
        </p:nvSpPr>
        <p:spPr>
          <a:xfrm>
            <a:off x="336153" y="94589"/>
            <a:ext cx="12332494" cy="9056422"/>
          </a:xfrm>
          <a:prstGeom prst="rect">
            <a:avLst/>
          </a:prstGeom>
        </p:spPr>
        <p:txBody>
          <a:bodyPr/>
          <a:lstStyle/>
          <a:p>
            <a:pPr/>
            <a:r>
              <a:t>Чтобы система освободилась от зависимости, придется преодолеть тяжелую «ломку», поэтому всегда лучше не попадать в ловушку зависимости вообще.</a:t>
            </a:r>
          </a:p>
          <a:p>
            <a:pPr/>
            <a:r>
              <a:t>Проблем можно избежать, если использовать только те средства, которые увеличивают собственные способности системы удерживать свое состояние в желаемых рамках. </a:t>
            </a:r>
          </a:p>
          <a:p>
            <a:pPr/>
            <a:r>
              <a:t>Такую форму поддержки — чтобы система могла помочь себе сама — некоторые либеральные политики, похоже, понять не способны.</a:t>
            </a:r>
          </a:p>
          <a:p>
            <a:pPr/>
            <a:r>
              <a:t>А ведь вместо того, чтобы сразу применять поддерживающие средства, надо всего лишь задать правильные вопросы:</a:t>
            </a:r>
          </a:p>
          <a:p>
            <a:pPr marL="444500" indent="-444500">
              <a:buSzPct val="145000"/>
              <a:buChar char="•"/>
            </a:pPr>
            <a:r>
              <a:t>Почему в системе перестали работать естественные механизмы?</a:t>
            </a:r>
          </a:p>
          <a:p>
            <a:pPr marL="444500" indent="-444500">
              <a:buSzPct val="145000"/>
              <a:buChar char="•"/>
            </a:pPr>
            <a:r>
              <a:t>Какие препятствия надо убрать, чтобы они заработали снова?</a:t>
            </a:r>
          </a:p>
          <a:p>
            <a:pPr marL="444500" indent="-444500">
              <a:buSzPct val="145000"/>
              <a:buChar char="•"/>
            </a:pPr>
            <a:r>
              <a:t>Как сделать естественные механизмы более эффективными?</a:t>
            </a:r>
          </a:p>
        </p:txBody>
      </p:sp>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Если вам предстоит выступать в качестве средства поддержки, действуйте так, чтобы восстановить или улучшить собственную способность системы решать проблемы, а затем самоустранитесь.…"/>
          <p:cNvSpPr txBox="1"/>
          <p:nvPr>
            <p:ph type="body" idx="21"/>
          </p:nvPr>
        </p:nvSpPr>
        <p:spPr>
          <a:xfrm>
            <a:off x="336153" y="2342489"/>
            <a:ext cx="12332494" cy="4560622"/>
          </a:xfrm>
          <a:prstGeom prst="rect">
            <a:avLst/>
          </a:prstGeom>
        </p:spPr>
        <p:txBody>
          <a:bodyPr/>
          <a:lstStyle/>
          <a:p>
            <a:pPr/>
            <a:r>
              <a:t>Если вам предстоит выступать в качестве средства поддержки, действуйте так, чтобы восстановить или улучшить собственную способность системы решать проблемы, а затем самоустранитесь.</a:t>
            </a:r>
          </a:p>
          <a:p>
            <a:pPr/>
            <a:r>
              <a:t>Если же вы сами оказались зависимы от поддержки, то прежде чем избавляться от нее, создайте свои собственные системные возможности для восстановления. Возьмитесь за дело сразу же. Чем дольше вы будете тянуть, тем тяжелее будет отвыкать.</a:t>
            </a:r>
          </a:p>
        </p:txBody>
      </p:sp>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Ловушка: поддерживающие средства, зависимости и мании…"/>
          <p:cNvSpPr txBox="1"/>
          <p:nvPr>
            <p:ph type="body" idx="21"/>
          </p:nvPr>
        </p:nvSpPr>
        <p:spPr>
          <a:xfrm>
            <a:off x="336153" y="996289"/>
            <a:ext cx="12332494" cy="7253022"/>
          </a:xfrm>
          <a:prstGeom prst="rect">
            <a:avLst/>
          </a:prstGeom>
        </p:spPr>
        <p:txBody>
          <a:bodyPr/>
          <a:lstStyle/>
          <a:p>
            <a:pPr>
              <a:defRPr b="1" u="sng"/>
            </a:pPr>
            <a:r>
              <a:t>Ловушка: поддерживающие средства, зависимости и мании</a:t>
            </a:r>
          </a:p>
          <a:p>
            <a:pPr/>
            <a:r>
              <a:t>Зависимость, привыкание, пагубное пристрастие возникают тогда, когда </a:t>
            </a:r>
            <a:r>
              <a:rPr u="sng"/>
              <a:t>применяемое средство позволяет уменьшить или замаскировать симптом, но ничего не делает для реального решения проблемы</a:t>
            </a:r>
            <a:r>
              <a:t>. </a:t>
            </a:r>
          </a:p>
          <a:p>
            <a:pPr/>
            <a:r>
              <a:t>Неважно, вещество ли это, заглушающее чувства, или действия, скрывающие масштабы неприятностей, но использование подобных средств не дает принять меры, которые могли бы действительно решить проблему.</a:t>
            </a:r>
          </a:p>
          <a:p>
            <a:pPr/>
            <a:r>
              <a:t>Если поддерживающее средство приводит к ослаблению собственной способности системы регулировать свое состояние, тогда начинает действовать разрушительная усиливающая петля обратной связи — маниакальный цикл. </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Система истощается, поддерживающее средство нужно во все большем и большем количестве. Система становится еще более зависимой от этого средства и все меньше и меньше способна самостоятельно поддерживать желаемое состояние.…"/>
          <p:cNvSpPr txBox="1"/>
          <p:nvPr>
            <p:ph type="body" idx="21"/>
          </p:nvPr>
        </p:nvSpPr>
        <p:spPr>
          <a:xfrm>
            <a:off x="336153" y="1421739"/>
            <a:ext cx="12332494" cy="6402122"/>
          </a:xfrm>
          <a:prstGeom prst="rect">
            <a:avLst/>
          </a:prstGeom>
        </p:spPr>
        <p:txBody>
          <a:bodyPr/>
          <a:lstStyle/>
          <a:p>
            <a:pPr/>
            <a:r>
              <a:t>Система истощается, поддерживающее средство нужно во все большем и большем количестве. Система становится еще более зависимой от этого средства и все меньше и меньше способна самостоятельно поддерживать желаемое состояние.</a:t>
            </a:r>
          </a:p>
          <a:p>
            <a:pPr>
              <a:defRPr b="1" u="sng"/>
            </a:pPr>
            <a:r>
              <a:t>Способ выхода</a:t>
            </a:r>
          </a:p>
          <a:p>
            <a:pPr/>
            <a:r>
              <a:t>Лучший способ вырваться из этой ловушки — не попадать в нее. Остерегайтесь средств, облегчающих симптомы или заглушающих сигналы неблагополучия!    </a:t>
            </a:r>
          </a:p>
          <a:p>
            <a:pPr/>
            <a:r>
              <a:t>Не прибегайте к мерам, которые на самом деле не решают проблему. </a:t>
            </a:r>
          </a:p>
          <a:p>
            <a:pPr/>
            <a:r>
              <a:t>Думайте не о краткосрочном облегчении, а об изменении структуры в долговременной перспективе.</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7. Манипулирование правилами…"/>
          <p:cNvSpPr txBox="1"/>
          <p:nvPr>
            <p:ph type="body" idx="21"/>
          </p:nvPr>
        </p:nvSpPr>
        <p:spPr>
          <a:xfrm>
            <a:off x="336153" y="977239"/>
            <a:ext cx="12332494" cy="7291122"/>
          </a:xfrm>
          <a:prstGeom prst="rect">
            <a:avLst/>
          </a:prstGeom>
        </p:spPr>
        <p:txBody>
          <a:bodyPr/>
          <a:lstStyle/>
          <a:p>
            <a:pPr>
              <a:defRPr b="1" u="sng"/>
            </a:pPr>
            <a:r>
              <a:t>7. Манипулирование правилами</a:t>
            </a:r>
          </a:p>
          <a:p>
            <a:pPr/>
            <a:r>
              <a:rPr u="sng"/>
              <a:t>КЕЛЬВИН</a:t>
            </a:r>
            <a:r>
              <a:t>: Хоббс, слушай сюда, есть идея.</a:t>
            </a:r>
          </a:p>
          <a:p>
            <a:pPr/>
            <a:r>
              <a:rPr u="sng"/>
              <a:t>ХОББС</a:t>
            </a:r>
            <a:r>
              <a:t>: Какая?</a:t>
            </a:r>
          </a:p>
          <a:p>
            <a:pPr/>
            <a:r>
              <a:rPr u="sng"/>
              <a:t>КЕЛЬВИН</a:t>
            </a:r>
            <a:r>
              <a:t>: Если с сегодняшнего дня и до Нового Года я буду делать по десять добрых дел в  день, Санта-Клаусу придется простить мне все, что я натворил. Я смогу сказать, что начал новую жизнь.</a:t>
            </a:r>
          </a:p>
          <a:p>
            <a:pPr/>
            <a:r>
              <a:rPr u="sng"/>
              <a:t>ХОББС</a:t>
            </a:r>
            <a:r>
              <a:t>: Ну что ж, у тебя есть шанс — вон как раз старушка идет, помоги ей.</a:t>
            </a:r>
          </a:p>
          <a:p>
            <a:pPr/>
            <a:r>
              <a:rPr u="sng"/>
              <a:t>КЕЛЬВИН</a:t>
            </a:r>
            <a:r>
              <a:t>: Знаешь, лучше я начну с завтрашнего дня и буду делать по двадцать добрых дел.</a:t>
            </a:r>
          </a:p>
          <a:p>
            <a:pPr algn="r">
              <a:spcBef>
                <a:spcPts val="2000"/>
              </a:spcBef>
              <a:defRPr i="1"/>
            </a:pPr>
            <a:r>
              <a:t>Комиксы «Кельвин и Хоббс».</a:t>
            </a:r>
            <a:br/>
            <a:r>
              <a:t>International Herald Tribune</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Когда в одних руках сосредотачиваются материальные блага, привилегии, специальные полномочия или секретная информация, позволяющая еще больше увеличить благосостояние, получить дополнительные привилегии, права и информацию, это называют архетипом «успех "/>
          <p:cNvSpPr txBox="1"/>
          <p:nvPr>
            <p:ph type="body" idx="21"/>
          </p:nvPr>
        </p:nvSpPr>
        <p:spPr>
          <a:xfrm>
            <a:off x="336153" y="1612239"/>
            <a:ext cx="12332494" cy="6021122"/>
          </a:xfrm>
          <a:prstGeom prst="rect">
            <a:avLst/>
          </a:prstGeom>
        </p:spPr>
        <p:txBody>
          <a:bodyPr/>
          <a:lstStyle/>
          <a:p>
            <a:pPr/>
            <a:r>
              <a:t>Когда в одних руках сосредотачиваются материальные блага, привилегии, специальные полномочия или секретная информация, позволяющая еще больше увеличить благосостояние, получить дополнительные привилегии, права и информацию, это называют архетипом «</a:t>
            </a:r>
            <a:r>
              <a:rPr b="1"/>
              <a:t>успех к успеху</a:t>
            </a:r>
            <a:r>
              <a:t>». </a:t>
            </a:r>
          </a:p>
          <a:p>
            <a:pPr/>
            <a:r>
              <a:t>Эта системная ловушка встречается везде, где победитель в соревновании получает не только награду, но и возможность стать еще более конкурентоспособным в последующих соревнованиях. Это </a:t>
            </a:r>
            <a:r>
              <a:rPr u="sng"/>
              <a:t>усиливающий цикл обратной связи</a:t>
            </a:r>
            <a:r>
              <a:t>, и он моментально разделяет систему на победителей, которые продолжат выигрывать, и побежденных, которые всегда будут в проигрыше.</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Везде, где есть правила, будут и попытки их обойти. Манипулирование правилами означает, что вы искажаете их смысл — следуете букве, но нарушаете дух, пренебрегаете тем, ради чего эти правила создавались. Извращение правил приводит к проблемам в том случа"/>
          <p:cNvSpPr txBox="1"/>
          <p:nvPr>
            <p:ph type="body" idx="21"/>
          </p:nvPr>
        </p:nvSpPr>
        <p:spPr>
          <a:xfrm>
            <a:off x="336153" y="1618589"/>
            <a:ext cx="12332494" cy="6008422"/>
          </a:xfrm>
          <a:prstGeom prst="rect">
            <a:avLst/>
          </a:prstGeom>
        </p:spPr>
        <p:txBody>
          <a:bodyPr/>
          <a:lstStyle/>
          <a:p>
            <a:pPr/>
            <a:r>
              <a:t>Везде, где есть правила, будут и попытки их обойти. Манипулирование правилами означает, что вы искажаете их смысл — следуете букве, но нарушаете дух, пренебрегаете тем, ради чего эти правила создавались. Извращение правил приводит к проблемам в том случае, если это вносит в систему большие искажения и вызывает настолько неестественное поведение, словно правил вообще нет. Бесконтрольное манипулирование правилами может привести к тому, что поведение системы станет разрушительным.</a:t>
            </a:r>
          </a:p>
          <a:p>
            <a:pPr/>
            <a:r>
              <a:t>Игры с правилами могут приводить к искажениям в экономике, нарушениям в окружающей среде, конфликтам в компаниях. Они могут даже калечить души людей. </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Вот некоторые примеры извращения правил —  какие-то более опасные, какие-то менее.…"/>
          <p:cNvSpPr txBox="1"/>
          <p:nvPr>
            <p:ph type="body" idx="21"/>
          </p:nvPr>
        </p:nvSpPr>
        <p:spPr>
          <a:xfrm>
            <a:off x="336153" y="1059789"/>
            <a:ext cx="12332494" cy="7126022"/>
          </a:xfrm>
          <a:prstGeom prst="rect">
            <a:avLst/>
          </a:prstGeom>
        </p:spPr>
        <p:txBody>
          <a:bodyPr/>
          <a:lstStyle/>
          <a:p>
            <a:pPr>
              <a:defRPr b="1" u="sng"/>
            </a:pPr>
            <a:r>
              <a:t>Вот некоторые примеры извращения правил — </a:t>
            </a:r>
            <a:br/>
            <a:r>
              <a:t>какие-то более опасные, какие-то менее.</a:t>
            </a:r>
          </a:p>
          <a:p>
            <a:pPr marL="444500" indent="-444500">
              <a:buSzPct val="145000"/>
              <a:buChar char="•"/>
            </a:pPr>
            <a:r>
              <a:t>Государственные учреждения, учебные заведения и некоторые другие организации под конец года часто тратят деньги на то, что им вовсе не нужно, только потому, что к концу финансового года им надо избавиться от бюджетных денег — иначе на следующий год им урежут финансирование.</a:t>
            </a:r>
          </a:p>
          <a:p>
            <a:pPr marL="444500" indent="-444500">
              <a:buSzPct val="145000"/>
              <a:buChar char="•"/>
            </a:pPr>
            <a:r>
              <a:t>В 1970-х годах в штате Вермонт приняли закон об использовании земель (Акт 250), который сильно усложнил оформление и переоформление участков земли площадью 10 акров или меньше. Сейчас в Вермонте огромное количество земельных участков площадью чуть больше 10 акров.</a:t>
            </a:r>
          </a:p>
        </p:txBody>
      </p:sp>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Чтобы уменьшить импорт зерна и помочь местным фермерам, выращивающим зерновые, страны Европы в 1960-х годах наложили довольно жесткие ограничения на импорт фуражного зерна. Когда ограничения еще только разрабатывались, никто не подумал о такой сельскохоз"/>
          <p:cNvSpPr txBox="1"/>
          <p:nvPr>
            <p:ph type="body" idx="21"/>
          </p:nvPr>
        </p:nvSpPr>
        <p:spPr>
          <a:xfrm>
            <a:off x="336153" y="653389"/>
            <a:ext cx="12332494" cy="7938822"/>
          </a:xfrm>
          <a:prstGeom prst="rect">
            <a:avLst/>
          </a:prstGeom>
        </p:spPr>
        <p:txBody>
          <a:bodyPr/>
          <a:lstStyle/>
          <a:p>
            <a:pPr marL="444500" indent="-444500">
              <a:buSzPct val="145000"/>
              <a:buChar char="•"/>
            </a:pPr>
            <a:r>
              <a:t>Чтобы уменьшить импорт зерна и помочь местным фермерам, выращивающим зерновые, страны Европы в 1960-х годах наложили довольно жесткие ограничения на импорт фуражного зерна. Когда ограничения еще только разрабатывались, никто не подумал о такой сельскохозяйственной культуре как маниока, а она содержит много крахмала и вполне годится на корм скоту. Про маниоку в ограничениях ничего не было сказано. В итоге импорт зерна из Северной Америки сменился на импорт маниоки из Азии. </a:t>
            </a:r>
          </a:p>
          <a:p>
            <a:pPr marL="444500" indent="-444500">
              <a:buSzPct val="145000"/>
              <a:buChar char="•"/>
            </a:pPr>
            <a:r>
              <a:t>Закон об исчезающих видах, принятый в США, ограничивает деятельность в любых зонах, где обитают исчезающие виды. Некоторые владельцы земель, обнаружив, что на их территории обитают представители исчезающих видов, перестреляли или потравили их, чтобы землю можно было обрабатывать без ограничений.</a:t>
            </a:r>
          </a:p>
        </p:txBody>
      </p:sp>
      <p:sp>
        <p:nvSpPr>
          <p:cNvPr id="23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Обратите внимание: манипулирование правилами создает видимость того, что они выполняются.…"/>
          <p:cNvSpPr txBox="1"/>
          <p:nvPr>
            <p:ph type="body" idx="21"/>
          </p:nvPr>
        </p:nvSpPr>
        <p:spPr>
          <a:xfrm>
            <a:off x="336153" y="640689"/>
            <a:ext cx="12332494" cy="7964222"/>
          </a:xfrm>
          <a:prstGeom prst="rect">
            <a:avLst/>
          </a:prstGeom>
        </p:spPr>
        <p:txBody>
          <a:bodyPr/>
          <a:lstStyle/>
          <a:p>
            <a:pPr/>
            <a:r>
              <a:t>Обратите внимание: манипулирование правилами создает видимость того, что они выполняются. </a:t>
            </a:r>
          </a:p>
          <a:p>
            <a:pPr marL="444500" indent="-444500">
              <a:buSzPct val="145000"/>
              <a:buChar char="•"/>
            </a:pPr>
            <a:r>
              <a:t>Водители соблюдают ограничение скорости, но только в поле зрения полиции. </a:t>
            </a:r>
          </a:p>
          <a:p>
            <a:pPr marL="444500" indent="-444500">
              <a:buSzPct val="145000"/>
              <a:buChar char="•"/>
            </a:pPr>
            <a:r>
              <a:t>Фуражное зерно в Европу больше не ввозят. </a:t>
            </a:r>
          </a:p>
          <a:p>
            <a:pPr marL="444500" indent="-444500">
              <a:buSzPct val="145000"/>
              <a:buChar char="•"/>
            </a:pPr>
            <a:r>
              <a:t>Земли не обрабатываются, если на них еще остались представители исчезающих видов.</a:t>
            </a:r>
          </a:p>
          <a:p>
            <a:pPr/>
            <a:r>
              <a:t>Буква закона соблюдена, но его дух — нет. Это предупреждает нас о том, что правила надо создавать с учетом всей системы, включая те ее самоорганизующиеся части, которые могут уклоняться от исполнения правил.</a:t>
            </a:r>
          </a:p>
          <a:p>
            <a:pPr/>
            <a:r>
              <a:t>В системе правилами обычно манипулируют нижние иерархические уровни, причем нередко в ответ на слишком жесткие, вредные, негодные, несостоятельные, плохо определенные правила, спущенные сверху.</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На попытку извратить правила можно отреагировать двумя способами.…"/>
          <p:cNvSpPr txBox="1"/>
          <p:nvPr>
            <p:ph type="body" idx="21"/>
          </p:nvPr>
        </p:nvSpPr>
        <p:spPr>
          <a:xfrm>
            <a:off x="336153" y="462889"/>
            <a:ext cx="12332494" cy="8319822"/>
          </a:xfrm>
          <a:prstGeom prst="rect">
            <a:avLst/>
          </a:prstGeom>
        </p:spPr>
        <p:txBody>
          <a:bodyPr/>
          <a:lstStyle/>
          <a:p>
            <a:pPr/>
            <a:r>
              <a:t>На попытку извратить правила можно отреагировать двумя способами. </a:t>
            </a:r>
          </a:p>
          <a:p>
            <a:pPr marL="444500" indent="-444500">
              <a:buSzPct val="145000"/>
              <a:buChar char="•"/>
            </a:pPr>
            <a:r>
              <a:t>Первый — подавить самопроизвольный ответ низов, ужесточив правила или контроль за их исполнением. Но обычно это приводит к еще большему искажению в системе. Этот путь ведет в ловушку.</a:t>
            </a:r>
          </a:p>
          <a:p>
            <a:pPr marL="444500" indent="-444500">
              <a:buSzPct val="145000"/>
              <a:buChar char="•"/>
            </a:pPr>
            <a:r>
              <a:t>Второй вариант позволяет эту ловушку миновать. Нужно понять, что манипулирование правилами — это полезная обратная связь, отклик, и пересмотреть, улучшить, отменить или как следует разъяснить правила.   </a:t>
            </a:r>
          </a:p>
          <a:p>
            <a:pPr/>
            <a:r>
              <a:t>Продумывать правила лучше — значит, максимально предвидеть их возможные последствия для подсистем, включая попытки их извратить. </a:t>
            </a:r>
          </a:p>
          <a:p>
            <a:pPr/>
            <a:r>
              <a:t>Правила должны быть сформулированы так, чтобы направлять возможности самоорганизации в системе в позитивное русло.</a:t>
            </a:r>
          </a:p>
        </p:txBody>
      </p:sp>
      <p:sp>
        <p:nvSpPr>
          <p:cNvPr id="2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Ловушка: манипулирование правилами…"/>
          <p:cNvSpPr txBox="1"/>
          <p:nvPr>
            <p:ph type="body" idx="21"/>
          </p:nvPr>
        </p:nvSpPr>
        <p:spPr>
          <a:xfrm>
            <a:off x="336153" y="1720189"/>
            <a:ext cx="12332494" cy="5805222"/>
          </a:xfrm>
          <a:prstGeom prst="rect">
            <a:avLst/>
          </a:prstGeom>
        </p:spPr>
        <p:txBody>
          <a:bodyPr/>
          <a:lstStyle/>
          <a:p>
            <a:pPr>
              <a:defRPr b="1" u="sng"/>
            </a:pPr>
            <a:r>
              <a:t>Ловушка: манипулирование правилами</a:t>
            </a:r>
          </a:p>
          <a:p>
            <a:pPr/>
            <a:r>
              <a:t>Правила, которые должны управлять системой, иногда провоцируют попытку их извратить. При этом создается видимость соблюдения правил или достижения целей, хотя на самом деле этого не происходит, а система только сильнее отклоняется от нормы.</a:t>
            </a:r>
          </a:p>
          <a:p>
            <a:pPr>
              <a:defRPr b="1" u="sng"/>
            </a:pPr>
            <a:r>
              <a:t>Способ выхода</a:t>
            </a:r>
          </a:p>
          <a:p>
            <a:pPr/>
            <a:r>
              <a:t>Создать или переработать правила, чтобы направить изобретательность и творческие способности не на их извращение, а на достижение настоящей цели, ради которой эти правила и создавались.</a:t>
            </a:r>
          </a:p>
        </p:txBody>
      </p:sp>
      <p:sp>
        <p:nvSpPr>
          <p:cNvPr id="2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8. Стремление к неверной цели…"/>
          <p:cNvSpPr txBox="1"/>
          <p:nvPr>
            <p:ph type="body" idx="21"/>
          </p:nvPr>
        </p:nvSpPr>
        <p:spPr>
          <a:xfrm>
            <a:off x="336153" y="932789"/>
            <a:ext cx="12332494" cy="7380022"/>
          </a:xfrm>
          <a:prstGeom prst="rect">
            <a:avLst/>
          </a:prstGeom>
        </p:spPr>
        <p:txBody>
          <a:bodyPr/>
          <a:lstStyle/>
          <a:p>
            <a:pPr>
              <a:defRPr b="1" u="sng"/>
            </a:pPr>
            <a:r>
              <a:t>8. Стремление к неверной цели</a:t>
            </a:r>
          </a:p>
          <a:p>
            <a:pPr/>
            <a:r>
              <a:t>В пятницу правительство официально подтвердило то, что независимые экономисты говорили еще несколько месяцев назад: Япония в 1992 г. не сможет даже близко подойти к уровню роста в 3,5%, который год назад поставили в качестве цели плановики из правительства...</a:t>
            </a:r>
          </a:p>
          <a:p>
            <a:pPr/>
            <a:r>
              <a:t>Валовой национальный продукт вырос в 1991 г. на 3,5%, в то время как в 1990 г. — на 5,5%. С начала текущего финансового года… экономика демонстрировала либо застой, либо склонность к снижению показателей... А теперь, с резким понижением прогноза… возрастет давление политиков и деловых кругов на министра финансов — от него будут требовать мер по стимулированию экономики.</a:t>
            </a:r>
          </a:p>
          <a:p>
            <a:pPr algn="r">
              <a:spcBef>
                <a:spcPts val="2000"/>
              </a:spcBef>
              <a:defRPr i="1"/>
            </a:pPr>
            <a:r>
              <a:t>International Herald Tribune</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Мы говорили, что один из самых действенных способов повлиять на поведение системы — изменить ее назначение или цель. Цель задает направление, в котором будет работать система. От нее зависит разница между желаемым и фактическим положением дел, а это опре"/>
          <p:cNvSpPr txBox="1"/>
          <p:nvPr>
            <p:ph type="body" idx="21"/>
          </p:nvPr>
        </p:nvSpPr>
        <p:spPr>
          <a:xfrm>
            <a:off x="336153" y="589889"/>
            <a:ext cx="12332494" cy="8065822"/>
          </a:xfrm>
          <a:prstGeom prst="rect">
            <a:avLst/>
          </a:prstGeom>
        </p:spPr>
        <p:txBody>
          <a:bodyPr/>
          <a:lstStyle/>
          <a:p>
            <a:pPr/>
            <a:r>
              <a:t>Мы говорили, что один из самых действенных способов повлиять на поведение системы — изменить ее назначение или цель. Цель задает направление, в котором будет работать система. От нее зависит разница между желаемым и фактическим положением дел, а это определяет, какие будут приниматься меры. </a:t>
            </a:r>
          </a:p>
          <a:p>
            <a:pPr/>
            <a:r>
              <a:t>От цели также зависит, насколько эффективно работает балансирующий цикл обратной связи, приведет ли он к успеху или неудаче. Если цель задана неправильно, если она не позволяет измерять то, что нужно, не отражает реальное состояние, тогда система наверняка не сможет достичь желаемого результата.   </a:t>
            </a:r>
          </a:p>
          <a:p>
            <a:pPr/>
            <a:r>
              <a:t>Система, словно золотая рыбка, может приводить </a:t>
            </a:r>
            <a:r>
              <a:rPr u="sng"/>
              <a:t>не к тому, что вы на самом деле хотели, а к тому, что вы сказали</a:t>
            </a:r>
            <a:r>
              <a:t>. Поэтому будьте осторожны с тем, что вы им задаете в качестве цели.</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Если желаемое состояние системы — безопасность страны, а цель определена как количество денег, направленных на военные расходы, то система сделает все, чтобы военные потратили все эти деньги. И неизвестно, будет при этом обеспечена безопасность страны. Б"/>
          <p:cNvSpPr txBox="1"/>
          <p:nvPr>
            <p:ph type="body" idx="21"/>
          </p:nvPr>
        </p:nvSpPr>
        <p:spPr>
          <a:xfrm>
            <a:off x="336153" y="107289"/>
            <a:ext cx="12332494" cy="9031022"/>
          </a:xfrm>
          <a:prstGeom prst="rect">
            <a:avLst/>
          </a:prstGeom>
        </p:spPr>
        <p:txBody>
          <a:bodyPr/>
          <a:lstStyle/>
          <a:p>
            <a:pPr marL="444500" indent="-444500">
              <a:buSzPct val="145000"/>
              <a:buChar char="•"/>
            </a:pPr>
            <a:r>
              <a:t>Если желаемое состояние системы — безопасность страны, а цель определена как количество денег, направленных на военные расходы, то система сделает все, чтобы военные потратили все эти деньги. И неизвестно, будет при этом обеспечена безопасность страны. Безопасность даже уменьшится, поскольку военные расходы могут привести к оттоку средств из других секторов экономики. Огромные средства будут потрачены на создание не пригодных к использованию вооружений.</a:t>
            </a:r>
          </a:p>
          <a:p>
            <a:pPr marL="444500" indent="-444500">
              <a:buSzPct val="145000"/>
              <a:buChar char="•"/>
            </a:pPr>
            <a:r>
              <a:t>Если желаемое состояние системы — высокий уровень образования, то измерение этой цели в деньгах, потраченных на каждого студента или ученика, гарантирует только то, что эти деньги действительно будут потрачены. </a:t>
            </a:r>
          </a:p>
          <a:p>
            <a:pPr marL="444500" indent="-444500">
              <a:buSzPct val="145000"/>
              <a:buChar char="•"/>
            </a:pPr>
            <a:r>
              <a:t>Если качество образования измеряется результатами стандартизованных тестов, то система будет стремиться к тому, чтобы обеспечить результаты именно стандартизованных тестов. Насколько они соответствуют представлению о хорошем образовании — большой вопрос.</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Когда в Индии создавались программы по планированию семьи, их цель была определена как количество установленных внутриматочных спиралей. Врачи так стремились достичь результата, что устанавливали их, даже не спрашивая пациенток.…"/>
          <p:cNvSpPr txBox="1"/>
          <p:nvPr>
            <p:ph type="body" idx="21"/>
          </p:nvPr>
        </p:nvSpPr>
        <p:spPr>
          <a:xfrm>
            <a:off x="336153" y="748639"/>
            <a:ext cx="12332494" cy="7748322"/>
          </a:xfrm>
          <a:prstGeom prst="rect">
            <a:avLst/>
          </a:prstGeom>
        </p:spPr>
        <p:txBody>
          <a:bodyPr/>
          <a:lstStyle/>
          <a:p>
            <a:pPr/>
            <a:r>
              <a:t>Когда в Индии создавались программы по планированию семьи, их цель была определена как количество установленных внутриматочных спиралей. Врачи так стремились достичь результата, что устанавливали их, даже не спрашивая пациенток. </a:t>
            </a:r>
          </a:p>
          <a:p>
            <a:pPr>
              <a:defRPr b="1" u="sng"/>
            </a:pPr>
            <a:r>
              <a:t>В этих примерах перепутаны результаты и средства их достижения, это одна из самых распространенных ошибок: системе ставится неверная цель.</a:t>
            </a:r>
          </a:p>
          <a:p>
            <a:pPr/>
            <a:r>
              <a:t>Возможно, самая грубая ошибка такого рода — принятие ВНП в качестве показателя успешности экономики страны. ВНП, валовой национальный продукт — это совокупная стоимость всех выпущенных товаров и оказанных услуг, вся произведенная страной продукция.   </a:t>
            </a:r>
          </a:p>
          <a:p>
            <a:pPr/>
            <a:r>
              <a:t>В качестве меры благополучия человека этот показатель критиковали чуть ли не с момента его создания.</a:t>
            </a:r>
          </a:p>
        </p:txBody>
      </p:sp>
      <p:sp>
        <p:nvSpPr>
          <p:cNvPr id="2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Любой, кто играл в «Монополию» (или другие настольные игры по ее мотивам), на ее примере знает, что такое «успех к успеху». Стартовые условия у всех игроков одинаковые. Но тот, кому повезет первому поставить «дома» и «филиалы» на своих улицах, сможет пол"/>
          <p:cNvSpPr txBox="1"/>
          <p:nvPr>
            <p:ph type="body" idx="21"/>
          </p:nvPr>
        </p:nvSpPr>
        <p:spPr>
          <a:xfrm>
            <a:off x="336153" y="1859889"/>
            <a:ext cx="12332494" cy="5525822"/>
          </a:xfrm>
          <a:prstGeom prst="rect">
            <a:avLst/>
          </a:prstGeom>
        </p:spPr>
        <p:txBody>
          <a:bodyPr/>
          <a:lstStyle/>
          <a:p>
            <a:pPr/>
            <a:r>
              <a:t>Любой, кто играл в «Монополию» (или другие настольные игры по ее мотивам), на ее примере знает, что такое «успех к успеху». Стартовые условия у всех игроков одинаковые. Но тот, кому повезет первому поставить «дома» и «филиалы» на своих улицах, сможет получать деньги с других игроков и тратить их на то, чтобы построить еще больше «домов» и «филиалов».    </a:t>
            </a:r>
          </a:p>
          <a:p>
            <a:pPr/>
            <a:r>
              <a:t>Чем больше их у вас, тем больше еще добавится. Игра заканчивается, когда одному из игроков удается скупить все (или раньше, если другие игроки поняли, к чему все идет, и уже не хотят играть дальше).</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Валовой национальный продукт не учитывает здоровье наших детей, качество их образования или радость, которую доставляют им игры. В нем никак не отражается красота поэзии или прочность браков, уровень политических дебатов или честность должностных лиц. Он"/>
          <p:cNvSpPr txBox="1"/>
          <p:nvPr>
            <p:ph type="body" idx="21"/>
          </p:nvPr>
        </p:nvSpPr>
        <p:spPr>
          <a:xfrm>
            <a:off x="336153" y="1059789"/>
            <a:ext cx="12332494" cy="7126022"/>
          </a:xfrm>
          <a:prstGeom prst="rect">
            <a:avLst/>
          </a:prstGeom>
        </p:spPr>
        <p:txBody>
          <a:bodyPr/>
          <a:lstStyle/>
          <a:p>
            <a:pPr/>
            <a:r>
              <a:t>Валовой национальный продукт не учитывает здоровье наших детей, качество их образования или радость, которую доставляют им игры. В нем никак не отражается красота поэзии или прочность браков, уровень политических дебатов или честность должностных лиц. Он не измеряет ни ум, ни отвагу, ни мудрость, ни умение учиться, и даже наше сострадание или преданность стране никак в нем не учитываются.      </a:t>
            </a:r>
          </a:p>
          <a:p>
            <a:pPr>
              <a:defRPr b="1" u="sng"/>
            </a:pPr>
            <a:r>
              <a:t>Проще говоря, он измеряет все, кроме того, ради чего действительно стоит жить.</a:t>
            </a:r>
          </a:p>
          <a:p>
            <a:pPr/>
            <a:r>
              <a:t>Наша система бухгалтерского учета не имеет ничего общего с экономикой страны. Это не описание нашего образа жизни, а диаграмма, отражающая наше потребление — что-то вроде средней температуры по больнице.</a:t>
            </a:r>
          </a:p>
        </p:txBody>
      </p:sp>
      <p:sp>
        <p:nvSpPr>
          <p:cNvPr id="2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ВНП смешивает в одну кучу и хорошее, и плохое.…"/>
          <p:cNvSpPr txBox="1"/>
          <p:nvPr>
            <p:ph type="body" idx="21"/>
          </p:nvPr>
        </p:nvSpPr>
        <p:spPr>
          <a:xfrm>
            <a:off x="336153" y="215239"/>
            <a:ext cx="12332494" cy="8815122"/>
          </a:xfrm>
          <a:prstGeom prst="rect">
            <a:avLst/>
          </a:prstGeom>
        </p:spPr>
        <p:txBody>
          <a:bodyPr/>
          <a:lstStyle/>
          <a:p>
            <a:pPr>
              <a:defRPr b="1" u="sng"/>
            </a:pPr>
            <a:r>
              <a:t>ВНП смешивает в одну кучу и хорошее, и плохое.</a:t>
            </a:r>
          </a:p>
          <a:p>
            <a:pPr marL="444500" indent="-444500">
              <a:buSzPct val="145000"/>
              <a:buChar char="•"/>
            </a:pPr>
            <a:r>
              <a:t>Если в стране больше дорожно-транспортных происшествий, а следовательно, и счетов за медицинские услуги и ремонт, то ВНП будет расти. </a:t>
            </a:r>
          </a:p>
          <a:p>
            <a:pPr marL="444500" indent="-444500">
              <a:buSzPct val="145000"/>
              <a:buChar char="•"/>
            </a:pPr>
            <a:r>
              <a:t>В нем учитываются только продаваемые товары и услуги. (Если все родители наймут нянек для воспитания детей и перестанут заниматься этим сами, то ВНП будет расти.)   </a:t>
            </a:r>
          </a:p>
          <a:p>
            <a:pPr marL="444500" indent="-444500">
              <a:buSzPct val="145000"/>
              <a:buChar char="•"/>
            </a:pPr>
            <a:r>
              <a:t>В нем никак не отражается равенство или неравенство распределения. (Дорогущий второй особняк для богатой семьи увеличивает ВНП больше, чем недорогой первый собственный дом для бедной семьи.) </a:t>
            </a:r>
          </a:p>
          <a:p>
            <a:pPr marL="444500" indent="-444500">
              <a:buSzPct val="145000"/>
              <a:buChar char="•"/>
            </a:pPr>
            <a:r>
              <a:t>На его величину больше влияет усилие, чем результат, совокупное производство и потребление, а не эффективность. Новые, более экономичные лампочки дают столько же света, сколько старые, но потребляют электричества в восемь раз меньше, а служат в десять раз дольше — и это снижает ВНП!</a:t>
            </a:r>
          </a:p>
        </p:txBody>
      </p:sp>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ВНП — это мера производительности, она характеризует потоки произведенного и потребленного за год продукта, а не запасы капитала, количество домов, автомобилей, компьютеров и музыкальных центров, которые действительно определяют уровень нашего достатка и"/>
          <p:cNvSpPr txBox="1"/>
          <p:nvPr>
            <p:ph type="body" idx="21"/>
          </p:nvPr>
        </p:nvSpPr>
        <p:spPr>
          <a:xfrm>
            <a:off x="336153" y="405739"/>
            <a:ext cx="12332494" cy="8434122"/>
          </a:xfrm>
          <a:prstGeom prst="rect">
            <a:avLst/>
          </a:prstGeom>
        </p:spPr>
        <p:txBody>
          <a:bodyPr/>
          <a:lstStyle/>
          <a:p>
            <a:pPr/>
            <a:r>
              <a:rPr i="1" u="sng"/>
              <a:t>ВНП — это мера производительности</a:t>
            </a:r>
            <a:r>
              <a:t>, она характеризует потоки произведенного и потребленного за год продукта, а не запасы капитала, количество домов, автомобилей, компьютеров и музыкальных центров, которые действительно определяют уровень нашего достатка и благополучия. Можно даже сказать, что в действительно хорошо организованном обществе величина капитала должна поддерживаться минимально возможной производительностью — минимальными, а не максимальными потоками.</a:t>
            </a:r>
          </a:p>
          <a:p>
            <a:pPr/>
            <a:r>
              <a:t>Хотя есть масса оснований к тому, чтобы желать бурного развития экономики, тем не менее, нет никаких разумных причин желать роста ВНП. Однако правительства всех стран мира при малейшем признаке уменьшения ВНП тут же принимают самые активные действия, лишь бы заставить его снова расти. Многие из принимаемых мер расточительны, стимулируют неэффективное производство того, что на самом деле никому не нужно</a:t>
            </a:r>
          </a:p>
        </p:txBody>
      </p:sp>
      <p:sp>
        <p:nvSpPr>
          <p:cNvPr id="26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Некоторые действия — например, сведение лесов ради стимуляции экономики в кратковременном масштабе — подрывают долговременные перспективы экономики, общества и окружающей среды.…"/>
          <p:cNvSpPr txBox="1"/>
          <p:nvPr>
            <p:ph type="body" idx="21"/>
          </p:nvPr>
        </p:nvSpPr>
        <p:spPr>
          <a:xfrm>
            <a:off x="336153" y="1618589"/>
            <a:ext cx="12332494" cy="6008422"/>
          </a:xfrm>
          <a:prstGeom prst="rect">
            <a:avLst/>
          </a:prstGeom>
        </p:spPr>
        <p:txBody>
          <a:bodyPr/>
          <a:lstStyle/>
          <a:p>
            <a:pPr/>
            <a:r>
              <a:t>Некоторые действия — например, сведение лесов ради стимуляции экономики в кратковременном масштабе — подрывают долговременные перспективы экономики, общества и окружающей среды. </a:t>
            </a:r>
          </a:p>
          <a:p>
            <a:pPr/>
            <a:r>
              <a:t>Если вы ставите обществу в качестве цели высокое значение ВНП, то оно будет предпринимать все возможное, чтобы обеспечить этот валовой национальный продукт. Не благосостояние, не справедливость, не честное распределение и не эффективность — для этого вы должны определить именно их в качестве цели, регулярно измерять и публиковать результаты по благосостоянию, справедливости, честному распределению и эффективности. </a:t>
            </a:r>
          </a:p>
        </p:txBody>
      </p:sp>
      <p:sp>
        <p:nvSpPr>
          <p:cNvPr id="26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Мир был бы совсем другим, если бы вместо соревнования «у кого больше внп на душу населения» страны стремились к максимальному достатку на душу при минимальной производительности, к минимальной детской смертности, к максимальной политической свободе, к са"/>
          <p:cNvSpPr txBox="1"/>
          <p:nvPr>
            <p:ph type="body" idx="21"/>
          </p:nvPr>
        </p:nvSpPr>
        <p:spPr>
          <a:xfrm>
            <a:off x="336153" y="2888589"/>
            <a:ext cx="12332494" cy="3468422"/>
          </a:xfrm>
          <a:prstGeom prst="rect">
            <a:avLst/>
          </a:prstGeom>
        </p:spPr>
        <p:txBody>
          <a:bodyPr/>
          <a:lstStyle/>
          <a:p>
            <a:pPr/>
            <a:r>
              <a:t>Мир был бы совсем другим, если бы вместо соревнования «у кого больше внп на душу населения» страны стремились к максимальному достатку на душу при минимальной производительности, к минимальной детской смертности, к максимальной политической свободе, к самой чистой окружающей среде, к минимальному разрыву между богатыми и бедными...</a:t>
            </a:r>
          </a:p>
        </p:txBody>
      </p:sp>
      <p:sp>
        <p:nvSpPr>
          <p:cNvPr id="27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Стремление к неверной цели, соответствие неверному показателю — поведение, прямо противоположное манипулированию правилами.…"/>
          <p:cNvSpPr txBox="1"/>
          <p:nvPr>
            <p:ph type="body" idx="21"/>
          </p:nvPr>
        </p:nvSpPr>
        <p:spPr>
          <a:xfrm>
            <a:off x="336153" y="526389"/>
            <a:ext cx="12332494" cy="8192822"/>
          </a:xfrm>
          <a:prstGeom prst="rect">
            <a:avLst/>
          </a:prstGeom>
        </p:spPr>
        <p:txBody>
          <a:bodyPr/>
          <a:lstStyle/>
          <a:p>
            <a:pPr/>
            <a:r>
              <a:t>Стремление к неверной цели, соответствие неверному показателю — поведение, прямо противоположное манипулированию правилами. </a:t>
            </a:r>
          </a:p>
          <a:p>
            <a:pPr/>
            <a:r>
              <a:t>При манипулировании система всеми силами старается обойти неверное или плохо сформулированное правило, при этом создавая видимость его исполнения. </a:t>
            </a:r>
          </a:p>
          <a:p>
            <a:pPr/>
            <a:r>
              <a:t>Если же система стремится к неверной цели, то она действительно выполняет все правила и достигает результата — но только не того, которого все хотят.   </a:t>
            </a:r>
          </a:p>
          <a:p>
            <a:pPr/>
            <a:r>
              <a:t>Проблема кроется в неверной цели, если в системе происходит что-то явно глупое, если используется оправдание «потому что таковы правила». Проблема заключается в манипулировании правилами, если что-то глупое происходит потому, что правила извращают и обходят. Причем иногда бывает так, что в одной и той же системе манипулируют правилами и стремятся к неверной цели одновременно.</a:t>
            </a:r>
          </a:p>
        </p:txBody>
      </p:sp>
      <p:sp>
        <p:nvSpPr>
          <p:cNvPr id="27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Ловушка: стремление к неверной цели…"/>
          <p:cNvSpPr txBox="1"/>
          <p:nvPr>
            <p:ph type="body" idx="21"/>
          </p:nvPr>
        </p:nvSpPr>
        <p:spPr>
          <a:xfrm>
            <a:off x="336153" y="1478889"/>
            <a:ext cx="12332494" cy="6287822"/>
          </a:xfrm>
          <a:prstGeom prst="rect">
            <a:avLst/>
          </a:prstGeom>
        </p:spPr>
        <p:txBody>
          <a:bodyPr/>
          <a:lstStyle/>
          <a:p>
            <a:pPr>
              <a:defRPr b="1" u="sng"/>
            </a:pPr>
            <a:r>
              <a:t>Ловушка: стремление к неверной цели</a:t>
            </a:r>
          </a:p>
          <a:p>
            <a:pPr/>
            <a:r>
              <a:t>Поведение системы сильно зависит от того, какие цели у циклов обратной связи. Если цели — индикаторы выполнения правил — определены неточно или неполно, система может послушно стремиться к ним, достигая в итоге результата, которого никто не ожидал и не хотел.</a:t>
            </a:r>
          </a:p>
          <a:p>
            <a:pPr>
              <a:defRPr b="1" u="sng"/>
            </a:pPr>
            <a:r>
              <a:t>Способ выхода</a:t>
            </a:r>
          </a:p>
          <a:p>
            <a:pPr/>
            <a:r>
              <a:t>Использовать показатели и цели, отражающие реальное благополучие системы. Особенно внимательно надо следить за тем, чтобы не путать результаты и усилия по их достижению — иначе вы получите систему, которая будет исправно производить усилия, а не результаты.</a:t>
            </a:r>
          </a:p>
        </p:txBody>
      </p:sp>
      <p:sp>
        <p:nvSpPr>
          <p:cNvPr id="27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История о том, для чего нужны парусники.…"/>
          <p:cNvSpPr txBox="1"/>
          <p:nvPr>
            <p:ph type="body" idx="21"/>
          </p:nvPr>
        </p:nvSpPr>
        <p:spPr>
          <a:xfrm>
            <a:off x="336153" y="1967839"/>
            <a:ext cx="12332494" cy="5309922"/>
          </a:xfrm>
          <a:prstGeom prst="rect">
            <a:avLst/>
          </a:prstGeom>
        </p:spPr>
        <p:txBody>
          <a:bodyPr/>
          <a:lstStyle/>
          <a:p>
            <a:pPr>
              <a:defRPr b="1" u="sng"/>
            </a:pPr>
            <a:r>
              <a:t>История о том, для чего нужны парусники.</a:t>
            </a:r>
          </a:p>
          <a:p>
            <a:pPr/>
            <a:r>
              <a:t>Раньше люди устраивали регаты не ради миллионных призовых или всемирной славы, а потому, что им нравилось ходить под парусом.</a:t>
            </a:r>
          </a:p>
          <a:p>
            <a:pPr/>
            <a:r>
              <a:t>В гонках под парусом участвовали те же суда, которые в обычное время использовались для рыболовства, перевозки товаров или водных путешествий по выходным.</a:t>
            </a:r>
          </a:p>
          <a:p>
            <a:pPr/>
            <a:r>
              <a:t>Довольно быстро все заметили, что гонки особенно интересны, если соревнующиеся суда имеют одинаковую скорость и управляемость.</a:t>
            </a:r>
          </a:p>
        </p:txBody>
      </p:sp>
      <p:sp>
        <p:nvSpPr>
          <p:cNvPr id="27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Правила доработали: ввели разные классы судов в зависимости от их длины, площади парусности и других характеристик. Теперь парусникам можно было соревноваться только в своем классе.…"/>
          <p:cNvSpPr txBox="1"/>
          <p:nvPr>
            <p:ph type="body" idx="21"/>
          </p:nvPr>
        </p:nvSpPr>
        <p:spPr>
          <a:xfrm>
            <a:off x="336153" y="1555089"/>
            <a:ext cx="12332494" cy="6135422"/>
          </a:xfrm>
          <a:prstGeom prst="rect">
            <a:avLst/>
          </a:prstGeom>
        </p:spPr>
        <p:txBody>
          <a:bodyPr/>
          <a:lstStyle/>
          <a:p>
            <a:pPr/>
            <a:r>
              <a:rPr u="sng"/>
              <a:t>Правила доработали</a:t>
            </a:r>
            <a:r>
              <a:t>: ввели разные классы судов в зависимости от их длины, площади парусности и других характеристик. Теперь парусникам можно было соревноваться только в своем классе.</a:t>
            </a:r>
          </a:p>
          <a:p>
            <a:pPr/>
            <a:r>
              <a:t>Вскоре яхты стали создавать не для обычного плавания, а специально для гонок, в соответствии с требованиями, которые были указаны в правилах для каждого класса.    </a:t>
            </a:r>
          </a:p>
          <a:p>
            <a:pPr/>
            <a:r>
              <a:t>Скорость выжимали из каждого квадратного сантиметра разрешенной площади парусов. Как могли, облегчали нагрузку. Яхты выглядели странно и обладали норовистым характером. На такой не отправишься на рыбалку или на воскресную прогулку под парусом. </a:t>
            </a:r>
          </a:p>
        </p:txBody>
      </p:sp>
      <p:sp>
        <p:nvSpPr>
          <p:cNvPr id="28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Чем серьезнее становились гонки, тем строже прописывались правила, и тем неестественнее становился облик яхт.…"/>
          <p:cNvSpPr txBox="1"/>
          <p:nvPr>
            <p:ph type="body" idx="21"/>
          </p:nvPr>
        </p:nvSpPr>
        <p:spPr>
          <a:xfrm>
            <a:off x="336153" y="1847189"/>
            <a:ext cx="12332494" cy="5551222"/>
          </a:xfrm>
          <a:prstGeom prst="rect">
            <a:avLst/>
          </a:prstGeom>
        </p:spPr>
        <p:txBody>
          <a:bodyPr/>
          <a:lstStyle/>
          <a:p>
            <a:pPr/>
            <a:r>
              <a:t>Чем серьезнее становились гонки, тем строже прописывались правила, и тем неестественнее становился облик яхт.</a:t>
            </a:r>
          </a:p>
          <a:p>
            <a:pPr/>
            <a:r>
              <a:t>Современные гоночные яхты развивают очень большую скорость, чутко отзываются на движения руля, но практически не пригодны для обычного плавания. Чтобы управлять ими, нужен натренированный и физически выносливый экипаж. Теперь даже речи нет о том, чтобы в регате участвовали обычные суда — только гоночные яхты, </a:t>
            </a:r>
            <a:r>
              <a:rPr i="1" u="sng"/>
              <a:t>специально построенные для этой цели</a:t>
            </a:r>
            <a:r>
              <a:t>. Их конструкция настолько точно соответствует текущим требованиям, что малейшее изменение в правилах делает их совершенно бесполезными.</a:t>
            </a:r>
          </a:p>
        </p:txBody>
      </p:sp>
      <p:sp>
        <p:nvSpPr>
          <p:cNvPr id="28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Однажды объявили конкурс на лучшее новогоднее украшение дома светящимися гирляндами, с призом в 100 долларов. Семья, выигравшая соревнование в первый год, потратила эти 100 долларов на дополнительные гирлянды. После того, как та же самая семья еще три го"/>
          <p:cNvSpPr txBox="1"/>
          <p:nvPr>
            <p:ph type="body" idx="21"/>
          </p:nvPr>
        </p:nvSpPr>
        <p:spPr>
          <a:xfrm>
            <a:off x="336153" y="1135989"/>
            <a:ext cx="12332494" cy="6973622"/>
          </a:xfrm>
          <a:prstGeom prst="rect">
            <a:avLst/>
          </a:prstGeom>
        </p:spPr>
        <p:txBody>
          <a:bodyPr/>
          <a:lstStyle/>
          <a:p>
            <a:pPr/>
            <a:r>
              <a:t>Однажды объявили конкурс на лучшее новогоднее украшение дома светящимися гирляндами, с призом в 100 долларов. Семья, выигравшая соревнование в первый год, потратила эти 100 долларов на дополнительные гирлянды. После того, как та же самая семья еще три года подряд выигрывала конкурс (их дом уже светился, словно новогодняя елка), конкурс проводить перестали.</a:t>
            </a:r>
          </a:p>
          <a:p>
            <a:pPr/>
            <a:r>
              <a:t>Ибо кто имеет, тому дано будет, а кто не имеет, у того отнимется и то, что имеет.  Чем больше победитель выигрывает, тем больше будет выигрывать в будущем. </a:t>
            </a:r>
            <a:r>
              <a:rPr u="sng"/>
              <a:t>Если соревнование ведется в ограниченном пространстве, где наградой победителю служит что-то, что забирают у проигравших, то рано или поздно проигравшие разорятся, или будут вытеснены</a:t>
            </a:r>
            <a:r>
              <a:t>, или будут прозябать в нищете.</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Успех к успеху» — хорошо известное явление в экологии, только там это называется принципом конкурентного исключения. Этот принцип гласит, что в одной и той же экологической нише не могут ужиться два разных вида, живущих за счет одинаковых ресурсов. Поск"/>
          <p:cNvSpPr txBox="1"/>
          <p:nvPr>
            <p:ph type="body" idx="21"/>
          </p:nvPr>
        </p:nvSpPr>
        <p:spPr>
          <a:xfrm>
            <a:off x="336153" y="1358239"/>
            <a:ext cx="12332494" cy="6529122"/>
          </a:xfrm>
          <a:prstGeom prst="rect">
            <a:avLst/>
          </a:prstGeom>
        </p:spPr>
        <p:txBody>
          <a:bodyPr/>
          <a:lstStyle/>
          <a:p>
            <a:pPr/>
            <a:r>
              <a:rPr b="1" u="sng"/>
              <a:t>«Успех к успеху» — хорошо известное явление в экологии, только там это называется принципом конкурентного исключения.</a:t>
            </a:r>
            <a:r>
              <a:t> Этот принцип гласит, что в одной и той же экологической нише не могут ужиться два разных вида, живущих за счет одинаковых ресурсов. Поскольку виды разные, один из них будет либо размножаться быстрее, либо сможет использовать ресурсы эффективнее другого.</a:t>
            </a:r>
          </a:p>
          <a:p>
            <a:pPr/>
            <a:r>
              <a:t>Он захватит большую часть ресурса, получит возможность размножиться еще больше и продолжит выигрывать у другого вида. В итоге он не только захватит всю нишу, но и вытеснит конкурента или вообще заставит его исчезнуть. Это не обязательно произойдет в прямом столкновении, просто конкуренту не достанется никаких ресурсов.</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Еще одно описание такой системной ловушки можно найти у Карла Маркса, в его критике капитализма. (Две фирмы, конкурирующие на одном и том же рынке, подобны двум видам в одной экологической нише, их поведение будет таким же.) Одна фирма получит небольшое "/>
          <p:cNvSpPr txBox="1"/>
          <p:nvPr>
            <p:ph type="body" idx="21"/>
          </p:nvPr>
        </p:nvSpPr>
        <p:spPr>
          <a:xfrm>
            <a:off x="336153" y="475589"/>
            <a:ext cx="12332494" cy="8294422"/>
          </a:xfrm>
          <a:prstGeom prst="rect">
            <a:avLst/>
          </a:prstGeom>
        </p:spPr>
        <p:txBody>
          <a:bodyPr/>
          <a:lstStyle/>
          <a:p>
            <a:pPr/>
            <a:r>
              <a:t>Еще одно описание такой системной ловушки можно найти у Карла Маркса, в его критике капитализма. (Две фирмы, конкурирующие на одном и том же рынке, подобны двум видам в одной экологической нише, их поведение будет таким же.) Одна фирма получит </a:t>
            </a:r>
            <a:r>
              <a:rPr u="sng"/>
              <a:t>небольшое преимущество</a:t>
            </a:r>
            <a:r>
              <a:t>, не так уж важно, за счет чего — большей эффективности, более продуманных инвестиций, лучших технологий или взяток в более крупном размере... За счет </a:t>
            </a:r>
            <a:r>
              <a:rPr u="sng"/>
              <a:t>этого преимущества</a:t>
            </a:r>
            <a:r>
              <a:t> фирма сможет получить </a:t>
            </a:r>
            <a:r>
              <a:rPr u="sng"/>
              <a:t>больший доход</a:t>
            </a:r>
            <a:r>
              <a:t> и вложит его в </a:t>
            </a:r>
            <a:r>
              <a:rPr u="sng"/>
              <a:t>новые технологии</a:t>
            </a:r>
            <a:r>
              <a:t>, средства производства, рекламу или новые взятки. Этот </a:t>
            </a:r>
            <a:r>
              <a:rPr u="sng"/>
              <a:t>усиливающий цикл</a:t>
            </a:r>
            <a:r>
              <a:t>, описывающий накопление капитала, будет работать для фирмы-победителя </a:t>
            </a:r>
            <a:r>
              <a:rPr u="sng"/>
              <a:t>быстрее</a:t>
            </a:r>
            <a:r>
              <a:t>, чем для конкурента, поэтому победителю будет доставаться все больше и больше. Если рынок ограничен и на нем не действуют антимонопольные законы, то фирма-победитель, продолжая вкладывать средства в расширение производства, в итоге получит всё.</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Некоторые считают, что распад СССР опровергает теории Карла Маркса, но на самом деле его утверждения о том, что конкуренция на рынке в итоге приводит к отсутствию конкуренции, подтверждается везде, где есть или была такая конкуренция. Из-за того, что уси"/>
          <p:cNvSpPr txBox="1"/>
          <p:nvPr>
            <p:ph type="body" idx="21"/>
          </p:nvPr>
        </p:nvSpPr>
        <p:spPr>
          <a:xfrm>
            <a:off x="336153" y="767689"/>
            <a:ext cx="12332494" cy="7710222"/>
          </a:xfrm>
          <a:prstGeom prst="rect">
            <a:avLst/>
          </a:prstGeom>
        </p:spPr>
        <p:txBody>
          <a:bodyPr/>
          <a:lstStyle/>
          <a:p>
            <a:pPr/>
            <a:r>
              <a:t>Некоторые считают, что распад СССР опровергает теории Карла Маркса, но на самом деле </a:t>
            </a:r>
            <a:r>
              <a:rPr u="sng"/>
              <a:t>его утверждения о том, что конкуренция на рынке в итоге приводит к отсутствию конкуренции, подтверждается везде, где есть или была такая конкуренция</a:t>
            </a:r>
            <a:r>
              <a:t>. Из-за того, что усиливающий цикл обратной связи отдает успех тому, кто и так успешен, </a:t>
            </a:r>
          </a:p>
          <a:p>
            <a:pPr marL="444500" indent="-444500">
              <a:buSzPct val="145000"/>
              <a:buChar char="•"/>
            </a:pPr>
            <a:r>
              <a:t>из массы различных компаний, производящих автомобили, в США осталось только три (могла бы быть вообще одна, но этому мешает  антимонопольное законодательство).</a:t>
            </a:r>
          </a:p>
          <a:p>
            <a:pPr marL="444500" indent="-444500">
              <a:buSzPct val="145000"/>
              <a:buChar char="•"/>
            </a:pPr>
            <a:r>
              <a:t>В большинстве городов США выпускается только одна газета новостей.</a:t>
            </a:r>
          </a:p>
          <a:p>
            <a:pPr marL="444500" indent="-444500">
              <a:buSzPct val="145000"/>
              <a:buChar char="•"/>
            </a:pPr>
            <a:r>
              <a:t>В любой стране с рыночной экономикой на протяжении десятилетий проявляется одна и та же тенденция: количество ферм уменьшается, а размер остающихся фермерских хозяйств увеличивается.</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