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92" name="Image"/>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6" name="Image"/>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6"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74" name="Image"/>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75" name="Image"/>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76" name="Image"/>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Box">
    <p:spTree>
      <p:nvGrpSpPr>
        <p:cNvPr id="1" name=""/>
        <p:cNvGrpSpPr/>
        <p:nvPr/>
      </p:nvGrpSpPr>
      <p:grpSpPr>
        <a:xfrm>
          <a:off x="0" y="0"/>
          <a:ext cx="0" cy="0"/>
          <a:chOff x="0" y="0"/>
          <a:chExt cx="0" cy="0"/>
        </a:xfrm>
      </p:grpSpPr>
      <p:sp>
        <p:nvSpPr>
          <p:cNvPr id="84" name="“Type a quote here.”"/>
          <p:cNvSpPr txBox="1"/>
          <p:nvPr>
            <p:ph type="body" sz="quarter" idx="21"/>
          </p:nvPr>
        </p:nvSpPr>
        <p:spPr>
          <a:xfrm>
            <a:off x="1270000" y="4308686"/>
            <a:ext cx="10464800" cy="609601"/>
          </a:xfrm>
          <a:prstGeom prst="rect">
            <a:avLst/>
          </a:prstGeom>
        </p:spPr>
        <p:txBody>
          <a:bodyPr>
            <a:spAutoFit/>
          </a:bodyPr>
          <a:lstStyle>
            <a:lvl1pPr marL="0" indent="0">
              <a:buClrTx/>
              <a:buSzTx/>
              <a:buNone/>
            </a:lvl1pPr>
          </a:lstStyle>
          <a:p>
            <a:pPr/>
            <a:r>
              <a:t>“Type a quote here.”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Системный Анализ…"/>
          <p:cNvSpPr txBox="1"/>
          <p:nvPr>
            <p:ph type="ctrTitle"/>
          </p:nvPr>
        </p:nvSpPr>
        <p:spPr>
          <a:xfrm>
            <a:off x="1270000" y="1193800"/>
            <a:ext cx="10464800" cy="3302000"/>
          </a:xfrm>
          <a:prstGeom prst="rect">
            <a:avLst/>
          </a:prstGeom>
        </p:spPr>
        <p:txBody>
          <a:bodyPr/>
          <a:lstStyle/>
          <a:p>
            <a:pPr/>
            <a:r>
              <a:t>Системный Анализ</a:t>
            </a:r>
          </a:p>
          <a:p>
            <a:pPr>
              <a:defRPr sz="3700">
                <a:latin typeface="Helvetica Neue"/>
                <a:ea typeface="Helvetica Neue"/>
                <a:cs typeface="Helvetica Neue"/>
                <a:sym typeface="Helvetica Neue"/>
              </a:defRPr>
            </a:pPr>
            <a:r>
              <a:t>Ключевые точки — </a:t>
            </a:r>
            <a:br/>
            <a:r>
              <a:t>возможность изменить поведение системы</a:t>
            </a:r>
          </a:p>
        </p:txBody>
      </p:sp>
      <p:sp>
        <p:nvSpPr>
          <p:cNvPr id="110" name="Алексей Рыхальский…"/>
          <p:cNvSpPr txBox="1"/>
          <p:nvPr>
            <p:ph type="subTitle" sz="quarter" idx="1"/>
          </p:nvPr>
        </p:nvSpPr>
        <p:spPr>
          <a:xfrm>
            <a:off x="1270000" y="5435600"/>
            <a:ext cx="10464800" cy="1130300"/>
          </a:xfrm>
          <a:prstGeom prst="rect">
            <a:avLst/>
          </a:prstGeom>
        </p:spPr>
        <p:txBody>
          <a:bodyPr/>
          <a:lstStyle/>
          <a:p>
            <a:pPr defTabSz="537463">
              <a:defRPr sz="3404"/>
            </a:pPr>
            <a:r>
              <a:t>Алексей Рыхальский</a:t>
            </a:r>
          </a:p>
          <a:p>
            <a:pPr defTabSz="537463">
              <a:defRPr sz="3404"/>
            </a:pPr>
            <a:r>
              <a:t>2017</a:t>
            </a:r>
          </a:p>
        </p:txBody>
      </p:sp>
      <p:sp>
        <p:nvSpPr>
          <p:cNvPr id="11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Но сложные системы потому так и называются, что они сложны. делать для них обобщения опасно. поэтому отнеситесь к тому, что написано дальше, как к незаконченной работе. это не рецепт поиска ключевых точек — скорее, приглашение шире взглянуть на вопросы и"/>
          <p:cNvSpPr txBox="1"/>
          <p:nvPr>
            <p:ph type="body" idx="21"/>
          </p:nvPr>
        </p:nvSpPr>
        <p:spPr>
          <a:xfrm>
            <a:off x="336153" y="3371189"/>
            <a:ext cx="12332494" cy="2503222"/>
          </a:xfrm>
          <a:prstGeom prst="rect">
            <a:avLst/>
          </a:prstGeom>
        </p:spPr>
        <p:txBody>
          <a:bodyPr/>
          <a:lstStyle/>
          <a:p>
            <a:pPr/>
            <a:r>
              <a:t>Но сложные системы потому так и называются, что они сложны. делать для них обобщения опасно. поэтому отнеситесь к тому, что написано дальше, как к незаконченной работе. это не рецепт поиска ключевых точек — скорее, приглашение шире взглянуть на вопросы изменения систем.</a:t>
            </a:r>
          </a:p>
        </p:txBody>
      </p:sp>
      <p:sp>
        <p:nvSpPr>
          <p:cNvPr id="1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Как только системы становятся сложнее, их поведение становится неожиданным.…"/>
          <p:cNvSpPr txBox="1"/>
          <p:nvPr>
            <p:ph type="body" idx="21"/>
          </p:nvPr>
        </p:nvSpPr>
        <p:spPr>
          <a:xfrm>
            <a:off x="336153" y="94794"/>
            <a:ext cx="12332494" cy="9056012"/>
          </a:xfrm>
          <a:prstGeom prst="rect">
            <a:avLst/>
          </a:prstGeom>
        </p:spPr>
        <p:txBody>
          <a:bodyPr/>
          <a:lstStyle/>
          <a:p>
            <a:pPr/>
            <a:r>
              <a:t>Как только системы становятся сложнее, их поведение становится неожиданным. </a:t>
            </a:r>
            <a:endParaRPr i="1"/>
          </a:p>
          <a:p>
            <a:pPr>
              <a:defRPr i="1" sz="3100"/>
            </a:pPr>
            <a:r>
              <a:t>Задумайтесь над тем, как работает ваш банковский счет: время от времени вы кладете деньги на счет и время от времени выписываете чеки или используете пластиковую карту. </a:t>
            </a:r>
          </a:p>
          <a:p>
            <a:pPr/>
            <a:r>
              <a:t>На сумму на счете начисляется небольшой банковский процент. Периодически банк списывает со счета плату за его обслуживание, </a:t>
            </a:r>
            <a:r>
              <a:rPr u="sng"/>
              <a:t>причем даже тогда, когда денег на счете нет </a:t>
            </a:r>
            <a:r>
              <a:t>— и тогда у вас образуется задолженность. Разумеется, банк ведет тысячи таких счетов. Это позволяет управлять большими средствами, выдавать кредиты и распоряжаться всеми суммами (причем постоянно меняющимися) на разных счетах. Теперь представьте себе, что таких банков тысячи, они образуют ФРС. Именно так относительно простые запасы и потоки, взятые вместе, образуют большие системы с очень сложной динамикой, которую не так-то просто просчитать. </a:t>
            </a:r>
            <a:r>
              <a:rPr b="1" u="sng"/>
              <a:t>Вот почему ключевые точки и рычаги воздействия сложно понять на уровне интуиции.</a:t>
            </a:r>
          </a:p>
        </p:txBody>
      </p:sp>
      <p:sp>
        <p:nvSpPr>
          <p:cNvPr id="1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12. Численные показатели: переменные, константы, а также субсидии, налоги и стандарты…"/>
          <p:cNvSpPr txBox="1"/>
          <p:nvPr>
            <p:ph type="body" idx="21"/>
          </p:nvPr>
        </p:nvSpPr>
        <p:spPr>
          <a:xfrm>
            <a:off x="336153" y="1123289"/>
            <a:ext cx="12332494" cy="6999022"/>
          </a:xfrm>
          <a:prstGeom prst="rect">
            <a:avLst/>
          </a:prstGeom>
        </p:spPr>
        <p:txBody>
          <a:bodyPr/>
          <a:lstStyle/>
          <a:p>
            <a:pPr>
              <a:defRPr b="1" u="sng"/>
            </a:pPr>
            <a:r>
              <a:t>12. Численные показатели: переменные, константы, а также субсидии, налоги и стандарты</a:t>
            </a:r>
          </a:p>
          <a:p>
            <a:pPr/>
            <a:r>
              <a:t>Вспомните уровень воды в ванне из простого примера про запасы и потоки, приведенного в первой главе. Величина потоков и скорость их изменения описывается численно. Может быть, кран слишком тугой и на то, чтобы открутить его или закрутить, нужно время. Может быть, сливное отверстие засорилось и пропускает только небольшое количество воды, независимо от того, вытащили вы затычку или нет. Может быть, у воды есть два пути — выливаться через кран или через душевую насадку. Некоторые из этих параметров физически неизменны, зафиксированы, но остальные — переменные — можно варьировать, и они могут служить рычагами воздействия.</a:t>
            </a:r>
          </a:p>
        </p:txBody>
      </p:sp>
      <p:sp>
        <p:nvSpPr>
          <p:cNvPr id="1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Представим себе государственный долг. Он может показаться довольно странным запасом — этакая черная дыра, в которую уходят деньги. Скорость, с которой «дыра» увеличивается, называется годовым дефицитом.…"/>
          <p:cNvSpPr txBox="1"/>
          <p:nvPr>
            <p:ph type="body" idx="21"/>
          </p:nvPr>
        </p:nvSpPr>
        <p:spPr>
          <a:xfrm>
            <a:off x="336153" y="894689"/>
            <a:ext cx="12332494" cy="7456222"/>
          </a:xfrm>
          <a:prstGeom prst="rect">
            <a:avLst/>
          </a:prstGeom>
        </p:spPr>
        <p:txBody>
          <a:bodyPr/>
          <a:lstStyle/>
          <a:p>
            <a:pPr/>
            <a:r>
              <a:t>Представим себе государственный долг. Он может показаться довольно странным запасом — этакая черная дыра, в которую уходят деньги. Скорость, с которой «дыра» увеличивается, называется годовым дефицитом.       </a:t>
            </a:r>
          </a:p>
          <a:p>
            <a:pPr/>
            <a:r>
              <a:t>Поступления налогов сжимают «дыру», а государственные расходы, наоборот, только расширяют ее. В США Конгресс и президент большую часть времени проводят в спорах о том, какие параметры (а их очень много!) приводят к увеличению размера или глубины «дыры» (это расходы), а какие — к ее уменьшению (поступление налогов). Поскольку эти потоки непосредственно затрагивают нас, избирателей, дело приобретает политическую окраску. Но несмотря на все споры, независимо от того, кто находится у власти, денежная черная дыра за последние годы только увеличивалась, Менялась лишь скорость этого увеличения.</a:t>
            </a:r>
          </a:p>
        </p:txBody>
      </p:sp>
      <p:sp>
        <p:nvSpPr>
          <p:cNvPr id="14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Чтобы бороться с загрязнением воздуха, которым мы дышим, правительство установило ряд параметров контроля и назвало их «стандартами качества окружающего воздуха». Чтобы обеспечить определенный уровень запаса лесов (или определенный поток средств к компан"/>
          <p:cNvSpPr txBox="1"/>
          <p:nvPr>
            <p:ph type="body" idx="21"/>
          </p:nvPr>
        </p:nvSpPr>
        <p:spPr>
          <a:xfrm>
            <a:off x="336153" y="589889"/>
            <a:ext cx="12332494" cy="8065822"/>
          </a:xfrm>
          <a:prstGeom prst="rect">
            <a:avLst/>
          </a:prstGeom>
        </p:spPr>
        <p:txBody>
          <a:bodyPr/>
          <a:lstStyle/>
          <a:p>
            <a:pPr/>
            <a:r>
              <a:t>Чтобы бороться с загрязнением воздуха, которым мы дышим, правительство установило ряд параметров контроля и назвало их «стандартами качества окружающего воздуха». Чтобы обеспечить определенный уровень запаса лесов (или определенный поток средств к компаниям, занятым лесозаготовками), устанавливаются годовые квоты на рубку. Корпорации регулируют ставки заработной платы и цены на продукцию, чтобы обеспечить определенный уровень прибыли (аналог уровня воды в ванной) и не дать ему достичь дна.</a:t>
            </a:r>
          </a:p>
          <a:p>
            <a:pPr/>
            <a:r>
              <a:t>Минимальная заработная плата. Количество земель, которые ежегодно получают статус охраняемых. Суммы, которые тратятся на исследования СПИДа и создание бомбардировщиков «Стелс». Плата за обслуживание счета, которую взимает с вас банк.</a:t>
            </a:r>
          </a:p>
          <a:p>
            <a:pPr/>
            <a:r>
              <a:t>Все это параметры, которые, образно говоря, характеризуют то, как откручивается и закручивается кран.</a:t>
            </a:r>
          </a:p>
        </p:txBody>
      </p:sp>
      <p:sp>
        <p:nvSpPr>
          <p:cNvPr id="1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Увольнение людей и прием на работу новых сотрудников тоже характеризуется такими параметрами. И изменение численности политиков. Если разные краны откручивают разные руки, то скорость, с которой изменяются потоки, может отличаться. Но если везде одинаков"/>
          <p:cNvSpPr txBox="1"/>
          <p:nvPr>
            <p:ph type="body" idx="21"/>
          </p:nvPr>
        </p:nvSpPr>
        <p:spPr>
          <a:xfrm>
            <a:off x="336153" y="894689"/>
            <a:ext cx="12332494" cy="7456222"/>
          </a:xfrm>
          <a:prstGeom prst="rect">
            <a:avLst/>
          </a:prstGeom>
        </p:spPr>
        <p:txBody>
          <a:bodyPr/>
          <a:lstStyle/>
          <a:p>
            <a:pPr/>
            <a:r>
              <a:t>Увольнение людей и прием на работу новых сотрудников тоже характеризуется такими параметрами. И изменение численности политиков. Если разные краны откручивают разные руки, то скорость, с которой изменяются потоки, может отличаться. Но если везде одинаковые старые краны, если стоят они в одной и той же старой системе, если их откручивают и закручивают по тем же правилам, с теми же целями и на основе той же старой информации, то поведение системы сильно меняться не будет. Выборы Билла Клинтона, конечно, отличались от выборов Джорджа Буша-старшего, но не во всем, поскольку политическая система, в рамках которой избирались эти президенты, была одна и та же.    </a:t>
            </a:r>
          </a:p>
          <a:p>
            <a:pPr/>
            <a:r>
              <a:t>(Немного забегая вперед, скажу — изменение путей, по которым в той же самой системе перемещаются деньги, привело бы к существенному изменению процесса выборов.)</a:t>
            </a:r>
          </a:p>
        </p:txBody>
      </p:sp>
      <p:sp>
        <p:nvSpPr>
          <p:cNvPr id="1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Численные характеристики и величины потоков занимают в списке последнее, двенадцатое место, поскольку они приводят к самым слабым изменениям в системе или не приводят к ним вообще. Это примерно то же самое, что переставлять палубные кресла на «Титанике» "/>
          <p:cNvSpPr txBox="1"/>
          <p:nvPr>
            <p:ph type="body" idx="21"/>
          </p:nvPr>
        </p:nvSpPr>
        <p:spPr>
          <a:xfrm>
            <a:off x="336153" y="1135989"/>
            <a:ext cx="12332494" cy="6973622"/>
          </a:xfrm>
          <a:prstGeom prst="rect">
            <a:avLst/>
          </a:prstGeom>
        </p:spPr>
        <p:txBody>
          <a:bodyPr/>
          <a:lstStyle/>
          <a:p>
            <a:pPr/>
            <a:r>
              <a:t>Численные характеристики и величины потоков занимают в списке последнее, двенадцатое место, поскольку они приводят к самым слабым изменениям в системе или не приводят к ним вообще. Это примерно то же самое, что переставлять палубные кресла на «Титанике» в надежде, что он от этого перестанет тонуть. Пожалуй, на 95%, а скорее даже, на 99% наше внимание приковано к численным параметрам (как и к </a:t>
            </a:r>
            <a:r>
              <a:rPr u="sng"/>
              <a:t>событиям</a:t>
            </a:r>
            <a:r>
              <a:t>!), но среди них практически нет ключевых, которые можно было бы использовать как рычаги воздействия (</a:t>
            </a:r>
            <a:r>
              <a:rPr u="sng"/>
              <a:t>поведение, структура</a:t>
            </a:r>
            <a:r>
              <a:t>).</a:t>
            </a:r>
          </a:p>
          <a:p>
            <a:pPr/>
            <a:r>
              <a:t>Не то, чтобы эти параметры совсем не были важны — они могут иметь существенное значение, особенно в краткосрочной перспективе и особенно для тех, кого непосредственно затрагивает соответствующий поток.</a:t>
            </a:r>
          </a:p>
        </p:txBody>
      </p:sp>
      <p:sp>
        <p:nvSpPr>
          <p:cNvPr id="15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Для людей очень важен размер налогов и минимальной заработной платы; вокруг этих показателей постоянно идут горячие споры. Но изменение этих параметров практически никогда не приводит к изменению поведения экономической системы страны.…"/>
          <p:cNvSpPr txBox="1"/>
          <p:nvPr>
            <p:ph type="body" idx="21"/>
          </p:nvPr>
        </p:nvSpPr>
        <p:spPr>
          <a:xfrm>
            <a:off x="336153" y="589889"/>
            <a:ext cx="12332494" cy="8065822"/>
          </a:xfrm>
          <a:prstGeom prst="rect">
            <a:avLst/>
          </a:prstGeom>
        </p:spPr>
        <p:txBody>
          <a:bodyPr/>
          <a:lstStyle/>
          <a:p>
            <a:pPr/>
            <a:r>
              <a:t>Для людей очень важен размер налогов и минимальной заработной платы; вокруг этих показателей постоянно идут горячие споры. Но изменение этих параметров практически никогда не приводит к изменению поведения экономической системы страны.    </a:t>
            </a:r>
          </a:p>
          <a:p>
            <a:pPr/>
            <a:r>
              <a:t>Если система пребывает в хроническом застое, то изменение параметров не может придать ей стартовый импульс. Если систему бросает из крайности в крайность, то изменение численных параметров не поможет стабилизировать ее. Если она безудержно растет, то численные изменения не остановят и даже не замедлят этот рост.</a:t>
            </a:r>
          </a:p>
          <a:p>
            <a:pPr/>
            <a:r>
              <a:t>Неважно, символику какого кандидата мы надеваем во время избирательной кампании — это не сделает политику чище. Манипуляции ФРС с процентными ставками не приводят к исчезновению экономических циклов с их подъемами и спадами.</a:t>
            </a:r>
          </a:p>
        </p:txBody>
      </p:sp>
      <p:sp>
        <p:nvSpPr>
          <p:cNvPr id="1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Мы практически забываем об этом, когда экономика находится на пике, а потом нас раз за разом ошарашивает спад, хотя его наступление неизбежно. Уже десятилетия прошли с тех пор, как в Лос-Анджелесе приняли самые строгие в мире стандарты качества воздуха. "/>
          <p:cNvSpPr txBox="1"/>
          <p:nvPr>
            <p:ph type="body" idx="21"/>
          </p:nvPr>
        </p:nvSpPr>
        <p:spPr>
          <a:xfrm>
            <a:off x="336153" y="393039"/>
            <a:ext cx="12332494" cy="8459522"/>
          </a:xfrm>
          <a:prstGeom prst="rect">
            <a:avLst/>
          </a:prstGeom>
        </p:spPr>
        <p:txBody>
          <a:bodyPr/>
          <a:lstStyle/>
          <a:p>
            <a:pPr/>
            <a:r>
              <a:t>Мы практически забываем об этом, когда экономика находится на пике, а потом нас раз за разом ошарашивает спад, хотя его наступление неизбежно. Уже десятилетия прошли с тех пор, как в Лос-Анджелесе приняли самые строгие в мире стандарты качества воздуха. Воздух в городе содержит меньше загрязнений, чем раньше, но чистым он так и не стал. Увеличение расходов на содержание полиции не приводит к исчезновению преступности.</a:t>
            </a:r>
          </a:p>
          <a:p>
            <a:pPr/>
            <a:r>
              <a:t>Вот несколько примеров того, как численные параметры могут служить рычагами воздействия, но сначала надо кое о чем предупредить. </a:t>
            </a:r>
            <a:r>
              <a:rPr i="1" u="sng"/>
              <a:t>Параметры становятся ключевыми, только если они могут серьезно повлиять на какой-то из более высоких пунктов в моем списке</a:t>
            </a:r>
            <a:r>
              <a:t>. Процентная ставка, например, или коэффициент рождаемости непосредственно влияют на то, как ведет себя усиливающий цикл обратной связи. Системные цели — это как раз те параметры, которые могут вызывать большие изменения.</a:t>
            </a:r>
          </a:p>
        </p:txBody>
      </p:sp>
      <p:sp>
        <p:nvSpPr>
          <p:cNvPr id="16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Таких критически важных величин вовсе не так много, как принято считать. Большинство систем видоизменились, эволюционировали или изначально были созданы так, чтобы критические параметры их не затрагивали. Как правило, численные величины не стоят тех ожес"/>
          <p:cNvSpPr txBox="1"/>
          <p:nvPr>
            <p:ph type="body" idx="21"/>
          </p:nvPr>
        </p:nvSpPr>
        <p:spPr>
          <a:xfrm>
            <a:off x="336153" y="723239"/>
            <a:ext cx="12332494" cy="7799122"/>
          </a:xfrm>
          <a:prstGeom prst="rect">
            <a:avLst/>
          </a:prstGeom>
        </p:spPr>
        <p:txBody>
          <a:bodyPr/>
          <a:lstStyle/>
          <a:p>
            <a:pPr/>
            <a:r>
              <a:t>Таких критически важных величин вовсе не так много, как принято считать. Большинство систем видоизменились, эволюционировали или изначально были созданы так, чтобы критические параметры их не затрагивали. Как правило, численные величины не стоят тех ожесточенных споров, что люди из-за них ведут.</a:t>
            </a:r>
          </a:p>
          <a:p>
            <a:pPr/>
            <a:r>
              <a:t>Чтобы проиллюстрировать это, приведу историю, которую один знакомый прислал мне по электронной почте:</a:t>
            </a:r>
          </a:p>
          <a:p>
            <a:pPr>
              <a:defRPr i="1"/>
            </a:pPr>
            <a:r>
              <a:t>«Когда я стал домовладельцем, я потратил массу времени и сил на то, чтобы определить, какую надо установить арендную плату, чтобы она была справедливой.</a:t>
            </a:r>
          </a:p>
          <a:p>
            <a:pPr>
              <a:defRPr i="1"/>
            </a:pPr>
            <a:r>
              <a:t>Я пытался учесть все переменные, включая относительный уровень доходов моих жильцов, мои собственные доходы и потребность в наличных средствах, расходы на текущий и на капитальный ремонт. </a:t>
            </a:r>
          </a:p>
        </p:txBody>
      </p:sp>
      <p:sp>
        <p:nvSpPr>
          <p:cNvPr id="1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Ключевые точки —…"/>
          <p:cNvSpPr txBox="1"/>
          <p:nvPr>
            <p:ph type="body" idx="21"/>
          </p:nvPr>
        </p:nvSpPr>
        <p:spPr>
          <a:xfrm>
            <a:off x="336153" y="3173351"/>
            <a:ext cx="12332494" cy="2898898"/>
          </a:xfrm>
          <a:prstGeom prst="rect">
            <a:avLst/>
          </a:prstGeom>
        </p:spPr>
        <p:txBody>
          <a:bodyPr/>
          <a:lstStyle/>
          <a:p>
            <a:pPr algn="ctr">
              <a:spcBef>
                <a:spcPts val="0"/>
              </a:spcBef>
              <a:defRPr sz="6000">
                <a:latin typeface="+mn-lt"/>
                <a:ea typeface="+mn-ea"/>
                <a:cs typeface="+mn-cs"/>
                <a:sym typeface="Helvetica Neue Medium"/>
              </a:defRPr>
            </a:pPr>
            <a:r>
              <a:t>Ключевые точки —</a:t>
            </a:r>
          </a:p>
          <a:p>
            <a:pPr algn="ctr">
              <a:spcBef>
                <a:spcPts val="0"/>
              </a:spcBef>
              <a:defRPr sz="6000">
                <a:latin typeface="+mn-lt"/>
                <a:ea typeface="+mn-ea"/>
                <a:cs typeface="+mn-cs"/>
                <a:sym typeface="Helvetica Neue Medium"/>
              </a:defRPr>
            </a:pPr>
            <a:r>
              <a:t>возможность изменить </a:t>
            </a:r>
          </a:p>
          <a:p>
            <a:pPr algn="ctr">
              <a:spcBef>
                <a:spcPts val="0"/>
              </a:spcBef>
              <a:defRPr sz="6000">
                <a:latin typeface="+mn-lt"/>
                <a:ea typeface="+mn-ea"/>
                <a:cs typeface="+mn-cs"/>
                <a:sym typeface="Helvetica Neue Medium"/>
              </a:defRPr>
            </a:pPr>
            <a:r>
              <a:t>поведение системы</a:t>
            </a:r>
          </a:p>
        </p:txBody>
      </p:sp>
      <p:sp>
        <p:nvSpPr>
          <p:cNvPr id="114"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Сопоставлял оценки, сделанные по справедливости и сделанные с учетом погашения процентов по закладной. Даже пытался рассчитать, сколько моего личного труда будет вложено в поддержание дома...…"/>
          <p:cNvSpPr txBox="1"/>
          <p:nvPr>
            <p:ph type="body" idx="21"/>
          </p:nvPr>
        </p:nvSpPr>
        <p:spPr>
          <a:xfrm>
            <a:off x="336153" y="799439"/>
            <a:ext cx="12332494" cy="7646722"/>
          </a:xfrm>
          <a:prstGeom prst="rect">
            <a:avLst/>
          </a:prstGeom>
        </p:spPr>
        <p:txBody>
          <a:bodyPr/>
          <a:lstStyle/>
          <a:p>
            <a:pPr>
              <a:defRPr i="1"/>
            </a:pPr>
            <a:r>
              <a:t>Сопоставлял оценки, сделанные по справедливости и сделанные с учетом погашения процентов по закладной. Даже пытался рассчитать, сколько моего личного труда будет вложено в поддержание дома...</a:t>
            </a:r>
          </a:p>
          <a:p>
            <a:pPr>
              <a:defRPr i="1"/>
            </a:pPr>
            <a:r>
              <a:t>Так я ничего и не высчитал. В итоге пришлось пойти к консультанту по финансовым вопросам. Милая девушка пояснила: "Вы делали выкладки так, словно существует какая-то четкая линия, отражающая  справедливую арендную плату. Словно бы все, что под этой линией, ущемляет вас как арендодателя, а то, что над ней, ущемляет ваших жильцов. На самом деле существует большая серая зона, внутри которой вы и ваши жильцы можете договориться к вашей обоюдной пользе. Или, как минимум, прийти к соглашению, которое никого не ущемит. Так что перестаньте беспокоиться и займитесь более важными делами".</a:t>
            </a:r>
          </a:p>
        </p:txBody>
      </p:sp>
      <p:sp>
        <p:nvSpPr>
          <p:cNvPr id="1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11. Буфер: размер запаса, оказывающий стабилизирующее влияние, в зависимости от величины потоков…"/>
          <p:cNvSpPr txBox="1"/>
          <p:nvPr>
            <p:ph type="body" idx="21"/>
          </p:nvPr>
        </p:nvSpPr>
        <p:spPr>
          <a:xfrm>
            <a:off x="336153" y="1605889"/>
            <a:ext cx="12332494" cy="6033822"/>
          </a:xfrm>
          <a:prstGeom prst="rect">
            <a:avLst/>
          </a:prstGeom>
        </p:spPr>
        <p:txBody>
          <a:bodyPr/>
          <a:lstStyle/>
          <a:p>
            <a:pPr>
              <a:defRPr b="1" u="sng"/>
            </a:pPr>
            <a:r>
              <a:t>11. Буфер: размер запаса, оказывающий стабилизирующее влияние, в зависимости от величины потоков</a:t>
            </a:r>
          </a:p>
          <a:p>
            <a:pPr/>
            <a:r>
              <a:t>Представьте себе большую ванну (лучше даже бассейн) с медленными входными и выходными потоками. А теперь вообразите небольшую ванночку с очень быстрыми потоками. Разница примерно такая же, как между озером и рекой. О катастрофических наводнениях в результате разлива рек говорят не в пример чаще, чем о разливах озер, потому что запасы, имеющие большую величину относительно потоков, гораздо стабильнее, чем небольшие запасы. В химии и других областях знаний такой большой запас, оказывающий стабилизирующее действие, называют буфером.</a:t>
            </a:r>
          </a:p>
        </p:txBody>
      </p:sp>
      <p:sp>
        <p:nvSpPr>
          <p:cNvPr id="1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Стабилизирующее влияние буфера работает на вас, когда вы держите деньги в банке на счете, а не живете только за счет тех наличных, что у вас оказались в кармане. Именно ради стабилизирующего влияния магазины держат большие склады, вместо того, чтобы зака"/>
          <p:cNvSpPr txBox="1"/>
          <p:nvPr>
            <p:ph type="body" idx="21"/>
          </p:nvPr>
        </p:nvSpPr>
        <p:spPr>
          <a:xfrm>
            <a:off x="336153" y="1377289"/>
            <a:ext cx="12332494" cy="6491022"/>
          </a:xfrm>
          <a:prstGeom prst="rect">
            <a:avLst/>
          </a:prstGeom>
        </p:spPr>
        <p:txBody>
          <a:bodyPr/>
          <a:lstStyle/>
          <a:p>
            <a:pPr/>
            <a:r>
              <a:t>Стабилизирующее влияние буфера работает на вас, когда вы держите деньги в банке на счете, а не живете только за счет тех наличных, что у вас оказались в кармане. Именно ради стабилизирующего влияния магазины держат большие склады, вместо того, чтобы заказывать новую продукцию только после того, как клиенты скупили все, что находится в торговом зале. По этой же причине для видов, находящихся под угрозой исчезновения, необходимо поддерживать более крупную популяцию, а не минимальное количество особей, необходимое для размножения.</a:t>
            </a:r>
          </a:p>
          <a:p>
            <a:pPr/>
            <a:r>
              <a:t>Почвы на востоке США более чувствительны к кислотным дождям, чем почвы на западе, потому что в них нет больших известняковых буферов, способных нейтрализовать кислоту.</a:t>
            </a:r>
          </a:p>
        </p:txBody>
      </p:sp>
      <p:sp>
        <p:nvSpPr>
          <p:cNvPr id="1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Часто систему можно стабилизировать, просто увеличив размер буфера. Но если буфер слишком велик, система утрачивает гибкость. Она реагирует слишком медленно. К тому же большие буферы некоторых типов, например, водохранилища или склады, требуют больших ра"/>
          <p:cNvSpPr txBox="1"/>
          <p:nvPr>
            <p:ph type="body" idx="21"/>
          </p:nvPr>
        </p:nvSpPr>
        <p:spPr>
          <a:xfrm>
            <a:off x="336153" y="958189"/>
            <a:ext cx="12332494" cy="7329222"/>
          </a:xfrm>
          <a:prstGeom prst="rect">
            <a:avLst/>
          </a:prstGeom>
        </p:spPr>
        <p:txBody>
          <a:bodyPr/>
          <a:lstStyle/>
          <a:p>
            <a:pPr/>
            <a:r>
              <a:rPr u="sng"/>
              <a:t>Часто систему можно стабилизировать, просто увеличив размер буфера</a:t>
            </a:r>
            <a:r>
              <a:t>. Но если буфер слишком велик, система утрачивает гибкость. Она реагирует слишком медленно. К тому же большие буферы некоторых типов, например, водохранилища или склады, требуют больших расходов на строительство и поддержание. В бизнесе даже придумали концепцию управления под названием «</a:t>
            </a:r>
            <a:r>
              <a:rPr u="sng"/>
              <a:t>Точно в срок</a:t>
            </a:r>
            <a:r>
              <a:t>», когда все необходимое доставляется не заранее, а по точному графику, и не хранится на складе вообще. Такие системы более уязвимы к случайным флуктуациям и нехватке чего-либо, но это обходится дешевле (для владельцев), чем поддержание большого склада. А из-за того, что склад небольшой или его вообще нет, компания приобретает гораздо большую гибкость и способность реагировать на изменение запросов.</a:t>
            </a:r>
          </a:p>
        </p:txBody>
      </p:sp>
      <p:sp>
        <p:nvSpPr>
          <p:cNvPr id="1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10. Структуры запасов и потоков: физические системы и их точки пересечения…"/>
          <p:cNvSpPr txBox="1"/>
          <p:nvPr>
            <p:ph type="body" idx="21"/>
          </p:nvPr>
        </p:nvSpPr>
        <p:spPr>
          <a:xfrm>
            <a:off x="336153" y="1059789"/>
            <a:ext cx="12332494" cy="7126022"/>
          </a:xfrm>
          <a:prstGeom prst="rect">
            <a:avLst/>
          </a:prstGeom>
        </p:spPr>
        <p:txBody>
          <a:bodyPr/>
          <a:lstStyle/>
          <a:p>
            <a:pPr>
              <a:defRPr b="1"/>
            </a:pPr>
            <a:r>
              <a:t>10. Структуры запасов и потоков: физические системы и их точки пересечения</a:t>
            </a:r>
          </a:p>
          <a:p>
            <a:pPr/>
            <a:r>
              <a:t>Система «трубопроводов» — запасы, потоки и их взаимное расположение — могут иметь огромное влияние на поведение системы. Когда дорожную сеть в Венгрии проложили таким образом, что все, кто хотел попасть из одной части страны в другую, должны были проехать через Будапешт, это непосредственно повлияло на уровень загрязнения воздуха и задержку транспорта, причем исправить ситуацию с помощью только светофоров, ограничения скорости и датчиков загрязнения вряд ли возможно.</a:t>
            </a:r>
          </a:p>
          <a:p>
            <a:pPr/>
            <a:r>
              <a:t>Единственный способ исправить поведение системы, спроектированной безграмотно, — изменить ее структуру. Перестроить ее — если, конечно, это возможно. </a:t>
            </a:r>
          </a:p>
        </p:txBody>
      </p:sp>
      <p:sp>
        <p:nvSpPr>
          <p:cNvPr id="18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Эймори Ловинс и его группа в Институте Рокки Маунтин достигли поистине удивительных результатов в энергосбережении только за счет того, что они спрямили лишние колена в трубопроводах и увеличили сечение там, где это было необходимо. Если таким же образом"/>
          <p:cNvSpPr txBox="1"/>
          <p:nvPr>
            <p:ph type="body" idx="21"/>
          </p:nvPr>
        </p:nvSpPr>
        <p:spPr>
          <a:xfrm>
            <a:off x="336153" y="348589"/>
            <a:ext cx="12332494" cy="8548422"/>
          </a:xfrm>
          <a:prstGeom prst="rect">
            <a:avLst/>
          </a:prstGeom>
        </p:spPr>
        <p:txBody>
          <a:bodyPr/>
          <a:lstStyle/>
          <a:p>
            <a:pPr/>
            <a:r>
              <a:t>Эймори Ловинс и его группа в Институте Рокки Маунтин достигли поистине удивительных результатов в энергосбережении только за счет того, что они спрямили лишние колена в трубопроводах и увеличили сечение там, где это было необходимо. Если таким же образом модифицировать все здания в Соединенных Штатах, то многие электростанции можно будет закрыть за ненадобностью.</a:t>
            </a:r>
          </a:p>
          <a:p>
            <a:pPr/>
            <a:r>
              <a:t>Однако часто бывает так, что физическая перестройка — самый медленный и при этом самый дорогой способ внести изменения в систему. Некоторые структуры запасов и потоков просто в принципе изменить нельзя.   </a:t>
            </a:r>
          </a:p>
          <a:p>
            <a:pPr/>
            <a:r>
              <a:t>Всплеск рождаемости в США после Второй мировой войны («бэби-бум») сначала привел к повышению нагрузки на младшую школу, затем на среднюю школу, колледжи, потом сказался на уровне занятости, на доступности жилья, а сейчас влияет на пенсионное обеспечение.</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9. Запаздывания: величина задержки относительно скоростей изменения системы…"/>
          <p:cNvSpPr txBox="1"/>
          <p:nvPr>
            <p:ph type="body" idx="21"/>
          </p:nvPr>
        </p:nvSpPr>
        <p:spPr>
          <a:xfrm>
            <a:off x="336153" y="1301089"/>
            <a:ext cx="12332494" cy="6643422"/>
          </a:xfrm>
          <a:prstGeom prst="rect">
            <a:avLst/>
          </a:prstGeom>
        </p:spPr>
        <p:txBody>
          <a:bodyPr/>
          <a:lstStyle/>
          <a:p>
            <a:pPr>
              <a:defRPr b="1" u="sng"/>
            </a:pPr>
            <a:r>
              <a:t>9. Запаздывания: величина задержки относительно скоростей изменения системы</a:t>
            </a:r>
          </a:p>
          <a:p>
            <a:pPr/>
            <a:r>
              <a:t>Запаздывания в циклах обратной связи оказывают решающее влияние на поведение системы. Часто они приводят к возникновению колебаний. Если вы пытаетесь изменить величину запаса (увеличить товарный остаток, например) для достижения какой-то цели, но при этом получите информацию о состоянии запаса с опозданием, то вы наверняка выйдете за пределы вместимости склада и превысите поставленную цель. То же самое произойдет, если вы получите информацию вовремя, но отреагируете на нее не сразу.     </a:t>
            </a:r>
          </a:p>
          <a:p>
            <a:pPr/>
            <a:r>
              <a:t>Например, на то, чтобы построить электростанцию, нужно несколько лет, а работать она будет лет тридцать.</a:t>
            </a:r>
          </a:p>
        </p:txBody>
      </p:sp>
      <p:sp>
        <p:nvSpPr>
          <p:cNvPr id="18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Такие большие запаздывания не позволяют точно угадать количество электростанций, необходимых для удовлетворения быстро изменяющихся потребностей в электроэнергии. Даже если составить максимально точный прогноз, все равно энергетика любой страны мира буде"/>
          <p:cNvSpPr txBox="1"/>
          <p:nvPr>
            <p:ph type="body" idx="21"/>
          </p:nvPr>
        </p:nvSpPr>
        <p:spPr>
          <a:xfrm>
            <a:off x="336153" y="348589"/>
            <a:ext cx="12332494" cy="8548422"/>
          </a:xfrm>
          <a:prstGeom prst="rect">
            <a:avLst/>
          </a:prstGeom>
        </p:spPr>
        <p:txBody>
          <a:bodyPr/>
          <a:lstStyle/>
          <a:p>
            <a:pPr/>
            <a:r>
              <a:t>Такие большие запаздывания не позволяют точно угадать количество электростанций, необходимых для удовлетворения быстро изменяющихся потребностей в электроэнергии. Даже если составить максимально точный прогноз, все равно энергетика любой страны мира будет испытывать длиннопериодные колебания между перегрузкой и недогрузкой. Если в системе есть продолжительные запаздывания, она в принципе не способна откликаться на краткосрочные изменения.    </a:t>
            </a:r>
          </a:p>
          <a:p>
            <a:pPr/>
            <a:r>
              <a:t>Именно поэтому, кстати говоря, все системы централизованного планирования — что в Советском Союзе, что на заводах Дженерал Моторс в США — всегда и везде работают плохо.</a:t>
            </a:r>
          </a:p>
          <a:p>
            <a:pPr/>
            <a:r>
              <a:t>Поскольку мы знаем, что запаздывания очень важны, мы замечаем их везде, где они есть. Это может быть интервал между моментом, когда загрязняющее вещество попало в почву, и моментом, когда оно достигло грунтовых вод.</a:t>
            </a:r>
          </a:p>
        </p:txBody>
      </p:sp>
      <p:sp>
        <p:nvSpPr>
          <p:cNvPr id="1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Или период времени между рождением ребенка и достижением детородного возраста им самим.…"/>
          <p:cNvSpPr txBox="1"/>
          <p:nvPr>
            <p:ph type="body" idx="21"/>
          </p:nvPr>
        </p:nvSpPr>
        <p:spPr>
          <a:xfrm>
            <a:off x="336153" y="31089"/>
            <a:ext cx="12332494" cy="9183422"/>
          </a:xfrm>
          <a:prstGeom prst="rect">
            <a:avLst/>
          </a:prstGeom>
        </p:spPr>
        <p:txBody>
          <a:bodyPr/>
          <a:lstStyle/>
          <a:p>
            <a:pPr marL="444500" indent="-444500">
              <a:buSzPct val="145000"/>
              <a:buChar char="•"/>
            </a:pPr>
            <a:r>
              <a:t>Или период времени между рождением ребенка и достижением детородного возраста им самим.</a:t>
            </a:r>
          </a:p>
          <a:p>
            <a:pPr marL="444500" indent="-444500">
              <a:buSzPct val="145000"/>
              <a:buChar char="•"/>
            </a:pPr>
            <a:r>
              <a:t>Или время, необходимое для того, чтобы первая успешная проверка новой технологии привела к ее повсеместному распространению. </a:t>
            </a:r>
          </a:p>
          <a:p>
            <a:pPr marL="444500" indent="-444500">
              <a:buSzPct val="145000"/>
              <a:buChar char="•"/>
            </a:pPr>
            <a:r>
              <a:t>Или запаздывание между изменением спроса и ответным изменением предложения.</a:t>
            </a:r>
          </a:p>
          <a:p>
            <a:pPr/>
            <a:r>
              <a:rPr u="sng"/>
              <a:t>Запаздывание в обратной связи очень важно</a:t>
            </a:r>
            <a:r>
              <a:t> относительно скоростей изменения запаса, который контролируется этой обратной связью. Слишком маленькие запаздывания приводят к слишком резкой реакции — этакой погоне за собственным хвостом. Из-за такого резкого отклика колебания только усиливаются. Если запаздывание больше, то колебания будут </a:t>
            </a:r>
          </a:p>
          <a:p>
            <a:pPr marL="444500" indent="-444500">
              <a:buSzPct val="145000"/>
              <a:buChar char="•"/>
            </a:pPr>
            <a:r>
              <a:t>либо равномерные, </a:t>
            </a:r>
          </a:p>
          <a:p>
            <a:pPr marL="444500" indent="-444500">
              <a:buSzPct val="145000"/>
              <a:buChar char="•"/>
            </a:pPr>
            <a:r>
              <a:t>либо затухающие, </a:t>
            </a:r>
          </a:p>
          <a:p>
            <a:pPr marL="444500" indent="-444500">
              <a:buSzPct val="145000"/>
              <a:buChar char="•"/>
            </a:pPr>
            <a:r>
              <a:t>либо взрывные, </a:t>
            </a:r>
          </a:p>
          <a:p>
            <a:pPr/>
            <a:r>
              <a:t>в зависимости от того, насколько оно велико.</a:t>
            </a:r>
          </a:p>
        </p:txBody>
      </p:sp>
      <p:sp>
        <p:nvSpPr>
          <p:cNvPr id="19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Слишком большое запаздывание в системе, где есть пороговое значение (предельно допустимый уровень, точка невозвращения, после которой система может разрушиться), приведет к выходу системы за пределы и катастрофе.…"/>
          <p:cNvSpPr txBox="1"/>
          <p:nvPr>
            <p:ph type="body" idx="21"/>
          </p:nvPr>
        </p:nvSpPr>
        <p:spPr>
          <a:xfrm>
            <a:off x="336153" y="818694"/>
            <a:ext cx="12332494" cy="7608212"/>
          </a:xfrm>
          <a:prstGeom prst="rect">
            <a:avLst/>
          </a:prstGeom>
        </p:spPr>
        <p:txBody>
          <a:bodyPr/>
          <a:lstStyle/>
          <a:p>
            <a:pPr/>
            <a:r>
              <a:t>Слишком большое запаздывание в системе, где есть пороговое значение (предельно допустимый уровень, точка невозвращения, после которой система может разрушиться), приведет к выходу системы за пределы и катастрофе.</a:t>
            </a:r>
          </a:p>
          <a:p>
            <a:pPr/>
            <a:r>
              <a:t>Я бы расценивал продолжительность запаздывания в качестве очень мощного рычага воздействия, но здесь нужно оговориться: далеко не всегда величину запаздывания можно легко изменить. Бывают события, которые убыстрить нельзя. Значительно ускорить строительство какого-либо большого объекта (завода или электростанции), взросление ребенка или скорость роста леса практически невозможно. </a:t>
            </a:r>
            <a:r>
              <a:rPr u="sng"/>
              <a:t>Обычно проще замедлить скорость изменений</a:t>
            </a:r>
            <a:r>
              <a:t>, и тогда неизбежные запаздывания обратной связи не будут такой уж проблемой.</a:t>
            </a:r>
          </a:p>
          <a:p>
            <a:pPr>
              <a:defRPr b="1" u="sng"/>
            </a:pPr>
            <a:r>
              <a:t>Вот почему скорости роста в нашем списке стоят выше, чем величина запаздывания.</a:t>
            </a:r>
          </a:p>
        </p:txBody>
      </p:sp>
      <p:sp>
        <p:nvSpPr>
          <p:cNvPr id="19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Компания IBM... объявила о дополнительном сокращении 25 000 рабочих мест и значительном уменьшении ассигнований на исследовательские разработки... Расходы на научно-исследовательские и конструкторские разработки снижаются на 1 млрд долларов в год... Пред"/>
          <p:cNvSpPr txBox="1"/>
          <p:nvPr>
            <p:ph type="body" idx="21"/>
          </p:nvPr>
        </p:nvSpPr>
        <p:spPr>
          <a:xfrm>
            <a:off x="336153" y="1542389"/>
            <a:ext cx="12332494" cy="6160822"/>
          </a:xfrm>
          <a:prstGeom prst="rect">
            <a:avLst/>
          </a:prstGeom>
        </p:spPr>
        <p:txBody>
          <a:bodyPr/>
          <a:lstStyle/>
          <a:p>
            <a:pPr/>
            <a:r>
              <a:t>Компания IBM... объявила о дополнительном сокращении 25 000 рабочих мест и значительном уменьшении ассигнований на исследовательские разработки... Расходы на научно-исследовательские и конструкторские разработки снижаются на 1 млрд долларов в год... Председатель совета директоров К. Акерс... заявил, что IBM по-прежнему является мировым и промышленным лидером в исследованиях, но что «будет лучше сместить рост в иные области» (имеется в виду обслуживание), требующие меньших вложений, хотя и менее прибыльные в долговременной перспективе.</a:t>
            </a:r>
          </a:p>
          <a:p>
            <a:pPr algn="r">
              <a:spcBef>
                <a:spcPts val="2000"/>
              </a:spcBef>
              <a:defRPr i="1"/>
            </a:pPr>
            <a:r>
              <a:t>Лоуренс Малкин,</a:t>
            </a:r>
            <a:br/>
            <a:r>
              <a:t>International Herald Tribune</a:t>
            </a:r>
          </a:p>
        </p:txBody>
      </p:sp>
      <p:sp>
        <p:nvSpPr>
          <p:cNvPr id="117"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По этой же причине в модели World Джея Форрестера замедление экономического роста дает больший эффект, чем ускорение технологического развития или полная свобода цен на рынке. Всё это попытки увеличить скорость регулирования системы. Но все мировые запас"/>
          <p:cNvSpPr txBox="1"/>
          <p:nvPr>
            <p:ph type="body" idx="21"/>
          </p:nvPr>
        </p:nvSpPr>
        <p:spPr>
          <a:xfrm>
            <a:off x="336153" y="1923389"/>
            <a:ext cx="12332494" cy="5398822"/>
          </a:xfrm>
          <a:prstGeom prst="rect">
            <a:avLst/>
          </a:prstGeom>
        </p:spPr>
        <p:txBody>
          <a:bodyPr/>
          <a:lstStyle/>
          <a:p>
            <a:pPr/>
            <a:r>
              <a:t>По этой же причине в модели World Джея Форрестера </a:t>
            </a:r>
            <a:r>
              <a:rPr u="sng"/>
              <a:t>замедление экономического роста дает больший эффект</a:t>
            </a:r>
            <a:r>
              <a:t>, чем ускорение технологического развития или полная свобода цен на рынке. Всё это попытки увеличить скорость регулирования системы. Но все мировые запасы физического капитала, все заводы и фабрики, все эти бетонные свидетельства работающих технологий могут меняться лишь с определенной скоростью и не быстрее, даже если изменить цены и выдвинуть массу новых идей. Цены и идеи тоже имеют ненулевую скорость изменения, не говоря уж о мировой культуре в целом.</a:t>
            </a:r>
          </a:p>
        </p:txBody>
      </p:sp>
      <p:sp>
        <p:nvSpPr>
          <p:cNvPr id="1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Можно использовать в качестве точки воздействия замедление системы, и тогда технологии и цены смогут стать вспомогательными средствами. Но даже не мечтайте о том, чтобы все запаздывания разом исчезли, — это невозможно.…"/>
          <p:cNvSpPr txBox="1"/>
          <p:nvPr>
            <p:ph type="body" idx="21"/>
          </p:nvPr>
        </p:nvSpPr>
        <p:spPr>
          <a:xfrm>
            <a:off x="336153" y="1555089"/>
            <a:ext cx="12332494" cy="6135422"/>
          </a:xfrm>
          <a:prstGeom prst="rect">
            <a:avLst/>
          </a:prstGeom>
        </p:spPr>
        <p:txBody>
          <a:bodyPr/>
          <a:lstStyle/>
          <a:p>
            <a:pPr/>
            <a:r>
              <a:t>Можно использовать в качестве точки воздействия замедление системы, и тогда технологии и цены смогут стать вспомогательными средствами. Но даже не мечтайте о том, чтобы все запаздывания разом исчезли, — </a:t>
            </a:r>
            <a:r>
              <a:rPr u="sng"/>
              <a:t>это невозможно</a:t>
            </a:r>
            <a:r>
              <a:t>.</a:t>
            </a:r>
          </a:p>
          <a:p>
            <a:pPr/>
            <a:r>
              <a:t>Если же в какой-то конкретной системе запаздывание действительно можно изменить, то это может произвести очень большой эффект.  </a:t>
            </a:r>
          </a:p>
          <a:p>
            <a:pPr/>
            <a:r>
              <a:t>Будьте внимательны! Убедитесь, что вы производите изменения в правильном направлении. Например, на финансовых рынках меры по существенному ограничению информации и запаздывание при переводе средств могут привести к просто бешеному круговому движению...</a:t>
            </a:r>
          </a:p>
        </p:txBody>
      </p:sp>
      <p:sp>
        <p:nvSpPr>
          <p:cNvPr id="20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8. Балансирующие циклы обратной связи: мощность циклов относительно воздействий, которые они пытаются скомпенсировать…"/>
          <p:cNvSpPr txBox="1"/>
          <p:nvPr>
            <p:ph type="body" idx="21"/>
          </p:nvPr>
        </p:nvSpPr>
        <p:spPr>
          <a:xfrm>
            <a:off x="336153" y="1777339"/>
            <a:ext cx="12332494" cy="5690922"/>
          </a:xfrm>
          <a:prstGeom prst="rect">
            <a:avLst/>
          </a:prstGeom>
        </p:spPr>
        <p:txBody>
          <a:bodyPr/>
          <a:lstStyle/>
          <a:p>
            <a:pPr>
              <a:defRPr b="1" u="sng"/>
            </a:pPr>
            <a:r>
              <a:t>8. Балансирующие циклы обратной связи: мощность циклов относительно воздействий, которые они пытаются скомпенсировать</a:t>
            </a:r>
          </a:p>
          <a:p>
            <a:pPr/>
            <a:r>
              <a:t>Теперь мы переходим от физических составляющих системы к информационным и управляющим, которые можно гораздо шире использовать как рычаги воздействия.</a:t>
            </a:r>
          </a:p>
          <a:p>
            <a:pPr/>
            <a:r>
              <a:t>Балансирующие циклы обратной связи — неотъемлемая часть систем. И живая природа, создавшая их в результате эволюции, и человек, сделавший это изобретение, используют их для управления важными запасами и для поддержания их в безопасных границах.</a:t>
            </a:r>
          </a:p>
        </p:txBody>
      </p:sp>
      <p:sp>
        <p:nvSpPr>
          <p:cNvPr id="2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Классический пример контур термостата. Его назначение — поддерживать запас системы (температуру в комнате) практически неизменным, на определенном уровне. У любого балансирующего цикла обратной связи…"/>
          <p:cNvSpPr txBox="1"/>
          <p:nvPr>
            <p:ph type="body" idx="21"/>
          </p:nvPr>
        </p:nvSpPr>
        <p:spPr>
          <a:xfrm>
            <a:off x="336153" y="1491589"/>
            <a:ext cx="12332494" cy="6262422"/>
          </a:xfrm>
          <a:prstGeom prst="rect">
            <a:avLst/>
          </a:prstGeom>
        </p:spPr>
        <p:txBody>
          <a:bodyPr/>
          <a:lstStyle/>
          <a:p>
            <a:pPr/>
            <a:r>
              <a:t>Классический пример контур термостата. Его назначение — поддерживать запас системы (температуру в комнате) практически неизменным, на определенном уровне. У любого балансирующего цикла обратной связи </a:t>
            </a:r>
          </a:p>
          <a:p>
            <a:pPr marL="444500" indent="-444500">
              <a:buSzPct val="145000"/>
              <a:buChar char="•"/>
            </a:pPr>
            <a:r>
              <a:t>должна быть цель (эту роль играет настройка термостата), </a:t>
            </a:r>
          </a:p>
          <a:p>
            <a:pPr marL="444500" indent="-444500">
              <a:buSzPct val="145000"/>
              <a:buChar char="•"/>
            </a:pPr>
            <a:r>
              <a:t>должно быть устройство для отслеживания фактического значения и определения разницы между ним и целью (эту роль играет сам термостат), </a:t>
            </a:r>
          </a:p>
          <a:p>
            <a:pPr marL="444500" indent="-444500">
              <a:buSzPct val="145000"/>
              <a:buChar char="•"/>
            </a:pPr>
            <a:r>
              <a:t>а еще нужен механизм, позволяющий выполнить действие в ответ (эту роль играет обогреватель и/или кондиционер воздуха, вентиляторы, насосы, трубопроводы, используемое топливо и т. п.).</a:t>
            </a:r>
          </a:p>
        </p:txBody>
      </p:sp>
      <p:sp>
        <p:nvSpPr>
          <p:cNvPr id="2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В сложных системах обычно очень много балансирующих циклов обратной связи, готовых в любой момент вступить в игру, поэтому система может сама себя корректировать, причем в очень широком диапазоне условий и в ответ на самые разные воздействия.…"/>
          <p:cNvSpPr txBox="1"/>
          <p:nvPr>
            <p:ph type="body" idx="21"/>
          </p:nvPr>
        </p:nvSpPr>
        <p:spPr>
          <a:xfrm>
            <a:off x="336153" y="1859889"/>
            <a:ext cx="12332494" cy="5525822"/>
          </a:xfrm>
          <a:prstGeom prst="rect">
            <a:avLst/>
          </a:prstGeom>
        </p:spPr>
        <p:txBody>
          <a:bodyPr/>
          <a:lstStyle/>
          <a:p>
            <a:pPr/>
            <a:r>
              <a:t>В сложных системах обычно </a:t>
            </a:r>
            <a:r>
              <a:rPr u="sng"/>
              <a:t>очень много балансирующих циклов обратной связи</a:t>
            </a:r>
            <a:r>
              <a:t>, готовых в любой момент вступить в игру, поэтому система может сама себя корректировать, причем в очень широком диапазоне условий и в ответ на самые разные воздействия. </a:t>
            </a:r>
          </a:p>
          <a:p>
            <a:pPr/>
            <a:r>
              <a:t>Некоторые из этих циклов могут большую часть времени быть неактивными — например, </a:t>
            </a:r>
            <a:r>
              <a:rPr u="sng"/>
              <a:t>система аварийного охлаждения на ядерной электростанции</a:t>
            </a:r>
            <a:r>
              <a:t>, или способность вашего организма интенсивно потеть от жары или дрожать от холода — но для благополучного существования системы в долговременной перспективе наличие таких возможностей жизненно важно.</a:t>
            </a:r>
          </a:p>
        </p:txBody>
      </p:sp>
      <p:sp>
        <p:nvSpPr>
          <p:cNvPr id="2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Одна из грубейших ошибок, которую порой совершают люди, — лишить систему таких «аварийных» механизмов отклика. Дескать, они редко используются и обходятся недешево. В кратковременной перспективе это может обойтись без последствий. Но в долговременном мас"/>
          <p:cNvSpPr txBox="1"/>
          <p:nvPr>
            <p:ph type="body" idx="21"/>
          </p:nvPr>
        </p:nvSpPr>
        <p:spPr>
          <a:xfrm>
            <a:off x="336153" y="1313789"/>
            <a:ext cx="12332494" cy="6618022"/>
          </a:xfrm>
          <a:prstGeom prst="rect">
            <a:avLst/>
          </a:prstGeom>
        </p:spPr>
        <p:txBody>
          <a:bodyPr/>
          <a:lstStyle/>
          <a:p>
            <a:pPr/>
            <a:r>
              <a:t>Одна из грубейших ошибок, которую порой совершают люди, — лишить систему таких «аварийных» механизмов отклика. Дескать, они редко используются и обходятся недешево. В кратковременной перспективе это может обойтись без последствий. </a:t>
            </a:r>
            <a:r>
              <a:rPr u="sng"/>
              <a:t>Но в долговременном масштабе мы существенно сужаем тот диапазон условий, в котором система способна выжить.</a:t>
            </a:r>
            <a:endParaRPr u="sng"/>
          </a:p>
          <a:p>
            <a:pPr/>
            <a:r>
              <a:t>Один из самых вопиющих примеров таких действий — разорение местообитаний тех видов, которые находятся под угрозой исчезновения.    </a:t>
            </a:r>
          </a:p>
          <a:p>
            <a:pPr/>
            <a:r>
              <a:t>Другой пример — то, как мы лишаем себя времени на личный отдых, восстановление сил, общение и спокойное размышление.</a:t>
            </a:r>
          </a:p>
        </p:txBody>
      </p:sp>
      <p:sp>
        <p:nvSpPr>
          <p:cNvPr id="2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Мощность балансирующего цикла обратной связи — его способность поддерживать соответствующий запас на целевом уровне или около него — зависит от сочетания всех связанных с ним параметров и всех его связей:…"/>
          <p:cNvSpPr txBox="1"/>
          <p:nvPr>
            <p:ph type="body" idx="21"/>
          </p:nvPr>
        </p:nvSpPr>
        <p:spPr>
          <a:xfrm>
            <a:off x="336153" y="1783689"/>
            <a:ext cx="12332494" cy="5678222"/>
          </a:xfrm>
          <a:prstGeom prst="rect">
            <a:avLst/>
          </a:prstGeom>
        </p:spPr>
        <p:txBody>
          <a:bodyPr/>
          <a:lstStyle/>
          <a:p>
            <a:pPr/>
            <a:r>
              <a:t>Мощность балансирующего цикла обратной связи — его способность поддерживать соответствующий запас на целевом уровне или около него — зависит от сочетания всех связанных с ним параметров и всех его связей: </a:t>
            </a:r>
          </a:p>
          <a:p>
            <a:pPr marL="444500" indent="-444500">
              <a:buSzPct val="145000"/>
              <a:buChar char="•"/>
            </a:pPr>
            <a:r>
              <a:t>точности и быстроты в отслеживании </a:t>
            </a:r>
          </a:p>
          <a:p>
            <a:pPr marL="444500" indent="-444500">
              <a:buSzPct val="145000"/>
              <a:buChar char="•"/>
            </a:pPr>
            <a:r>
              <a:t>фактических значений, </a:t>
            </a:r>
          </a:p>
          <a:p>
            <a:pPr marL="444500" indent="-444500">
              <a:buSzPct val="145000"/>
              <a:buChar char="•"/>
            </a:pPr>
            <a:r>
              <a:t>своевременности и силы отклика, </a:t>
            </a:r>
          </a:p>
          <a:p>
            <a:pPr marL="444500" indent="-444500">
              <a:buSzPct val="145000"/>
              <a:buChar char="•"/>
            </a:pPr>
            <a:r>
              <a:t>непосредственной направленности и </a:t>
            </a:r>
          </a:p>
          <a:p>
            <a:pPr marL="444500" indent="-444500">
              <a:buSzPct val="145000"/>
              <a:buChar char="•"/>
            </a:pPr>
            <a:r>
              <a:t>величины корректирующих потоков. </a:t>
            </a:r>
          </a:p>
          <a:p>
            <a:pPr/>
            <a:r>
              <a:t>Иногда среди них можно найти точки воздействия.</a:t>
            </a:r>
          </a:p>
        </p:txBody>
      </p:sp>
      <p:sp>
        <p:nvSpPr>
          <p:cNvPr id="21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Возьмем, к примеру, рынки. Балансирующим циклам рынка поклоняется большинство экономистов. Рынки действительно могут проявлять чудеса саморегуляции; цены меняются в зависимости от соотношения предложения и спроса, и это позволяет поддерживать рынок в отн"/>
          <p:cNvSpPr txBox="1"/>
          <p:nvPr>
            <p:ph type="body" idx="21"/>
          </p:nvPr>
        </p:nvSpPr>
        <p:spPr>
          <a:xfrm>
            <a:off x="336153" y="1796389"/>
            <a:ext cx="12332494" cy="5652822"/>
          </a:xfrm>
          <a:prstGeom prst="rect">
            <a:avLst/>
          </a:prstGeom>
        </p:spPr>
        <p:txBody>
          <a:bodyPr/>
          <a:lstStyle/>
          <a:p>
            <a:pPr/>
            <a:r>
              <a:t>Возьмем, к примеру, рынки. Балансирующим циклам рынка поклоняется большинство экономистов. Рынки действительно могут проявлять чудеса саморегуляции; </a:t>
            </a:r>
            <a:r>
              <a:rPr u="sng"/>
              <a:t>цены меняются в зависимости от соотношения предложения и спроса</a:t>
            </a:r>
            <a:r>
              <a:t>, и это позволяет поддерживать рынок в относительном равновесии. </a:t>
            </a:r>
          </a:p>
          <a:p>
            <a:pPr/>
            <a:r>
              <a:t>Цены — основной способ передачи информации между производителями и потребителями. </a:t>
            </a:r>
          </a:p>
          <a:p>
            <a:pPr/>
            <a:r>
              <a:t>Если цена будет четкой, недвусмысленно выраженной, правильно сформированной и будет вовремя доводиться до сведения всех сторон, то рынок будет работать размереннее и мягче.</a:t>
            </a:r>
          </a:p>
        </p:txBody>
      </p:sp>
      <p:sp>
        <p:nvSpPr>
          <p:cNvPr id="2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Цены, отражающие полные затраты, донесут до потребителей информацию о том, сколько и чего именно они могут себе позволить, и такая система будет вознаграждать эффективных производителей. Компании и правительства очень любят использовать этот рычаг — регу"/>
          <p:cNvSpPr txBox="1"/>
          <p:nvPr>
            <p:ph type="body" idx="21"/>
          </p:nvPr>
        </p:nvSpPr>
        <p:spPr>
          <a:xfrm>
            <a:off x="336153" y="1555089"/>
            <a:ext cx="12332494" cy="6135422"/>
          </a:xfrm>
          <a:prstGeom prst="rect">
            <a:avLst/>
          </a:prstGeom>
        </p:spPr>
        <p:txBody>
          <a:bodyPr/>
          <a:lstStyle/>
          <a:p>
            <a:pPr/>
            <a:r>
              <a:t>Цены, отражающие полные затраты, донесут до потребителей информацию о том, сколько и чего именно они могут себе позволить, и такая система будет вознаграждать эффективных производителей. Компании и правительства очень любят использовать этот рычаг — </a:t>
            </a:r>
            <a:r>
              <a:rPr u="sng"/>
              <a:t>регулирование цен</a:t>
            </a:r>
            <a:r>
              <a:t> — но с завидным постоянством прикладывают усилия не в том направлении, предлагая субсидии, начисляя налоги и внося другие искажения в систему.</a:t>
            </a:r>
          </a:p>
          <a:p>
            <a:pPr/>
            <a:r>
              <a:t>Подобные изменения ослабляют мощность обратной связи, поступающей от рыночных сигналов, и извращают информацию.</a:t>
            </a:r>
          </a:p>
          <a:p>
            <a:pPr/>
            <a:r>
              <a:rPr u="sng"/>
              <a:t>Настоящим рычагом будет отсутствие подобных действий.</a:t>
            </a:r>
          </a:p>
        </p:txBody>
      </p:sp>
      <p:sp>
        <p:nvSpPr>
          <p:cNvPr id="22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Отсюда вытекает необходимость…"/>
          <p:cNvSpPr txBox="1"/>
          <p:nvPr>
            <p:ph type="body" idx="21"/>
          </p:nvPr>
        </p:nvSpPr>
        <p:spPr>
          <a:xfrm>
            <a:off x="336153" y="1669389"/>
            <a:ext cx="12332494" cy="5906822"/>
          </a:xfrm>
          <a:prstGeom prst="rect">
            <a:avLst/>
          </a:prstGeom>
        </p:spPr>
        <p:txBody>
          <a:bodyPr/>
          <a:lstStyle/>
          <a:p>
            <a:pPr/>
            <a:r>
              <a:t>Отсюда вытекает необходимость </a:t>
            </a:r>
          </a:p>
          <a:p>
            <a:pPr marL="444500" indent="-444500">
              <a:buSzPct val="145000"/>
              <a:buChar char="•"/>
            </a:pPr>
            <a:r>
              <a:t>в антимонопольных законах и правилах, запрещающих давать лживую рекламу,</a:t>
            </a:r>
          </a:p>
          <a:p>
            <a:pPr marL="444500" indent="-444500">
              <a:buSzPct val="145000"/>
              <a:buChar char="•"/>
            </a:pPr>
            <a:r>
              <a:t>в установлении международных расценок (например, на загрязнение окружающей среды), </a:t>
            </a:r>
          </a:p>
          <a:p>
            <a:pPr marL="444500" indent="-444500">
              <a:buSzPct val="145000"/>
              <a:buChar char="•"/>
            </a:pPr>
            <a:r>
              <a:t>в отмене разнообразных субсидий, искажающих картину, и другие способы регулирования секторов рынка.</a:t>
            </a:r>
          </a:p>
          <a:p>
            <a:pPr/>
            <a:r>
              <a:t>Усиливая рыночные сигналы и делая их четче (например, внедряя расчеты по полным затратам), важно не зайти слишком далеко, поскольку это может ослабить другие циклы обратной связи — те, что отвечают за демократию. </a:t>
            </a:r>
          </a:p>
        </p:txBody>
      </p:sp>
      <p:sp>
        <p:nvSpPr>
          <p:cNvPr id="22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Вот мы и подошли к вопросу о том, как надо изменять структуру систем, чтобы они производили больше того, что мы хотим, и меньше того, что для нас нежелательно. Джей Форрестер из Массачусетского технологического института, имевший многолетний опыт работы "/>
          <p:cNvSpPr txBox="1"/>
          <p:nvPr>
            <p:ph type="body" idx="21"/>
          </p:nvPr>
        </p:nvSpPr>
        <p:spPr>
          <a:xfrm>
            <a:off x="336153" y="1682089"/>
            <a:ext cx="12332494" cy="5881422"/>
          </a:xfrm>
          <a:prstGeom prst="rect">
            <a:avLst/>
          </a:prstGeom>
        </p:spPr>
        <p:txBody>
          <a:bodyPr/>
          <a:lstStyle/>
          <a:p>
            <a:pPr/>
            <a:r>
              <a:t>Вот мы и подошли к вопросу о том, как надо изменять структуру систем, чтобы они производили больше того, что мы хотим, и меньше того, что для нас нежелательно. Джей Форрестер из Массачусетского технологического института, имевший многолетний опыт работы с системными проблемами в больших корпорациях, любил говорить, что всякий толковый менеджер может убедительно изложить суть проблемы, определить системную структуру, которая ее вызывает, и довольно точно указать область, в которой следует искать точки воздействия — участки системы, </a:t>
            </a:r>
            <a:r>
              <a:rPr u="sng"/>
              <a:t>небольшое изменение в которых может вызвать существенное изменение в поведении системы в целом.</a:t>
            </a:r>
          </a:p>
        </p:txBody>
      </p:sp>
      <p:sp>
        <p:nvSpPr>
          <p:cNvPr id="120"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Эта замечательная система была изобретена для того, чтобы ввести саморегулирующуюся обратную связь между гражданами и правительством . Люди, получая информацию о том, какие действия предпринимают выбранные ими представители, отвечают на это голосованием:"/>
          <p:cNvSpPr txBox="1"/>
          <p:nvPr>
            <p:ph type="body" idx="21"/>
          </p:nvPr>
        </p:nvSpPr>
        <p:spPr>
          <a:xfrm>
            <a:off x="336153" y="2164689"/>
            <a:ext cx="12332494" cy="4916222"/>
          </a:xfrm>
          <a:prstGeom prst="rect">
            <a:avLst/>
          </a:prstGeom>
        </p:spPr>
        <p:txBody>
          <a:bodyPr/>
          <a:lstStyle/>
          <a:p>
            <a:pPr/>
            <a:r>
              <a:t>Эта замечательная система была изобретена для того, чтобы ввести саморегулирующуюся обратную связь между </a:t>
            </a:r>
            <a:r>
              <a:rPr u="sng"/>
              <a:t>гражданами</a:t>
            </a:r>
            <a:r>
              <a:t> и </a:t>
            </a:r>
            <a:r>
              <a:rPr u="sng"/>
              <a:t>правительством</a:t>
            </a:r>
            <a:r>
              <a:t> . Люди, получая информацию о том, какие действия предпринимают выбранные ими представители, отвечают на это </a:t>
            </a:r>
            <a:r>
              <a:rPr u="sng"/>
              <a:t>голосованием</a:t>
            </a:r>
            <a:r>
              <a:t>: переизбирают или не переизбирают их на следующий срок. Все зависит от того, насколько полны, свободны и беспристрастны потоки информации от лидеров государства к избирателям и обратно. На то, чтобы овладеть этими потоками информации или исказить их, тратятся миллиарды долларов.</a:t>
            </a:r>
          </a:p>
        </p:txBody>
      </p:sp>
      <p:sp>
        <p:nvSpPr>
          <p:cNvPr id="2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Дайте людям, которые хотят повлиять на рыночно-ценовые сигналы, способ воздействовать на правительство или позвольте тем, кто должен распределять информацию, действовать в собственных интересах, и ни один из необходимых балансирующих циклов обратной связ"/>
          <p:cNvSpPr txBox="1"/>
          <p:nvPr>
            <p:ph type="body" idx="21"/>
          </p:nvPr>
        </p:nvSpPr>
        <p:spPr>
          <a:xfrm>
            <a:off x="336153" y="1796389"/>
            <a:ext cx="12332494" cy="5652822"/>
          </a:xfrm>
          <a:prstGeom prst="rect">
            <a:avLst/>
          </a:prstGeom>
        </p:spPr>
        <p:txBody>
          <a:bodyPr/>
          <a:lstStyle/>
          <a:p>
            <a:pPr/>
            <a:r>
              <a:t>Дайте людям, которые хотят повлиять на рыночно-ценовые сигналы, способ воздействовать на правительство или позвольте тем, кто должен распределять информацию, действовать в собственных интересах, и ни один из необходимых балансирующих циклов обратной связи нормально работать не будет.</a:t>
            </a:r>
          </a:p>
          <a:p>
            <a:pPr/>
            <a:r>
              <a:t>Пострадает и рынок, и демократия.</a:t>
            </a:r>
          </a:p>
          <a:p>
            <a:pPr/>
            <a:r>
              <a:t>Мощность балансирующего цикла обратной связи важна относительно величины воздействия, которое этот цикл призван скорректировать. Если увеличивается сила воздействия, должны усиливаться и обратные связи.</a:t>
            </a:r>
          </a:p>
        </p:txBody>
      </p:sp>
      <p:sp>
        <p:nvSpPr>
          <p:cNvPr id="2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Система с термостатом может хорошо работать даже в холодный зимний день, но попробуйте открыть окна, и тогда мощности обогревателя не хватит, чтобы скомпенсировать такое воздействие. Демократия работает лучше, если жителям страны не «промывают мозги» с п"/>
          <p:cNvSpPr txBox="1"/>
          <p:nvPr>
            <p:ph type="body" idx="21"/>
          </p:nvPr>
        </p:nvSpPr>
        <p:spPr>
          <a:xfrm>
            <a:off x="336153" y="1859889"/>
            <a:ext cx="12332494" cy="5525822"/>
          </a:xfrm>
          <a:prstGeom prst="rect">
            <a:avLst/>
          </a:prstGeom>
        </p:spPr>
        <p:txBody>
          <a:bodyPr/>
          <a:lstStyle/>
          <a:p>
            <a:pPr/>
            <a:r>
              <a:t>Система с термостатом может хорошо работать даже в холодный зимний день, но попробуйте открыть окна, и тогда мощности обогревателя не хватит, чтобы скомпенсировать такое воздействие. Демократия работает лучше, если жителям страны не «промывают мозги» с помощью средств массовой информации.    </a:t>
            </a:r>
          </a:p>
          <a:p>
            <a:pPr/>
            <a:r>
              <a:t>Использовавшиеся годами методы ограничения рыбного лова были достаточны, пока не появилось специальное эхолокационное оборудование, дрифтерные сети и другие технологии, которые позволяют всего нескольким судам выловить всю оставшуюся рыбу. </a:t>
            </a:r>
          </a:p>
        </p:txBody>
      </p:sp>
      <p:sp>
        <p:nvSpPr>
          <p:cNvPr id="23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Сила и мощь больших корпораций требует, чтобы у правительства было еще больше сил и мощи, иначе их просто не удержать под контролем; глобальная экономика требует, чтобы в мире принимались глобальные же меры регулирования.…"/>
          <p:cNvSpPr txBox="1"/>
          <p:nvPr>
            <p:ph type="body" idx="21"/>
          </p:nvPr>
        </p:nvSpPr>
        <p:spPr>
          <a:xfrm>
            <a:off x="336153" y="1796389"/>
            <a:ext cx="12332494" cy="5652822"/>
          </a:xfrm>
          <a:prstGeom prst="rect">
            <a:avLst/>
          </a:prstGeom>
        </p:spPr>
        <p:txBody>
          <a:bodyPr/>
          <a:lstStyle/>
          <a:p>
            <a:pPr/>
            <a:r>
              <a:t>Сила и мощь больших корпораций требует, чтобы у правительства было еще больше сил и мощи, иначе их просто не удержать под контролем; глобальная экономика требует, чтобы в мире принимались глобальные же меры регулирования.</a:t>
            </a:r>
          </a:p>
          <a:p>
            <a:pPr/>
            <a:r>
              <a:t>Вот несколько примеров усиления балансирующих циклов, позволяющих улучшить способность системы к саморегуляции:</a:t>
            </a:r>
          </a:p>
          <a:p>
            <a:pPr marL="444500" indent="-444500">
              <a:buSzPct val="145000"/>
              <a:buChar char="•"/>
            </a:pPr>
            <a:r>
              <a:t>профилактическая медицина, физические  упражнения, хорошее питание поддерживают естественную сопротивляемость организма заболеваниям;</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комплексный подход к ограничению численности сельскохозяйственных вредителей использует естественных, природных врагов насекомых-вредителей;…"/>
          <p:cNvSpPr txBox="1"/>
          <p:nvPr>
            <p:ph type="body" idx="21"/>
          </p:nvPr>
        </p:nvSpPr>
        <p:spPr>
          <a:xfrm>
            <a:off x="336153" y="1186789"/>
            <a:ext cx="12332494" cy="6872022"/>
          </a:xfrm>
          <a:prstGeom prst="rect">
            <a:avLst/>
          </a:prstGeom>
        </p:spPr>
        <p:txBody>
          <a:bodyPr/>
          <a:lstStyle/>
          <a:p>
            <a:pPr marL="444500" indent="-444500">
              <a:buSzPct val="145000"/>
              <a:buChar char="•"/>
            </a:pPr>
            <a:r>
              <a:t>комплексный подход к ограничению численности сельскохозяйственных вредителей использует естественных, природных врагов насекомых-вредителей;</a:t>
            </a:r>
          </a:p>
          <a:p>
            <a:pPr marL="444500" indent="-444500">
              <a:buSzPct val="145000"/>
              <a:buChar char="•"/>
            </a:pPr>
            <a:r>
              <a:t>Закон о свободе информации ограничивает возможности правительства по утаиванию информации;</a:t>
            </a:r>
          </a:p>
          <a:p>
            <a:pPr marL="444500" indent="-444500">
              <a:buSzPct val="145000"/>
              <a:buChar char="•"/>
            </a:pPr>
            <a:r>
              <a:t>система мониторинга позволяет формировать отчеты об ущербе, причиненном окружающей среде;</a:t>
            </a:r>
          </a:p>
          <a:p>
            <a:pPr marL="444500" indent="-444500">
              <a:buSzPct val="145000"/>
              <a:buChar char="•"/>
            </a:pPr>
            <a:r>
              <a:t>программа защиты свидетелей позволяет предать гласности нарушения закона;</a:t>
            </a:r>
          </a:p>
          <a:p>
            <a:pPr marL="444500" indent="-444500">
              <a:buSzPct val="145000"/>
              <a:buChar char="•"/>
            </a:pPr>
            <a:r>
              <a:t>налоги на загрязнение окружающей среды, штрафы и другие платежи позволяют вернуть обществу накладные расходы, использованные в скрытом виде для получения частной прибыли.</a:t>
            </a:r>
          </a:p>
        </p:txBody>
      </p:sp>
      <p:sp>
        <p:nvSpPr>
          <p:cNvPr id="24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7. Усиливающие циклы обратной связи: влияние прироста на движущие циклы…"/>
          <p:cNvSpPr txBox="1"/>
          <p:nvPr>
            <p:ph type="body" idx="21"/>
          </p:nvPr>
        </p:nvSpPr>
        <p:spPr>
          <a:xfrm>
            <a:off x="336153" y="932789"/>
            <a:ext cx="12332494" cy="7380022"/>
          </a:xfrm>
          <a:prstGeom prst="rect">
            <a:avLst/>
          </a:prstGeom>
        </p:spPr>
        <p:txBody>
          <a:bodyPr/>
          <a:lstStyle/>
          <a:p>
            <a:pPr>
              <a:defRPr b="1" u="sng"/>
            </a:pPr>
            <a:r>
              <a:t>7. Усиливающие циклы обратной связи:</a:t>
            </a:r>
            <a:br/>
            <a:r>
              <a:t>влияние прироста на движущие циклы</a:t>
            </a:r>
          </a:p>
          <a:p>
            <a:pPr/>
            <a:r>
              <a:t>Если балансирующие циклы обратной связи сами себя регулируют и ограничивают, то </a:t>
            </a:r>
            <a:r>
              <a:rPr u="sng"/>
              <a:t>усиливающие циклы сами себя усиливают.</a:t>
            </a:r>
            <a:r>
              <a:t> Чем больше они работают, тем большую мощность набирают, чтобы работать еще больше, и тем самым смещают систему в какую-то сторону. </a:t>
            </a:r>
          </a:p>
          <a:p>
            <a:pPr marL="444500" indent="-444500">
              <a:buSzPct val="145000"/>
              <a:buChar char="•"/>
            </a:pPr>
            <a:r>
              <a:t>Чем больше людей подхватят грипп, тем большее количество других людей они заразят. </a:t>
            </a:r>
          </a:p>
          <a:p>
            <a:pPr marL="444500" indent="-444500">
              <a:buSzPct val="145000"/>
              <a:buChar char="•"/>
            </a:pPr>
            <a:r>
              <a:t>Чем больше детей родится сейчас, тем больше людей вырастет и родит своих детей. </a:t>
            </a:r>
          </a:p>
          <a:p>
            <a:pPr marL="444500" indent="-444500">
              <a:buSzPct val="145000"/>
              <a:buChar char="•"/>
            </a:pPr>
            <a:r>
              <a:t>Чем больше денег у вас на счете в банке, тем больше вам начислят годовых и тем большими средствами вы будете обладать.</a:t>
            </a:r>
          </a:p>
        </p:txBody>
      </p:sp>
      <p:sp>
        <p:nvSpPr>
          <p:cNvPr id="2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Чем сильнее почва пострадала от эрозии, тем меньше растительности она может поддерживать, тем меньше корней и листьев будет смягчать последствия дождей, тем сильнее будет смыв почвы и тем сильнее будет эрозия.…"/>
          <p:cNvSpPr txBox="1"/>
          <p:nvPr>
            <p:ph type="body" idx="21"/>
          </p:nvPr>
        </p:nvSpPr>
        <p:spPr>
          <a:xfrm>
            <a:off x="336153" y="1783689"/>
            <a:ext cx="12332494" cy="5678222"/>
          </a:xfrm>
          <a:prstGeom prst="rect">
            <a:avLst/>
          </a:prstGeom>
        </p:spPr>
        <p:txBody>
          <a:bodyPr/>
          <a:lstStyle/>
          <a:p>
            <a:pPr marL="444500" indent="-444500">
              <a:buSzPct val="145000"/>
              <a:buChar char="•"/>
            </a:pPr>
            <a:r>
              <a:t>Чем сильнее почва пострадала от эрозии, тем меньше растительности она может поддерживать, тем меньше корней и листьев будет смягчать последствия дождей, тем сильнее будет смыв почвы и тем сильнее будет эрозия. </a:t>
            </a:r>
          </a:p>
          <a:p>
            <a:pPr marL="444500" indent="-444500">
              <a:buSzPct val="145000"/>
              <a:buChar char="•"/>
            </a:pPr>
            <a:r>
              <a:t>Чем больше быстрых нейтронов окажется в критической массе, тем больше их попадет в ядра и выбьет другие быстрые нейтроны, что в итоге приведет к ядерному взрыву или, как минимум, к разрушению активной зоны реактора и аварии на АЭС.</a:t>
            </a:r>
          </a:p>
          <a:p>
            <a:pPr>
              <a:defRPr i="1" u="sng"/>
            </a:pPr>
            <a:r>
              <a:t>Усиливающие циклы обратной связи — это источники роста, вспышки, эрозии и разрушения в системах. </a:t>
            </a:r>
          </a:p>
        </p:txBody>
      </p:sp>
      <p:sp>
        <p:nvSpPr>
          <p:cNvPr id="2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Система, в которой есть бесконтрольный усиливающий цикл, в конце концов сама себя разрушит. Вот почему их так мало. Обычно рано или поздно усиливающий цикл будет взят под контроль балансирующим циклом.…"/>
          <p:cNvSpPr txBox="1"/>
          <p:nvPr>
            <p:ph type="body" idx="21"/>
          </p:nvPr>
        </p:nvSpPr>
        <p:spPr>
          <a:xfrm>
            <a:off x="336153" y="1796389"/>
            <a:ext cx="12332494" cy="5652822"/>
          </a:xfrm>
          <a:prstGeom prst="rect">
            <a:avLst/>
          </a:prstGeom>
        </p:spPr>
        <p:txBody>
          <a:bodyPr/>
          <a:lstStyle/>
          <a:p>
            <a:pPr/>
            <a:r>
              <a:t>Система, в которой есть бесконтрольный усиливающий цикл, в конце концов сама себя разрушит. </a:t>
            </a:r>
            <a:r>
              <a:rPr u="sng"/>
              <a:t>Вот почему их так мало</a:t>
            </a:r>
            <a:r>
              <a:t>. Обычно рано или поздно усиливающий цикл будет взят под контроль балансирующим циклом. </a:t>
            </a:r>
          </a:p>
          <a:p>
            <a:pPr marL="444500" indent="-444500">
              <a:buSzPct val="145000"/>
              <a:buChar char="•"/>
            </a:pPr>
            <a:r>
              <a:t>Эпидемия иссякнет, потому что все, кто мог заразиться, уже заразились, или потому, что люди приняли действенные меры к тому, чтобы не заразиться. </a:t>
            </a:r>
          </a:p>
          <a:p>
            <a:pPr marL="444500" indent="-444500">
              <a:buSzPct val="145000"/>
              <a:buChar char="•"/>
            </a:pPr>
            <a:r>
              <a:t>Либо люди осознают последствия бесконтрольного роста численности населения и будут заводить меньше детей, либо возрастет уровень смертности и сравняется с уровнем рождаемости.</a:t>
            </a:r>
          </a:p>
        </p:txBody>
      </p:sp>
      <p:sp>
        <p:nvSpPr>
          <p:cNvPr id="24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Почва будет вымываться до скальных оснований — или люди все-таки остановят перевыпас скота и стравливание пастбищ, построят задерживающие насыпи, посадят деревья и остановят эрозию.…"/>
          <p:cNvSpPr txBox="1"/>
          <p:nvPr>
            <p:ph type="body" idx="21"/>
          </p:nvPr>
        </p:nvSpPr>
        <p:spPr>
          <a:xfrm>
            <a:off x="336153" y="1428089"/>
            <a:ext cx="12332494" cy="6389422"/>
          </a:xfrm>
          <a:prstGeom prst="rect">
            <a:avLst/>
          </a:prstGeom>
        </p:spPr>
        <p:txBody>
          <a:bodyPr/>
          <a:lstStyle/>
          <a:p>
            <a:pPr marL="444500" indent="-444500">
              <a:buSzPct val="145000"/>
              <a:buChar char="•"/>
            </a:pPr>
            <a:r>
              <a:t>Почва будет вымываться до скальных оснований — или люди все-таки остановят перевыпас скота и стравливание пастбищ, построят задерживающие насыпи, посадят деревья и остановят эрозию.</a:t>
            </a:r>
          </a:p>
          <a:p>
            <a:pPr/>
            <a:r>
              <a:t>Во всех этих примерах есть две общие особенности: </a:t>
            </a:r>
          </a:p>
          <a:p>
            <a:pPr marL="444500" indent="-444500">
              <a:buSzPct val="145000"/>
              <a:buChar char="•"/>
            </a:pPr>
            <a:r>
              <a:t>то, что произойдет, если усиливающему циклу позволить работать бесконтрольно, и </a:t>
            </a:r>
          </a:p>
          <a:p>
            <a:pPr marL="444500" indent="-444500">
              <a:buSzPct val="145000"/>
              <a:buChar char="•"/>
            </a:pPr>
            <a:r>
              <a:t>то, что произойдет, если вмешаться и уменьшить его мощность, подпитывающую саму себя. </a:t>
            </a:r>
          </a:p>
          <a:p>
            <a:pPr/>
            <a:r>
              <a:t>Уменьшить прирост в усиливающем цикле означает замедлить рост, и чаще всего это более мощный рычаг воздействия в системе, чем попытка усилить балансирующие циклы.</a:t>
            </a:r>
          </a:p>
        </p:txBody>
      </p:sp>
      <p:sp>
        <p:nvSpPr>
          <p:cNvPr id="2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И уж, во всяком случае, такое ограничение гораздо предпочтительнее, чем пустить все на самотек и позволить усиливающему циклу раскручиваться дальше.…"/>
          <p:cNvSpPr txBox="1"/>
          <p:nvPr>
            <p:ph type="body" idx="21"/>
          </p:nvPr>
        </p:nvSpPr>
        <p:spPr>
          <a:xfrm>
            <a:off x="336153" y="640689"/>
            <a:ext cx="12332494" cy="7964222"/>
          </a:xfrm>
          <a:prstGeom prst="rect">
            <a:avLst/>
          </a:prstGeom>
        </p:spPr>
        <p:txBody>
          <a:bodyPr/>
          <a:lstStyle/>
          <a:p>
            <a:pPr/>
            <a:r>
              <a:t>И уж, во всяком случае, такое ограничение гораздо предпочтительнее, чем пустить все на самотек и позволить усиливающему циклу раскручиваться дальше.</a:t>
            </a:r>
          </a:p>
          <a:p>
            <a:pPr/>
            <a:r>
              <a:t>Рост экономики и численности населения в модели World — это рычаги воздействия, поскольку их замедление дает время на то, чтобы сработали самые разные балансирующие циклы: </a:t>
            </a:r>
          </a:p>
          <a:p>
            <a:pPr marL="444500" indent="-444500">
              <a:buSzPct val="145000"/>
              <a:buChar char="•"/>
            </a:pPr>
            <a:r>
              <a:t>технологии, </a:t>
            </a:r>
          </a:p>
          <a:p>
            <a:pPr marL="444500" indent="-444500">
              <a:buSzPct val="145000"/>
              <a:buChar char="•"/>
            </a:pPr>
            <a:r>
              <a:t>рынок, </a:t>
            </a:r>
          </a:p>
          <a:p>
            <a:pPr marL="444500" indent="-444500">
              <a:buSzPct val="145000"/>
              <a:buChar char="•"/>
            </a:pPr>
            <a:r>
              <a:t>механизмы приспособления (все они имеют свои ограничения и запаздывания).   </a:t>
            </a:r>
          </a:p>
          <a:p>
            <a:pPr/>
            <a:r>
              <a:t>Если вы водите машину, то правильнее будет соблюдать скоростной режим и тормозить заранее, а не мчаться сломя голову, надеясь, что специально установленные более цепкие тормоза и более чуткое рулевое управление помогут избежать аварии.</a:t>
            </a:r>
          </a:p>
        </p:txBody>
      </p:sp>
      <p:sp>
        <p:nvSpPr>
          <p:cNvPr id="25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Понятие ключевых точек используется не только в системном анализе. Та же самая идея заложена в историях, где рассказывается о серебряных пулях, способных убить вампира, волшебном лекарстве, секретном ходе, магическом заклинании, способе без усилий пройти"/>
          <p:cNvSpPr txBox="1"/>
          <p:nvPr>
            <p:ph type="body" idx="21"/>
          </p:nvPr>
        </p:nvSpPr>
        <p:spPr>
          <a:xfrm>
            <a:off x="336153" y="831189"/>
            <a:ext cx="12332494" cy="7583222"/>
          </a:xfrm>
          <a:prstGeom prst="rect">
            <a:avLst/>
          </a:prstGeom>
        </p:spPr>
        <p:txBody>
          <a:bodyPr/>
          <a:lstStyle/>
          <a:p>
            <a:pPr/>
            <a:r>
              <a:t>Понятие </a:t>
            </a:r>
            <a:r>
              <a:rPr u="sng"/>
              <a:t>ключевых точек</a:t>
            </a:r>
            <a:r>
              <a:t> используется не только в системном анализе. Та же самая идея заложена в историях, где рассказывается о серебряных пулях, способных убить вампира, волшебном лекарстве, секретном ходе, магическом заклинании, способе без усилий пройти сквозь или перепрыгнуть через препятствие…</a:t>
            </a:r>
          </a:p>
          <a:p>
            <a:pPr/>
            <a:r>
              <a:t>Герой-одиночка, способный изменить ход истории. Небольшое движение руля, способное изменить курс огромного судна. Мы не только хотим верить, что такие ключевые точки существуют, мы хотим точно знать, где они располагаются и как ими пользоваться. Точки воздействия — ключ к власти.</a:t>
            </a:r>
          </a:p>
          <a:p>
            <a:pPr/>
            <a:r>
              <a:t>Но Форрестер также отмечал, что хотя люди, тесно связанные с системой, обычно интуитивно чувствуют, где искать рычаг воздействия, часто они применяют его не в том направлении.</a:t>
            </a:r>
          </a:p>
        </p:txBody>
      </p:sp>
      <p:sp>
        <p:nvSpPr>
          <p:cNvPr id="123"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В обществе существует много усиливающих циклов обратной связи, вознаграждающих победителей в соревновании тем, что у них выше шансы победить снова — это ловушка «успех к успеху».…"/>
          <p:cNvSpPr txBox="1"/>
          <p:nvPr>
            <p:ph type="body" idx="21"/>
          </p:nvPr>
        </p:nvSpPr>
        <p:spPr>
          <a:xfrm>
            <a:off x="336153" y="945489"/>
            <a:ext cx="12332494" cy="7354622"/>
          </a:xfrm>
          <a:prstGeom prst="rect">
            <a:avLst/>
          </a:prstGeom>
        </p:spPr>
        <p:txBody>
          <a:bodyPr/>
          <a:lstStyle/>
          <a:p>
            <a:pPr/>
            <a:r>
              <a:t>В обществе существует много усиливающих циклов обратной связи, вознаграждающих победителей в соревновании тем, что у них выше шансы победить снова — это ловушка «успех к успеху». </a:t>
            </a:r>
          </a:p>
          <a:p>
            <a:pPr marL="444500" indent="-444500">
              <a:buSzPct val="145000"/>
              <a:buChar char="•"/>
            </a:pPr>
            <a:r>
              <a:t>Богатые получают больше денег в виде процентов, а бедные их платят. </a:t>
            </a:r>
          </a:p>
          <a:p>
            <a:pPr marL="444500" indent="-444500">
              <a:buSzPct val="145000"/>
              <a:buChar char="•"/>
            </a:pPr>
            <a:r>
              <a:t>Богатые нанимают специалистов по минимизации налогов и подкупают политиков, чтобы те уменьшили налоги законодательно. </a:t>
            </a:r>
          </a:p>
          <a:p>
            <a:pPr marL="444500" indent="-444500">
              <a:buSzPct val="145000"/>
              <a:buChar char="•"/>
            </a:pPr>
            <a:r>
              <a:t>Богатые обеспечивают своим детям большое наследство и отличное образование. </a:t>
            </a:r>
          </a:p>
          <a:p>
            <a:pPr/>
            <a:r>
              <a:t>Программы против обнищания — слишком слабые балансирующие циклы, им не пересилить такие мощные усиливающие петли.</a:t>
            </a:r>
          </a:p>
        </p:txBody>
      </p:sp>
      <p:sp>
        <p:nvSpPr>
          <p:cNvPr id="2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Поэтому нужны…"/>
          <p:cNvSpPr txBox="1"/>
          <p:nvPr>
            <p:ph type="body" idx="21"/>
          </p:nvPr>
        </p:nvSpPr>
        <p:spPr>
          <a:xfrm>
            <a:off x="336153" y="1110589"/>
            <a:ext cx="12332494" cy="7024422"/>
          </a:xfrm>
          <a:prstGeom prst="rect">
            <a:avLst/>
          </a:prstGeom>
        </p:spPr>
        <p:txBody>
          <a:bodyPr/>
          <a:lstStyle/>
          <a:p>
            <a:pPr/>
            <a:r>
              <a:t>Поэтому нужны</a:t>
            </a:r>
          </a:p>
          <a:p>
            <a:pPr marL="444500" indent="-444500">
              <a:buSzPct val="145000"/>
              <a:buChar char="•"/>
            </a:pPr>
            <a:r>
              <a:t>прогрессивная шкала налогообложения, </a:t>
            </a:r>
          </a:p>
          <a:p>
            <a:pPr marL="444500" indent="-444500">
              <a:buSzPct val="145000"/>
              <a:buChar char="•"/>
            </a:pPr>
            <a:r>
              <a:t>налоги на наследство, а также </a:t>
            </a:r>
          </a:p>
          <a:p>
            <a:pPr marL="444500" indent="-444500">
              <a:buSzPct val="145000"/>
              <a:buChar char="•"/>
            </a:pPr>
            <a:r>
              <a:t>общедоступное, качественное, всеобщее образование. </a:t>
            </a:r>
          </a:p>
          <a:p>
            <a:pPr/>
            <a:r>
              <a:t>Если богатым удается влиять на правительство, чтобы ослабить, а не усилить эти меры, тогда правительство само смещается от балансирующей структуры к той, которая усиливает сама себя и вознаграждает успех последующими успехами!     </a:t>
            </a:r>
          </a:p>
          <a:p>
            <a:pPr>
              <a:defRPr u="sng"/>
            </a:pPr>
            <a:r>
              <a:t>Ищите точки воздействия </a:t>
            </a:r>
            <a:r>
              <a:rPr b="1"/>
              <a:t>на коэффициент</a:t>
            </a:r>
            <a:r>
              <a:t> рождаемости, процентную ставку, </a:t>
            </a:r>
            <a:r>
              <a:rPr b="1"/>
              <a:t>скорость</a:t>
            </a:r>
            <a:r>
              <a:t> эрозии, на циклы «успех к успеху» — в любом месте, где, имея больше чего-либо, вы получаете более высокие шансы получить еще больше.</a:t>
            </a:r>
          </a:p>
        </p:txBody>
      </p:sp>
      <p:sp>
        <p:nvSpPr>
          <p:cNvPr id="2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6. Информационные потоки: структура, определяющая, кто имеет доступ к информации, а кто — нет…"/>
          <p:cNvSpPr txBox="1"/>
          <p:nvPr>
            <p:ph type="body" idx="21"/>
          </p:nvPr>
        </p:nvSpPr>
        <p:spPr>
          <a:xfrm>
            <a:off x="336153" y="1301089"/>
            <a:ext cx="12332494" cy="6643422"/>
          </a:xfrm>
          <a:prstGeom prst="rect">
            <a:avLst/>
          </a:prstGeom>
        </p:spPr>
        <p:txBody>
          <a:bodyPr/>
          <a:lstStyle/>
          <a:p>
            <a:pPr>
              <a:defRPr b="1" u="sng"/>
            </a:pPr>
            <a:r>
              <a:t>6. Информационные потоки: структура, определяющая, кто имеет доступ к информации, а кто — нет</a:t>
            </a:r>
          </a:p>
          <a:p>
            <a:pPr/>
            <a:r>
              <a:t>Уже приводилась история об электрических счетчиках в голландских домовладениях — в одних домах счетчик был установлен в подвале, а в других прямо в прихожей. Хотя никаких других различий между домами не было, потребление электричества там, где счетчик стоял на виду, было на 30% меньше.</a:t>
            </a:r>
          </a:p>
          <a:p>
            <a:pPr/>
            <a:r>
              <a:t>Эта история мне очень нравится как пример сильного рычага воздействия в информационной структуре системы. Здесь </a:t>
            </a:r>
            <a:r>
              <a:rPr u="sng"/>
              <a:t>не корректируется параметр, не усиливается или ослабляется существующая обратная связь, а создается новый цикл</a:t>
            </a:r>
            <a:r>
              <a:t>, обеспечивающий обратную связь там, где ее раньше не было.</a:t>
            </a:r>
          </a:p>
        </p:txBody>
      </p:sp>
      <p:sp>
        <p:nvSpPr>
          <p:cNvPr id="26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Нехватка информационных потоков — одна из самых распространенных причин плохой работы систем.…"/>
          <p:cNvSpPr txBox="1"/>
          <p:nvPr>
            <p:ph type="body" idx="21"/>
          </p:nvPr>
        </p:nvSpPr>
        <p:spPr>
          <a:xfrm>
            <a:off x="336153" y="2037689"/>
            <a:ext cx="12332494" cy="5170222"/>
          </a:xfrm>
          <a:prstGeom prst="rect">
            <a:avLst/>
          </a:prstGeom>
        </p:spPr>
        <p:txBody>
          <a:bodyPr/>
          <a:lstStyle/>
          <a:p>
            <a:pPr/>
            <a:r>
              <a:t>Нехватка информационных потоков — одна из самых распространенных причин плохой работы систем. </a:t>
            </a:r>
          </a:p>
          <a:p>
            <a:pPr/>
            <a:r>
              <a:t>Добавление или восстановление информации может быть мощным способом воздействия, причем часто организовать это проще и дешевле, чем вмешиваться в физическую инфраструктуру. </a:t>
            </a:r>
          </a:p>
          <a:p>
            <a:pPr/>
            <a:r>
              <a:t>Трагедия общин, разрушающая мировую рыболовную отрасль, стала возможной потому, что обратная связь от состояния рыбной популяции к тем, кто принимает решение о наращивании рыболовецкого флота, слишком слаба.</a:t>
            </a:r>
          </a:p>
        </p:txBody>
      </p:sp>
      <p:sp>
        <p:nvSpPr>
          <p:cNvPr id="2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Вопреки распространенному мнению, цена на рыбу не дает такой обратной связи. Когда рыбы становится меньше, она дорожает, и поэтому рыболовам финансово выгодно найти и поймать оставшиеся косяки. Это извращенная обратная связь, это усиливающий цикл, привод"/>
          <p:cNvSpPr txBox="1"/>
          <p:nvPr>
            <p:ph type="body" idx="21"/>
          </p:nvPr>
        </p:nvSpPr>
        <p:spPr>
          <a:xfrm>
            <a:off x="336153" y="2342489"/>
            <a:ext cx="12332494" cy="4560622"/>
          </a:xfrm>
          <a:prstGeom prst="rect">
            <a:avLst/>
          </a:prstGeom>
        </p:spPr>
        <p:txBody>
          <a:bodyPr/>
          <a:lstStyle/>
          <a:p>
            <a:pPr/>
            <a:r>
              <a:t>Вопреки распространенному мнению, цена на рыбу не дает такой обратной связи. Когда рыбы становится меньше, она дорожает, и поэтому рыболовам финансово выгодно найти и поймать оставшиеся косяки. Это извращенная обратная связь, это усиливающий цикл, приводящий систему к катастрофе. </a:t>
            </a:r>
            <a:r>
              <a:rPr u="sng"/>
              <a:t>Нужна информация не о ценах, а о состоянии рыбной популяции</a:t>
            </a:r>
            <a:r>
              <a:t>.</a:t>
            </a:r>
          </a:p>
          <a:p>
            <a:pPr/>
            <a:r>
              <a:t>Очень важно, чтобы при восстановлении обратной связи информация попала в </a:t>
            </a:r>
            <a:r>
              <a:rPr u="sng"/>
              <a:t>нужное место и в явном виде</a:t>
            </a:r>
            <a:r>
              <a:t>.</a:t>
            </a:r>
          </a:p>
        </p:txBody>
      </p:sp>
      <p:sp>
        <p:nvSpPr>
          <p:cNvPr id="27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Можно вспомнить еще один пример трагедии общин, из него понятно, что недостаточно оповестить всех жителей, использующих колодец, о падении уровня грунтовых вод, ведь это может спровоцировать гонку в попытке выкачать последние капли воды. Правильнее будет"/>
          <p:cNvSpPr txBox="1"/>
          <p:nvPr>
            <p:ph type="body" idx="21"/>
          </p:nvPr>
        </p:nvSpPr>
        <p:spPr>
          <a:xfrm>
            <a:off x="336153" y="1313789"/>
            <a:ext cx="12332494" cy="6618022"/>
          </a:xfrm>
          <a:prstGeom prst="rect">
            <a:avLst/>
          </a:prstGeom>
        </p:spPr>
        <p:txBody>
          <a:bodyPr/>
          <a:lstStyle/>
          <a:p>
            <a:pPr/>
            <a:r>
              <a:t>Можно вспомнить еще один пример трагедии общин, из него понятно, что недостаточно оповестить всех жителей, использующих колодец, о падении уровня грунтовых вод, ведь это может спровоцировать гонку в попытке выкачать последние капли воды. Правильнее будет установить цену на воду, растущую тем больше, чем больше скорость выкачивания превышает скорость возобновления — это даст гораздо больший эффект.</a:t>
            </a:r>
          </a:p>
          <a:p>
            <a:pPr/>
            <a:r>
              <a:t>Несложно найти и другие примеры дополнительной обратной связи. </a:t>
            </a:r>
          </a:p>
          <a:p>
            <a:pPr marL="444500" indent="-444500">
              <a:buSzPct val="145000"/>
              <a:buChar char="•"/>
            </a:pPr>
            <a:r>
              <a:t>Представьте себе, что все налогоплательщики смогут указывать, на что правительство может потратить их деньги (демократия по максимуму).</a:t>
            </a:r>
          </a:p>
        </p:txBody>
      </p:sp>
      <p:sp>
        <p:nvSpPr>
          <p:cNvPr id="27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Представьте себе, что любой город или компания, берущая воду из реки, должна ставить водозабор чуть ниже по течению, чем их же собственная выпускная труба, сливающая отходы.…"/>
          <p:cNvSpPr txBox="1"/>
          <p:nvPr>
            <p:ph type="body" idx="21"/>
          </p:nvPr>
        </p:nvSpPr>
        <p:spPr>
          <a:xfrm>
            <a:off x="336153" y="1796389"/>
            <a:ext cx="12332494" cy="5652822"/>
          </a:xfrm>
          <a:prstGeom prst="rect">
            <a:avLst/>
          </a:prstGeom>
        </p:spPr>
        <p:txBody>
          <a:bodyPr/>
          <a:lstStyle/>
          <a:p>
            <a:pPr marL="444500" indent="-444500">
              <a:buSzPct val="145000"/>
              <a:buChar char="•"/>
            </a:pPr>
            <a:r>
              <a:t>Представьте себе, что любой город или компания, берущая воду из реки, должна ставить водозабор чуть ниже по течению, чем их же собственная выпускная труба, сливающая отходы. </a:t>
            </a:r>
          </a:p>
          <a:p>
            <a:pPr marL="444500" indent="-444500">
              <a:buSzPct val="145000"/>
              <a:buChar char="•"/>
            </a:pPr>
            <a:r>
              <a:t>Представьте, что любое частное или официальное лицо, принимающее решение вложить деньги в атомную энергетику, будет обязано размещать ядерные отходы у себя в квартире или на личном участке. </a:t>
            </a:r>
          </a:p>
          <a:p>
            <a:pPr marL="444500" indent="-444500">
              <a:buSzPct val="145000"/>
              <a:buChar char="•"/>
            </a:pPr>
            <a:r>
              <a:t>Представьте (этому примеру уже очень много лет), что любой политик, призывающий к войне, должен будет сам отправиться на передовую.</a:t>
            </a:r>
          </a:p>
        </p:txBody>
      </p:sp>
      <p:sp>
        <p:nvSpPr>
          <p:cNvPr id="27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У определенной части человечества есть явная склонность к тому, чтобы избегать ответственности за свои собственные решения.…"/>
          <p:cNvSpPr txBox="1"/>
          <p:nvPr>
            <p:ph type="body" idx="21"/>
          </p:nvPr>
        </p:nvSpPr>
        <p:spPr>
          <a:xfrm>
            <a:off x="336153" y="2342489"/>
            <a:ext cx="12332494" cy="4560622"/>
          </a:xfrm>
          <a:prstGeom prst="rect">
            <a:avLst/>
          </a:prstGeom>
        </p:spPr>
        <p:txBody>
          <a:bodyPr/>
          <a:lstStyle/>
          <a:p>
            <a:pPr>
              <a:defRPr u="sng"/>
            </a:pPr>
            <a:r>
              <a:t>У определенной части человечества есть явная склонность к тому, чтобы избегать ответственности за свои собственные решения.</a:t>
            </a:r>
          </a:p>
          <a:p>
            <a:pPr/>
            <a:r>
              <a:t>Вот почему в системах так часто не хватает циклов обратной связи, вот почему такие точки воздействия часто очень популярны у обычных людей и не популярны у властей, и вот почему они так эффективны, если удается либо заставить правительство ими воспользоваться, либо добиться того же в обход властей.</a:t>
            </a:r>
          </a:p>
        </p:txBody>
      </p:sp>
      <p:sp>
        <p:nvSpPr>
          <p:cNvPr id="27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5. Правила: стимулы, наказания, принуждение…"/>
          <p:cNvSpPr txBox="1"/>
          <p:nvPr>
            <p:ph type="body" idx="21"/>
          </p:nvPr>
        </p:nvSpPr>
        <p:spPr>
          <a:xfrm>
            <a:off x="336153" y="1231239"/>
            <a:ext cx="12332494" cy="6783122"/>
          </a:xfrm>
          <a:prstGeom prst="rect">
            <a:avLst/>
          </a:prstGeom>
        </p:spPr>
        <p:txBody>
          <a:bodyPr/>
          <a:lstStyle/>
          <a:p>
            <a:pPr>
              <a:defRPr b="1" u="sng"/>
            </a:pPr>
            <a:r>
              <a:t>5. Правила: стимулы, наказания, принуждение</a:t>
            </a:r>
          </a:p>
          <a:p>
            <a:pPr/>
            <a:r>
              <a:t>Правила в системе определяют ее цели, границы, степени свободы. </a:t>
            </a:r>
          </a:p>
          <a:p>
            <a:pPr marL="444500" indent="-444500">
              <a:buSzPct val="145000"/>
              <a:buChar char="•"/>
            </a:pPr>
            <a:r>
              <a:t>Не убий. </a:t>
            </a:r>
          </a:p>
          <a:p>
            <a:pPr marL="444500" indent="-444500">
              <a:buSzPct val="145000"/>
              <a:buChar char="•"/>
            </a:pPr>
            <a:r>
              <a:t>Каждый имеет право на свободу слова. </a:t>
            </a:r>
          </a:p>
          <a:p>
            <a:pPr marL="444500" indent="-444500">
              <a:buSzPct val="145000"/>
              <a:buChar char="•"/>
            </a:pPr>
            <a:r>
              <a:t>Дал слово — держи. </a:t>
            </a:r>
          </a:p>
          <a:p>
            <a:pPr marL="444500" indent="-444500">
              <a:buSzPct val="145000"/>
              <a:buChar char="•"/>
            </a:pPr>
            <a:r>
              <a:t>Президент избирается на четыре года и может занимать этот пост не более двух сроков подряд. </a:t>
            </a:r>
          </a:p>
          <a:p>
            <a:pPr marL="444500" indent="-444500">
              <a:buSzPct val="145000"/>
              <a:buChar char="•"/>
            </a:pPr>
            <a:r>
              <a:t>«Фол последней надежды» в футболе наказывается удалением. </a:t>
            </a:r>
          </a:p>
          <a:p>
            <a:pPr marL="444500" indent="-444500">
              <a:buSzPct val="145000"/>
              <a:buChar char="•"/>
            </a:pPr>
            <a:r>
              <a:t>Если вы попались на ограблении банка, то отправитесь в тюрьму.</a:t>
            </a:r>
          </a:p>
        </p:txBody>
      </p:sp>
      <p:sp>
        <p:nvSpPr>
          <p:cNvPr id="2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Когда в СССР к власти пришел Михаил Горбачев, он…"/>
          <p:cNvSpPr txBox="1"/>
          <p:nvPr>
            <p:ph type="body" idx="21"/>
          </p:nvPr>
        </p:nvSpPr>
        <p:spPr>
          <a:xfrm>
            <a:off x="336153" y="945489"/>
            <a:ext cx="12332494" cy="7354622"/>
          </a:xfrm>
          <a:prstGeom prst="rect">
            <a:avLst/>
          </a:prstGeom>
        </p:spPr>
        <p:txBody>
          <a:bodyPr/>
          <a:lstStyle/>
          <a:p>
            <a:pPr/>
            <a:r>
              <a:t>Когда в СССР к власти пришел Михаил Горбачев, он </a:t>
            </a:r>
          </a:p>
          <a:p>
            <a:pPr marL="444500" indent="-444500">
              <a:buSzPct val="145000"/>
              <a:buChar char="•"/>
            </a:pPr>
            <a:r>
              <a:t>сделал открытыми информационные потоки (объявил политику гласности) и </a:t>
            </a:r>
          </a:p>
          <a:p>
            <a:pPr marL="444500" indent="-444500">
              <a:buSzPct val="145000"/>
              <a:buChar char="•"/>
            </a:pPr>
            <a:r>
              <a:t>изменил экономические правила (провозгласил перестройку), </a:t>
            </a:r>
          </a:p>
          <a:p>
            <a:pPr/>
            <a:r>
              <a:t>В результате страна изменилась буквально до неузнаваемости.</a:t>
            </a:r>
          </a:p>
          <a:p>
            <a:pPr/>
            <a:r>
              <a:rPr u="sng"/>
              <a:t>Конституция</a:t>
            </a:r>
            <a:r>
              <a:t> — пожалуй, самый яркий пример правил, действующих в обществе. Физические законы — например, второй закон термодинамики, — носят абсолютный характер и действуют вне зависимости от того, понимаем мы их или нет, нравится нам это или не нравится. Законы, наказания, стимулы и неформальные нормы, принятые в обществе, — примеры правил, приведенных в порядке убывания их силы.</a:t>
            </a:r>
          </a:p>
        </p:txBody>
      </p:sp>
      <p:sp>
        <p:nvSpPr>
          <p:cNvPr id="28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В начале изучения системного анализа и компьютерной модели World мы столкнулись с классическим примером того, как интуиция может нас подводить. Римский клуб (международная группа, состоящая из представителей деловых кругов, политиков и ученых) поставил г"/>
          <p:cNvSpPr txBox="1"/>
          <p:nvPr>
            <p:ph type="body" idx="21"/>
          </p:nvPr>
        </p:nvSpPr>
        <p:spPr>
          <a:xfrm>
            <a:off x="336153" y="1370939"/>
            <a:ext cx="12332494" cy="6503722"/>
          </a:xfrm>
          <a:prstGeom prst="rect">
            <a:avLst/>
          </a:prstGeom>
        </p:spPr>
        <p:txBody>
          <a:bodyPr/>
          <a:lstStyle/>
          <a:p>
            <a:pPr/>
            <a:r>
              <a:t>В начале изучения системного анализа и компьютерной модели World мы столкнулись с классическим примером того, как интуиция может нас подводить. Римский клуб (международная группа, состоящая из представителей деловых кругов, политиков и ученых) поставил группе Форрестера задачу: </a:t>
            </a:r>
            <a:r>
              <a:rPr u="sng"/>
              <a:t>определить, с чем связаны и каким образом можно решить общемировые проблемы голода, нищеты, безработицы, городских трущоб, загрязнения окружающей среды и истощения ресурсов</a:t>
            </a:r>
            <a:r>
              <a:t>. Форрестер создал компьютерную модель и однозначно определил ключевую точку:</a:t>
            </a:r>
          </a:p>
          <a:p>
            <a:pPr/>
            <a:r>
              <a:rPr b="1" u="sng"/>
              <a:t>РОСТ</a:t>
            </a:r>
            <a:r>
              <a:t>. Причем не только рост численности населения, но и экономический рост.</a:t>
            </a:r>
          </a:p>
        </p:txBody>
      </p:sp>
      <p:sp>
        <p:nvSpPr>
          <p:cNvPr id="12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Чтобы продемонстрировать своим студентам силу правил, я обычно прошу их придумать альтернативные правила для учебных заведений.…"/>
          <p:cNvSpPr txBox="1"/>
          <p:nvPr>
            <p:ph type="body" idx="21"/>
          </p:nvPr>
        </p:nvSpPr>
        <p:spPr>
          <a:xfrm>
            <a:off x="336153" y="831189"/>
            <a:ext cx="12332494" cy="7583222"/>
          </a:xfrm>
          <a:prstGeom prst="rect">
            <a:avLst/>
          </a:prstGeom>
        </p:spPr>
        <p:txBody>
          <a:bodyPr/>
          <a:lstStyle/>
          <a:p>
            <a:pPr/>
            <a:r>
              <a:t>Чтобы продемонстрировать своим студентам силу правил, я обычно прошу их придумать альтернативные правила для учебных заведений. </a:t>
            </a:r>
          </a:p>
          <a:p>
            <a:pPr/>
            <a:r>
              <a:t>Например, чтобы студенты оценивали профессоров или друг друга. Представьте, что было бы, не будь оценок: вы приходите в институт, когда захочется, и уходите, когда что-нибудь узнали. Представьте себе, что профессорам увеличивали бы срок пребывания в должности не в зависимости от количества опубликованных статей, а по числу проблем, решенных ими в реальном мире. Представьте, что будет, если оценки будут выставляться сразу всему классу, как группе, а не отдельным студентам.</a:t>
            </a:r>
          </a:p>
          <a:p>
            <a:pPr/>
            <a:r>
              <a:t>Когда мы пытаемся вообразить измененные правила и то, каким будет наше поведение, мы начинаем понимать их значение.</a:t>
            </a:r>
          </a:p>
        </p:txBody>
      </p:sp>
      <p:sp>
        <p:nvSpPr>
          <p:cNvPr id="28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Правила — очень сильные точки воздействия. а власть над правилами — очень большая власть. Конгресс пишет законы. Чтобы продавить принятие нужных кому-то законов, в Конгрессе образуется лобби. Верховный суд, трактующий положения Конституции — фактически, "/>
          <p:cNvSpPr txBox="1"/>
          <p:nvPr>
            <p:ph type="body" idx="21"/>
          </p:nvPr>
        </p:nvSpPr>
        <p:spPr>
          <a:xfrm>
            <a:off x="336153" y="1618589"/>
            <a:ext cx="12332494" cy="6008422"/>
          </a:xfrm>
          <a:prstGeom prst="rect">
            <a:avLst/>
          </a:prstGeom>
        </p:spPr>
        <p:txBody>
          <a:bodyPr/>
          <a:lstStyle/>
          <a:p>
            <a:pPr/>
            <a:r>
              <a:t>Правила — очень сильные точки воздействия. а власть над правилами — очень большая власть. Конгресс пишет законы. Чтобы продавить принятие нужных кому-то законов, в Конгрессе образуется лобби. Верховный суд, трактующий положения Конституции — фактически, свода правил по написанию правил — имеет еще большую власть, чем Конгресс. Если вам нужно докопаться до глубинных причин сбоев в системе, проанализируйте правила и выясните, кто обладает властью над ними.</a:t>
            </a:r>
          </a:p>
          <a:p>
            <a:pPr/>
            <a:r>
              <a:t>Именно по этой причине моя системная интуиция забила тревогу, как только мне объяснили суть новой системы мировой торговли.</a:t>
            </a:r>
          </a:p>
        </p:txBody>
      </p:sp>
      <p:sp>
        <p:nvSpPr>
          <p:cNvPr id="29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В этой системе правила создаются корпорациями и применяются корпорациями на благо корпораций.…"/>
          <p:cNvSpPr txBox="1"/>
          <p:nvPr>
            <p:ph type="body" idx="21"/>
          </p:nvPr>
        </p:nvSpPr>
        <p:spPr>
          <a:xfrm>
            <a:off x="336153" y="704189"/>
            <a:ext cx="12332494" cy="7837222"/>
          </a:xfrm>
          <a:prstGeom prst="rect">
            <a:avLst/>
          </a:prstGeom>
        </p:spPr>
        <p:txBody>
          <a:bodyPr/>
          <a:lstStyle/>
          <a:p>
            <a:pPr marL="635000" indent="-635000">
              <a:buSzPct val="100000"/>
              <a:buAutoNum type="arabicPeriod" startAt="1"/>
            </a:pPr>
            <a:r>
              <a:t>В этой системе правила создаются корпорациями и применяются корпорациями на благо корпораций. </a:t>
            </a:r>
          </a:p>
          <a:p>
            <a:pPr marL="635000" indent="-635000">
              <a:buSzPct val="100000"/>
              <a:buAutoNum type="arabicPeriod" startAt="1"/>
            </a:pPr>
            <a:r>
              <a:t>В этих правилах практически отсутствует какая-либо обратная связь от любой другой части общества.   </a:t>
            </a:r>
          </a:p>
          <a:p>
            <a:pPr marL="635000" indent="-635000">
              <a:buSzPct val="100000"/>
              <a:buAutoNum type="arabicPeriod" startAt="1"/>
            </a:pPr>
            <a:r>
              <a:t>Большинство встреч закрыто даже для прессы (нет информационных потоков, нет обратной связи). </a:t>
            </a:r>
          </a:p>
          <a:p>
            <a:pPr marL="635000" indent="-635000">
              <a:buSzPct val="100000"/>
              <a:buAutoNum type="arabicPeriod" startAt="1"/>
            </a:pPr>
            <a:r>
              <a:t>Такой порядок вовлекает страны в усиливающий цикл «стремления к худшему», они соревнуются друг с другом в том, кто больше навредит окружающей среде и уменьшит социальные гарантии в попытке привлечь как можно больше инвестиций от корпораций. </a:t>
            </a:r>
          </a:p>
          <a:p>
            <a:pPr/>
            <a:r>
              <a:t>Все это ведет к раскручиванию циклов «успех к успеху» до тех пор, пока они не сконцентрируют огромную власть и не создадут огромную систему централизованного планирования, которая в итоге все и разрушит.</a:t>
            </a:r>
          </a:p>
        </p:txBody>
      </p:sp>
      <p:sp>
        <p:nvSpPr>
          <p:cNvPr id="29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4. Самоорганизация: добавление, изменение и эволюционные преобразования системных структур…"/>
          <p:cNvSpPr txBox="1"/>
          <p:nvPr>
            <p:ph type="body" idx="21"/>
          </p:nvPr>
        </p:nvSpPr>
        <p:spPr>
          <a:xfrm>
            <a:off x="336153" y="1656689"/>
            <a:ext cx="12332494" cy="5932222"/>
          </a:xfrm>
          <a:prstGeom prst="rect">
            <a:avLst/>
          </a:prstGeom>
        </p:spPr>
        <p:txBody>
          <a:bodyPr/>
          <a:lstStyle/>
          <a:p>
            <a:pPr>
              <a:defRPr b="1" u="sng"/>
            </a:pPr>
            <a:r>
              <a:t>4. Самоорганизация: добавление, изменение и эволюционные преобразования системных структур</a:t>
            </a:r>
          </a:p>
          <a:p>
            <a:pPr/>
            <a:r>
              <a:t>Одно из самых удивительных свойств, которым обладают живые и некоторые социальные системы, — это умение радикально изменять себя за счет создания абсолютно новых структур и типов поведения. </a:t>
            </a:r>
          </a:p>
          <a:p>
            <a:pPr marL="444500" indent="-444500">
              <a:buSzPct val="145000"/>
              <a:buChar char="•"/>
            </a:pPr>
            <a:r>
              <a:t>В биологических системах это называется эволюцией.   </a:t>
            </a:r>
          </a:p>
          <a:p>
            <a:pPr marL="444500" indent="-444500">
              <a:buSzPct val="145000"/>
              <a:buChar char="•"/>
            </a:pPr>
            <a:r>
              <a:t>В экономике это может называться техническим прогрессом или социальной революцией. </a:t>
            </a:r>
          </a:p>
          <a:p>
            <a:pPr/>
            <a:r>
              <a:t>У специалистов по системам для этого есть термин «самоорганизация».</a:t>
            </a:r>
          </a:p>
        </p:txBody>
      </p:sp>
      <p:sp>
        <p:nvSpPr>
          <p:cNvPr id="2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Самоорганизация означает изменение любой ключевой точки из уже перечисленных в нашем списке:…"/>
          <p:cNvSpPr txBox="1"/>
          <p:nvPr>
            <p:ph type="body" idx="21"/>
          </p:nvPr>
        </p:nvSpPr>
        <p:spPr>
          <a:xfrm>
            <a:off x="336153" y="704189"/>
            <a:ext cx="12332494" cy="7837222"/>
          </a:xfrm>
          <a:prstGeom prst="rect">
            <a:avLst/>
          </a:prstGeom>
        </p:spPr>
        <p:txBody>
          <a:bodyPr/>
          <a:lstStyle/>
          <a:p>
            <a:pPr/>
            <a:r>
              <a:t>Самоорганизация означает изменение любой ключевой точки из уже перечисленных в нашем списке: </a:t>
            </a:r>
          </a:p>
          <a:p>
            <a:pPr marL="444500" indent="-444500">
              <a:buSzPct val="145000"/>
              <a:buChar char="•"/>
            </a:pPr>
            <a:r>
              <a:t>это может быть добавление совершенно новых физических структур (от крыльев и мозга до компьютеров), </a:t>
            </a:r>
          </a:p>
          <a:p>
            <a:pPr marL="444500" indent="-444500">
              <a:buSzPct val="145000"/>
              <a:buChar char="•"/>
            </a:pPr>
            <a:r>
              <a:t>добавление новых балансирующих или усиливающих циклов, добавление новых правил... </a:t>
            </a:r>
          </a:p>
          <a:p>
            <a:pPr/>
            <a:r>
              <a:t>Способность к самоорганизации — одно из самых сильных проявлений гибкости и устойчивости системы.   </a:t>
            </a:r>
          </a:p>
          <a:p>
            <a:pPr/>
            <a:r>
              <a:t>Система, способная к эволюции, может пережить практически любое изменение, потому что умеет изменяться сама. Иммунная система человека так сильна потому, что умеет выдавать новые отклики на некоторые типы внешних атак, с которыми она никогда прежде не сталкивалась. Человеческий мозг может воспринимать внешнюю информацию и на ее основе вырабатывать совершенно новые мысли.</a:t>
            </a:r>
          </a:p>
        </p:txBody>
      </p:sp>
      <p:sp>
        <p:nvSpPr>
          <p:cNvPr id="30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Мощь самоорганизации настолько велика, что мы склонны считать ее чудом, чем-то необъяснимым и дарованным свыше. Экономисты иногда воспринимают технологии как некую разновидность магии — она приходит из ниоткуда, ничего не стоит, но при этом постоянно, с "/>
          <p:cNvSpPr txBox="1"/>
          <p:nvPr>
            <p:ph type="body" idx="21"/>
          </p:nvPr>
        </p:nvSpPr>
        <p:spPr>
          <a:xfrm>
            <a:off x="336153" y="653389"/>
            <a:ext cx="12332494" cy="7938822"/>
          </a:xfrm>
          <a:prstGeom prst="rect">
            <a:avLst/>
          </a:prstGeom>
        </p:spPr>
        <p:txBody>
          <a:bodyPr/>
          <a:lstStyle/>
          <a:p>
            <a:pPr/>
            <a:r>
              <a:t>Мощь самоорганизации настолько велика, что мы склонны считать ее чудом, чем-то необъяснимым и дарованным свыше. Экономисты иногда воспринимают технологии как некую разновидность магии — она приходит из ниоткуда, ничего не стоит, но при этом постоянно, с каждым годом увеличивает производительность экономики. Столетия назад люди с таким же трепетом относились к явлениям природы. Только божественное начало могло принести в мир подобное творение.</a:t>
            </a:r>
          </a:p>
          <a:p>
            <a:pPr/>
            <a:r>
              <a:t>Более глубокое изучение самоорганизации показывает, что божественное начало (если, конечно, оно тут поучаствовало) вовсе не должно было создавать чудеса эволюции. Ему было бы достаточно всего лишь ясно и четко прописать правила самоорганизации. Эти правила определяют, </a:t>
            </a:r>
            <a:r>
              <a:rPr u="sng"/>
              <a:t>как</a:t>
            </a:r>
            <a:r>
              <a:t>, </a:t>
            </a:r>
            <a:r>
              <a:rPr u="sng"/>
              <a:t>где</a:t>
            </a:r>
            <a:r>
              <a:t> и </a:t>
            </a:r>
            <a:r>
              <a:rPr u="sng"/>
              <a:t>какая</a:t>
            </a:r>
            <a:r>
              <a:t> система может что-либо добавить к себе (или убавить) и </a:t>
            </a:r>
            <a:r>
              <a:rPr u="sng"/>
              <a:t>при каких условиях.</a:t>
            </a:r>
          </a:p>
        </p:txBody>
      </p:sp>
      <p:sp>
        <p:nvSpPr>
          <p:cNvPr id="30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Как показали сотни самоорганизующихся компьютерных моделей, из набора простых правил можно получить очень сложные и красивые картины.…"/>
          <p:cNvSpPr txBox="1"/>
          <p:nvPr>
            <p:ph type="body" idx="21"/>
          </p:nvPr>
        </p:nvSpPr>
        <p:spPr>
          <a:xfrm>
            <a:off x="336153" y="1008989"/>
            <a:ext cx="12332494" cy="7227622"/>
          </a:xfrm>
          <a:prstGeom prst="rect">
            <a:avLst/>
          </a:prstGeom>
        </p:spPr>
        <p:txBody>
          <a:bodyPr/>
          <a:lstStyle/>
          <a:p>
            <a:pPr/>
            <a:r>
              <a:t>Как показали сотни самоорганизующихся компьютерных моделей, из набора простых правил можно получить очень сложные и красивые картины. </a:t>
            </a:r>
          </a:p>
          <a:p>
            <a:pPr/>
            <a:r>
              <a:t>Генетический код в молекуле ДНК основан на всего четырех разных «буквах», из которых составлены «слова» по три буквы каждое. Из этих простых правил в результате биологической эволюции развилось все современное разнообразие живых организмов. </a:t>
            </a:r>
          </a:p>
          <a:p>
            <a:pPr/>
            <a:r>
              <a:t>Эти правила, а также правила репликации (воспроизведения) и реконфигурации (перегруппировки) оставались неизменными примерно три миллиарда лет.    </a:t>
            </a:r>
          </a:p>
          <a:p>
            <a:pPr/>
            <a:r>
              <a:t>За это время природа породила невообразимое количество успешных видов, способных к дальнейшей эволюции, и еще большее количество видов неудачных, вымерших.</a:t>
            </a:r>
          </a:p>
        </p:txBody>
      </p:sp>
      <p:sp>
        <p:nvSpPr>
          <p:cNvPr id="30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Самоорганизация фактически поставляет эволюции строительное сырье — необычайно разнообразный запас информации, из которого выбираются возможные варианты. И одновременно она же служит средством экспериментирования, чтобы отбирать и проверять эти варианты."/>
          <p:cNvSpPr txBox="1"/>
          <p:nvPr>
            <p:ph type="body" idx="21"/>
          </p:nvPr>
        </p:nvSpPr>
        <p:spPr>
          <a:xfrm>
            <a:off x="336153" y="1440789"/>
            <a:ext cx="12332494" cy="6364022"/>
          </a:xfrm>
          <a:prstGeom prst="rect">
            <a:avLst/>
          </a:prstGeom>
        </p:spPr>
        <p:txBody>
          <a:bodyPr/>
          <a:lstStyle/>
          <a:p>
            <a:pPr/>
            <a:r>
              <a:t>Самоорганизация фактически поставляет эволюции строительное сырье — необычайно разнообразный запас информации, из которого выбираются возможные варианты. И одновременно она же служит средством экспериментирования, чтобы отбирать и проверять эти варианты. Для биологической эволюции в качестве сырья используется ДНК, источник самых разных мутаций; тестирующим механизмом служит изменяющаяся среда, в которой отдельные особи не выживают и не воспроизводят себя в следующих поколениях. В технологии своеобразным сырьем выступает </a:t>
            </a:r>
            <a:r>
              <a:rPr u="sng"/>
              <a:t>ОБЪЕМ НАУЧНЫХ ЗНАНИЙ И ОПЫТА</a:t>
            </a:r>
            <a:r>
              <a:t>, накопленных человечеством за века и хранящихся в библиотеках и в мозгу современных ученых и технологов.</a:t>
            </a:r>
          </a:p>
        </p:txBody>
      </p:sp>
      <p:sp>
        <p:nvSpPr>
          <p:cNvPr id="30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Источник разнообразия — человеческая способность к творчеству, на что бы ни была она направлена, а механизм отбора — вознаграждение отдельных разработок, отвечающих человеческим потребностям, за счет рынка, правительственной поддержки, финансирования из "/>
          <p:cNvSpPr txBox="1"/>
          <p:nvPr>
            <p:ph type="body" idx="21"/>
          </p:nvPr>
        </p:nvSpPr>
        <p:spPr>
          <a:xfrm>
            <a:off x="336153" y="589889"/>
            <a:ext cx="12332494" cy="8065822"/>
          </a:xfrm>
          <a:prstGeom prst="rect">
            <a:avLst/>
          </a:prstGeom>
        </p:spPr>
        <p:txBody>
          <a:bodyPr/>
          <a:lstStyle/>
          <a:p>
            <a:pPr/>
            <a:r>
              <a:t>Источник разнообразия — человеческая способность к творчеству, на что бы ни была она направлена, а механизм отбора — вознаграждение отдельных разработок, отвечающих человеческим потребностям, за счет рынка, правительственной поддержки, финансирования из различных фондов и т. п.</a:t>
            </a:r>
          </a:p>
          <a:p>
            <a:pPr/>
            <a:r>
              <a:t>Если вы осознали мощь самоорганизации, то наверняка поймете, почему биологи ценят биоразнообразие даже больше, чем экономисты восхищаются технологией и прогрессом. Чрезвычайно разнообразный запас ДНК, созданный и накопленный за миллиарды лет, — это основа эволюционного потенциала, точно так же как научные библиотеки, лаборатории и университеты, готовящие ученых, служат источниками технологического потенциала. </a:t>
            </a:r>
          </a:p>
          <a:p>
            <a:pPr>
              <a:defRPr u="sng"/>
            </a:pPr>
            <a:r>
              <a:t>Позволять целым видам исчезать — значит, совершать системное преступление.</a:t>
            </a:r>
          </a:p>
        </p:txBody>
      </p:sp>
      <p:sp>
        <p:nvSpPr>
          <p:cNvPr id="31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Точно так же можно взять и уничтожить все копии журналов и изданий, посвященных какой-либо отрасли науки (какой — выбрать наугад) или истребить всех ученых, работающих в каком-то направлении.…"/>
          <p:cNvSpPr txBox="1"/>
          <p:nvPr>
            <p:ph type="body" idx="21"/>
          </p:nvPr>
        </p:nvSpPr>
        <p:spPr>
          <a:xfrm>
            <a:off x="336153" y="767689"/>
            <a:ext cx="12332494" cy="7710222"/>
          </a:xfrm>
          <a:prstGeom prst="rect">
            <a:avLst/>
          </a:prstGeom>
        </p:spPr>
        <p:txBody>
          <a:bodyPr/>
          <a:lstStyle/>
          <a:p>
            <a:pPr/>
            <a:r>
              <a:t>Точно так же можно взять и уничтожить все копии журналов и изданий, посвященных какой-либо отрасли науки (какой — выбрать наугад) или истребить всех ученых, работающих в каком-то направлении.</a:t>
            </a:r>
          </a:p>
          <a:p>
            <a:pPr/>
            <a:r>
              <a:t>То же самое можно сказать и о человеческой культуре — точнее, культурах мира — в них накоплен поведенческий материал. Не за миллиарды, но за сотни и тысячи лет. Этот материал — запас, на котором может основываться социальная эволюция. </a:t>
            </a:r>
          </a:p>
          <a:p>
            <a:pPr/>
            <a:r>
              <a:t>К сожалению, люди ценят эволюционный потенциал культур даже меньше, чем понимают ценность каждой генетической вариации в мировой популяции сусликов.    </a:t>
            </a:r>
          </a:p>
          <a:p>
            <a:pPr/>
            <a:r>
              <a:t>Возможно, причина кроется в том, что практически в каждой культуре заключена вера в превосходство своей культуры над другими.</a:t>
            </a:r>
          </a:p>
        </p:txBody>
      </p:sp>
      <p:sp>
        <p:nvSpPr>
          <p:cNvPr id="31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У роста есть не только преимущества — он достается дорогой ценой, которую мы обычно упускаем из виду. Голод, нищета, загрязнение окружающей среды и далее весь список проблем — как раз и есть цена роста. А мы пытаемся решить их еще большим ростом! На само"/>
          <p:cNvSpPr txBox="1"/>
          <p:nvPr>
            <p:ph type="body" idx="21"/>
          </p:nvPr>
        </p:nvSpPr>
        <p:spPr>
          <a:xfrm>
            <a:off x="336153" y="1313789"/>
            <a:ext cx="12332494" cy="6618022"/>
          </a:xfrm>
          <a:prstGeom prst="rect">
            <a:avLst/>
          </a:prstGeom>
        </p:spPr>
        <p:txBody>
          <a:bodyPr/>
          <a:lstStyle/>
          <a:p>
            <a:pPr/>
            <a:r>
              <a:t>У роста есть не только преимущества — он достается дорогой ценой, которую мы обычно упускаем из виду. Голод, нищета, загрязнение окружающей среды и далее весь список проблем —</a:t>
            </a:r>
            <a:r>
              <a:rPr u="sng"/>
              <a:t> как раз и есть цена роста.</a:t>
            </a:r>
            <a:r>
              <a:t> А мы пытаемся решить их еще большим ростом! На самом же деле нужно, чтобы </a:t>
            </a:r>
            <a:r>
              <a:rPr u="sng"/>
              <a:t>рост был гораздо медленнее.</a:t>
            </a:r>
            <a:endParaRPr u="sng"/>
          </a:p>
          <a:p>
            <a:pPr/>
            <a:r>
              <a:t>Нужны разные виды роста, а в некоторых случаях его не должно быть вовсе или он должен быть отрицательным.</a:t>
            </a:r>
          </a:p>
          <a:p>
            <a:pPr/>
            <a:r>
              <a:t>Мировые лидеры зациклились на экономическом росте как лекарстве от практически всех бед на свете (рост — действительно ключевая точка, в этом они правы), но только они со всей возможной силой давят на этот рычаг не в том направлении.</a:t>
            </a:r>
          </a:p>
        </p:txBody>
      </p:sp>
      <p:sp>
        <p:nvSpPr>
          <p:cNvPr id="129"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Доминирование одной-единственной культуры останавливает обучение и резко уменьшает устойчивость.…"/>
          <p:cNvSpPr txBox="1"/>
          <p:nvPr>
            <p:ph type="body" idx="21"/>
          </p:nvPr>
        </p:nvSpPr>
        <p:spPr>
          <a:xfrm>
            <a:off x="336153" y="2583789"/>
            <a:ext cx="12332494" cy="4078022"/>
          </a:xfrm>
          <a:prstGeom prst="rect">
            <a:avLst/>
          </a:prstGeom>
        </p:spPr>
        <p:txBody>
          <a:bodyPr/>
          <a:lstStyle/>
          <a:p>
            <a:pPr/>
            <a:r>
              <a:t>Доминирование одной-единственной культуры останавливает обучение и резко уменьшает устойчивость. </a:t>
            </a:r>
          </a:p>
          <a:p>
            <a:pPr/>
            <a:r>
              <a:t>Любая система (биологическая, экономическая или социальная) рано или поздно исчезнет с лица нашей быстро меняющейся планеты, если позволит себе закостенеть, перестанет эволюционировать, экспериментировать, если будет пренебрегать возможностями для развития чего-то нового.</a:t>
            </a:r>
          </a:p>
        </p:txBody>
      </p:sp>
      <p:sp>
        <p:nvSpPr>
          <p:cNvPr id="31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Решение в этой ситуации одно — оно очевидно, но не пользуется популярностью.…"/>
          <p:cNvSpPr txBox="1"/>
          <p:nvPr>
            <p:ph type="body" idx="21"/>
          </p:nvPr>
        </p:nvSpPr>
        <p:spPr>
          <a:xfrm>
            <a:off x="336153" y="2101189"/>
            <a:ext cx="12332494" cy="5043222"/>
          </a:xfrm>
          <a:prstGeom prst="rect">
            <a:avLst/>
          </a:prstGeom>
        </p:spPr>
        <p:txBody>
          <a:bodyPr/>
          <a:lstStyle/>
          <a:p>
            <a:pPr>
              <a:defRPr u="sng"/>
            </a:pPr>
            <a:r>
              <a:t>Решение в этой ситуации одно — оно очевидно, но не пользуется популярностью.    </a:t>
            </a:r>
          </a:p>
          <a:p>
            <a:pPr/>
            <a:r>
              <a:t>Поощрение разнообразия, изменчивости, склонности к экспериментированию обычно воспринимается как потворство беспорядку и </a:t>
            </a:r>
            <a:r>
              <a:rPr u="sng"/>
              <a:t>утрата контроля</a:t>
            </a:r>
            <a:r>
              <a:t>. Позвольте расцвести одновременно тысячам цветов — и тут такое начнется! Кто ж такое допустит? Давайте лучше озаботимся безопасностью и будем давить ни рычаг в неправильном направлении, старательно изничтожая биологическое, культурное, социальное и рыночное разнообразие...</a:t>
            </a:r>
          </a:p>
        </p:txBody>
      </p:sp>
      <p:sp>
        <p:nvSpPr>
          <p:cNvPr id="32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3. Цели: назначение и функция систем…"/>
          <p:cNvSpPr txBox="1"/>
          <p:nvPr>
            <p:ph type="body" idx="21"/>
          </p:nvPr>
        </p:nvSpPr>
        <p:spPr>
          <a:xfrm>
            <a:off x="336153" y="1307439"/>
            <a:ext cx="12332494" cy="6630722"/>
          </a:xfrm>
          <a:prstGeom prst="rect">
            <a:avLst/>
          </a:prstGeom>
        </p:spPr>
        <p:txBody>
          <a:bodyPr/>
          <a:lstStyle/>
          <a:p>
            <a:pPr>
              <a:defRPr b="1" u="sng"/>
            </a:pPr>
            <a:r>
              <a:t>3. Цели: назначение и функция систем</a:t>
            </a:r>
          </a:p>
          <a:p>
            <a:pPr/>
            <a:r>
              <a:t>Само стремление к уничтожению разнообразия в надежде установить контроль показывает, почему ЦЕЛЬ системна — более значимая точка воздействия, чем способность к самоорганизации. </a:t>
            </a:r>
          </a:p>
          <a:p>
            <a:pPr/>
            <a:r>
              <a:t>Если цель — все больше и больше загнать мир под управление одной системы централизовавшего планирования (империя Чингисхана, церковь, Китайская Народная Республика, сеть магазинов Wal-Mart, мир Диснея), тогда всё, что стоит в нашем списке ниже, все физические запасы и потоки, циклы обратной связи, информационные потоки, даже самоорганизующееся поведение — </a:t>
            </a:r>
            <a:r>
              <a:rPr u="sng"/>
              <a:t>всё будет работать на такую цель.</a:t>
            </a:r>
          </a:p>
        </p:txBody>
      </p:sp>
      <p:sp>
        <p:nvSpPr>
          <p:cNvPr id="32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Вот почему мы не можем принять аргументы, утверждающие, что генная инженерия «плоха» или «хороша»  Как и с другими технологиями, все зависит от того, кто и с какой целью ее применяет.…"/>
          <p:cNvSpPr txBox="1"/>
          <p:nvPr>
            <p:ph type="body" idx="21"/>
          </p:nvPr>
        </p:nvSpPr>
        <p:spPr>
          <a:xfrm>
            <a:off x="336153" y="335889"/>
            <a:ext cx="12332494" cy="8573822"/>
          </a:xfrm>
          <a:prstGeom prst="rect">
            <a:avLst/>
          </a:prstGeom>
        </p:spPr>
        <p:txBody>
          <a:bodyPr/>
          <a:lstStyle/>
          <a:p>
            <a:pPr/>
            <a:r>
              <a:t>Вот почему мы не можем принять аргументы, утверждающие, что генная инженерия «плоха» или «хороша»  Как и с другими технологиями, все зависит от того, кто и с какой целью ее применяет. </a:t>
            </a:r>
          </a:p>
          <a:p>
            <a:pPr/>
            <a:r>
              <a:t>Единственное, что можно сказать точно — если корпорации используют ее для разработки рыночного продукта, то это принципиально отличается от всего, что было на планете до сих пор, как с точки зрения цели, так и с точки зрения механизма отбора и направления эволюции.</a:t>
            </a:r>
          </a:p>
          <a:p>
            <a:pPr/>
            <a:r>
              <a:t>Как показали примеры на основе простых систем с одним циклом обратной связи, большинство балансирующих петель имеют свою собственную цель — </a:t>
            </a:r>
          </a:p>
          <a:p>
            <a:pPr marL="444500" indent="-444500">
              <a:buSzPct val="145000"/>
              <a:buChar char="•"/>
            </a:pPr>
            <a:r>
              <a:t>поддерживать определенный уровень воды в ванной, </a:t>
            </a:r>
          </a:p>
          <a:p>
            <a:pPr marL="444500" indent="-444500">
              <a:buSzPct val="145000"/>
              <a:buChar char="•"/>
            </a:pPr>
            <a:r>
              <a:t>определенную температуру в помещении, </a:t>
            </a:r>
          </a:p>
          <a:p>
            <a:pPr marL="444500" indent="-444500">
              <a:buSzPct val="145000"/>
              <a:buChar char="•"/>
            </a:pPr>
            <a:r>
              <a:t>определенную наполненность склада или </a:t>
            </a:r>
          </a:p>
          <a:p>
            <a:pPr marL="444500" indent="-444500">
              <a:buSzPct val="145000"/>
              <a:buChar char="•"/>
            </a:pPr>
            <a:r>
              <a:t>определенный запас воды в водохранилище.</a:t>
            </a:r>
          </a:p>
        </p:txBody>
      </p:sp>
      <p:sp>
        <p:nvSpPr>
          <p:cNvPr id="32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Эти цели — важные точки воздействия в частях систем, и многие люди это понимают интуитивно. Если вы хотите, чтобы в комнате стало теплее, надо изменить настройку термостата. Но существуют более значимые (и при этом менее очевидные) точки воздействия на в"/>
          <p:cNvSpPr txBox="1"/>
          <p:nvPr>
            <p:ph type="body" idx="21"/>
          </p:nvPr>
        </p:nvSpPr>
        <p:spPr>
          <a:xfrm>
            <a:off x="336153" y="1135989"/>
            <a:ext cx="12332494" cy="6973622"/>
          </a:xfrm>
          <a:prstGeom prst="rect">
            <a:avLst/>
          </a:prstGeom>
        </p:spPr>
        <p:txBody>
          <a:bodyPr/>
          <a:lstStyle/>
          <a:p>
            <a:pPr/>
            <a:r>
              <a:t>Эти цели — важные точки воздействия в частях систем, и многие люди это понимают интуитивно. Если вы хотите, чтобы в комнате стало теплее, надо изменить настройку термостата. Но существуют более значимые (и при этом менее очевидные) точки воздействия на всю систему — ЦЕЛИ ВСЕЙ СИСТЕМЫ.</a:t>
            </a:r>
          </a:p>
          <a:p>
            <a:pPr/>
            <a:r>
              <a:t>Даже люди, сами входящие в систему, зачастую не знают, какова ее цель. Чему они служат? В большинстве корпораций на такой вопрос ответят: «Наша цель — получать прибыль». На самом деле это лишь правило, необходимое условие для того, чтобы оставаться в игре. А какова цель всей игры? Расти, увеличивать долю рынка, загонять потребителей, поставщиков, регуляторов рынка — весь мир — все больше и больше под контроль корпораций, защищая их от неизвестности и нестабильности.</a:t>
            </a:r>
          </a:p>
        </p:txBody>
      </p:sp>
      <p:sp>
        <p:nvSpPr>
          <p:cNvPr id="33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Джон Кеннет Гелбрэйт еще много лет назад сказал, что цель корпораций — ПОГЛОТИТЬ ВСЕ. У раковой опухоли тоже такая цель. На самом деле, у любой существующей популяции такая же цель, но проблемы возникают только в том случае, если это стремление не уравно"/>
          <p:cNvSpPr txBox="1"/>
          <p:nvPr>
            <p:ph type="body" idx="21"/>
          </p:nvPr>
        </p:nvSpPr>
        <p:spPr>
          <a:xfrm>
            <a:off x="336153" y="1135989"/>
            <a:ext cx="12332494" cy="6973622"/>
          </a:xfrm>
          <a:prstGeom prst="rect">
            <a:avLst/>
          </a:prstGeom>
        </p:spPr>
        <p:txBody>
          <a:bodyPr/>
          <a:lstStyle/>
          <a:p>
            <a:pPr/>
            <a:r>
              <a:t>Джон Кеннет Гелбрэйт еще много лет назад сказал, что цель корпораций — </a:t>
            </a:r>
            <a:r>
              <a:rPr u="sng"/>
              <a:t>ПОГЛОТИТЬ ВСЕ</a:t>
            </a:r>
            <a:r>
              <a:t>. У раковой опухоли тоже такая цель. На самом деле, у любой существующей популяции такая же цель, но проблемы возникают только в том случае, если это стремление не уравновешивается балансирующим циклом обратной связи на более высоком уровне в системе.</a:t>
            </a:r>
          </a:p>
          <a:p>
            <a:pPr/>
            <a:r>
              <a:t>Если такой цикл есть, то он никогда не позволит одной популяции захватить мир. Цель поддержания на рынке здоровой конкуренции должна превалировать над попытками каждой отдельно взятой корпорации устранить своих конкурентов, точно так же как в экосистемах цель поддержания разных популяций в равновесии должна доминировать над целью каждой отдельно взятой популяции размножаться без ограничений.</a:t>
            </a:r>
          </a:p>
        </p:txBody>
      </p:sp>
      <p:sp>
        <p:nvSpPr>
          <p:cNvPr id="33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Мы уже говорили, что даже если поменять в системе всех игроков, то ничего не изменится, если сама система останется той же. Из этого есть только одно исключение: если замена одного из игроков (кого-то, находящегося на вершине) приведет к тому, что измени"/>
          <p:cNvSpPr txBox="1"/>
          <p:nvPr>
            <p:ph type="body" idx="21"/>
          </p:nvPr>
        </p:nvSpPr>
        <p:spPr>
          <a:xfrm>
            <a:off x="336153" y="2164689"/>
            <a:ext cx="12332494" cy="4916222"/>
          </a:xfrm>
          <a:prstGeom prst="rect">
            <a:avLst/>
          </a:prstGeom>
        </p:spPr>
        <p:txBody>
          <a:bodyPr/>
          <a:lstStyle/>
          <a:p>
            <a:pPr/>
            <a:r>
              <a:t>Мы уже говорили, что даже если поменять в системе всех игроков, то ничего не изменится, если сама система останется той же. Из этого есть только одно исключение: если замена одного из игроков (кого-то, находящегося на вершине) приведет к тому, что </a:t>
            </a:r>
            <a:r>
              <a:rPr u="sng"/>
              <a:t>изменится цель системы</a:t>
            </a:r>
            <a:r>
              <a:t>. Иногда (хотя очень не часто) бывает, что новый лидер организации — от Дартмутского колледжа до нацистской Германии — приходит, объявляет новую цель, и сотни, тысячи, а то и миллионы разумных, рассудительных людей идут в совершенно другом направлении.</a:t>
            </a:r>
          </a:p>
        </p:txBody>
      </p:sp>
      <p:sp>
        <p:nvSpPr>
          <p:cNvPr id="33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Такого эффекта добился Рональд Рейган, и все мы видели, что это работает. Незадолго до того, как Рейган пришел в Белый дом, президент США мог заявить: «Не спрашивайте, что правительство может сделать для вас. Спросите, что вы можете сделать для правитель"/>
          <p:cNvSpPr txBox="1"/>
          <p:nvPr>
            <p:ph type="body" idx="21"/>
          </p:nvPr>
        </p:nvSpPr>
        <p:spPr>
          <a:xfrm>
            <a:off x="336153" y="412089"/>
            <a:ext cx="12332494" cy="8421422"/>
          </a:xfrm>
          <a:prstGeom prst="rect">
            <a:avLst/>
          </a:prstGeom>
        </p:spPr>
        <p:txBody>
          <a:bodyPr/>
          <a:lstStyle/>
          <a:p>
            <a:pPr/>
            <a:r>
              <a:t>Такого эффекта добился Рональд Рейган, и все мы видели, что это работает. Незадолго до того, как Рейган пришел в Белый дом, президент США мог заявить: «Не спрашивайте, что правительство может сделать для вас. Спросите, что вы можете сделать для правительства». И никто возразить не смел. Рейган же неоднократно говорил, что цель не в том, чтобы заставить людей помогать правительству или заставить правительство помогать людям, а в том, чтобы оно слезло с наших плеч.  </a:t>
            </a:r>
          </a:p>
          <a:p>
            <a:pPr/>
            <a:r>
              <a:t>Кто-то может возразить, что это стало возможным только потому, что в больших системах назрели изменения и возросло влияние корпораций на руководство страны. Но со времен Рейгана интонации и содержание речей в США и по всему миру очень сильно изменились. Это доказательство того, что постановка новой цели, ее формулирование, повторение, разъяснение, защита, отстаивание — очень сильные точки воздействия.</a:t>
            </a:r>
          </a:p>
        </p:txBody>
      </p:sp>
      <p:sp>
        <p:nvSpPr>
          <p:cNvPr id="33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2. Система взглядов и понятий: мировоззрение, в рамках которого построена система — ее цели, структура, правила, запаздывания и другие параметры…"/>
          <p:cNvSpPr txBox="1"/>
          <p:nvPr>
            <p:ph type="body" idx="21"/>
          </p:nvPr>
        </p:nvSpPr>
        <p:spPr>
          <a:xfrm>
            <a:off x="336153" y="1840839"/>
            <a:ext cx="12332494" cy="5563922"/>
          </a:xfrm>
          <a:prstGeom prst="rect">
            <a:avLst/>
          </a:prstGeom>
        </p:spPr>
        <p:txBody>
          <a:bodyPr/>
          <a:lstStyle/>
          <a:p>
            <a:pPr>
              <a:defRPr b="1" u="sng"/>
            </a:pPr>
            <a:r>
              <a:t>2. Система взглядов и понятий: мировоззрение, в рамках которого построена система — ее цели, структура, правила, запаздывания и другие параметры</a:t>
            </a:r>
          </a:p>
          <a:p>
            <a:pPr/>
            <a:r>
              <a:t>У Джея Форрестера была еще одна поговорка про системы: «Не имеет значения, как написаны налоговые законы страны. Важно лишь то, какие налоги общество считает справедливыми». Что бы ни говорил закон, но за счет честной и нечестной игры, сложностей, послаблений, вычетов, жульничества и постоянного перекраивания правил фактическая собираемость налогов всегда будет зависеть от сложившихся в обществе представлений о «справедливости».</a:t>
            </a:r>
          </a:p>
        </p:txBody>
      </p:sp>
      <p:sp>
        <p:nvSpPr>
          <p:cNvPr id="34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Разделяемые всем обществом идеи и понятия, нигде не записанные положения и нормы образуют парадигму, систему взглядов, характерную для этого общества, — набор представлений, как работает этот мир. Это нигде не записано потому, что в этом просто нет нужды"/>
          <p:cNvSpPr txBox="1"/>
          <p:nvPr>
            <p:ph type="body" idx="21"/>
          </p:nvPr>
        </p:nvSpPr>
        <p:spPr>
          <a:xfrm>
            <a:off x="336153" y="94589"/>
            <a:ext cx="12332494" cy="9056422"/>
          </a:xfrm>
          <a:prstGeom prst="rect">
            <a:avLst/>
          </a:prstGeom>
        </p:spPr>
        <p:txBody>
          <a:bodyPr/>
          <a:lstStyle/>
          <a:p>
            <a:pPr/>
            <a:r>
              <a:t>Разделяемые всем обществом идеи и понятия, нигде не записанные положения и нормы образуют парадигму, систему взглядов, характерную для этого общества, — набор представлений, как работает этот мир. Это нигде не записано потому, что в этом просто нет нужды — все и так их знают.    </a:t>
            </a:r>
          </a:p>
          <a:p>
            <a:pPr marL="444500" indent="-444500">
              <a:buSzPct val="145000"/>
              <a:buChar char="•"/>
            </a:pPr>
            <a:r>
              <a:t>Деньгами можно измерять реальные вещи, у денег есть цена, следовательно, те, кому платят меньше, в буквальном смысле слова стоят дешевле. </a:t>
            </a:r>
          </a:p>
          <a:p>
            <a:pPr marL="444500" indent="-444500">
              <a:buSzPct val="145000"/>
              <a:buChar char="•"/>
            </a:pPr>
            <a:r>
              <a:t>Рост — это благо. </a:t>
            </a:r>
          </a:p>
          <a:p>
            <a:pPr marL="444500" indent="-444500">
              <a:buSzPct val="145000"/>
              <a:buChar char="•"/>
            </a:pPr>
            <a:r>
              <a:t>Не надо ждать милостей от природы, взять их у нее — наша задача. </a:t>
            </a:r>
          </a:p>
          <a:p>
            <a:pPr marL="444500" indent="-444500">
              <a:buSzPct val="145000"/>
              <a:buChar char="•"/>
            </a:pPr>
            <a:r>
              <a:t>С появлением Homo sapiens эволюция остановилась. </a:t>
            </a:r>
          </a:p>
          <a:p>
            <a:pPr marL="444500" indent="-444500">
              <a:buSzPct val="145000"/>
              <a:buChar char="•"/>
            </a:pPr>
            <a:r>
              <a:t>Отдельные люди могут «владеть» землей... </a:t>
            </a:r>
          </a:p>
          <a:p>
            <a:pPr/>
            <a:r>
              <a:t>Вот всего несколько из таких общепринятых утверждений со временной западной культуры. Все они противоречат представлениям многих других культур — в них подобные утверждения вовсе не считаются очевидными.</a:t>
            </a:r>
          </a:p>
        </p:txBody>
      </p:sp>
      <p:sp>
        <p:nvSpPr>
          <p:cNvPr id="34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Еще один классический пример Форрестер приводит в своем исследовании динамики развития города, опубликованном в 1969 г.: выдача субсидий малодоходным домовладениям тоже является ключевой точкой. Чем меньше таких субсидий, тем лучше городу, в том числе бе"/>
          <p:cNvSpPr txBox="1"/>
          <p:nvPr>
            <p:ph type="body" idx="21"/>
          </p:nvPr>
        </p:nvSpPr>
        <p:spPr>
          <a:xfrm>
            <a:off x="336153" y="412089"/>
            <a:ext cx="12332494" cy="8421422"/>
          </a:xfrm>
          <a:prstGeom prst="rect">
            <a:avLst/>
          </a:prstGeom>
        </p:spPr>
        <p:txBody>
          <a:bodyPr/>
          <a:lstStyle/>
          <a:p>
            <a:pPr/>
            <a:r>
              <a:t>Еще один классический пример Форрестер приводит в своем исследовании динамики развития города, опубликованном в 1969 г.: выдача субсидий малодоходным домовладениям тоже является ключевой точкой. Чем меньше таких субсидий, тем лучше городу, в том числе беднейшим его жителям. Результаты моделирования появились как раз в тот момент, когда программы субсидирования малодоходных домовладений были в самом разгаре и проводились по всей стране, поэтому Форрестера осмеяли. Но с тех пор большинство проектов по субсидированию свернули, причем практически во всех городах.</a:t>
            </a:r>
          </a:p>
          <a:p>
            <a:pPr/>
            <a:r>
              <a:t>«Это противоречит интуиции», — часто повторял Форрестер, описывая сложные системы. Ключевые точки и рычаги воздействия часто не понятны на уровне интуиции. А если мы интуитивно чувствуем, какой этот рычаг то все равно часто используем его не в ту сторону, систематически осложняя проблемы, которые пытаемся решить.</a:t>
            </a:r>
          </a:p>
        </p:txBody>
      </p:sp>
      <p:sp>
        <p:nvSpPr>
          <p:cNvPr id="132"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Устоявшиеся взгляды и понятия — это источники в системах. Именно на них, на принятых всеми общественных представлениях о природе реальности основаны цели систем, информационные и физические потоки, обратные связи, запасы и все прочее, что связано с систе"/>
          <p:cNvSpPr txBox="1"/>
          <p:nvPr>
            <p:ph type="body" idx="21"/>
          </p:nvPr>
        </p:nvSpPr>
        <p:spPr>
          <a:xfrm>
            <a:off x="336153" y="342239"/>
            <a:ext cx="12332494" cy="8561122"/>
          </a:xfrm>
          <a:prstGeom prst="rect">
            <a:avLst/>
          </a:prstGeom>
        </p:spPr>
        <p:txBody>
          <a:bodyPr/>
          <a:lstStyle/>
          <a:p>
            <a:pPr/>
            <a:r>
              <a:t>Устоявшиеся взгляды и понятия — это источники в системах. Именно на них, на принятых всеми общественных представлениях о природе реальности основаны цели систем, информационные и физические потоки, обратные связи, запасы и все прочее, что связано с системами. Лучше всего об этом сказал Ральф Уолдо Эмерсон:</a:t>
            </a:r>
          </a:p>
          <a:p>
            <a:pPr/>
            <a:r>
              <a:t>«</a:t>
            </a:r>
            <a:r>
              <a:rPr i="1"/>
              <a:t>Каждая нация и каждый человек немедленно окружает себя материальными предметами, которые в точности соответствуют... их уровню мышления. Посмотрите, как любое истинное или ложное утверждение, любая мысль любого человека приобретает форму обществ, языка, городов, домов, церемоний, газет. Посмотрите, каковы понятия сегодняшнего дня... доски, кирпич, известь и камень обретают общепонятную форму, подчиняясь главной идее, царящей в умах многих. ... Из этого следует, разумеется, что малейшее расширение понятий... может привести к поразительным изменениям во внешних проявлениях».</a:t>
            </a:r>
          </a:p>
        </p:txBody>
      </p:sp>
      <p:sp>
        <p:nvSpPr>
          <p:cNvPr id="34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Древние египтяне построили пирамиды, потому что верили в загробную жизнь.…"/>
          <p:cNvSpPr txBox="1"/>
          <p:nvPr>
            <p:ph type="body" idx="21"/>
          </p:nvPr>
        </p:nvSpPr>
        <p:spPr>
          <a:xfrm>
            <a:off x="336153" y="881989"/>
            <a:ext cx="12332494" cy="7481622"/>
          </a:xfrm>
          <a:prstGeom prst="rect">
            <a:avLst/>
          </a:prstGeom>
        </p:spPr>
        <p:txBody>
          <a:bodyPr/>
          <a:lstStyle/>
          <a:p>
            <a:pPr marL="444500" indent="-444500">
              <a:buSzPct val="145000"/>
              <a:buChar char="•"/>
            </a:pPr>
            <a:r>
              <a:t>Древние египтяне построили пирамиды, потому что верили в загробную жизнь. </a:t>
            </a:r>
          </a:p>
          <a:p>
            <a:pPr marL="444500" indent="-444500">
              <a:buSzPct val="145000"/>
              <a:buChar char="•"/>
            </a:pPr>
            <a:r>
              <a:t>Мы строим небоскребы, потому что верим, что площади в деловом центре города имеют огромную ценность. </a:t>
            </a:r>
          </a:p>
          <a:p>
            <a:pPr marL="444500" indent="-444500">
              <a:buSzPct val="145000"/>
              <a:buChar char="•"/>
            </a:pPr>
            <a:r>
              <a:t>И Коперник с Кеплером, показавшие, что Земля вовсе не центр вселенной, </a:t>
            </a:r>
          </a:p>
          <a:p>
            <a:pPr marL="444500" indent="-444500">
              <a:buSzPct val="145000"/>
              <a:buChar char="•"/>
            </a:pPr>
            <a:r>
              <a:t>и Эйнштейн с его гипотезами о взаимном превращении материи и энергии, </a:t>
            </a:r>
          </a:p>
          <a:p>
            <a:pPr marL="444500" indent="-444500">
              <a:buSzPct val="145000"/>
              <a:buChar char="•"/>
            </a:pPr>
            <a:r>
              <a:t>и Адам Смит, заявивший, что эгоистические побуждения отдельных игроков на рынке волшебным образом приводят к общественному благу, </a:t>
            </a:r>
          </a:p>
          <a:p>
            <a:pPr/>
            <a:r>
              <a:t>— все они вызвали пересмотр сложившихся взглядов и понятий, использовали это как мощный рычаг, позволивший в итоге преобразовать систему.</a:t>
            </a:r>
          </a:p>
        </p:txBody>
      </p:sp>
      <p:sp>
        <p:nvSpPr>
          <p:cNvPr id="35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Вы можете сказать, что сложившиеся взгляды изменить труднее, чем что-либо другое в системе, и что поэтому следовало бы отнести этот пункт в самый низ нашего списка, а не ставить на второе место.…"/>
          <p:cNvSpPr txBox="1"/>
          <p:nvPr>
            <p:ph type="body" idx="21"/>
          </p:nvPr>
        </p:nvSpPr>
        <p:spPr>
          <a:xfrm>
            <a:off x="336153" y="945489"/>
            <a:ext cx="12332494" cy="7354622"/>
          </a:xfrm>
          <a:prstGeom prst="rect">
            <a:avLst/>
          </a:prstGeom>
        </p:spPr>
        <p:txBody>
          <a:bodyPr/>
          <a:lstStyle/>
          <a:p>
            <a:pPr/>
            <a:r>
              <a:t>Вы можете сказать, что сложившиеся взгляды изменить труднее, чем что-либо другое в системе, и что поэтому следовало бы отнести этот пункт в самый низ нашего списка, а не ставить на второе место. </a:t>
            </a:r>
          </a:p>
          <a:p>
            <a:pPr>
              <a:defRPr u="sng"/>
            </a:pPr>
            <a:r>
              <a:t>Но в изменении мировоззрения нет ничего, что заставляло бы этот процесс всегда идти медленно — ни с физической точки зрения, ни исходя из соображений стоимости и затрат. </a:t>
            </a:r>
          </a:p>
          <a:p>
            <a:pPr/>
            <a:r>
              <a:t>У отдельно взятого человека изменение мнения может произойти за долю секунды. </a:t>
            </a:r>
          </a:p>
          <a:p>
            <a:pPr/>
            <a:r>
              <a:t>Иногда достаточно одного мгновения, чтобы пелена спала с глаз, и человек обрел новое видение. </a:t>
            </a:r>
          </a:p>
          <a:p>
            <a:pPr/>
            <a:r>
              <a:t>С обществами в целом, конечно, сложнее — они противостоят изменениям в устоявшихся представлениях гораздо сильнее, чем любым другим.</a:t>
            </a:r>
          </a:p>
        </p:txBody>
      </p:sp>
      <p:sp>
        <p:nvSpPr>
          <p:cNvPr id="35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Как же можно изменить парадигму, сложившуюся систему взглядов? Томас Кун, автор замечательной книги о самых значимых изменениях в научном мировоззрении, может многое рассказать на эту тему.…"/>
          <p:cNvSpPr txBox="1"/>
          <p:nvPr>
            <p:ph type="body" idx="21"/>
          </p:nvPr>
        </p:nvSpPr>
        <p:spPr>
          <a:xfrm>
            <a:off x="336153" y="945489"/>
            <a:ext cx="12332494" cy="7354622"/>
          </a:xfrm>
          <a:prstGeom prst="rect">
            <a:avLst/>
          </a:prstGeom>
        </p:spPr>
        <p:txBody>
          <a:bodyPr/>
          <a:lstStyle/>
          <a:p>
            <a:pPr/>
            <a:r>
              <a:t>Как же можно изменить парадигму, сложившуюся систему взглядов? Томас Кун, автор замечательной книги о самых значимых изменениях в научном мировоззрении, может многое рассказать на эту тему.  </a:t>
            </a:r>
          </a:p>
          <a:p>
            <a:pPr marL="444500" indent="-444500">
              <a:buSzPct val="145000"/>
              <a:buChar char="•"/>
            </a:pPr>
            <a:r>
              <a:t>Надо сосредотачиваться на тех отклонениях и сбоях, которые старые теории не объясняют. </a:t>
            </a:r>
          </a:p>
          <a:p>
            <a:pPr marL="444500" indent="-444500">
              <a:buSzPct val="145000"/>
              <a:buChar char="•"/>
            </a:pPr>
            <a:r>
              <a:t>Надо продолжать рассказывать и действовать, открыто и уверенно, с позиций новой теории. </a:t>
            </a:r>
          </a:p>
          <a:p>
            <a:pPr marL="444500" indent="-444500">
              <a:buSzPct val="145000"/>
              <a:buChar char="•"/>
            </a:pPr>
            <a:r>
              <a:t>Продвигать людей, исповедующих новую парадигму, на позиции, обеспечивающие публичность и власть. </a:t>
            </a:r>
          </a:p>
          <a:p>
            <a:pPr marL="444500" indent="-444500">
              <a:buSzPct val="145000"/>
              <a:buChar char="•"/>
            </a:pPr>
            <a:r>
              <a:t>Не тратить время на тех, кто ставит палки в колеса, а работать с теми кто способен к изменениям, и с теми, кто обладает открытым мышлением, — таких людей очень много.</a:t>
            </a:r>
          </a:p>
        </p:txBody>
      </p:sp>
      <p:sp>
        <p:nvSpPr>
          <p:cNvPr id="35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Специалисты по моделированию систем говорят, что мы меняем собственную парадигму, личную систему взглядов, выстраивая модель системы, и это позволяет нам выйти за ее пределы и посмотреть на нее со стороны.…"/>
          <p:cNvSpPr txBox="1"/>
          <p:nvPr>
            <p:ph type="body" idx="21"/>
          </p:nvPr>
        </p:nvSpPr>
        <p:spPr>
          <a:xfrm>
            <a:off x="336153" y="2761589"/>
            <a:ext cx="12332494" cy="3722422"/>
          </a:xfrm>
          <a:prstGeom prst="rect">
            <a:avLst/>
          </a:prstGeom>
        </p:spPr>
        <p:txBody>
          <a:bodyPr/>
          <a:lstStyle/>
          <a:p>
            <a:pPr/>
            <a:r>
              <a:t>Специалисты по моделированию систем говорят, что мы меняем собственную парадигму, личную систему взглядов, выстраивая модель системы, и это позволяет нам выйти за ее пределы и посмотреть на нее со стороны. </a:t>
            </a:r>
          </a:p>
          <a:p>
            <a:pPr/>
            <a:r>
              <a:t>А только так мы сможем ее понять.</a:t>
            </a:r>
          </a:p>
          <a:p>
            <a:pPr/>
            <a:r>
              <a:t>Я могу подтвердить это: мое собственное мировоззрение изменялось именно так.</a:t>
            </a:r>
          </a:p>
        </p:txBody>
      </p:sp>
      <p:sp>
        <p:nvSpPr>
          <p:cNvPr id="36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1. Расширять границы мировоззрения…"/>
          <p:cNvSpPr txBox="1"/>
          <p:nvPr>
            <p:ph type="body" idx="21"/>
          </p:nvPr>
        </p:nvSpPr>
        <p:spPr>
          <a:xfrm>
            <a:off x="336153" y="824839"/>
            <a:ext cx="12332494" cy="7595922"/>
          </a:xfrm>
          <a:prstGeom prst="rect">
            <a:avLst/>
          </a:prstGeom>
        </p:spPr>
        <p:txBody>
          <a:bodyPr/>
          <a:lstStyle/>
          <a:p>
            <a:pPr>
              <a:defRPr b="1" u="sng"/>
            </a:pPr>
            <a:r>
              <a:t>1. Расширять границы мировоззрения</a:t>
            </a:r>
          </a:p>
          <a:p>
            <a:pPr/>
            <a:r>
              <a:t>Существует рычаг воздействия, который даже мощнее, чем изменение взглядов и убеждений. Он состоит в том, чтобы человек не был рабом теорий и представлений, а оставался свободным и гибким. Чтобы осознавал, что никакая теория не может претендовать на абсолютную истинность, и что всё, что мы знаем о мире, на самом деле лишь малая и крайне ограниченная часть огромной и удивительной Вселенной, лежащей далеко за пределами человеческого понимания. Чтобы мог нутром почувствовать, что у всех представлений есть рамки, и что само это представление тоже имеет определенные рамки, и что само осмысление этого — невероятно увлекательное занятие. </a:t>
            </a:r>
          </a:p>
          <a:p>
            <a:pPr>
              <a:defRPr u="sng"/>
            </a:pPr>
            <a:r>
              <a:t>Я знаю, что ничего не знаю. У буддистов состояние этого «незнания» называется просветлением.</a:t>
            </a:r>
          </a:p>
        </p:txBody>
      </p:sp>
      <p:sp>
        <p:nvSpPr>
          <p:cNvPr id="36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Тем, кто цепляется за устоявшиеся взгляды (а это многие из нас), полезно представить себе такую возможность: что всё, что им кажется знакомым и хорошо известным, на самом деле не имеет смысла и вообще действует с точностью до наоборот.…"/>
          <p:cNvSpPr txBox="1"/>
          <p:nvPr>
            <p:ph type="body" idx="21"/>
          </p:nvPr>
        </p:nvSpPr>
        <p:spPr>
          <a:xfrm>
            <a:off x="336153" y="335889"/>
            <a:ext cx="12332494" cy="8573822"/>
          </a:xfrm>
          <a:prstGeom prst="rect">
            <a:avLst/>
          </a:prstGeom>
        </p:spPr>
        <p:txBody>
          <a:bodyPr/>
          <a:lstStyle/>
          <a:p>
            <a:pPr/>
            <a:r>
              <a:t>Тем, кто цепляется за устоявшиеся взгляды (а это многие из нас), полезно представить себе такую возможность: что всё, что им кажется знакомым и хорошо известным, на самом деле не имеет смысла и вообще действует с точностью до наоборот.</a:t>
            </a:r>
          </a:p>
          <a:p>
            <a:pPr marL="444500" indent="-444500">
              <a:buSzPct val="145000"/>
              <a:buChar char="•"/>
            </a:pPr>
            <a:r>
              <a:t>Нет ни власти, ни контроля, ни понимания. </a:t>
            </a:r>
          </a:p>
          <a:p>
            <a:pPr marL="444500" indent="-444500">
              <a:buSzPct val="145000"/>
              <a:buChar char="•"/>
            </a:pPr>
            <a:r>
              <a:t>У жизни нет цели. </a:t>
            </a:r>
          </a:p>
          <a:p>
            <a:pPr marL="444500" indent="-444500">
              <a:buSzPct val="145000"/>
              <a:buChar char="•"/>
            </a:pPr>
            <a:r>
              <a:t>Тем более нет смысла в том, чтобы что-то делать. </a:t>
            </a:r>
          </a:p>
          <a:p>
            <a:pPr marL="444500" indent="-444500">
              <a:buSzPct val="145000"/>
              <a:buChar char="•"/>
            </a:pPr>
            <a:r>
              <a:t>В любом мировоззрении нет 100%-й однозначности. </a:t>
            </a:r>
          </a:p>
          <a:p>
            <a:pPr marL="444500" indent="-444500">
              <a:buSzPct val="145000"/>
              <a:buChar char="•"/>
            </a:pPr>
            <a:r>
              <a:t>Но при этом любой, кто удосужился задуматься на эту тему — неважно, на каком этапе, и неважно, один раз или много — отмечает, что само это размышление позволило сделать качественный скачок. </a:t>
            </a:r>
          </a:p>
          <a:p>
            <a:pPr marL="444500" indent="-444500">
              <a:buSzPct val="145000"/>
              <a:buChar char="•"/>
            </a:pPr>
            <a:r>
              <a:t>Если все представления неверны, то вы можете выбирать из них любое, которое позволит достичь цели. Если вы не знаете, где найти цель, — прислушайтесь к Вселенной.</a:t>
            </a:r>
          </a:p>
        </p:txBody>
      </p:sp>
      <p:sp>
        <p:nvSpPr>
          <p:cNvPr id="36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Только так, преодолев границы парадигмы, люди избавляются от зависимостей, живут с радостью, низвергают империи, погибают на кресте, сгорают на кострах инквизиции, томятся в заключении или гибнут от выстрела убийцы, но зато их влияние распространяется на"/>
          <p:cNvSpPr txBox="1"/>
          <p:nvPr>
            <p:ph type="body" idx="21"/>
          </p:nvPr>
        </p:nvSpPr>
        <p:spPr>
          <a:xfrm>
            <a:off x="336153" y="945489"/>
            <a:ext cx="12332494" cy="7354622"/>
          </a:xfrm>
          <a:prstGeom prst="rect">
            <a:avLst/>
          </a:prstGeom>
        </p:spPr>
        <p:txBody>
          <a:bodyPr/>
          <a:lstStyle/>
          <a:p>
            <a:pPr/>
            <a:r>
              <a:t>Только так, преодолев границы парадигмы, люди избавляются от зависимостей, живут с радостью, низвергают империи, погибают на кресте, сгорают на кострах инквизиции, томятся в заключении или гибнут от выстрела убийцы, но зато их влияние распространяется на тысячи лет.</a:t>
            </a:r>
          </a:p>
          <a:p>
            <a:pPr/>
            <a:r>
              <a:t>Можно еще очень многое рассказать о том, как воздействовать на систему и к какому пункту в нашем списке это отнести. </a:t>
            </a:r>
          </a:p>
          <a:p>
            <a:pPr/>
            <a:r>
              <a:t>Этот список не абсолютен, не считайте его окончательным. </a:t>
            </a:r>
          </a:p>
          <a:p>
            <a:pPr/>
            <a:r>
              <a:t>К каждому пункту можно придумать исключения, чтобы переместить его выше или ниже по списку в зависимости от силы воздействия. </a:t>
            </a:r>
          </a:p>
          <a:p>
            <a:pPr/>
            <a:r>
              <a:t>Он формировался в нашем подсознании многие годы, но это вовсе не сделало нас сверхлюдьми. </a:t>
            </a:r>
          </a:p>
        </p:txBody>
      </p:sp>
      <p:sp>
        <p:nvSpPr>
          <p:cNvPr id="36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Чем сильнее рычаг воздействия, тем больше система будет сопротивляться изменениям, — вот почему общество часто избавляется от тех, кто движет его вперед.…"/>
          <p:cNvSpPr txBox="1"/>
          <p:nvPr>
            <p:ph type="body" idx="21"/>
          </p:nvPr>
        </p:nvSpPr>
        <p:spPr>
          <a:xfrm>
            <a:off x="336153" y="1072489"/>
            <a:ext cx="12332494" cy="7100622"/>
          </a:xfrm>
          <a:prstGeom prst="rect">
            <a:avLst/>
          </a:prstGeom>
        </p:spPr>
        <p:txBody>
          <a:bodyPr/>
          <a:lstStyle/>
          <a:p>
            <a:pPr>
              <a:defRPr u="sng"/>
            </a:pPr>
            <a:r>
              <a:t>Чем сильнее рычаг воздействия, тем больше система будет сопротивляться изменениям, — вот почему общество часто избавляется от тех, кто движет его вперед.</a:t>
            </a:r>
          </a:p>
          <a:p>
            <a:pPr/>
            <a:r>
              <a:rPr u="sng"/>
              <a:t>Ключевые точки далеко не всегда доступны</a:t>
            </a:r>
            <a:r>
              <a:t>, даже если нам известно, где они и в каком направлении на них воздействовать. Достичь мастерства трудно. Нужно много работать (касается ли это детального анализа систем или внимательного отбора взглядов и представлений), чтобы понять, что на самом деле мы ничего не знаем. </a:t>
            </a:r>
          </a:p>
          <a:p>
            <a:pPr/>
            <a:r>
              <a:t>К тому же похоже, что настоящее мастерство заключается не в том, чтобы давить на рычаги воздействия, а в том, </a:t>
            </a:r>
            <a:r>
              <a:rPr u="sng"/>
              <a:t>чтобы иметь проницательность</a:t>
            </a:r>
            <a:r>
              <a:t>, волю и некоторую толику безумства для того, чтобы </a:t>
            </a:r>
            <a:r>
              <a:rPr u="sng"/>
              <a:t>позволить системе жить своей жизнью и действовать с ней в такт.</a:t>
            </a:r>
          </a:p>
        </p:txBody>
      </p:sp>
      <p:sp>
        <p:nvSpPr>
          <p:cNvPr id="37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Я знаю несколько очень непростых и требующих времени способов для поиска точек воздействия в сложных динамических системах. Дайте мне несколько месяцев или лет, и я вам их найду. Но имеющийся горький опыт подсказывает, что они будут настолько противоречи"/>
          <p:cNvSpPr txBox="1"/>
          <p:nvPr>
            <p:ph type="body" idx="21"/>
          </p:nvPr>
        </p:nvSpPr>
        <p:spPr>
          <a:xfrm>
            <a:off x="336153" y="653389"/>
            <a:ext cx="12332494" cy="7938822"/>
          </a:xfrm>
          <a:prstGeom prst="rect">
            <a:avLst/>
          </a:prstGeom>
        </p:spPr>
        <p:txBody>
          <a:bodyPr/>
          <a:lstStyle/>
          <a:p>
            <a:pPr/>
            <a:r>
              <a:t>Я знаю несколько очень непростых и требующих времени способов для поиска точек воздействия в сложных динамических системах. Дайте мне несколько месяцев или лет, и я вам их найду. Но имеющийся горький опыт подсказывает, что они будут настолько противоречить интуиции, что никто мне все равно не поверит. От этого опускаются руки, особенно у тех, кто не просто стремится понять сложные системы, а хочет изменить мир к лучшему.</a:t>
            </a:r>
          </a:p>
          <a:p>
            <a:pPr/>
            <a:r>
              <a:t>В один из таких сложных моментов (это было во время встречи, посвященной последствиям различных режимов торговли в мире) мне пришло в голову составить список участков, на которые можно воздействовать в системах. Этот список ни в коем случае не догма, я буду лишь приветствовать предложения по его доработке. Он родился благодаря многолетнему детальному анализу самых разных систем, проведенному очень одаренными людьми. </a:t>
            </a:r>
          </a:p>
        </p:txBody>
      </p:sp>
      <p:sp>
        <p:nvSpPr>
          <p:cNvPr id="135"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