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“Type a quote here.”"/>
          <p:cNvSpPr txBox="1"/>
          <p:nvPr>
            <p:ph type="body" sz="quarter" idx="21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/>
          <p:nvPr>
            <p:ph type="body" sz="quarter" idx="21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Системный Анализ…"/>
          <p:cNvSpPr txBox="1"/>
          <p:nvPr>
            <p:ph type="ctrTitle"/>
          </p:nvPr>
        </p:nvSpPr>
        <p:spPr>
          <a:xfrm>
            <a:off x="1270000" y="1193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Краткий обзор.</a:t>
            </a:r>
            <a:br/>
            <a:r>
              <a:t>Базовые термины</a:t>
            </a:r>
          </a:p>
        </p:txBody>
      </p:sp>
      <p:sp>
        <p:nvSpPr>
          <p:cNvPr id="118" name="Алексей Рыхальский…"/>
          <p:cNvSpPr txBox="1"/>
          <p:nvPr>
            <p:ph type="subTitle" sz="quarter" idx="1"/>
          </p:nvPr>
        </p:nvSpPr>
        <p:spPr>
          <a:xfrm>
            <a:off x="1270000" y="5435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Алексей Рыхальский</a:t>
            </a:r>
          </a:p>
          <a:p>
            <a:pPr defTabSz="537463">
              <a:defRPr sz="3404"/>
            </a:pPr>
            <a:r>
              <a:t>2017</a:t>
            </a:r>
          </a:p>
        </p:txBody>
      </p:sp>
      <p:sp>
        <p:nvSpPr>
          <p:cNvPr id="11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Неизменные, постоянные во времени системы, напротив, могут быть очень хрупкими.…"/>
          <p:cNvSpPr txBox="1"/>
          <p:nvPr>
            <p:ph type="body" idx="21"/>
          </p:nvPr>
        </p:nvSpPr>
        <p:spPr>
          <a:xfrm>
            <a:off x="336153" y="1720189"/>
            <a:ext cx="12332494" cy="58052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Неизменные, постоянные во времени системы, напротив, могут быть очень хрупкими. </a:t>
            </a:r>
          </a:p>
          <a:p>
            <a:pPr/>
            <a:r>
              <a:t>Различие между неподвижной стабильностью и динамической устойчивостью очень важно. </a:t>
            </a:r>
          </a:p>
          <a:p>
            <a:pPr/>
            <a:r>
              <a:t>Статичную стабильность можно увидеть. Ее параметры можно измерить в любой момент времени — сейчас, через неделю, через год. </a:t>
            </a:r>
          </a:p>
          <a:p>
            <a:pPr/>
            <a:r>
              <a:t>Упругость и способность переносить внешние воздействия разглядеть необычайно трудно, если только вы не превысите пределы устойчивости, не повредите балансирующие циклы и не разрушите всю структуру системы. </a:t>
            </a:r>
          </a:p>
        </p:txBody>
      </p:sp>
      <p:sp>
        <p:nvSpPr>
          <p:cNvPr id="1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оведение систем…"/>
          <p:cNvSpPr txBox="1"/>
          <p:nvPr/>
        </p:nvSpPr>
        <p:spPr>
          <a:xfrm>
            <a:off x="1270000" y="3669639"/>
            <a:ext cx="10464800" cy="2414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/>
            </a:pPr>
            <a:r>
              <a:t>Поведение систем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События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Поведение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Структура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Системный анализ - научный метод познания, представляющий собой последовательность действий по установлению структурных связей между элементами исследуемой системы.  Опирается на комплекс общенаучных, экспериментальных, естественнонаучных, статистических"/>
          <p:cNvSpPr txBox="1"/>
          <p:nvPr/>
        </p:nvSpPr>
        <p:spPr>
          <a:xfrm>
            <a:off x="1390683" y="2852277"/>
            <a:ext cx="10223435" cy="4049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4200"/>
              </a:spcBef>
              <a:buClr>
                <a:srgbClr val="FFFFFF"/>
              </a:buClr>
              <a:defRPr b="0" sz="3200"/>
            </a:pPr>
            <a:r>
              <a:rPr b="1" i="1" u="sng"/>
              <a:t>Системный анализ</a:t>
            </a:r>
            <a:r>
              <a:t> - научный метод познания, представляющий собой последовательность действий по установлению структурных связей между элементами исследуемой системы. </a:t>
            </a:r>
            <a:br/>
            <a:r>
              <a:t>Опирается на комплекс общенаучных, экспериментальных, естественнонаучных, статистических, математических методов.</a:t>
            </a:r>
          </a:p>
        </p:txBody>
      </p:sp>
      <p:sp>
        <p:nvSpPr>
          <p:cNvPr id="12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Система - это множество элементов,  находящихся в отношениях и связях друг с другом,  которое образует определённую целостность и обладают общей целью"/>
          <p:cNvSpPr txBox="1"/>
          <p:nvPr>
            <p:ph type="subTitle" sz="half" idx="1"/>
          </p:nvPr>
        </p:nvSpPr>
        <p:spPr>
          <a:xfrm>
            <a:off x="1270000" y="3393727"/>
            <a:ext cx="10464800" cy="2966146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4200"/>
              </a:spcBef>
              <a:defRPr sz="3200"/>
            </a:pPr>
            <a:r>
              <a:rPr b="1" i="1" u="sng"/>
              <a:t>Система</a:t>
            </a:r>
            <a:r>
              <a:t> - это множество элементов, </a:t>
            </a:r>
            <a:br/>
            <a:r>
              <a:t>находящихся в отношениях и связях друг с другом, </a:t>
            </a:r>
            <a:br/>
            <a:r>
              <a:t>которое образует определённую целостность и обладают общей целью</a:t>
            </a:r>
          </a:p>
        </p:txBody>
      </p:sp>
      <p:sp>
        <p:nvSpPr>
          <p:cNvPr id="12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онятие «назначение» в основном используется для систем, в которых отсутствует человек,…"/>
          <p:cNvSpPr txBox="1"/>
          <p:nvPr>
            <p:ph type="body" idx="21"/>
          </p:nvPr>
        </p:nvSpPr>
        <p:spPr>
          <a:xfrm>
            <a:off x="1270000" y="3323776"/>
            <a:ext cx="10464800" cy="25794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20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понятие «</a:t>
            </a:r>
            <a:r>
              <a:rPr b="1" u="sng"/>
              <a:t>назначение</a:t>
            </a:r>
            <a:r>
              <a:t>» в основном используется для систем, в которых отсутствует человек,</a:t>
            </a:r>
          </a:p>
          <a:p>
            <a:pPr>
              <a:spcBef>
                <a:spcPts val="4200"/>
              </a:spcBef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понятие «</a:t>
            </a:r>
            <a:r>
              <a:rPr b="1" u="sng"/>
              <a:t>цель</a:t>
            </a:r>
            <a:r>
              <a:t>» более характерно для систем «человеческих», социальных.</a:t>
            </a:r>
          </a:p>
        </p:txBody>
      </p:sp>
      <p:sp>
        <p:nvSpPr>
          <p:cNvPr id="128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пасы (или уровни) — это основа любой системы.…"/>
          <p:cNvSpPr txBox="1"/>
          <p:nvPr>
            <p:ph type="body" idx="21"/>
          </p:nvPr>
        </p:nvSpPr>
        <p:spPr>
          <a:xfrm>
            <a:off x="1270000" y="3272444"/>
            <a:ext cx="10464800" cy="2682086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b="1" u="sng">
                <a:latin typeface="Helvetica Neue"/>
                <a:ea typeface="Helvetica Neue"/>
                <a:cs typeface="Helvetica Neue"/>
                <a:sym typeface="Helvetica Neue"/>
              </a:rPr>
              <a:t>Запасы</a:t>
            </a:r>
            <a:r>
              <a:t> </a:t>
            </a:r>
            <a:r>
              <a:rPr u="sng"/>
              <a:t>(или уровни)</a:t>
            </a:r>
            <a:r>
              <a:t> — это основа любой системы. </a:t>
            </a:r>
          </a:p>
          <a:p>
            <a:pPr>
              <a:defRPr sz="2800"/>
            </a:pPr>
            <a:r>
              <a:t>Те элементы в системе, которые можно увидеть, ощутить, количественно оценить или непосредственно измерить в любой момент времени, присутствуют в системе в виде запасов (или в виде информации, если запас не материален)</a:t>
            </a:r>
          </a:p>
        </p:txBody>
      </p:sp>
      <p:sp>
        <p:nvSpPr>
          <p:cNvPr id="13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Уровни меняются во времени в результате работы потоков.…"/>
          <p:cNvSpPr txBox="1"/>
          <p:nvPr/>
        </p:nvSpPr>
        <p:spPr>
          <a:xfrm>
            <a:off x="1270000" y="3046628"/>
            <a:ext cx="10464800" cy="3660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b="0" sz="3200"/>
            </a:pPr>
            <a:r>
              <a:t>Уровни меняются во времени в результате работы потоков.</a:t>
            </a:r>
          </a:p>
          <a:p>
            <a:pPr algn="l">
              <a:spcBef>
                <a:spcPts val="1000"/>
              </a:spcBef>
              <a:defRPr sz="3200" u="sng"/>
            </a:pPr>
            <a:r>
              <a:t>Потоки могут быть </a:t>
            </a:r>
          </a:p>
          <a:p>
            <a:pPr marL="388937" indent="-388937" algn="l">
              <a:spcBef>
                <a:spcPts val="500"/>
              </a:spcBef>
              <a:buSzPct val="145000"/>
              <a:buChar char="•"/>
              <a:defRPr b="0" sz="2800"/>
            </a:pPr>
            <a:r>
              <a:t>входящими (увеличивающими уровень)</a:t>
            </a:r>
          </a:p>
          <a:p>
            <a:pPr marL="388937" indent="-388937" algn="l">
              <a:spcBef>
                <a:spcPts val="500"/>
              </a:spcBef>
              <a:buSzPct val="145000"/>
              <a:buChar char="•"/>
              <a:defRPr b="0" sz="2800"/>
            </a:pPr>
            <a:r>
              <a:t>исходящими (понижающими уровень)</a:t>
            </a:r>
          </a:p>
          <a:p>
            <a:pPr algn="l">
              <a:spcBef>
                <a:spcPts val="500"/>
              </a:spcBef>
              <a:defRPr b="0" sz="2800"/>
            </a:pPr>
          </a:p>
          <a:p>
            <a:pPr algn="l">
              <a:spcBef>
                <a:spcPts val="500"/>
              </a:spcBef>
              <a:defRPr b="0" sz="2800"/>
            </a:pPr>
            <a:r>
              <a:t>У потока есть скорость.</a:t>
            </a:r>
          </a:p>
        </p:txBody>
      </p:sp>
      <p:sp>
        <p:nvSpPr>
          <p:cNvPr id="13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Обратные связи…"/>
          <p:cNvSpPr txBox="1"/>
          <p:nvPr/>
        </p:nvSpPr>
        <p:spPr>
          <a:xfrm>
            <a:off x="1270000" y="2442559"/>
            <a:ext cx="10464800" cy="486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500"/>
              </a:spcBef>
              <a:defRPr sz="2800"/>
            </a:pPr>
            <a:r>
              <a:t>Обратные связи</a:t>
            </a:r>
          </a:p>
          <a:p>
            <a:pPr algn="l">
              <a:spcBef>
                <a:spcPts val="2000"/>
              </a:spcBef>
              <a:defRPr b="0" sz="3200"/>
            </a:pPr>
            <a:r>
              <a:rPr u="sng"/>
              <a:t>Усиливающий цикл</a:t>
            </a:r>
            <a:r>
              <a:t> </a:t>
            </a:r>
            <a:r>
              <a:rPr sz="3000"/>
              <a:t>— это цикл в результате которого растет (или уменьшается) уровень определенного запаса без учета состояния системы, </a:t>
            </a:r>
            <a:r>
              <a:t>когда встречается какой-либо элемент, способный воспроизводить сам себя или какую-то свою часть.</a:t>
            </a:r>
          </a:p>
          <a:p>
            <a:pPr algn="l">
              <a:spcBef>
                <a:spcPts val="2000"/>
              </a:spcBef>
              <a:defRPr b="0" sz="3200"/>
            </a:pPr>
            <a:r>
              <a:rPr u="sng"/>
              <a:t>Балансирующий цикл</a:t>
            </a:r>
            <a:r>
              <a:t> </a:t>
            </a:r>
            <a:r>
              <a:rPr sz="3100"/>
              <a:t>— </a:t>
            </a:r>
            <a:r>
              <a:t>противодействует любому внешнему воздействию на систему (поддерживает определенный запас на определенном уровне).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очему же системы так эффективны?…"/>
          <p:cNvSpPr txBox="1"/>
          <p:nvPr>
            <p:ph type="body" idx="21"/>
          </p:nvPr>
        </p:nvSpPr>
        <p:spPr>
          <a:xfrm>
            <a:off x="560014" y="2863189"/>
            <a:ext cx="11884772" cy="351922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Почему же системы так эффективны</a:t>
            </a:r>
            <a:r>
              <a:t>? </a:t>
            </a:r>
          </a:p>
          <a:p>
            <a:pPr/>
            <a:r>
              <a:t>Особенно важно уметь выделять </a:t>
            </a:r>
            <a:r>
              <a:rPr b="1"/>
              <a:t>три</a:t>
            </a:r>
            <a:r>
              <a:t> основных качества, свойственных системам: </a:t>
            </a:r>
          </a:p>
          <a:p>
            <a:pPr marL="635000" indent="-635000">
              <a:buSzPct val="100000"/>
              <a:buAutoNum type="arabicPeriod" startAt="1"/>
            </a:pPr>
            <a:r>
              <a:t>устойчивость к внешним воздействиям; </a:t>
            </a:r>
          </a:p>
          <a:p>
            <a:pPr marL="635000" indent="-635000">
              <a:buSzPct val="100000"/>
              <a:buAutoNum type="arabicPeriod" startAt="1"/>
            </a:pPr>
            <a:r>
              <a:t>способность к самоорганизации; </a:t>
            </a:r>
          </a:p>
          <a:p>
            <a:pPr marL="635000" indent="-635000">
              <a:buSzPct val="100000"/>
              <a:buAutoNum type="arabicPeriod" startAt="1"/>
            </a:pPr>
            <a:r>
              <a:t>иерархическое строение.</a:t>
            </a:r>
          </a:p>
        </p:txBody>
      </p:sp>
      <p:sp>
        <p:nvSpPr>
          <p:cNvPr id="13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Устойчивость не синоним неподвижности или постоянства.…"/>
          <p:cNvSpPr txBox="1"/>
          <p:nvPr>
            <p:ph type="body" idx="21"/>
          </p:nvPr>
        </p:nvSpPr>
        <p:spPr>
          <a:xfrm>
            <a:off x="336153" y="1409039"/>
            <a:ext cx="12332494" cy="6427522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 b="1"/>
              <a:t>Устойчивость не синоним неподвижности или постоянства</a:t>
            </a:r>
            <a:r>
              <a:t>. </a:t>
            </a:r>
          </a:p>
          <a:p>
            <a:pPr/>
            <a:r>
              <a:t>Устойчивые системы как правило очень динамичны. </a:t>
            </a:r>
          </a:p>
          <a:p>
            <a:pPr/>
            <a:r>
              <a:t>Для них могут быть характерны </a:t>
            </a:r>
          </a:p>
          <a:p>
            <a:pPr marL="444500" indent="-444500">
              <a:buSzPct val="145000"/>
              <a:buChar char="•"/>
            </a:pPr>
            <a:r>
              <a:t>кратковременные колебания; </a:t>
            </a:r>
          </a:p>
          <a:p>
            <a:pPr marL="444500" indent="-444500">
              <a:buSzPct val="145000"/>
              <a:buChar char="•"/>
            </a:pPr>
            <a:r>
              <a:t>периодические выходы за пределы;</a:t>
            </a:r>
          </a:p>
          <a:p>
            <a:pPr marL="444500" indent="-444500">
              <a:buSzPct val="145000"/>
              <a:buChar char="•"/>
            </a:pPr>
            <a:r>
              <a:t>постепенная смена сообществ;</a:t>
            </a:r>
          </a:p>
          <a:p>
            <a:pPr marL="444500" indent="-444500">
              <a:buSzPct val="145000"/>
              <a:buChar char="•"/>
            </a:pPr>
            <a:r>
              <a:t>стабильные стадии;</a:t>
            </a:r>
          </a:p>
          <a:p>
            <a:pPr marL="444500" indent="-444500">
              <a:buSzPct val="145000"/>
              <a:buChar char="•"/>
            </a:pPr>
            <a:r>
              <a:t>даже упадок;</a:t>
            </a:r>
          </a:p>
          <a:p>
            <a:pPr/>
            <a:r>
              <a:t>все это может быть нормальными проявлениями системы, если она обладает упругостью, способностью восстанавливаться.</a:t>
            </a:r>
          </a:p>
        </p:txBody>
      </p:sp>
      <p:sp>
        <p:nvSpPr>
          <p:cNvPr id="14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