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/>
          <p:nvPr>
            <p:ph type="pic" idx="21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“Type a quote here.”"/>
          <p:cNvSpPr txBox="1"/>
          <p:nvPr>
            <p:ph type="body" sz="quarter" idx="21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/>
          <p:nvPr>
            <p:ph type="pic" idx="21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/>
          <p:nvPr>
            <p:ph type="pic" sz="quarter" idx="21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Image"/>
          <p:cNvSpPr/>
          <p:nvPr>
            <p:ph type="pic" sz="quarter" idx="22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Image"/>
          <p:cNvSpPr/>
          <p:nvPr>
            <p:ph type="pic" idx="23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“Type a quote here.”"/>
          <p:cNvSpPr txBox="1"/>
          <p:nvPr>
            <p:ph type="body" sz="quarter" idx="21"/>
          </p:nvPr>
        </p:nvSpPr>
        <p:spPr>
          <a:xfrm>
            <a:off x="1270000" y="4308686"/>
            <a:ext cx="10464800" cy="609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Системный Анализ…"/>
          <p:cNvSpPr txBox="1"/>
          <p:nvPr>
            <p:ph type="ctrTitle"/>
          </p:nvPr>
        </p:nvSpPr>
        <p:spPr>
          <a:xfrm>
            <a:off x="1270000" y="1193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Системный Анализ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Поведение систем.</a:t>
            </a:r>
            <a:br/>
            <a:r>
              <a:t>Архетипы</a:t>
            </a:r>
          </a:p>
        </p:txBody>
      </p:sp>
      <p:sp>
        <p:nvSpPr>
          <p:cNvPr id="118" name="Алексей Рыхальский…"/>
          <p:cNvSpPr txBox="1"/>
          <p:nvPr>
            <p:ph type="subTitle" sz="quarter" idx="1"/>
          </p:nvPr>
        </p:nvSpPr>
        <p:spPr>
          <a:xfrm>
            <a:off x="1270000" y="5435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Алексей Рыхальский</a:t>
            </a:r>
          </a:p>
          <a:p>
            <a:pPr defTabSz="537463">
              <a:defRPr sz="3404"/>
            </a:pPr>
            <a:r>
              <a:t>2017</a:t>
            </a:r>
          </a:p>
        </p:txBody>
      </p:sp>
      <p:sp>
        <p:nvSpPr>
          <p:cNvPr id="119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5. Пределы роста…"/>
          <p:cNvSpPr txBox="1"/>
          <p:nvPr/>
        </p:nvSpPr>
        <p:spPr>
          <a:xfrm>
            <a:off x="336153" y="2253589"/>
            <a:ext cx="12332494" cy="473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sz="3200" u="sng"/>
            </a:pPr>
            <a:r>
              <a:t>5. Пределы роста</a:t>
            </a:r>
          </a:p>
          <a:p>
            <a:pPr algn="l">
              <a:spcBef>
                <a:spcPts val="1000"/>
              </a:spcBef>
              <a:defRPr b="0" sz="3200"/>
            </a:pPr>
            <a:r>
              <a:t>Неожиданные границы, ограничивающие механизмы роста.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Ничего не может расти вечно.</a:t>
            </a:r>
          </a:p>
          <a:p>
            <a:pPr algn="l">
              <a:spcBef>
                <a:spcPts val="1000"/>
              </a:spcBef>
              <a:defRPr sz="3200" u="sng"/>
            </a:pPr>
            <a:r>
              <a:t>Решение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убрать границы скорее всего нельзя.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нужно смягчить их влияние на систему.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нужно анализировать систему и “ожидать и быть готовым” к границам и их воздействиям.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9" name="IMG_3410.JPG" descr="IMG_34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916" y="1571774"/>
            <a:ext cx="12146968" cy="6102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5.1. Рост/недофинансирование…"/>
          <p:cNvSpPr txBox="1"/>
          <p:nvPr/>
        </p:nvSpPr>
        <p:spPr>
          <a:xfrm>
            <a:off x="336153" y="2380589"/>
            <a:ext cx="12332494" cy="448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sz="3200" u="sng"/>
            </a:pPr>
            <a:r>
              <a:t>5.1. Рост/недофинансирование</a:t>
            </a:r>
          </a:p>
          <a:p>
            <a:pPr algn="l">
              <a:spcBef>
                <a:spcPts val="1000"/>
              </a:spcBef>
              <a:defRPr b="0" sz="3200"/>
            </a:pPr>
            <a:r>
              <a:t>Ограничения, созданные самими участниками системы.</a:t>
            </a:r>
          </a:p>
          <a:p>
            <a:pPr algn="l">
              <a:spcBef>
                <a:spcPts val="1000"/>
              </a:spcBef>
              <a:defRPr b="0" sz="3200"/>
            </a:pPr>
            <a:r>
              <a:t>Стимулирование роста и одновременно недостаточное инвестирование в способность расти.</a:t>
            </a:r>
          </a:p>
          <a:p>
            <a:pPr algn="l">
              <a:spcBef>
                <a:spcPts val="1000"/>
              </a:spcBef>
              <a:defRPr sz="3200" u="sng"/>
            </a:pPr>
            <a:r>
              <a:t>Решение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принимать во внимание то, что “рост” - это не изменение одной цифры в большую сторону, “рост” - это рост всех составляющих системы возможно на разные величины.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6. Успех к успеху…"/>
          <p:cNvSpPr txBox="1"/>
          <p:nvPr>
            <p:ph type="body" idx="21"/>
          </p:nvPr>
        </p:nvSpPr>
        <p:spPr>
          <a:xfrm>
            <a:off x="336153" y="513689"/>
            <a:ext cx="12332494" cy="82182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6. Успех к успеху</a:t>
            </a:r>
          </a:p>
          <a:p>
            <a:pPr/>
            <a:r>
              <a:t>Если награда победителей в соревновании состоит в том, что они смогут выигрывать еще и еще, возникает усиливающий цикл обратной связи. Если ему не препятствовать, то рано или поздно победитель получит все, а проигравшие исчезнут.</a:t>
            </a:r>
          </a:p>
          <a:p>
            <a:pPr>
              <a:defRPr b="1" u="sng"/>
            </a:pPr>
            <a:r>
              <a:t>Решение</a:t>
            </a:r>
          </a:p>
          <a:p>
            <a:pPr/>
            <a:r>
              <a:rPr u="sng"/>
              <a:t>Увеличить разнообразие, разносторонне развиваться</a:t>
            </a:r>
            <a:r>
              <a:t> — это позволяет тем, кто проигрывает соревнование, выйти из текущей игры </a:t>
            </a:r>
            <a:r>
              <a:rPr u="sng"/>
              <a:t>и начать новую, которую они смогут выиграть потому, что раньше ее начали</a:t>
            </a:r>
            <a:r>
              <a:t>. Строго ограничить долю пирога, которая причитается любому победителю (антимонопольные законы). Периодически сводить всех к одному уровню, отнимая преимущества у самых сильных игроков или давая их тем, кто слабее. Предусматривать такую награду в соревновании, которая не будет влиять на результат следующего.</a:t>
            </a:r>
          </a:p>
        </p:txBody>
      </p:sp>
      <p:sp>
        <p:nvSpPr>
          <p:cNvPr id="15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8" name="IMG_3411.JPG" descr="IMG_34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331" y="2812095"/>
            <a:ext cx="12397930" cy="3621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" name="7. Случайные противники…"/>
          <p:cNvSpPr txBox="1"/>
          <p:nvPr/>
        </p:nvSpPr>
        <p:spPr>
          <a:xfrm>
            <a:off x="336153" y="2621889"/>
            <a:ext cx="12332494" cy="4001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sz="3200" u="sng"/>
            </a:pPr>
            <a:r>
              <a:t>7. Случайные противники</a:t>
            </a:r>
          </a:p>
          <a:p>
            <a:pPr algn="l">
              <a:spcBef>
                <a:spcPts val="1000"/>
              </a:spcBef>
              <a:defRPr b="0" sz="3200"/>
            </a:pPr>
            <a:r>
              <a:t>Партнеры, которые становятся врагами.</a:t>
            </a:r>
            <a:br/>
            <a:r>
              <a:t>Партнеры изначально хотят сотрудничать, но так получается, что они своими действиями подрывают результаты друг друга.</a:t>
            </a:r>
          </a:p>
          <a:p>
            <a:pPr algn="l">
              <a:spcBef>
                <a:spcPts val="1000"/>
              </a:spcBef>
              <a:defRPr sz="3200" u="sng"/>
            </a:pPr>
            <a:r>
              <a:t>Решение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обеспечить прозрачное видение целей 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обеспечить более плотное взаимодействие участников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4" name="IMG_3412.JPG" descr="IMG_34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971" y="1133231"/>
            <a:ext cx="12082773" cy="6979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8. Стремление к худшему…"/>
          <p:cNvSpPr txBox="1"/>
          <p:nvPr>
            <p:ph type="body" idx="21"/>
          </p:nvPr>
        </p:nvSpPr>
        <p:spPr>
          <a:xfrm>
            <a:off x="336153" y="1478889"/>
            <a:ext cx="12332494" cy="62878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8. Стремление к худшему</a:t>
            </a:r>
          </a:p>
          <a:p>
            <a:pPr/>
            <a:r>
              <a:t>Если позволять текущему состоянию системы влиять на точки отсчета (стандарты, желаемое состояние системы), особенно если ощущается постоянное ухудшение, то усиливающий цикл обратной связи будет работать на дальнейшее уменьшение ожиданий и ухудшение состояния системы.</a:t>
            </a:r>
          </a:p>
          <a:p>
            <a:pPr>
              <a:defRPr b="1" u="sng"/>
            </a:pPr>
            <a:r>
              <a:t>Решение</a:t>
            </a:r>
          </a:p>
          <a:p>
            <a:pPr/>
            <a:r>
              <a:t>Поддерживать абсолютные точки отсчета, не зависящие от текущего состояния. А еще лучше — позволить ожиданиям расти вместе с улучшением ситуации, вместо того, чтобы уменьшать их с ухудшением. Ту же самую структуру можно заставить работать на улучшение.</a:t>
            </a:r>
          </a:p>
        </p:txBody>
      </p:sp>
      <p:sp>
        <p:nvSpPr>
          <p:cNvPr id="16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9. Соревнующиеся (конфликтующие) цели…"/>
          <p:cNvSpPr txBox="1"/>
          <p:nvPr/>
        </p:nvSpPr>
        <p:spPr>
          <a:xfrm>
            <a:off x="336153" y="2317089"/>
            <a:ext cx="12332494" cy="461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sz="3200" u="sng"/>
            </a:pPr>
            <a:r>
              <a:t>9. Соревнующиеся (конфликтующие) цели</a:t>
            </a:r>
          </a:p>
          <a:p>
            <a:pPr algn="l">
              <a:spcBef>
                <a:spcPts val="1000"/>
              </a:spcBef>
              <a:defRPr b="0" sz="3200"/>
            </a:pPr>
            <a:r>
              <a:t>Конфликт целей отдельных участников.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Пытаясь удовлетворить конфликтующие цели или достичь сразу всех, может привести к тому, что ни одна из целей не будет достигнута.</a:t>
            </a:r>
          </a:p>
          <a:p>
            <a:pPr algn="l">
              <a:spcBef>
                <a:spcPts val="1000"/>
              </a:spcBef>
              <a:defRPr sz="3200" u="sng"/>
            </a:pPr>
            <a:r>
              <a:t>Решение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осведомленность участников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приведение целей в соответствие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9.1. Стремление к неверной цели…"/>
          <p:cNvSpPr txBox="1"/>
          <p:nvPr>
            <p:ph type="body" idx="21"/>
          </p:nvPr>
        </p:nvSpPr>
        <p:spPr>
          <a:xfrm>
            <a:off x="336153" y="1478889"/>
            <a:ext cx="12332494" cy="62878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9.1. Стремление к неверной цели</a:t>
            </a:r>
          </a:p>
          <a:p>
            <a:pPr/>
            <a:r>
              <a:t>Поведение системы сильно зависит от того, какие цели у циклов обратной связи. Если цели — индикаторы выполнения правил — определены неточно или неполно, система может послушно стремиться к ним, достигая в итоге результата, которого никто не ожидал и не хотел.</a:t>
            </a:r>
          </a:p>
          <a:p>
            <a:pPr>
              <a:defRPr b="1" u="sng"/>
            </a:pPr>
            <a:r>
              <a:t>Решение</a:t>
            </a:r>
          </a:p>
          <a:p>
            <a:pPr/>
            <a:r>
              <a:t>Использовать показатели и цели, отражающие реальное благополучие системы. Особенно внимательно надо следить за тем, чтобы не путать результаты и усилия по их достижению — иначе вы получите систему, которая будет исправно производить усилия, а не результаты.</a:t>
            </a:r>
          </a:p>
        </p:txBody>
      </p:sp>
      <p:sp>
        <p:nvSpPr>
          <p:cNvPr id="1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. Усиливающий цикл обратной связи.…"/>
          <p:cNvSpPr txBox="1"/>
          <p:nvPr>
            <p:ph type="body" idx="21"/>
          </p:nvPr>
        </p:nvSpPr>
        <p:spPr>
          <a:xfrm>
            <a:off x="336153" y="551789"/>
            <a:ext cx="12332494" cy="81420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1. Усиливающий цикл обратной связи.</a:t>
            </a:r>
          </a:p>
          <a:p>
            <a:pPr/>
            <a:r>
              <a:t>Усиление и подкрепление.</a:t>
            </a:r>
            <a:br/>
            <a:r>
              <a:t>Подкрепляющие процессы приводят к “супер результатам” или “полному поражению”.</a:t>
            </a:r>
          </a:p>
          <a:p>
            <a:pPr/>
            <a:r>
              <a:t>4 задержки:</a:t>
            </a:r>
          </a:p>
          <a:p>
            <a:pPr marL="444500" indent="-444500">
              <a:buSzPct val="145000"/>
              <a:buChar char="•"/>
            </a:pPr>
            <a:r>
              <a:t>Событие - восприятие</a:t>
            </a:r>
          </a:p>
          <a:p>
            <a:pPr marL="444500" indent="-444500">
              <a:buSzPct val="145000"/>
              <a:buChar char="•"/>
            </a:pPr>
            <a:r>
              <a:t>Восприятие - анализ</a:t>
            </a:r>
          </a:p>
          <a:p>
            <a:pPr marL="444500" indent="-444500">
              <a:buSzPct val="145000"/>
              <a:buChar char="•"/>
            </a:pPr>
            <a:r>
              <a:t>Анализ - корректирующее действие</a:t>
            </a:r>
          </a:p>
          <a:p>
            <a:pPr marL="444500" indent="-444500">
              <a:buSzPct val="145000"/>
              <a:buChar char="•"/>
            </a:pPr>
            <a:r>
              <a:t>Корректирующее действие - событие</a:t>
            </a:r>
          </a:p>
          <a:p>
            <a:pPr/>
            <a:r>
              <a:t>Экспоненциальный рост!</a:t>
            </a:r>
          </a:p>
          <a:p>
            <a:pPr>
              <a:defRPr b="1" u="sng"/>
            </a:pPr>
            <a:r>
              <a:t>Решение</a:t>
            </a:r>
          </a:p>
          <a:p>
            <a:pPr/>
            <a:r>
              <a:t>Культивация идеи медленного роста</a:t>
            </a:r>
          </a:p>
          <a:p>
            <a:pPr/>
            <a:r>
              <a:t>Действия на основе анализа структуры системы а не “по современным трендам”</a:t>
            </a:r>
          </a:p>
        </p:txBody>
      </p:sp>
      <p:sp>
        <p:nvSpPr>
          <p:cNvPr id="122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10. Эскалация конфликта…"/>
          <p:cNvSpPr txBox="1"/>
          <p:nvPr>
            <p:ph type="body" idx="21"/>
          </p:nvPr>
        </p:nvSpPr>
        <p:spPr>
          <a:xfrm>
            <a:off x="336153" y="1237589"/>
            <a:ext cx="12332494" cy="67704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10. Эскалация конфликта</a:t>
            </a:r>
          </a:p>
          <a:p>
            <a:pPr/>
            <a:r>
              <a:t>Эскалация всегда экспоненциальная и может чрезвычайно быстро привести к выходу за пределы. Если ничего не предпринимать, то всё кончится катастрофой для какой-то из сторон, ибо экспоненциальный рост не может длиться вечно.</a:t>
            </a:r>
          </a:p>
          <a:p>
            <a:pPr>
              <a:defRPr b="1" u="sng"/>
            </a:pPr>
            <a:r>
              <a:t>Решение</a:t>
            </a:r>
          </a:p>
          <a:p>
            <a:pPr/>
            <a:r>
              <a:t>Лучший способ избежать этой ловушки — не попадать в нее. Но если вы оказались в центре такой системы, то можете отказаться от соревнования (одностороннее добровольное разоружение), разорвав таким образом усиливающий цикл. Или можно договориться с другой стороной, чтобы образовать новую систему с балансирующими циклами, которые не дадут эскалации выйти за рамки разумного.</a:t>
            </a:r>
          </a:p>
        </p:txBody>
      </p:sp>
      <p:sp>
        <p:nvSpPr>
          <p:cNvPr id="17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11. Трагедия общин…"/>
          <p:cNvSpPr txBox="1"/>
          <p:nvPr>
            <p:ph type="body" idx="21"/>
          </p:nvPr>
        </p:nvSpPr>
        <p:spPr>
          <a:xfrm>
            <a:off x="336153" y="272389"/>
            <a:ext cx="12332494" cy="87008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11. Трагедия общин</a:t>
            </a:r>
          </a:p>
          <a:p>
            <a:pPr/>
            <a:r>
              <a:t>Когда ресурс находится в общественном пользовании, каждый потребитель получает непосредственные блага от его использования. Но при </a:t>
            </a:r>
            <a:r>
              <a:rPr u="sng"/>
              <a:t>злоупотреблении ресурсом негативные последствия распределяются на всех потребителей</a:t>
            </a:r>
            <a:r>
              <a:t>. Из-за этого обратная связь от состояния ресурса к потребителям, принимающим решения, очень слаба. В результате ресурс используется слишком интенсивно; он истощается, пока не разрушается полностью, становясь недоступным для всех.</a:t>
            </a:r>
          </a:p>
          <a:p>
            <a:pPr>
              <a:defRPr b="1" u="sng"/>
            </a:pPr>
            <a:r>
              <a:t>Решение</a:t>
            </a:r>
          </a:p>
          <a:p>
            <a:pPr/>
            <a:r>
              <a:t>Убеждать и обучать потребителей ресурса, чтобы они представляли себе последствия злоупотребления ресурсом. Можно также установить или усилить обратную связь, приватизировав ресурс — тогда каждый потребитель будет ощущать на себе прямые последствия собственных действий. Если приватизировать невозможно - необходимо как-то регулировать доступ.</a:t>
            </a:r>
          </a:p>
        </p:txBody>
      </p:sp>
      <p:sp>
        <p:nvSpPr>
          <p:cNvPr id="17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12. Манипулирование правилами…"/>
          <p:cNvSpPr txBox="1"/>
          <p:nvPr>
            <p:ph type="body" idx="21"/>
          </p:nvPr>
        </p:nvSpPr>
        <p:spPr>
          <a:xfrm>
            <a:off x="336153" y="1720189"/>
            <a:ext cx="12332494" cy="58052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12. Манипулирование правилами</a:t>
            </a:r>
          </a:p>
          <a:p>
            <a:pPr/>
            <a:r>
              <a:t>Правила, которые должны управлять системой, иногда провоцируют попытку их извратить. При этом создается видимость соблюдения правил или достижения целей, хотя на самом деле этого не происходит, а система только сильнее отклоняется от нормы.</a:t>
            </a:r>
          </a:p>
          <a:p>
            <a:pPr>
              <a:defRPr b="1" u="sng"/>
            </a:pPr>
            <a:r>
              <a:t>Решение</a:t>
            </a:r>
          </a:p>
          <a:p>
            <a:pPr/>
            <a:r>
              <a:t>Создать или переработать правила, чтобы направить изобретательность и творческие способности не на их извращение, а на достижение настоящей цели, ради которой эти правила и создавались.</a:t>
            </a:r>
          </a:p>
        </p:txBody>
      </p:sp>
      <p:sp>
        <p:nvSpPr>
          <p:cNvPr id="18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2. Балансирующий цикл обратной связи.…"/>
          <p:cNvSpPr txBox="1"/>
          <p:nvPr>
            <p:ph type="body" idx="21"/>
          </p:nvPr>
        </p:nvSpPr>
        <p:spPr>
          <a:xfrm>
            <a:off x="336153" y="132689"/>
            <a:ext cx="12332494" cy="89802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2. Балансирующий цикл обратной связи.</a:t>
            </a:r>
          </a:p>
          <a:p>
            <a:pPr/>
            <a:r>
              <a:t>Коррекция. Мы пытаемся выровнять систему и сделать это выравнивание плавным и незаметным.</a:t>
            </a:r>
          </a:p>
          <a:p>
            <a:pPr/>
            <a:r>
              <a:t>Проблемы не достижения целей:</a:t>
            </a:r>
          </a:p>
          <a:p>
            <a:pPr marL="444500" indent="-444500">
              <a:buSzPct val="145000"/>
              <a:buChar char="•"/>
            </a:pPr>
            <a:r>
              <a:t>мы прекращаем инвестирование, когда нам </a:t>
            </a:r>
            <a:r>
              <a:rPr u="sng"/>
              <a:t>кажется</a:t>
            </a:r>
            <a:r>
              <a:t> что проблема решена</a:t>
            </a:r>
          </a:p>
          <a:p>
            <a:pPr marL="444500" indent="-444500">
              <a:buSzPct val="145000"/>
              <a:buChar char="•"/>
            </a:pPr>
            <a:r>
              <a:t>мы</a:t>
            </a:r>
            <a:r>
              <a:rPr u="sng"/>
              <a:t> не знаем/не понимаем </a:t>
            </a:r>
            <a:r>
              <a:t>сколько должно пройти времени и прекращаем финансирование</a:t>
            </a:r>
          </a:p>
          <a:p>
            <a:pPr marL="444500" indent="-444500">
              <a:buSzPct val="145000"/>
              <a:buChar char="•"/>
            </a:pPr>
            <a:r>
              <a:t>несоответствие целей</a:t>
            </a:r>
          </a:p>
          <a:p>
            <a:pPr>
              <a:defRPr b="1" u="sng"/>
            </a:pPr>
            <a:r>
              <a:t>Решение</a:t>
            </a:r>
          </a:p>
          <a:p>
            <a:pPr marL="444500" indent="-444500">
              <a:buSzPct val="145000"/>
              <a:buChar char="•"/>
            </a:pPr>
            <a:r>
              <a:t>понимать, что даже при достижении результата, необходимо время для “фиксации” результата</a:t>
            </a:r>
          </a:p>
          <a:p>
            <a:pPr marL="444500" indent="-444500">
              <a:buSzPct val="145000"/>
              <a:buChar char="•"/>
            </a:pPr>
            <a:r>
              <a:t>принимать во внимание время, необходимое для достижения результата</a:t>
            </a:r>
          </a:p>
          <a:p>
            <a:pPr marL="444500" indent="-444500">
              <a:buSzPct val="145000"/>
              <a:buChar char="•"/>
            </a:pPr>
            <a:r>
              <a:t>обеспечивать доступность “видения” целей между всеми участниками. </a:t>
            </a:r>
          </a:p>
        </p:txBody>
      </p:sp>
      <p:sp>
        <p:nvSpPr>
          <p:cNvPr id="125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3. Действия приводяжие к обратному эффекту.…"/>
          <p:cNvSpPr txBox="1"/>
          <p:nvPr/>
        </p:nvSpPr>
        <p:spPr>
          <a:xfrm>
            <a:off x="336153" y="2380589"/>
            <a:ext cx="12332494" cy="448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1000"/>
              </a:spcBef>
              <a:defRPr sz="3200" u="sng"/>
            </a:pPr>
            <a:r>
              <a:t>3. Действия приводяжие к обратному эффекту.</a:t>
            </a:r>
          </a:p>
          <a:p>
            <a:pPr algn="l">
              <a:spcBef>
                <a:spcPts val="1000"/>
              </a:spcBef>
              <a:defRPr b="0" sz="3200"/>
            </a:pPr>
            <a:r>
              <a:t>Непреднамеренные результаты.</a:t>
            </a:r>
            <a:br/>
            <a:r>
              <a:t>Длительный негативный эффект превышает краткосрочный положительный эффект</a:t>
            </a:r>
          </a:p>
          <a:p>
            <a:pPr algn="l">
              <a:spcBef>
                <a:spcPts val="1000"/>
              </a:spcBef>
              <a:defRPr sz="3200" u="sng"/>
            </a:pPr>
            <a:r>
              <a:t>Решение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не попадать в данную ситуацию</a:t>
            </a:r>
          </a:p>
          <a:p>
            <a:pPr marL="444500" indent="-444500" algn="l">
              <a:spcBef>
                <a:spcPts val="1000"/>
              </a:spcBef>
              <a:buSzPct val="145000"/>
              <a:buChar char="•"/>
              <a:defRPr b="0" sz="3200"/>
            </a:pPr>
            <a:r>
              <a:t>вопрошать к мудрости и анализу структуры системы для нахождения альтернативных путей воздействия на систему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1" name="IMG_3408.JPG" descr="IMG_340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198" y="1037164"/>
            <a:ext cx="11576404" cy="7171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3.1. Сопротивление внешнему влиянию…"/>
          <p:cNvSpPr txBox="1"/>
          <p:nvPr>
            <p:ph type="body" idx="21"/>
          </p:nvPr>
        </p:nvSpPr>
        <p:spPr>
          <a:xfrm>
            <a:off x="336153" y="996289"/>
            <a:ext cx="12332494" cy="72530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3.1. Сопротивление внешнему влиянию</a:t>
            </a:r>
          </a:p>
          <a:p>
            <a:pPr/>
            <a:r>
              <a:t>Когда различные участники системы пытаются изменить значение запаса каждый в своем направлении, результатом может быть сопротивление внешнему влиянию. Любые действия участников, особенно те, которые окажутся эффективными, приведут лишь к тому, что запас изменится в сторону от целей других участников системы, что породит дополнительное сопротивление. Результат не нравится никому, но все прилагают усилия к тому, чтобы его сохранить.</a:t>
            </a:r>
          </a:p>
          <a:p>
            <a:pPr>
              <a:defRPr b="1" u="sng"/>
            </a:pPr>
            <a:r>
              <a:t>Решение</a:t>
            </a:r>
          </a:p>
          <a:p>
            <a:pPr/>
            <a:r>
              <a:t>Снять давление. Собрать всех участников и перенаправить их силы с взаимного противостояния на достижение целей каждого путем, приемлемым для всех сторон. Или поставить более важную цель, которая стала бы общей для всех.</a:t>
            </a:r>
          </a:p>
        </p:txBody>
      </p:sp>
      <p:sp>
        <p:nvSpPr>
          <p:cNvPr id="134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4. Поддерживающие средства, зависимости и мании…"/>
          <p:cNvSpPr txBox="1"/>
          <p:nvPr>
            <p:ph type="body" idx="21"/>
          </p:nvPr>
        </p:nvSpPr>
        <p:spPr>
          <a:xfrm>
            <a:off x="336153" y="1243939"/>
            <a:ext cx="12332494" cy="67577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4. Поддерживающие средства, зависимости и мании</a:t>
            </a:r>
          </a:p>
          <a:p>
            <a:pPr/>
            <a:r>
              <a:t>Зависимость, привыкание, пагубное пристрастие возникают тогда, когда </a:t>
            </a:r>
            <a:r>
              <a:rPr u="sng"/>
              <a:t>применяемое средство позволяет уменьшить или замаскировать симптом, но ничего не делает для реального решения проблемы</a:t>
            </a:r>
            <a:r>
              <a:t>. </a:t>
            </a:r>
          </a:p>
          <a:p>
            <a:pPr/>
            <a:r>
              <a:t>Если поддерживающее средство приводит к ослаблению собственной способности системы регулировать свое состояние, тогда начинает действовать разрушительная усиливающая петля обратной связи — маниакальный цикл.</a:t>
            </a:r>
          </a:p>
          <a:p>
            <a:pPr/>
            <a:r>
              <a:t>Система истощается, поддерживающее средство нужно во все большем и большем количестве. Система становится еще более зависимой от этого средства и все меньше и меньше способна самостоятельно поддерживать желаемое состояние.</a:t>
            </a:r>
          </a:p>
        </p:txBody>
      </p:sp>
      <p:sp>
        <p:nvSpPr>
          <p:cNvPr id="137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Решение…"/>
          <p:cNvSpPr txBox="1"/>
          <p:nvPr>
            <p:ph type="body" idx="21"/>
          </p:nvPr>
        </p:nvSpPr>
        <p:spPr>
          <a:xfrm>
            <a:off x="336153" y="1840839"/>
            <a:ext cx="12332494" cy="55639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Решение</a:t>
            </a:r>
          </a:p>
          <a:p>
            <a:pPr/>
            <a:r>
              <a:t>Лучший способ вырваться из этой ловушки — </a:t>
            </a:r>
            <a:br/>
            <a:r>
              <a:t>не попадать в нее.</a:t>
            </a:r>
          </a:p>
          <a:p>
            <a:pPr/>
            <a:r>
              <a:t>Остерегайтесь средств, облегчающих симптомы или заглушающих сигналы неблагополучия!    </a:t>
            </a:r>
          </a:p>
          <a:p>
            <a:pPr/>
            <a:r>
              <a:t>Не прибегайте к мерам, которые на самом деле не решают проблему. </a:t>
            </a:r>
          </a:p>
          <a:p>
            <a:pPr/>
            <a:r>
              <a:t>Думайте </a:t>
            </a:r>
            <a:r>
              <a:rPr u="sng"/>
              <a:t>не о краткосрочном облегчении</a:t>
            </a:r>
            <a:r>
              <a:t>, а об </a:t>
            </a:r>
            <a:r>
              <a:rPr u="sng"/>
              <a:t>изменении структуры</a:t>
            </a:r>
            <a:r>
              <a:t> в долговременной перспективе.</a:t>
            </a:r>
          </a:p>
          <a:p>
            <a:pPr/>
            <a:r>
              <a:t>Думайте о мотивации применяемых решений.</a:t>
            </a:r>
          </a:p>
        </p:txBody>
      </p:sp>
      <p:sp>
        <p:nvSpPr>
          <p:cNvPr id="140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3" name="IMG_3409.JPG" descr="IMG_340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429" y="1732208"/>
            <a:ext cx="12221942" cy="6289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