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3"/>
  </p:notesMasterIdLst>
  <p:handoutMasterIdLst>
    <p:handoutMasterId r:id="rId24"/>
  </p:handoutMasterIdLst>
  <p:sldIdLst>
    <p:sldId id="257" r:id="rId2"/>
    <p:sldId id="286" r:id="rId3"/>
    <p:sldId id="271" r:id="rId4"/>
    <p:sldId id="287" r:id="rId5"/>
    <p:sldId id="285" r:id="rId6"/>
    <p:sldId id="290" r:id="rId7"/>
    <p:sldId id="288" r:id="rId8"/>
    <p:sldId id="296" r:id="rId9"/>
    <p:sldId id="291" r:id="rId10"/>
    <p:sldId id="289" r:id="rId11"/>
    <p:sldId id="293" r:id="rId12"/>
    <p:sldId id="294" r:id="rId13"/>
    <p:sldId id="297" r:id="rId14"/>
    <p:sldId id="295" r:id="rId15"/>
    <p:sldId id="298" r:id="rId16"/>
    <p:sldId id="299" r:id="rId17"/>
    <p:sldId id="302" r:id="rId18"/>
    <p:sldId id="300" r:id="rId19"/>
    <p:sldId id="301" r:id="rId20"/>
    <p:sldId id="283" r:id="rId21"/>
    <p:sldId id="28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85" autoAdjust="0"/>
    <p:restoredTop sz="78361" autoAdjust="0"/>
  </p:normalViewPr>
  <p:slideViewPr>
    <p:cSldViewPr snapToGrid="0">
      <p:cViewPr varScale="1">
        <p:scale>
          <a:sx n="128" d="100"/>
          <a:sy n="128" d="100"/>
        </p:scale>
        <p:origin x="1284" y="126"/>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10/22/2019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10/22/2019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a:t>
            </a:r>
            <a:r>
              <a:rPr lang="en-US" baseline="0" dirty="0"/>
              <a:t> everyone. </a:t>
            </a:r>
            <a:r>
              <a:rPr lang="en-US" baseline="0" dirty="0" smtClean="0"/>
              <a:t> Today </a:t>
            </a:r>
            <a:r>
              <a:rPr lang="en-US" baseline="0" dirty="0" err="1"/>
              <a:t>im</a:t>
            </a:r>
            <a:r>
              <a:rPr lang="en-US" baseline="0" dirty="0"/>
              <a:t> </a:t>
            </a:r>
            <a:r>
              <a:rPr lang="en-US" baseline="0" dirty="0" err="1"/>
              <a:t>gonna</a:t>
            </a:r>
            <a:r>
              <a:rPr lang="en-US" baseline="0" dirty="0"/>
              <a:t> talk </a:t>
            </a:r>
            <a:r>
              <a:rPr lang="en-US" baseline="0" dirty="0" smtClean="0"/>
              <a:t>about CNN</a:t>
            </a:r>
            <a:r>
              <a:rPr lang="en-US" dirty="0" smtClean="0"/>
              <a:t>, which is short for Convolutional Neural Network</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To understand</a:t>
            </a:r>
            <a:r>
              <a:rPr lang="en-US" baseline="0" dirty="0" smtClean="0"/>
              <a:t> CNN, f</a:t>
            </a:r>
            <a:r>
              <a:rPr lang="en-US" dirty="0" smtClean="0"/>
              <a:t>irstly we need to know how</a:t>
            </a:r>
            <a:r>
              <a:rPr lang="en-US" baseline="0" dirty="0" smtClean="0"/>
              <a:t> computer read and store image data.</a:t>
            </a:r>
            <a:endParaRPr lang="en-US" dirty="0" smtClean="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10</a:t>
            </a:fld>
            <a:endParaRPr lang="en-US" dirty="0"/>
          </a:p>
        </p:txBody>
      </p:sp>
    </p:spTree>
    <p:extLst>
      <p:ext uri="{BB962C8B-B14F-4D97-AF65-F5344CB8AC3E}">
        <p14:creationId xmlns:p14="http://schemas.microsoft.com/office/powerpoint/2010/main" val="4027310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go to the convolution layer. Filter or kernel, is what we use to do image convolution in this layer. The gif shows us how it works. The filter concludes feature of the image in a small area covered by it. Specifically, t</a:t>
            </a:r>
            <a:r>
              <a:rPr lang="en-US" dirty="0" smtClean="0"/>
              <a:t>he filter calculates the </a:t>
            </a:r>
            <a:r>
              <a:rPr lang="en-US" sz="1200" kern="1200" dirty="0" smtClean="0">
                <a:solidFill>
                  <a:schemeClr val="tx1"/>
                </a:solidFill>
                <a:effectLst/>
                <a:latin typeface="+mn-lt"/>
                <a:ea typeface="+mn-ea"/>
                <a:cs typeface="+mn-cs"/>
              </a:rPr>
              <a:t>“dot products” between kernel matrix and inputs</a:t>
            </a:r>
            <a:r>
              <a:rPr lang="en-US" sz="1200" kern="1200" baseline="0" dirty="0" smtClean="0">
                <a:solidFill>
                  <a:schemeClr val="tx1"/>
                </a:solidFill>
                <a:effectLst/>
                <a:latin typeface="+mn-lt"/>
                <a:ea typeface="+mn-ea"/>
                <a:cs typeface="+mn-cs"/>
              </a:rPr>
              <a:t>, </a:t>
            </a:r>
            <a:r>
              <a:rPr lang="en-US" dirty="0" smtClean="0"/>
              <a:t>slides across the rows then moves down the columns and strides across the rows again until it reaches the end of the image. The figure above</a:t>
            </a:r>
            <a:r>
              <a:rPr lang="en-US" baseline="0" dirty="0" smtClean="0"/>
              <a:t> can be </a:t>
            </a:r>
            <a:r>
              <a:rPr lang="en-US" sz="1200" b="0" i="0" kern="1200" dirty="0" smtClean="0">
                <a:solidFill>
                  <a:schemeClr val="tx1"/>
                </a:solidFill>
                <a:effectLst/>
                <a:latin typeface="+mn-lt"/>
                <a:ea typeface="+mn-ea"/>
                <a:cs typeface="+mn-cs"/>
              </a:rPr>
              <a:t>regarded as convolution</a:t>
            </a:r>
            <a:r>
              <a:rPr lang="en-US" sz="1200" b="0" i="0" kern="1200" baseline="0" dirty="0" smtClean="0">
                <a:solidFill>
                  <a:schemeClr val="tx1"/>
                </a:solidFill>
                <a:effectLst/>
                <a:latin typeface="+mn-lt"/>
                <a:ea typeface="+mn-ea"/>
                <a:cs typeface="+mn-cs"/>
              </a:rPr>
              <a:t> of an image with only 1 channel or greyscale image.</a:t>
            </a: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11</a:t>
            </a:fld>
            <a:endParaRPr lang="en-US" dirty="0"/>
          </a:p>
        </p:txBody>
      </p:sp>
    </p:spTree>
    <p:extLst>
      <p:ext uri="{BB962C8B-B14F-4D97-AF65-F5344CB8AC3E}">
        <p14:creationId xmlns:p14="http://schemas.microsoft.com/office/powerpoint/2010/main" val="3702748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2D image in RGB color space, it looks like this. The</a:t>
            </a:r>
            <a:r>
              <a:rPr lang="en-US" baseline="0" dirty="0" smtClean="0"/>
              <a:t> depth is 3 </a:t>
            </a:r>
            <a:r>
              <a:rPr lang="en-US" baseline="0" dirty="0" err="1" smtClean="0"/>
              <a:t>cuz</a:t>
            </a:r>
            <a:r>
              <a:rPr lang="en-US" baseline="0" dirty="0" smtClean="0"/>
              <a:t> we got 3 color channels in this case. The output matrix generated by the filter, will be a feature map containing features of small areas across the whole input image.</a:t>
            </a: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12</a:t>
            </a:fld>
            <a:endParaRPr lang="en-US" dirty="0"/>
          </a:p>
        </p:txBody>
      </p:sp>
    </p:spTree>
    <p:extLst>
      <p:ext uri="{BB962C8B-B14F-4D97-AF65-F5344CB8AC3E}">
        <p14:creationId xmlns:p14="http://schemas.microsoft.com/office/powerpoint/2010/main" val="1293775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Activation Layer is an activation function that decides the final value of a neuron. It is usually</a:t>
            </a:r>
            <a:r>
              <a:rPr lang="en-US" baseline="0" dirty="0" smtClean="0"/>
              <a:t> after a convolution layer.</a:t>
            </a:r>
            <a:r>
              <a:rPr lang="en-US" dirty="0" smtClean="0"/>
              <a:t> </a:t>
            </a:r>
            <a:r>
              <a:rPr lang="en-US" dirty="0" err="1" smtClean="0"/>
              <a:t>ReLU</a:t>
            </a:r>
            <a:r>
              <a:rPr lang="en-US" dirty="0" smtClean="0"/>
              <a:t> is the most commonly used activation function in neural networks, especially in CNN</a:t>
            </a:r>
            <a:r>
              <a:rPr lang="en-US" baseline="0" dirty="0" smtClean="0"/>
              <a:t>. </a:t>
            </a:r>
            <a:r>
              <a:rPr lang="en-US" dirty="0" smtClean="0"/>
              <a:t>Here is the curve of </a:t>
            </a:r>
            <a:r>
              <a:rPr lang="en-US" dirty="0" err="1" smtClean="0"/>
              <a:t>Relu</a:t>
            </a:r>
            <a:r>
              <a:rPr lang="en-US" baseline="0" dirty="0" smtClean="0"/>
              <a:t> function. As we see, </a:t>
            </a:r>
            <a:r>
              <a:rPr lang="en-US" dirty="0" smtClean="0"/>
              <a:t>this layer just changes all the negative activations to 0</a:t>
            </a:r>
            <a:r>
              <a:rPr lang="en-US" b="1" dirty="0" smtClean="0"/>
              <a:t>.</a:t>
            </a:r>
            <a:r>
              <a:rPr lang="en-US" baseline="0" dirty="0" smtClean="0"/>
              <a:t> </a:t>
            </a:r>
            <a:r>
              <a:rPr lang="en-US" b="1" dirty="0" err="1" smtClean="0"/>
              <a:t>ReLU</a:t>
            </a:r>
            <a:r>
              <a:rPr lang="en-US" b="1" dirty="0" smtClean="0"/>
              <a:t> </a:t>
            </a:r>
            <a:r>
              <a:rPr lang="en-US" dirty="0" smtClean="0"/>
              <a:t>works far better than other functions because the network is able to train a lot faster without making a significant difference to the accuracy.</a:t>
            </a: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13</a:t>
            </a:fld>
            <a:endParaRPr lang="en-US" dirty="0"/>
          </a:p>
        </p:txBody>
      </p:sp>
    </p:spTree>
    <p:extLst>
      <p:ext uri="{BB962C8B-B14F-4D97-AF65-F5344CB8AC3E}">
        <p14:creationId xmlns:p14="http://schemas.microsoft.com/office/powerpoint/2010/main" val="135524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common to insert a Pooling layer in-between successive convolution layers. The function of </a:t>
            </a:r>
            <a:r>
              <a:rPr lang="en-US" sz="1200" dirty="0" smtClean="0"/>
              <a:t>Pooling Layer</a:t>
            </a:r>
            <a:r>
              <a:rPr lang="en-US" dirty="0" smtClean="0"/>
              <a:t> is to progressively reduce the spatial size of the representation to reduce the amount of parameters,</a:t>
            </a:r>
            <a:r>
              <a:rPr lang="en-US" baseline="0" dirty="0" smtClean="0"/>
              <a:t> </a:t>
            </a:r>
            <a:r>
              <a:rPr lang="en-US" dirty="0" smtClean="0"/>
              <a:t>computation in the network, and to control overfitting. In short, it performs </a:t>
            </a:r>
            <a:r>
              <a:rPr lang="en-US" dirty="0" err="1" smtClean="0"/>
              <a:t>downsampling</a:t>
            </a:r>
            <a:r>
              <a:rPr lang="en-US" baseline="0" dirty="0" smtClean="0"/>
              <a:t> on the feature maps. In general, there are 2 types of pooling, Max pooling and average pooling. Here we got a example for max pooling. It </a:t>
            </a:r>
            <a:r>
              <a:rPr lang="en-US" dirty="0" smtClean="0"/>
              <a:t>reduce the dimensions of the</a:t>
            </a:r>
            <a:r>
              <a:rPr lang="en-US" baseline="0" dirty="0" smtClean="0"/>
              <a:t> </a:t>
            </a:r>
            <a:r>
              <a:rPr lang="en-US" dirty="0" smtClean="0"/>
              <a:t>feature</a:t>
            </a:r>
            <a:r>
              <a:rPr lang="en-US" baseline="0" dirty="0" smtClean="0"/>
              <a:t> map</a:t>
            </a:r>
            <a:r>
              <a:rPr lang="en-US" dirty="0" smtClean="0"/>
              <a:t> by taking the maximum pixel value of a grid. Average</a:t>
            </a:r>
            <a:r>
              <a:rPr lang="en-US" baseline="0" dirty="0" smtClean="0"/>
              <a:t> pooling is similar but just taking the average.</a:t>
            </a: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14</a:t>
            </a:fld>
            <a:endParaRPr lang="en-US" dirty="0"/>
          </a:p>
        </p:txBody>
      </p:sp>
    </p:spTree>
    <p:extLst>
      <p:ext uri="{BB962C8B-B14F-4D97-AF65-F5344CB8AC3E}">
        <p14:creationId xmlns:p14="http://schemas.microsoft.com/office/powerpoint/2010/main" val="3597212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of CNN is an estimator,</a:t>
            </a:r>
            <a:r>
              <a:rPr lang="en-US" baseline="0" dirty="0" smtClean="0"/>
              <a:t> which could be a </a:t>
            </a:r>
            <a:r>
              <a:rPr lang="en-US" dirty="0" smtClean="0"/>
              <a:t>classifier or a </a:t>
            </a:r>
            <a:r>
              <a:rPr lang="en-US" dirty="0" err="1" smtClean="0"/>
              <a:t>regressor</a:t>
            </a:r>
            <a:r>
              <a:rPr lang="en-US" dirty="0" smtClean="0"/>
              <a:t>, it depends on</a:t>
            </a:r>
            <a:r>
              <a:rPr lang="en-US" baseline="0" dirty="0" smtClean="0"/>
              <a:t> the type of the task</a:t>
            </a:r>
            <a:r>
              <a:rPr lang="en-US" dirty="0" smtClean="0"/>
              <a:t>. It is called fully connected</a:t>
            </a:r>
            <a:r>
              <a:rPr lang="en-US" baseline="0" dirty="0" smtClean="0"/>
              <a:t> layer</a:t>
            </a:r>
            <a:r>
              <a:rPr lang="en-US" dirty="0" smtClean="0"/>
              <a:t>. As I mentioned before, it is just an traditional MLP.</a:t>
            </a:r>
          </a:p>
          <a:p>
            <a:r>
              <a:rPr lang="en-US" dirty="0" smtClean="0"/>
              <a:t>Just like any other estimator, an FC layer</a:t>
            </a:r>
            <a:r>
              <a:rPr lang="en-US" baseline="0" dirty="0" smtClean="0"/>
              <a:t> </a:t>
            </a:r>
            <a:r>
              <a:rPr lang="en-US" dirty="0" smtClean="0"/>
              <a:t>needs a</a:t>
            </a:r>
            <a:r>
              <a:rPr lang="en-US" baseline="0" dirty="0" smtClean="0"/>
              <a:t> </a:t>
            </a:r>
            <a:r>
              <a:rPr lang="en-US" dirty="0" smtClean="0"/>
              <a:t>feature vector as input. </a:t>
            </a: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15</a:t>
            </a:fld>
            <a:endParaRPr lang="en-US" dirty="0"/>
          </a:p>
        </p:txBody>
      </p:sp>
    </p:spTree>
    <p:extLst>
      <p:ext uri="{BB962C8B-B14F-4D97-AF65-F5344CB8AC3E}">
        <p14:creationId xmlns:p14="http://schemas.microsoft.com/office/powerpoint/2010/main" val="511793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you need to convert the output of the convolutional part of the CNN into a 1D feature vector, to be used by the MLP. This operation is called flattening. In other words, </a:t>
            </a:r>
            <a:r>
              <a:rPr lang="en-US" sz="1200" dirty="0" smtClean="0"/>
              <a:t>Flattening Layer</a:t>
            </a:r>
            <a:r>
              <a:rPr lang="en-US" dirty="0" smtClean="0"/>
              <a:t> receives the feature maps, flattens all of them</a:t>
            </a:r>
            <a:r>
              <a:rPr lang="en-US" baseline="0" dirty="0" smtClean="0"/>
              <a:t> </a:t>
            </a:r>
            <a:r>
              <a:rPr lang="en-US" dirty="0" smtClean="0"/>
              <a:t>to create a single long 1D array to be used by the FC layers for the final prediction. Basically,</a:t>
            </a:r>
            <a:r>
              <a:rPr lang="en-US" baseline="0" dirty="0" smtClean="0"/>
              <a:t> </a:t>
            </a:r>
            <a:r>
              <a:rPr lang="en-US" sz="1200" dirty="0" smtClean="0"/>
              <a:t>Flattening Layer works as a bridge</a:t>
            </a:r>
            <a:r>
              <a:rPr lang="en-US" sz="1200" baseline="0" dirty="0" smtClean="0"/>
              <a:t> connecting feature selection part and the prediction part.</a:t>
            </a: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16</a:t>
            </a:fld>
            <a:endParaRPr lang="en-US" dirty="0"/>
          </a:p>
        </p:txBody>
      </p:sp>
    </p:spTree>
    <p:extLst>
      <p:ext uri="{BB962C8B-B14F-4D97-AF65-F5344CB8AC3E}">
        <p14:creationId xmlns:p14="http://schemas.microsoft.com/office/powerpoint/2010/main" val="1792297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apply CNN for classification problem, the final layer should be </a:t>
            </a:r>
            <a:r>
              <a:rPr lang="en-US" sz="1200" dirty="0" smtClean="0"/>
              <a:t>Activation Layer using</a:t>
            </a:r>
            <a:r>
              <a:rPr lang="en-US" sz="1200" baseline="0" dirty="0" smtClean="0"/>
              <a:t> </a:t>
            </a:r>
            <a:r>
              <a:rPr lang="en-US" sz="1200" baseline="0" dirty="0" err="1" smtClean="0"/>
              <a:t>Softmax</a:t>
            </a:r>
            <a:r>
              <a:rPr lang="en-US" sz="1200" baseline="0" dirty="0" smtClean="0"/>
              <a:t> (or sigmoid) function. I will talk about sigmoid function today </a:t>
            </a:r>
            <a:r>
              <a:rPr lang="en-US" sz="1200" baseline="0" dirty="0" err="1" smtClean="0"/>
              <a:t>cuz</a:t>
            </a:r>
            <a:r>
              <a:rPr lang="en-US" sz="1200" baseline="0" dirty="0" smtClean="0"/>
              <a:t> I couldn’t find figures for </a:t>
            </a:r>
            <a:r>
              <a:rPr lang="en-US" sz="1200" baseline="0" dirty="0" err="1" smtClean="0"/>
              <a:t>softmax</a:t>
            </a:r>
            <a:r>
              <a:rPr lang="en-US" sz="1200" baseline="0" dirty="0" smtClean="0"/>
              <a:t>. So the figure above shows us the curve of sigmoid function. What it does is to compress a series of inputs into the range from 0 to 1. Commonly, we use sigmoid in binary classification </a:t>
            </a:r>
            <a:r>
              <a:rPr lang="en-US" sz="1200" baseline="0" dirty="0" err="1" smtClean="0"/>
              <a:t>cuz</a:t>
            </a:r>
            <a:r>
              <a:rPr lang="en-US" sz="1200" baseline="0" dirty="0" smtClean="0"/>
              <a:t> the probability of data class must be in the range of 0 to 1. </a:t>
            </a:r>
            <a:r>
              <a:rPr lang="en-US" sz="1200" baseline="0" dirty="0" err="1" smtClean="0"/>
              <a:t>Softmax</a:t>
            </a:r>
            <a:r>
              <a:rPr lang="en-US" sz="1200" baseline="0" dirty="0" smtClean="0"/>
              <a:t> function works in a similar way but for both bi-class and multiclass data. After the transforming, the final output will be the probability for each data class.</a:t>
            </a: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17</a:t>
            </a:fld>
            <a:endParaRPr lang="en-US" dirty="0"/>
          </a:p>
        </p:txBody>
      </p:sp>
    </p:spTree>
    <p:extLst>
      <p:ext uri="{BB962C8B-B14F-4D97-AF65-F5344CB8AC3E}">
        <p14:creationId xmlns:p14="http://schemas.microsoft.com/office/powerpoint/2010/main" val="1258580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We</a:t>
            </a:r>
            <a:r>
              <a:rPr lang="en-US" baseline="0" dirty="0" smtClean="0"/>
              <a:t> have already known how a simple CNN works. Here is the </a:t>
            </a:r>
            <a:r>
              <a:rPr lang="en-US" sz="1200" b="1" dirty="0" smtClean="0"/>
              <a:t>Architecture of Inception v4, </a:t>
            </a:r>
            <a:r>
              <a:rPr lang="en-US" sz="1200" b="0" dirty="0" smtClean="0"/>
              <a:t>which</a:t>
            </a:r>
            <a:r>
              <a:rPr lang="en-US" sz="1200" b="0" baseline="0" dirty="0" smtClean="0"/>
              <a:t> is one of the new and powerful CNN right now. It has a depth of 75, hundreds of layers and more than </a:t>
            </a:r>
            <a:r>
              <a:rPr lang="en-US" altLang="zh-CN" sz="1200" b="0" baseline="0" dirty="0" smtClean="0"/>
              <a:t>4 millions of parameters</a:t>
            </a:r>
            <a:r>
              <a:rPr lang="en-US" sz="1200" b="0" baseline="0" dirty="0" smtClean="0"/>
              <a:t>. And we got more complex networks such as Inception </a:t>
            </a:r>
            <a:r>
              <a:rPr lang="en-US" sz="1200" b="0" baseline="0" dirty="0" err="1" smtClean="0"/>
              <a:t>ResNet</a:t>
            </a:r>
            <a:r>
              <a:rPr lang="en-US" sz="1200" b="0" baseline="0" dirty="0" smtClean="0"/>
              <a:t> with a larger architecture and more parameters.  So we can see that the computational cost for deep learning network is pretty high, and it’s why we have to combine deep learning with distributed computation of GPU or TPU.</a:t>
            </a:r>
            <a:endParaRPr lang="en-US" sz="1200" b="1" dirty="0" smtClean="0"/>
          </a:p>
        </p:txBody>
      </p:sp>
      <p:sp>
        <p:nvSpPr>
          <p:cNvPr id="4" name="Slide Number Placeholder 3"/>
          <p:cNvSpPr>
            <a:spLocks noGrp="1"/>
          </p:cNvSpPr>
          <p:nvPr>
            <p:ph type="sldNum" sz="quarter" idx="10"/>
          </p:nvPr>
        </p:nvSpPr>
        <p:spPr/>
        <p:txBody>
          <a:bodyPr/>
          <a:lstStyle/>
          <a:p>
            <a:fld id="{CF2FD335-6D8E-486A-8F5F-DFC7325903FF}" type="slidenum">
              <a:rPr lang="en-US" smtClean="0"/>
              <a:t>18</a:t>
            </a:fld>
            <a:endParaRPr lang="en-US" dirty="0"/>
          </a:p>
        </p:txBody>
      </p:sp>
    </p:spTree>
    <p:extLst>
      <p:ext uri="{BB962C8B-B14F-4D97-AF65-F5344CB8AC3E}">
        <p14:creationId xmlns:p14="http://schemas.microsoft.com/office/powerpoint/2010/main" val="25229870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This is the CNN model</a:t>
            </a:r>
            <a:r>
              <a:rPr lang="en-US" sz="1200" b="0" baseline="0" dirty="0" smtClean="0"/>
              <a:t> I am currently working on. Totally there are 19 layers and more than 2millions of parameters. Since it’s still being tuned, there is no performance comparison here. But </a:t>
            </a:r>
            <a:r>
              <a:rPr lang="en-US" sz="1200" b="0" i="0" kern="1200" dirty="0" smtClean="0">
                <a:solidFill>
                  <a:schemeClr val="tx1"/>
                </a:solidFill>
                <a:effectLst/>
                <a:latin typeface="+mn-lt"/>
                <a:ea typeface="+mn-ea"/>
                <a:cs typeface="+mn-cs"/>
              </a:rPr>
              <a:t>theoretically,</a:t>
            </a:r>
            <a:r>
              <a:rPr lang="en-US" sz="1200" b="0" i="0" kern="1200" baseline="0" dirty="0" smtClean="0">
                <a:solidFill>
                  <a:schemeClr val="tx1"/>
                </a:solidFill>
                <a:effectLst/>
                <a:latin typeface="+mn-lt"/>
                <a:ea typeface="+mn-ea"/>
                <a:cs typeface="+mn-cs"/>
              </a:rPr>
              <a:t> it should perform better than non-ensemble models like linear regression, </a:t>
            </a:r>
            <a:r>
              <a:rPr lang="en-US" sz="1200" b="0" i="0" kern="1200" baseline="0" dirty="0" err="1" smtClean="0">
                <a:solidFill>
                  <a:schemeClr val="tx1"/>
                </a:solidFill>
                <a:effectLst/>
                <a:latin typeface="+mn-lt"/>
                <a:ea typeface="+mn-ea"/>
                <a:cs typeface="+mn-cs"/>
              </a:rPr>
              <a:t>svm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knn</a:t>
            </a:r>
            <a:r>
              <a:rPr lang="en-US" sz="1200" b="0" i="0" kern="1200" baseline="0" dirty="0" smtClean="0">
                <a:solidFill>
                  <a:schemeClr val="tx1"/>
                </a:solidFill>
                <a:effectLst/>
                <a:latin typeface="+mn-lt"/>
                <a:ea typeface="+mn-ea"/>
                <a:cs typeface="+mn-cs"/>
              </a:rPr>
              <a:t>, and so on.</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smtClean="0"/>
          </a:p>
        </p:txBody>
      </p:sp>
      <p:sp>
        <p:nvSpPr>
          <p:cNvPr id="4" name="Slide Number Placeholder 3"/>
          <p:cNvSpPr>
            <a:spLocks noGrp="1"/>
          </p:cNvSpPr>
          <p:nvPr>
            <p:ph type="sldNum" sz="quarter" idx="10"/>
          </p:nvPr>
        </p:nvSpPr>
        <p:spPr/>
        <p:txBody>
          <a:bodyPr/>
          <a:lstStyle/>
          <a:p>
            <a:fld id="{CF2FD335-6D8E-486A-8F5F-DFC7325903FF}" type="slidenum">
              <a:rPr lang="en-US" smtClean="0"/>
              <a:t>19</a:t>
            </a:fld>
            <a:endParaRPr lang="en-US" dirty="0"/>
          </a:p>
        </p:txBody>
      </p:sp>
    </p:spTree>
    <p:extLst>
      <p:ext uri="{BB962C8B-B14F-4D97-AF65-F5344CB8AC3E}">
        <p14:creationId xmlns:p14="http://schemas.microsoft.com/office/powerpoint/2010/main" val="398402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 here are the main topics </a:t>
            </a:r>
            <a:r>
              <a:rPr lang="en-US" dirty="0" smtClean="0"/>
              <a:t>I will cover today</a:t>
            </a:r>
            <a:r>
              <a:rPr lang="en-US" dirty="0"/>
              <a:t>.</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111429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21</a:t>
            </a:fld>
            <a:endParaRPr lang="en-US" dirty="0"/>
          </a:p>
        </p:txBody>
      </p:sp>
    </p:spTree>
    <p:extLst>
      <p:ext uri="{BB962C8B-B14F-4D97-AF65-F5344CB8AC3E}">
        <p14:creationId xmlns:p14="http://schemas.microsoft.com/office/powerpoint/2010/main" val="1574688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ffectLst/>
            </a:endParaRPr>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2486248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basic unit of a neural network is </a:t>
            </a:r>
            <a:r>
              <a:rPr lang="en-US" b="1" dirty="0" smtClean="0"/>
              <a:t>neuron</a:t>
            </a:r>
            <a:r>
              <a:rPr lang="en-US" dirty="0" smtClean="0"/>
              <a:t> or </a:t>
            </a:r>
            <a:r>
              <a:rPr lang="en-US" b="1" dirty="0" smtClean="0"/>
              <a:t>node</a:t>
            </a:r>
            <a:r>
              <a:rPr lang="en-US" dirty="0" smtClean="0"/>
              <a:t>. It receives input from some other nodes, or from an external source and computes an output. </a:t>
            </a:r>
          </a:p>
          <a:p>
            <a:endParaRPr lang="en-US" dirty="0" smtClean="0"/>
          </a:p>
          <a:p>
            <a:r>
              <a:rPr lang="en-US" dirty="0" smtClean="0"/>
              <a:t>Each input has an associated </a:t>
            </a:r>
            <a:r>
              <a:rPr lang="en-US" b="1" dirty="0" smtClean="0"/>
              <a:t>weight</a:t>
            </a:r>
            <a:r>
              <a:rPr lang="en-US" b="0" dirty="0" smtClean="0"/>
              <a:t>.</a:t>
            </a:r>
            <a:r>
              <a:rPr lang="en-US" b="0" baseline="0" dirty="0" smtClean="0">
                <a:effectLst/>
              </a:rPr>
              <a:t> </a:t>
            </a:r>
            <a:r>
              <a:rPr lang="en-US" dirty="0" smtClean="0">
                <a:effectLst/>
              </a:rPr>
              <a:t>The above network takes inputs </a:t>
            </a:r>
            <a:r>
              <a:rPr lang="en-US" b="1" dirty="0" smtClean="0">
                <a:effectLst/>
              </a:rPr>
              <a:t>X1</a:t>
            </a:r>
            <a:r>
              <a:rPr lang="en-US" dirty="0" smtClean="0">
                <a:effectLst/>
              </a:rPr>
              <a:t> and </a:t>
            </a:r>
            <a:r>
              <a:rPr lang="en-US" b="1" dirty="0" smtClean="0">
                <a:effectLst/>
              </a:rPr>
              <a:t>X2</a:t>
            </a:r>
            <a:r>
              <a:rPr lang="en-US" dirty="0" smtClean="0">
                <a:effectLst/>
              </a:rPr>
              <a:t>. There are weights </a:t>
            </a:r>
            <a:r>
              <a:rPr lang="en-US" b="1" dirty="0" smtClean="0">
                <a:effectLst/>
              </a:rPr>
              <a:t>w1</a:t>
            </a:r>
            <a:r>
              <a:rPr lang="en-US" dirty="0" smtClean="0">
                <a:effectLst/>
              </a:rPr>
              <a:t> and </a:t>
            </a:r>
            <a:r>
              <a:rPr lang="en-US" b="1" dirty="0" smtClean="0">
                <a:effectLst/>
              </a:rPr>
              <a:t>w2</a:t>
            </a:r>
            <a:r>
              <a:rPr lang="en-US" dirty="0" smtClean="0">
                <a:effectLst/>
              </a:rPr>
              <a:t> associated with those inputs. Additionally, there is another input </a:t>
            </a:r>
            <a:r>
              <a:rPr lang="en-US" b="1" dirty="0" smtClean="0">
                <a:effectLst/>
              </a:rPr>
              <a:t>1</a:t>
            </a:r>
            <a:r>
              <a:rPr lang="en-US" dirty="0" smtClean="0">
                <a:effectLst/>
              </a:rPr>
              <a:t> with weight </a:t>
            </a:r>
            <a:r>
              <a:rPr lang="en-US" b="1" dirty="0" smtClean="0">
                <a:effectLst/>
              </a:rPr>
              <a:t>b </a:t>
            </a:r>
            <a:r>
              <a:rPr lang="en-US" dirty="0" smtClean="0">
                <a:effectLst/>
              </a:rPr>
              <a:t>associated with it. This weight </a:t>
            </a:r>
            <a:r>
              <a:rPr lang="en-US" b="1" dirty="0" smtClean="0">
                <a:effectLst/>
              </a:rPr>
              <a:t>b</a:t>
            </a:r>
            <a:r>
              <a:rPr lang="en-US" baseline="0" dirty="0" smtClean="0">
                <a:effectLst/>
              </a:rPr>
              <a:t> is </a:t>
            </a:r>
            <a:r>
              <a:rPr lang="en-US" b="1" baseline="0" dirty="0" smtClean="0">
                <a:effectLst/>
              </a:rPr>
              <a:t>Bias</a:t>
            </a:r>
            <a:r>
              <a:rPr lang="en-US" baseline="0" dirty="0" smtClean="0">
                <a:effectLst/>
              </a:rPr>
              <a:t>.</a:t>
            </a:r>
            <a:r>
              <a:rPr lang="en-US" dirty="0" smtClean="0">
                <a:effectLst/>
              </a:rPr>
              <a:t> The output </a:t>
            </a:r>
            <a:r>
              <a:rPr lang="en-US" b="1" dirty="0" smtClean="0">
                <a:effectLst/>
              </a:rPr>
              <a:t>Y</a:t>
            </a:r>
            <a:r>
              <a:rPr lang="en-US" dirty="0" smtClean="0">
                <a:effectLst/>
              </a:rPr>
              <a:t> from the neuron is computed as the figure</a:t>
            </a:r>
            <a:r>
              <a:rPr lang="en-US" baseline="0" dirty="0" smtClean="0">
                <a:effectLst/>
              </a:rPr>
              <a:t> shows</a:t>
            </a:r>
            <a:r>
              <a:rPr lang="en-US" dirty="0" smtClean="0">
                <a:effectLst/>
              </a:rPr>
              <a:t>. The function </a:t>
            </a:r>
            <a:r>
              <a:rPr lang="en-US" b="1" i="1" dirty="0" smtClean="0">
                <a:effectLst/>
              </a:rPr>
              <a:t>f </a:t>
            </a:r>
            <a:r>
              <a:rPr lang="en-US" dirty="0" smtClean="0">
                <a:effectLst/>
              </a:rPr>
              <a:t>is usually</a:t>
            </a:r>
            <a:r>
              <a:rPr lang="en-US" baseline="0" dirty="0" smtClean="0">
                <a:effectLst/>
              </a:rPr>
              <a:t> </a:t>
            </a:r>
            <a:r>
              <a:rPr lang="en-US" dirty="0" smtClean="0">
                <a:effectLst/>
              </a:rPr>
              <a:t>non-linear and is called the </a:t>
            </a:r>
            <a:r>
              <a:rPr lang="en-US" b="1" dirty="0" smtClean="0">
                <a:effectLst/>
              </a:rPr>
              <a:t>Activation Function</a:t>
            </a:r>
            <a:r>
              <a:rPr lang="en-US" dirty="0" smtClean="0">
                <a:effectLst/>
              </a:rPr>
              <a:t>. The purpose of the activation function is to introduce non-linearity into the output of a neuron. This is important because most real world data is non linear and we want neurons to </a:t>
            </a:r>
            <a:r>
              <a:rPr lang="en-US" i="1" dirty="0" smtClean="0">
                <a:effectLst/>
              </a:rPr>
              <a:t>learn </a:t>
            </a:r>
            <a:r>
              <a:rPr lang="en-US" dirty="0" smtClean="0">
                <a:effectLst/>
              </a:rPr>
              <a:t>these</a:t>
            </a:r>
            <a:r>
              <a:rPr lang="en-US" i="1" dirty="0" smtClean="0">
                <a:effectLst/>
              </a:rPr>
              <a:t> </a:t>
            </a:r>
            <a:r>
              <a:rPr lang="en-US" dirty="0" smtClean="0">
                <a:effectLst/>
              </a:rPr>
              <a:t>non linear patterns properly.</a:t>
            </a:r>
          </a:p>
          <a:p>
            <a:endParaRPr lang="en-US" dirty="0" smtClean="0">
              <a:effectLst/>
            </a:endParaRPr>
          </a:p>
          <a:p>
            <a:r>
              <a:rPr lang="en-US" b="0" dirty="0" smtClean="0">
                <a:effectLst/>
              </a:rPr>
              <a:t>B</a:t>
            </a:r>
            <a:r>
              <a:rPr lang="en-US" b="0" dirty="0" smtClean="0"/>
              <a:t>ias value allows you to shift the activation function</a:t>
            </a:r>
            <a:r>
              <a:rPr lang="en-US" b="0" baseline="0" dirty="0" smtClean="0"/>
              <a:t> and make the computation more flexible.</a:t>
            </a:r>
            <a:endParaRPr lang="en-US" dirty="0">
              <a:effectLst/>
            </a:endParaRPr>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367985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t>
            </a:r>
            <a:r>
              <a:rPr lang="en-US" baseline="0" dirty="0" smtClean="0"/>
              <a:t>get </a:t>
            </a:r>
            <a:r>
              <a:rPr lang="en-US" dirty="0" smtClean="0"/>
              <a:t>multiple neurons arranged in </a:t>
            </a:r>
            <a:r>
              <a:rPr lang="en-US" b="1" dirty="0" smtClean="0"/>
              <a:t>layers</a:t>
            </a:r>
            <a:r>
              <a:rPr lang="en-US" b="0" baseline="0" dirty="0" smtClean="0"/>
              <a:t> and combine these layers, we got a neural network or </a:t>
            </a:r>
            <a:r>
              <a:rPr lang="en-US" sz="1200" dirty="0" smtClean="0"/>
              <a:t>multilayer perceptron</a:t>
            </a:r>
            <a:r>
              <a:rPr lang="en-US" b="0" baseline="0" dirty="0" smtClean="0"/>
              <a:t>. Here is a example of a simple neural network with 3 layers.</a:t>
            </a:r>
            <a:endParaRPr lang="en-US" dirty="0" smtClean="0"/>
          </a:p>
          <a:p>
            <a:r>
              <a:rPr lang="en-US" dirty="0" smtClean="0"/>
              <a:t>Nodes from adjacent layers have </a:t>
            </a:r>
            <a:r>
              <a:rPr lang="en-US" b="1" dirty="0" smtClean="0"/>
              <a:t>connections</a:t>
            </a:r>
            <a:r>
              <a:rPr lang="en-US" dirty="0" smtClean="0"/>
              <a:t> between them. All these connections have </a:t>
            </a:r>
            <a:r>
              <a:rPr lang="en-US" b="1" dirty="0" smtClean="0"/>
              <a:t>weights</a:t>
            </a:r>
            <a:r>
              <a:rPr lang="en-US" dirty="0" smtClean="0"/>
              <a:t> associated with them,</a:t>
            </a:r>
            <a:r>
              <a:rPr lang="en-US" baseline="0" dirty="0" smtClean="0"/>
              <a:t> just like what’s inside a single neuron.</a:t>
            </a:r>
          </a:p>
          <a:p>
            <a:endParaRPr lang="en-US" baseline="0" dirty="0" smtClean="0"/>
          </a:p>
          <a:p>
            <a:r>
              <a:rPr lang="en-US" b="1" dirty="0" smtClean="0">
                <a:effectLst/>
              </a:rPr>
              <a:t>Input Layer –</a:t>
            </a:r>
            <a:r>
              <a:rPr lang="en-US" dirty="0" smtClean="0">
                <a:effectLst/>
              </a:rPr>
              <a:t> The Input nodes pass on the information to the hidden nodes and no computation is performed here. E</a:t>
            </a:r>
            <a:r>
              <a:rPr lang="en-US" baseline="0" dirty="0" smtClean="0">
                <a:effectLst/>
              </a:rPr>
              <a:t>ach input node is for a feature or dimension from the data.</a:t>
            </a:r>
            <a:endParaRPr lang="en-US" dirty="0" smtClean="0">
              <a:effectLst/>
            </a:endParaRPr>
          </a:p>
          <a:p>
            <a:r>
              <a:rPr lang="en-US" b="1" dirty="0" smtClean="0">
                <a:effectLst/>
              </a:rPr>
              <a:t>Hidden Layer – </a:t>
            </a:r>
            <a:r>
              <a:rPr lang="en-US" dirty="0" smtClean="0">
                <a:effectLst/>
              </a:rPr>
              <a:t>The Hidden nodes have no direct connection with the outside world.</a:t>
            </a:r>
            <a:r>
              <a:rPr lang="en-US" baseline="0" dirty="0" smtClean="0">
                <a:effectLst/>
              </a:rPr>
              <a:t> They </a:t>
            </a:r>
            <a:r>
              <a:rPr lang="en-US" dirty="0" smtClean="0">
                <a:effectLst/>
              </a:rPr>
              <a:t>perform computations and transfer information from the input nodes to the output nodes. </a:t>
            </a:r>
          </a:p>
          <a:p>
            <a:r>
              <a:rPr lang="en-US" b="1" dirty="0" smtClean="0">
                <a:effectLst/>
              </a:rPr>
              <a:t>Output Layer – </a:t>
            </a:r>
            <a:r>
              <a:rPr lang="en-US" dirty="0" smtClean="0">
                <a:effectLst/>
              </a:rPr>
              <a:t>The Output nodes finish</a:t>
            </a:r>
            <a:r>
              <a:rPr lang="en-US" baseline="0" dirty="0" smtClean="0">
                <a:effectLst/>
              </a:rPr>
              <a:t> </a:t>
            </a:r>
            <a:r>
              <a:rPr lang="en-US" dirty="0" smtClean="0">
                <a:effectLst/>
              </a:rPr>
              <a:t>computations and convert results from intermediate form to a</a:t>
            </a:r>
            <a:r>
              <a:rPr lang="en-US" baseline="0" dirty="0" smtClean="0">
                <a:effectLst/>
              </a:rPr>
              <a:t> </a:t>
            </a:r>
            <a:r>
              <a:rPr lang="en-US" dirty="0" smtClean="0">
                <a:effectLst/>
              </a:rPr>
              <a:t>format we expect.</a:t>
            </a:r>
          </a:p>
          <a:p>
            <a:endParaRPr lang="en-US" dirty="0" smtClean="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Now,</a:t>
            </a:r>
            <a:r>
              <a:rPr lang="en-US" sz="1200" baseline="0" dirty="0" smtClean="0"/>
              <a:t> t</a:t>
            </a:r>
            <a:r>
              <a:rPr lang="en-US" sz="1200" dirty="0" smtClean="0"/>
              <a:t>he question</a:t>
            </a:r>
            <a:r>
              <a:rPr lang="en-US" sz="1200" baseline="0" dirty="0" smtClean="0"/>
              <a:t> is how ANN get trained and works.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a:t>
            </a:fld>
            <a:endParaRPr lang="en-US" dirty="0"/>
          </a:p>
        </p:txBody>
      </p:sp>
    </p:spTree>
    <p:extLst>
      <p:ext uri="{BB962C8B-B14F-4D97-AF65-F5344CB8AC3E}">
        <p14:creationId xmlns:p14="http://schemas.microsoft.com/office/powerpoint/2010/main" val="3492104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So initially all the edge weights are randomly assigned. For every input in the training dataset, the ANN is activated and its output is observed. This output is compared with the desired output that we already know, and the error is “propagated” back to the previous layer. This error is noted and the weights are “adjusted” accordingly. This process is repeated until the output error is below a predetermined threshold. And this is called</a:t>
            </a:r>
            <a:r>
              <a:rPr lang="en-US" sz="1200" baseline="0" dirty="0" smtClean="0"/>
              <a:t> backward propagation algorithm.</a:t>
            </a:r>
            <a:endParaRPr lang="en-US" sz="1200" dirty="0" smtClean="0">
              <a:solidFill>
                <a:srgbClr val="FFC000"/>
              </a:solidFill>
            </a:endParaRPr>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6</a:t>
            </a:fld>
            <a:endParaRPr lang="en-US" dirty="0"/>
          </a:p>
        </p:txBody>
      </p:sp>
    </p:spTree>
    <p:extLst>
      <p:ext uri="{BB962C8B-B14F-4D97-AF65-F5344CB8AC3E}">
        <p14:creationId xmlns:p14="http://schemas.microsoft.com/office/powerpoint/2010/main" val="3140871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MLP is definitely</a:t>
            </a:r>
            <a:r>
              <a:rPr lang="en-US" baseline="0" dirty="0" smtClean="0"/>
              <a:t> </a:t>
            </a:r>
            <a:r>
              <a:rPr lang="en-US" dirty="0" smtClean="0"/>
              <a:t>not a good choice for image data. Here</a:t>
            </a:r>
            <a:r>
              <a:rPr lang="en-US" baseline="0" dirty="0" smtClean="0"/>
              <a:t> are the main reasons.</a:t>
            </a:r>
            <a:endParaRPr lang="en-US" dirty="0" smtClean="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a:t>
            </a:fld>
            <a:endParaRPr lang="en-US" dirty="0"/>
          </a:p>
        </p:txBody>
      </p:sp>
    </p:spTree>
    <p:extLst>
      <p:ext uri="{BB962C8B-B14F-4D97-AF65-F5344CB8AC3E}">
        <p14:creationId xmlns:p14="http://schemas.microsoft.com/office/powerpoint/2010/main" val="1607680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So </a:t>
            </a:r>
            <a:r>
              <a:rPr lang="en-US" baseline="0" dirty="0" smtClean="0">
                <a:effectLst/>
              </a:rPr>
              <a:t>CNN was created to solve these problems in processing image data.</a:t>
            </a:r>
            <a:endParaRPr lang="en-US" dirty="0">
              <a:effectLst/>
            </a:endParaRPr>
          </a:p>
        </p:txBody>
      </p:sp>
      <p:sp>
        <p:nvSpPr>
          <p:cNvPr id="4" name="Slide Number Placeholder 3"/>
          <p:cNvSpPr>
            <a:spLocks noGrp="1"/>
          </p:cNvSpPr>
          <p:nvPr>
            <p:ph type="sldNum" sz="quarter" idx="10"/>
          </p:nvPr>
        </p:nvSpPr>
        <p:spPr/>
        <p:txBody>
          <a:bodyPr/>
          <a:lstStyle/>
          <a:p>
            <a:fld id="{CF2FD335-6D8E-486A-8F5F-DFC7325903FF}" type="slidenum">
              <a:rPr lang="en-US" smtClean="0"/>
              <a:t>8</a:t>
            </a:fld>
            <a:endParaRPr lang="en-US" dirty="0"/>
          </a:p>
        </p:txBody>
      </p:sp>
    </p:spTree>
    <p:extLst>
      <p:ext uri="{BB962C8B-B14F-4D97-AF65-F5344CB8AC3E}">
        <p14:creationId xmlns:p14="http://schemas.microsoft.com/office/powerpoint/2010/main" val="3623817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is a typical CNN architecture for classification. As it shows, we </a:t>
            </a:r>
            <a:r>
              <a:rPr lang="en-US" dirty="0" smtClean="0"/>
              <a:t>can divide the whole network into two parts: </a:t>
            </a:r>
            <a:r>
              <a:rPr lang="en-US" b="1" dirty="0" smtClean="0"/>
              <a:t>Feature extraction </a:t>
            </a:r>
            <a:r>
              <a:rPr lang="en-US" b="0" dirty="0" smtClean="0"/>
              <a:t>and</a:t>
            </a:r>
            <a:r>
              <a:rPr lang="en-US" b="0" baseline="0" dirty="0" smtClean="0"/>
              <a:t> </a:t>
            </a:r>
            <a:r>
              <a:rPr lang="en-US" b="1" baseline="0" dirty="0" smtClean="0"/>
              <a:t>Classification</a:t>
            </a:r>
            <a:r>
              <a:rPr lang="en-US" b="0" baseline="0" dirty="0" smtClean="0"/>
              <a:t>. The </a:t>
            </a:r>
            <a:r>
              <a:rPr lang="en-US" b="1" baseline="0" dirty="0" smtClean="0"/>
              <a:t>Classification</a:t>
            </a:r>
            <a:r>
              <a:rPr lang="en-US" b="0" baseline="0" dirty="0" smtClean="0"/>
              <a:t> is basically done by a traditional MLP as a classifier based on features. And the core of CNN is in the feature extraction part. We will start from it.</a:t>
            </a:r>
            <a:endParaRPr lang="en-US" dirty="0" smtClean="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9</a:t>
            </a:fld>
            <a:endParaRPr lang="en-US" dirty="0"/>
          </a:p>
        </p:txBody>
      </p:sp>
    </p:spTree>
    <p:extLst>
      <p:ext uri="{BB962C8B-B14F-4D97-AF65-F5344CB8AC3E}">
        <p14:creationId xmlns:p14="http://schemas.microsoft.com/office/powerpoint/2010/main" val="24648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2389009"/>
            <a:ext cx="112776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17" name="Footer Placeholder 16"/>
          <p:cNvSpPr>
            <a:spLocks noGrp="1"/>
          </p:cNvSpPr>
          <p:nvPr>
            <p:ph type="ftr" sz="quarter" idx="11"/>
          </p:nvPr>
        </p:nvSpPr>
        <p:spPr>
          <a:xfrm>
            <a:off x="7265116" y="4205288"/>
            <a:ext cx="1727200" cy="457200"/>
          </a:xfrm>
        </p:spPr>
        <p:txBody>
          <a:bodyPr/>
          <a:lstStyle>
            <a:lvl1pPr>
              <a:defRPr>
                <a:solidFill>
                  <a:schemeClr val="accent2">
                    <a:lumMod val="75000"/>
                  </a:schemeClr>
                </a:solidFill>
              </a:defRPr>
            </a:lvl1pPr>
          </a:lstStyle>
          <a:p>
            <a:r>
              <a:rPr lang="en-US"/>
              <a:t>Add a footer</a:t>
            </a:r>
            <a:endParaRPr lang="en-US" dirty="0"/>
          </a:p>
        </p:txBody>
      </p:sp>
      <p:sp>
        <p:nvSpPr>
          <p:cNvPr id="28" name="Date Placeholder 27"/>
          <p:cNvSpPr>
            <a:spLocks noGrp="1"/>
          </p:cNvSpPr>
          <p:nvPr>
            <p:ph type="dt" sz="half" idx="10"/>
          </p:nvPr>
        </p:nvSpPr>
        <p:spPr>
          <a:xfrm>
            <a:off x="9043832" y="4206240"/>
            <a:ext cx="1280160" cy="457200"/>
          </a:xfrm>
        </p:spPr>
        <p:txBody>
          <a:bodyPr/>
          <a:lstStyle>
            <a:lvl1pPr>
              <a:defRPr>
                <a:solidFill>
                  <a:schemeClr val="accent2">
                    <a:lumMod val="75000"/>
                  </a:schemeClr>
                </a:solidFill>
              </a:defRPr>
            </a:lvl1pPr>
          </a:lstStyle>
          <a:p>
            <a:fld id="{4E708F12-96AD-4ED4-8132-A78F5E42C1F5}" type="datetime1">
              <a:rPr lang="en-US" smtClean="0"/>
              <a:pPr/>
              <a:t>10/22/2019</a:t>
            </a:fld>
            <a:endParaRPr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lvl1pPr>
              <a:defRPr/>
            </a:lvl1pPr>
            <a:lvl5pPr>
              <a:defRPr/>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7FA170-8299-44AD-AEEF-FC686C3D7804}" type="datetime1">
              <a:rPr lang="en-US" smtClean="0"/>
              <a:t>10/22/2019</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1143000"/>
            <a:ext cx="2540000" cy="5448300"/>
          </a:xfrm>
        </p:spPr>
        <p:txBody>
          <a:bodyPr vert="eaVert"/>
          <a:lstStyle>
            <a:lvl1pPr>
              <a:defRPr/>
            </a:lvl1pPr>
          </a:lstStyle>
          <a:p>
            <a:r>
              <a:rPr kumimoji="0" lang="en-US" dirty="0"/>
              <a:t>Edit Master title style</a:t>
            </a:r>
          </a:p>
        </p:txBody>
      </p:sp>
      <p:sp>
        <p:nvSpPr>
          <p:cNvPr id="3" name="Vertical Text Placeholder 2"/>
          <p:cNvSpPr>
            <a:spLocks noGrp="1"/>
          </p:cNvSpPr>
          <p:nvPr>
            <p:ph type="body" orient="vert" idx="1" hasCustomPrompt="1"/>
          </p:nvPr>
        </p:nvSpPr>
        <p:spPr>
          <a:xfrm>
            <a:off x="609600" y="1143000"/>
            <a:ext cx="8331200" cy="5448300"/>
          </a:xfrm>
        </p:spPr>
        <p:txBody>
          <a:bodyPr vert="eaVert"/>
          <a:lstStyle>
            <a:lvl5pPr>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231763A-68EC-4ECD-9620-D9FE9CDDD622}" type="datetime1">
              <a:rPr lang="en-US" smtClean="0"/>
              <a:t>10/22/2019</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lvl1pPr>
              <a:defRPr/>
            </a:lvl1pPr>
            <a:lvl5pPr>
              <a:defRPr/>
            </a:lvl5pPr>
            <a:lvl6pPr>
              <a:defRPr/>
            </a:lvl6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98BEDD-6160-49BB-B372-861DE7DE9BA5}" type="datetime1">
              <a:rPr lang="en-US" smtClean="0"/>
              <a:t>10/22/2019</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68322"/>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a:t>Click to edit Master title style</a:t>
            </a:r>
            <a:endParaRPr kumimoji="0" lang="en-US" dirty="0"/>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AAE819F-B7FD-4B29-8F66-9E318144BC2A}" type="datetime1">
              <a:rPr lang="en-US" smtClean="0"/>
              <a:t>10/22/2019</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D4CA159C-B6E0-4F10-9F4A-2FA57003B139}" type="datetime1">
              <a:rPr lang="en-US" smtClean="0"/>
              <a:t>10/22/2019</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28" name="Footer Placeholder 27"/>
          <p:cNvSpPr>
            <a:spLocks noGrp="1"/>
          </p:cNvSpPr>
          <p:nvPr>
            <p:ph type="ftr" sz="quarter" idx="12"/>
          </p:nvPr>
        </p:nvSpPr>
        <p:spPr/>
        <p:txBody>
          <a:bodyPr rtlCol="0"/>
          <a:lstStyle/>
          <a:p>
            <a:r>
              <a:rPr lang="en-US" dirty="0"/>
              <a:t>Add a footer</a:t>
            </a:r>
          </a:p>
        </p:txBody>
      </p:sp>
      <p:sp>
        <p:nvSpPr>
          <p:cNvPr id="26" name="Date Placeholder 25"/>
          <p:cNvSpPr>
            <a:spLocks noGrp="1"/>
          </p:cNvSpPr>
          <p:nvPr>
            <p:ph type="dt" sz="half" idx="10"/>
          </p:nvPr>
        </p:nvSpPr>
        <p:spPr/>
        <p:txBody>
          <a:bodyPr rtlCol="0"/>
          <a:lstStyle/>
          <a:p>
            <a:fld id="{8170CBBB-D1D1-4386-A5E9-07F3477B78F3}" type="datetime1">
              <a:rPr lang="en-US" smtClean="0"/>
              <a:t>10/22/2019</a:t>
            </a:fld>
            <a:endParaRPr lang="en-US" dirty="0"/>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dirty="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a:t>Click to edit Master title style</a:t>
            </a:r>
          </a:p>
        </p:txBody>
      </p:sp>
      <p:sp>
        <p:nvSpPr>
          <p:cNvPr id="4" name="Footer Placeholder 3"/>
          <p:cNvSpPr>
            <a:spLocks noGrp="1"/>
          </p:cNvSpPr>
          <p:nvPr>
            <p:ph type="ftr" sz="quarter" idx="11"/>
          </p:nvPr>
        </p:nvSpPr>
        <p:spPr>
          <a:xfrm>
            <a:off x="7010400" y="612648"/>
            <a:ext cx="1767840" cy="457200"/>
          </a:xfrm>
        </p:spPr>
        <p:txBody>
          <a:bodyPr/>
          <a:lstStyle/>
          <a:p>
            <a:r>
              <a:rPr lang="en-US" dirty="0"/>
              <a:t>Add a footer</a:t>
            </a:r>
          </a:p>
        </p:txBody>
      </p:sp>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10/22/2019</a:t>
            </a:fld>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B9234BD7-6953-492C-921B-E68B2D7F14C8}" type="datetime1">
              <a:rPr lang="en-US" smtClean="0"/>
              <a:t>10/22/2019</a:t>
            </a:fld>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37995" y="1101970"/>
            <a:ext cx="4511040" cy="877824"/>
          </a:xfrm>
        </p:spPr>
        <p:txBody>
          <a:bodyPr anchor="b"/>
          <a:lstStyle>
            <a:lvl1pPr algn="l">
              <a:buNone/>
              <a:defRPr sz="1800" b="1"/>
            </a:lvl1pPr>
          </a:lstStyle>
          <a:p>
            <a:r>
              <a:rPr kumimoji="0" lang="en-US" dirty="0"/>
              <a:t>Edit Master title style</a:t>
            </a:r>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5A17D9B-D4D3-4E23-88DF-2E354FA43196}" type="datetime1">
              <a:rPr lang="en-US" smtClean="0"/>
              <a:t>10/22/2019</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41F67C5-D04E-4576-B61C-12ABA14BBD6C}" type="datetime1">
              <a:rPr lang="en-US" smtClean="0"/>
              <a:t>10/22/2019</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1100">
                <a:solidFill>
                  <a:schemeClr val="accent2">
                    <a:lumMod val="75000"/>
                  </a:schemeClr>
                </a:solidFill>
              </a:defRPr>
            </a:lvl1pPr>
          </a:lstStyle>
          <a:p>
            <a:r>
              <a:rPr lang="en-US"/>
              <a:t>Add a footer</a:t>
            </a:r>
            <a:endParaRPr lang="en-US"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1100">
                <a:solidFill>
                  <a:schemeClr val="accent2">
                    <a:lumMod val="75000"/>
                  </a:schemeClr>
                </a:solidFill>
              </a:defRPr>
            </a:lvl1pPr>
          </a:lstStyle>
          <a:p>
            <a:fld id="{C20F09E4-6EA4-4BF3-9FC8-FF40373B88E6}" type="datetime1">
              <a:rPr lang="en-US" smtClean="0"/>
              <a:pPr/>
              <a:t>10/22/2019</a:t>
            </a:fld>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medium.com/@purnasaigudikandula/a-beginner-intro-to-convolutional-neural-networks-684c5620c2ce/" TargetMode="External"/><Relationship Id="rId2" Type="http://schemas.openxmlformats.org/officeDocument/2006/relationships/hyperlink" Target="https://victorzhou.com/blog/intro-to-cnns-part-1/" TargetMode="External"/><Relationship Id="rId1" Type="http://schemas.openxmlformats.org/officeDocument/2006/relationships/slideLayout" Target="../slideLayouts/slideLayout2.xml"/><Relationship Id="rId4" Type="http://schemas.openxmlformats.org/officeDocument/2006/relationships/hyperlink" Target="https://towardsdatascience.com/an-introduction-to-convolutional-neural-networks-eb0b60b58fd7"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 Introduction </a:t>
            </a:r>
            <a:r>
              <a:rPr lang="en-US" dirty="0"/>
              <a:t>to </a:t>
            </a:r>
            <a:r>
              <a:rPr lang="en-US" dirty="0" smtClean="0"/>
              <a:t/>
            </a:r>
            <a:br>
              <a:rPr lang="en-US" dirty="0" smtClean="0"/>
            </a:br>
            <a:r>
              <a:rPr lang="en-US" dirty="0" smtClean="0"/>
              <a:t>Convolutional Neural Network</a:t>
            </a:r>
            <a:endParaRPr lang="en-US" dirty="0"/>
          </a:p>
        </p:txBody>
      </p:sp>
      <p:sp>
        <p:nvSpPr>
          <p:cNvPr id="3" name="Subtitle 2"/>
          <p:cNvSpPr>
            <a:spLocks noGrp="1"/>
          </p:cNvSpPr>
          <p:nvPr>
            <p:ph type="subTitle" idx="1"/>
          </p:nvPr>
        </p:nvSpPr>
        <p:spPr/>
        <p:txBody>
          <a:bodyPr/>
          <a:lstStyle/>
          <a:p>
            <a:r>
              <a:rPr lang="en-US" dirty="0" err="1"/>
              <a:t>Ximo</a:t>
            </a:r>
            <a:r>
              <a:rPr lang="en-US" dirty="0"/>
              <a:t> Liang</a:t>
            </a:r>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0531" y="1588771"/>
            <a:ext cx="4354705" cy="4347210"/>
          </a:xfrm>
          <a:prstGeom prst="rect">
            <a:avLst/>
          </a:prstGeom>
        </p:spPr>
      </p:pic>
      <p:sp>
        <p:nvSpPr>
          <p:cNvPr id="7" name="TextBox 6"/>
          <p:cNvSpPr txBox="1"/>
          <p:nvPr/>
        </p:nvSpPr>
        <p:spPr>
          <a:xfrm>
            <a:off x="9403080" y="6377063"/>
            <a:ext cx="2561920" cy="261610"/>
          </a:xfrm>
          <a:prstGeom prst="rect">
            <a:avLst/>
          </a:prstGeom>
          <a:noFill/>
        </p:spPr>
        <p:txBody>
          <a:bodyPr wrap="none" rtlCol="0">
            <a:spAutoFit/>
          </a:bodyPr>
          <a:lstStyle/>
          <a:p>
            <a:r>
              <a:rPr lang="en-US" sz="1100" dirty="0"/>
              <a:t>Source: https://medium.com/@</a:t>
            </a:r>
            <a:r>
              <a:rPr lang="en-US" sz="1100" dirty="0" smtClean="0"/>
              <a:t>ageitgey/</a:t>
            </a:r>
            <a:endParaRPr lang="en-US" sz="1100" dirty="0"/>
          </a:p>
        </p:txBody>
      </p:sp>
      <p:sp>
        <p:nvSpPr>
          <p:cNvPr id="9" name="Content Placeholder 5"/>
          <p:cNvSpPr>
            <a:spLocks noGrp="1"/>
          </p:cNvSpPr>
          <p:nvPr>
            <p:ph idx="1"/>
          </p:nvPr>
        </p:nvSpPr>
        <p:spPr>
          <a:xfrm>
            <a:off x="609600" y="2209800"/>
            <a:ext cx="5951220" cy="4325112"/>
          </a:xfrm>
        </p:spPr>
        <p:txBody>
          <a:bodyPr/>
          <a:lstStyle/>
          <a:p>
            <a:pPr marL="109728" indent="0">
              <a:buNone/>
            </a:pPr>
            <a:r>
              <a:rPr lang="en-US" sz="2400" dirty="0" smtClean="0"/>
              <a:t>The </a:t>
            </a:r>
            <a:r>
              <a:rPr lang="en-US" sz="2400" dirty="0"/>
              <a:t>computer will assign each pixel a value based on </a:t>
            </a:r>
            <a:r>
              <a:rPr lang="en-US" sz="2400" dirty="0" smtClean="0"/>
              <a:t>the color (greyscale or RGB, </a:t>
            </a:r>
            <a:r>
              <a:rPr lang="en-US" sz="2400" dirty="0" err="1" smtClean="0"/>
              <a:t>etc</a:t>
            </a:r>
            <a:r>
              <a:rPr lang="en-US" sz="2400" dirty="0" smtClean="0"/>
              <a:t>). </a:t>
            </a:r>
            <a:r>
              <a:rPr lang="en-US" sz="2400" dirty="0"/>
              <a:t>All the numbers are put into an </a:t>
            </a:r>
            <a:r>
              <a:rPr lang="en-US" sz="2400" dirty="0" smtClean="0"/>
              <a:t>2D array (for 2D image) </a:t>
            </a:r>
            <a:r>
              <a:rPr lang="en-US" sz="2400" dirty="0"/>
              <a:t>and the computer does computations on that array. This is how the number 8 is </a:t>
            </a:r>
            <a:r>
              <a:rPr lang="en-US" sz="2400" dirty="0" smtClean="0"/>
              <a:t>displayed in Greyscale and numeric array.</a:t>
            </a:r>
            <a:endParaRPr lang="en-US" sz="2400" dirty="0"/>
          </a:p>
          <a:p>
            <a:pPr marL="109728" indent="0">
              <a:buNone/>
            </a:pPr>
            <a:endParaRPr lang="en-US" dirty="0" smtClean="0"/>
          </a:p>
        </p:txBody>
      </p:sp>
    </p:spTree>
    <p:extLst>
      <p:ext uri="{BB962C8B-B14F-4D97-AF65-F5344CB8AC3E}">
        <p14:creationId xmlns:p14="http://schemas.microsoft.com/office/powerpoint/2010/main" val="3796300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a:t>
            </a:r>
            <a:endParaRPr lang="en-US" dirty="0"/>
          </a:p>
        </p:txBody>
      </p:sp>
      <p:sp>
        <p:nvSpPr>
          <p:cNvPr id="6" name="Content Placeholder 5"/>
          <p:cNvSpPr>
            <a:spLocks noGrp="1"/>
          </p:cNvSpPr>
          <p:nvPr>
            <p:ph idx="1"/>
          </p:nvPr>
        </p:nvSpPr>
        <p:spPr>
          <a:xfrm>
            <a:off x="609600" y="1950720"/>
            <a:ext cx="10972800" cy="4325112"/>
          </a:xfrm>
        </p:spPr>
        <p:txBody>
          <a:bodyPr>
            <a:normAutofit/>
          </a:bodyPr>
          <a:lstStyle/>
          <a:p>
            <a:pPr marL="109728" indent="0">
              <a:buNone/>
            </a:pPr>
            <a:r>
              <a:rPr lang="en-US" sz="2000" dirty="0" smtClean="0"/>
              <a:t>Filter in Convolution Layer:</a:t>
            </a:r>
          </a:p>
          <a:p>
            <a:pPr marL="109728" indent="0">
              <a:buNone/>
            </a:pPr>
            <a:endParaRPr lang="en-US" sz="2000" dirty="0" smtClean="0"/>
          </a:p>
          <a:p>
            <a:pPr marL="109728" indent="0">
              <a:buNone/>
            </a:pPr>
            <a:endParaRPr lang="en-US" sz="2000" dirty="0"/>
          </a:p>
          <a:p>
            <a:pPr marL="109728" indent="0">
              <a:buNone/>
            </a:pPr>
            <a:endParaRPr lang="en-US"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500" y="2301887"/>
            <a:ext cx="7520940" cy="4230529"/>
          </a:xfrm>
          <a:prstGeom prst="rect">
            <a:avLst/>
          </a:prstGeom>
        </p:spPr>
      </p:pic>
      <p:sp>
        <p:nvSpPr>
          <p:cNvPr id="5" name="TextBox 4"/>
          <p:cNvSpPr txBox="1"/>
          <p:nvPr/>
        </p:nvSpPr>
        <p:spPr>
          <a:xfrm>
            <a:off x="7345680" y="6377063"/>
            <a:ext cx="4693914" cy="261610"/>
          </a:xfrm>
          <a:prstGeom prst="rect">
            <a:avLst/>
          </a:prstGeom>
          <a:noFill/>
        </p:spPr>
        <p:txBody>
          <a:bodyPr wrap="none" rtlCol="0">
            <a:spAutoFit/>
          </a:bodyPr>
          <a:lstStyle/>
          <a:p>
            <a:r>
              <a:rPr lang="en-US" sz="1100" dirty="0"/>
              <a:t>Source: http://</a:t>
            </a:r>
            <a:r>
              <a:rPr lang="en-US" sz="1100" dirty="0" smtClean="0"/>
              <a:t>machinelearninguru.com/computer_vision/basics/convolution/</a:t>
            </a:r>
            <a:endParaRPr lang="en-US" sz="1100" dirty="0"/>
          </a:p>
        </p:txBody>
      </p:sp>
    </p:spTree>
    <p:extLst>
      <p:ext uri="{BB962C8B-B14F-4D97-AF65-F5344CB8AC3E}">
        <p14:creationId xmlns:p14="http://schemas.microsoft.com/office/powerpoint/2010/main" val="1572872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a:t>
            </a:r>
            <a:endParaRPr lang="en-US" dirty="0"/>
          </a:p>
        </p:txBody>
      </p:sp>
      <p:sp>
        <p:nvSpPr>
          <p:cNvPr id="6" name="Content Placeholder 5"/>
          <p:cNvSpPr>
            <a:spLocks noGrp="1"/>
          </p:cNvSpPr>
          <p:nvPr>
            <p:ph idx="1"/>
          </p:nvPr>
        </p:nvSpPr>
        <p:spPr>
          <a:xfrm>
            <a:off x="609600" y="1950720"/>
            <a:ext cx="10972800" cy="4325112"/>
          </a:xfrm>
        </p:spPr>
        <p:txBody>
          <a:bodyPr>
            <a:normAutofit/>
          </a:bodyPr>
          <a:lstStyle/>
          <a:p>
            <a:pPr marL="109728" indent="0">
              <a:buNone/>
            </a:pPr>
            <a:r>
              <a:rPr lang="en-US" sz="2000" dirty="0" smtClean="0"/>
              <a:t>Filter in Convolution Layer:</a:t>
            </a:r>
          </a:p>
          <a:p>
            <a:pPr marL="109728" indent="0">
              <a:buNone/>
            </a:pPr>
            <a:endParaRPr lang="en-US" sz="2000" dirty="0" smtClean="0"/>
          </a:p>
          <a:p>
            <a:pPr marL="109728" indent="0">
              <a:buNone/>
            </a:pPr>
            <a:endParaRPr lang="en-US" sz="2000" dirty="0"/>
          </a:p>
          <a:p>
            <a:pPr marL="109728" indent="0">
              <a:buNone/>
            </a:pPr>
            <a:endParaRPr lang="en-US" sz="2000" dirty="0"/>
          </a:p>
        </p:txBody>
      </p:sp>
      <p:sp>
        <p:nvSpPr>
          <p:cNvPr id="5" name="TextBox 4"/>
          <p:cNvSpPr txBox="1"/>
          <p:nvPr/>
        </p:nvSpPr>
        <p:spPr>
          <a:xfrm>
            <a:off x="6568440" y="6377063"/>
            <a:ext cx="5388013" cy="261610"/>
          </a:xfrm>
          <a:prstGeom prst="rect">
            <a:avLst/>
          </a:prstGeom>
          <a:noFill/>
        </p:spPr>
        <p:txBody>
          <a:bodyPr wrap="none" rtlCol="0">
            <a:spAutoFit/>
          </a:bodyPr>
          <a:lstStyle/>
          <a:p>
            <a:r>
              <a:rPr lang="en-US" sz="1100" dirty="0"/>
              <a:t>Source: https://</a:t>
            </a:r>
            <a:r>
              <a:rPr lang="en-US" sz="1100" dirty="0" smtClean="0"/>
              <a:t>machinethink.net/images/vggnet-convolutional-neural-network-iphone/</a:t>
            </a:r>
            <a:endParaRPr lang="en-US" sz="11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2930" y="1514856"/>
            <a:ext cx="3105150" cy="4410075"/>
          </a:xfrm>
          <a:prstGeom prst="rect">
            <a:avLst/>
          </a:prstGeom>
        </p:spPr>
      </p:pic>
    </p:spTree>
    <p:extLst>
      <p:ext uri="{BB962C8B-B14F-4D97-AF65-F5344CB8AC3E}">
        <p14:creationId xmlns:p14="http://schemas.microsoft.com/office/powerpoint/2010/main" val="3893154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a:t>
            </a:r>
            <a:endParaRPr lang="en-US" dirty="0"/>
          </a:p>
        </p:txBody>
      </p:sp>
      <p:sp>
        <p:nvSpPr>
          <p:cNvPr id="6" name="Content Placeholder 5"/>
          <p:cNvSpPr>
            <a:spLocks noGrp="1"/>
          </p:cNvSpPr>
          <p:nvPr>
            <p:ph idx="1"/>
          </p:nvPr>
        </p:nvSpPr>
        <p:spPr>
          <a:xfrm>
            <a:off x="609600" y="1950720"/>
            <a:ext cx="10972800" cy="4325112"/>
          </a:xfrm>
        </p:spPr>
        <p:txBody>
          <a:bodyPr>
            <a:normAutofit/>
          </a:bodyPr>
          <a:lstStyle/>
          <a:p>
            <a:pPr marL="109728" indent="0">
              <a:buNone/>
            </a:pPr>
            <a:r>
              <a:rPr lang="en-US" sz="2000" dirty="0" err="1" smtClean="0"/>
              <a:t>ReLU</a:t>
            </a:r>
            <a:r>
              <a:rPr lang="en-US" sz="2000" dirty="0" smtClean="0"/>
              <a:t> in Activation Layer:</a:t>
            </a:r>
          </a:p>
          <a:p>
            <a:pPr marL="109728" indent="0">
              <a:buNone/>
            </a:pPr>
            <a:endParaRPr lang="en-US" sz="2000" dirty="0" smtClean="0"/>
          </a:p>
          <a:p>
            <a:pPr marL="109728" indent="0">
              <a:buNone/>
            </a:pPr>
            <a:endParaRPr lang="en-US" sz="2000" dirty="0"/>
          </a:p>
          <a:p>
            <a:pPr marL="109728" indent="0">
              <a:buNone/>
            </a:pPr>
            <a:endParaRPr lang="en-US" sz="2000" dirty="0"/>
          </a:p>
        </p:txBody>
      </p:sp>
      <p:sp>
        <p:nvSpPr>
          <p:cNvPr id="5" name="TextBox 4"/>
          <p:cNvSpPr txBox="1"/>
          <p:nvPr/>
        </p:nvSpPr>
        <p:spPr>
          <a:xfrm>
            <a:off x="7162800" y="6377063"/>
            <a:ext cx="4764446" cy="261610"/>
          </a:xfrm>
          <a:prstGeom prst="rect">
            <a:avLst/>
          </a:prstGeom>
          <a:noFill/>
        </p:spPr>
        <p:txBody>
          <a:bodyPr wrap="none" rtlCol="0">
            <a:spAutoFit/>
          </a:bodyPr>
          <a:lstStyle/>
          <a:p>
            <a:r>
              <a:rPr lang="en-US" sz="1100" dirty="0"/>
              <a:t>Source: https://medium.com/@danqing/a-practical-guide-to-relu-b83ca804f1f7</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9373" y="2209800"/>
            <a:ext cx="5572125" cy="2536240"/>
          </a:xfrm>
          <a:prstGeom prst="rect">
            <a:avLst/>
          </a:prstGeom>
        </p:spPr>
      </p:pic>
      <p:sp>
        <p:nvSpPr>
          <p:cNvPr id="7" name="TextBox 6"/>
          <p:cNvSpPr txBox="1"/>
          <p:nvPr/>
        </p:nvSpPr>
        <p:spPr>
          <a:xfrm>
            <a:off x="6047274" y="5119190"/>
            <a:ext cx="3771900" cy="615553"/>
          </a:xfrm>
          <a:prstGeom prst="rect">
            <a:avLst/>
          </a:prstGeom>
          <a:noFill/>
        </p:spPr>
        <p:txBody>
          <a:bodyPr wrap="square" rtlCol="0">
            <a:spAutoFit/>
          </a:bodyPr>
          <a:lstStyle/>
          <a:p>
            <a:r>
              <a:rPr lang="en-US" sz="1600" dirty="0" smtClean="0"/>
              <a:t>The Curve of </a:t>
            </a:r>
            <a:r>
              <a:rPr lang="en-US" sz="1600" dirty="0" err="1" smtClean="0"/>
              <a:t>ReLU</a:t>
            </a:r>
            <a:r>
              <a:rPr lang="en-US" sz="1600" dirty="0" smtClean="0"/>
              <a:t> (</a:t>
            </a:r>
            <a:r>
              <a:rPr lang="en-US" sz="1600" dirty="0" err="1" smtClean="0"/>
              <a:t>REctified</a:t>
            </a:r>
            <a:r>
              <a:rPr lang="en-US" sz="1600" dirty="0" smtClean="0"/>
              <a:t> Linear Unit)</a:t>
            </a:r>
            <a:endParaRPr lang="en-US" sz="1600" dirty="0"/>
          </a:p>
          <a:p>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0111" y="3241273"/>
            <a:ext cx="3283056" cy="1227449"/>
          </a:xfrm>
          <a:prstGeom prst="rect">
            <a:avLst/>
          </a:prstGeom>
        </p:spPr>
      </p:pic>
    </p:spTree>
    <p:extLst>
      <p:ext uri="{BB962C8B-B14F-4D97-AF65-F5344CB8AC3E}">
        <p14:creationId xmlns:p14="http://schemas.microsoft.com/office/powerpoint/2010/main" val="2307122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a:t>
            </a:r>
            <a:endParaRPr lang="en-US" dirty="0"/>
          </a:p>
        </p:txBody>
      </p:sp>
      <p:sp>
        <p:nvSpPr>
          <p:cNvPr id="6" name="Content Placeholder 5"/>
          <p:cNvSpPr>
            <a:spLocks noGrp="1"/>
          </p:cNvSpPr>
          <p:nvPr>
            <p:ph idx="1"/>
          </p:nvPr>
        </p:nvSpPr>
        <p:spPr>
          <a:xfrm>
            <a:off x="609600" y="1950720"/>
            <a:ext cx="10972800" cy="4325112"/>
          </a:xfrm>
        </p:spPr>
        <p:txBody>
          <a:bodyPr>
            <a:normAutofit/>
          </a:bodyPr>
          <a:lstStyle/>
          <a:p>
            <a:pPr marL="109728" indent="0">
              <a:buNone/>
            </a:pPr>
            <a:r>
              <a:rPr lang="en-US" sz="2000" dirty="0" smtClean="0"/>
              <a:t>Pooling Layer:</a:t>
            </a:r>
          </a:p>
          <a:p>
            <a:pPr marL="109728" indent="0">
              <a:buNone/>
            </a:pPr>
            <a:endParaRPr lang="en-US" sz="2000" dirty="0" smtClean="0"/>
          </a:p>
          <a:p>
            <a:pPr marL="109728" indent="0">
              <a:buNone/>
            </a:pPr>
            <a:endParaRPr lang="en-US" sz="2000" dirty="0"/>
          </a:p>
          <a:p>
            <a:pPr marL="109728" indent="0">
              <a:buNone/>
            </a:pPr>
            <a:endParaRPr lang="en-US" sz="2000" dirty="0"/>
          </a:p>
        </p:txBody>
      </p:sp>
      <p:sp>
        <p:nvSpPr>
          <p:cNvPr id="5" name="TextBox 4"/>
          <p:cNvSpPr txBox="1"/>
          <p:nvPr/>
        </p:nvSpPr>
        <p:spPr>
          <a:xfrm>
            <a:off x="6568440" y="6377063"/>
            <a:ext cx="5388013" cy="261610"/>
          </a:xfrm>
          <a:prstGeom prst="rect">
            <a:avLst/>
          </a:prstGeom>
          <a:noFill/>
        </p:spPr>
        <p:txBody>
          <a:bodyPr wrap="none" rtlCol="0">
            <a:spAutoFit/>
          </a:bodyPr>
          <a:lstStyle/>
          <a:p>
            <a:r>
              <a:rPr lang="en-US" sz="1100" dirty="0"/>
              <a:t>Source: https://</a:t>
            </a:r>
            <a:r>
              <a:rPr lang="en-US" sz="1100" dirty="0" smtClean="0"/>
              <a:t>machinethink.net/images/vggnet-convolutional-neural-network-iphone/</a:t>
            </a:r>
            <a:endParaRPr lang="en-US" sz="11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7912" y="2209800"/>
            <a:ext cx="7496175" cy="3505200"/>
          </a:xfrm>
          <a:prstGeom prst="rect">
            <a:avLst/>
          </a:prstGeom>
        </p:spPr>
      </p:pic>
    </p:spTree>
    <p:extLst>
      <p:ext uri="{BB962C8B-B14F-4D97-AF65-F5344CB8AC3E}">
        <p14:creationId xmlns:p14="http://schemas.microsoft.com/office/powerpoint/2010/main" val="1222412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a:t>
            </a:r>
            <a:endParaRPr lang="en-US" dirty="0"/>
          </a:p>
        </p:txBody>
      </p:sp>
      <p:pic>
        <p:nvPicPr>
          <p:cNvPr id="10" name="Picture 9"/>
          <p:cNvPicPr>
            <a:picLocks noChangeAspect="1"/>
          </p:cNvPicPr>
          <p:nvPr/>
        </p:nvPicPr>
        <p:blipFill>
          <a:blip r:embed="rId3"/>
          <a:stretch>
            <a:fillRect/>
          </a:stretch>
        </p:blipFill>
        <p:spPr>
          <a:xfrm>
            <a:off x="634365" y="2484120"/>
            <a:ext cx="10923270" cy="3730353"/>
          </a:xfrm>
          <a:prstGeom prst="rect">
            <a:avLst/>
          </a:prstGeom>
        </p:spPr>
      </p:pic>
      <p:sp>
        <p:nvSpPr>
          <p:cNvPr id="12" name="Content Placeholder 5"/>
          <p:cNvSpPr txBox="1">
            <a:spLocks/>
          </p:cNvSpPr>
          <p:nvPr/>
        </p:nvSpPr>
        <p:spPr>
          <a:xfrm>
            <a:off x="609600" y="1950720"/>
            <a:ext cx="10972800" cy="4325112"/>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buNone/>
            </a:pPr>
            <a:r>
              <a:rPr lang="en-US" sz="2000" dirty="0"/>
              <a:t>Fully </a:t>
            </a:r>
            <a:r>
              <a:rPr lang="en-US" sz="2000" dirty="0" smtClean="0"/>
              <a:t>Connected Layer:</a:t>
            </a:r>
          </a:p>
          <a:p>
            <a:pPr marL="109728" indent="0">
              <a:buFont typeface="Georgia"/>
              <a:buNone/>
            </a:pPr>
            <a:endParaRPr lang="en-US" sz="2000" dirty="0" smtClean="0"/>
          </a:p>
          <a:p>
            <a:pPr marL="109728" indent="0">
              <a:buFont typeface="Georgia"/>
              <a:buNone/>
            </a:pPr>
            <a:endParaRPr lang="en-US" sz="2000" dirty="0" smtClean="0"/>
          </a:p>
          <a:p>
            <a:pPr marL="109728" indent="0">
              <a:buFont typeface="Georgia"/>
              <a:buNone/>
            </a:pPr>
            <a:endParaRPr lang="en-US" sz="2000" dirty="0"/>
          </a:p>
        </p:txBody>
      </p:sp>
      <p:sp>
        <p:nvSpPr>
          <p:cNvPr id="13" name="Rounded Rectangle 12"/>
          <p:cNvSpPr/>
          <p:nvPr/>
        </p:nvSpPr>
        <p:spPr>
          <a:xfrm>
            <a:off x="8625840" y="2930453"/>
            <a:ext cx="2981325" cy="3417007"/>
          </a:xfrm>
          <a:prstGeom prst="round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13" idx="0"/>
          </p:cNvCxnSpPr>
          <p:nvPr/>
        </p:nvCxnSpPr>
        <p:spPr>
          <a:xfrm flipV="1">
            <a:off x="10116503" y="2484120"/>
            <a:ext cx="2857" cy="446333"/>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682040" y="2103643"/>
            <a:ext cx="2875595" cy="338554"/>
          </a:xfrm>
          <a:prstGeom prst="rect">
            <a:avLst/>
          </a:prstGeom>
          <a:noFill/>
        </p:spPr>
        <p:txBody>
          <a:bodyPr wrap="none" rtlCol="0">
            <a:spAutoFit/>
          </a:bodyPr>
          <a:lstStyle/>
          <a:p>
            <a:r>
              <a:rPr lang="en-US" sz="1600" dirty="0" smtClean="0"/>
              <a:t>Fully Connected Layer (FC Layer)</a:t>
            </a:r>
            <a:endParaRPr lang="en-US" sz="1600" dirty="0"/>
          </a:p>
        </p:txBody>
      </p:sp>
    </p:spTree>
    <p:extLst>
      <p:ext uri="{BB962C8B-B14F-4D97-AF65-F5344CB8AC3E}">
        <p14:creationId xmlns:p14="http://schemas.microsoft.com/office/powerpoint/2010/main" val="1870129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a:t>
            </a:r>
            <a:endParaRPr lang="en-US" dirty="0"/>
          </a:p>
        </p:txBody>
      </p:sp>
      <p:sp>
        <p:nvSpPr>
          <p:cNvPr id="6" name="Content Placeholder 5"/>
          <p:cNvSpPr>
            <a:spLocks noGrp="1"/>
          </p:cNvSpPr>
          <p:nvPr>
            <p:ph idx="1"/>
          </p:nvPr>
        </p:nvSpPr>
        <p:spPr>
          <a:xfrm>
            <a:off x="609600" y="1950720"/>
            <a:ext cx="10972800" cy="4325112"/>
          </a:xfrm>
        </p:spPr>
        <p:txBody>
          <a:bodyPr>
            <a:normAutofit/>
          </a:bodyPr>
          <a:lstStyle/>
          <a:p>
            <a:pPr marL="109728" indent="0">
              <a:buNone/>
            </a:pPr>
            <a:r>
              <a:rPr lang="en-US" sz="2000" dirty="0" smtClean="0"/>
              <a:t>Flattening Layer:</a:t>
            </a:r>
          </a:p>
          <a:p>
            <a:pPr marL="109728" indent="0">
              <a:buNone/>
            </a:pPr>
            <a:endParaRPr lang="en-US" sz="2000" dirty="0" smtClean="0"/>
          </a:p>
          <a:p>
            <a:pPr marL="109728" indent="0">
              <a:buNone/>
            </a:pPr>
            <a:endParaRPr lang="en-US" sz="2000" dirty="0"/>
          </a:p>
          <a:p>
            <a:pPr marL="109728" indent="0">
              <a:buNone/>
            </a:pPr>
            <a:endParaRPr lang="en-US" sz="2000" dirty="0"/>
          </a:p>
        </p:txBody>
      </p:sp>
      <p:sp>
        <p:nvSpPr>
          <p:cNvPr id="5" name="TextBox 4"/>
          <p:cNvSpPr txBox="1"/>
          <p:nvPr/>
        </p:nvSpPr>
        <p:spPr>
          <a:xfrm>
            <a:off x="5951220" y="6377063"/>
            <a:ext cx="6125395" cy="261610"/>
          </a:xfrm>
          <a:prstGeom prst="rect">
            <a:avLst/>
          </a:prstGeom>
          <a:noFill/>
        </p:spPr>
        <p:txBody>
          <a:bodyPr wrap="none" rtlCol="0">
            <a:spAutoFit/>
          </a:bodyPr>
          <a:lstStyle/>
          <a:p>
            <a:r>
              <a:rPr lang="en-US" sz="1100" dirty="0"/>
              <a:t>Source: https://www.superdatascience.com/blogs/convolutional-neural-networks-cnn-step-3-flattening</a:t>
            </a:r>
          </a:p>
        </p:txBody>
      </p:sp>
      <p:pic>
        <p:nvPicPr>
          <p:cNvPr id="8" name="Picture 7"/>
          <p:cNvPicPr>
            <a:picLocks noChangeAspect="1"/>
          </p:cNvPicPr>
          <p:nvPr/>
        </p:nvPicPr>
        <p:blipFill rotWithShape="1">
          <a:blip r:embed="rId3">
            <a:clrChange>
              <a:clrFrom>
                <a:srgbClr val="FCFCFC"/>
              </a:clrFrom>
              <a:clrTo>
                <a:srgbClr val="FCFCFC">
                  <a:alpha val="0"/>
                </a:srgbClr>
              </a:clrTo>
            </a:clrChange>
            <a:extLst>
              <a:ext uri="{28A0092B-C50C-407E-A947-70E740481C1C}">
                <a14:useLocalDpi xmlns:a14="http://schemas.microsoft.com/office/drawing/2010/main" val="0"/>
              </a:ext>
            </a:extLst>
          </a:blip>
          <a:srcRect l="9292" t="3196" r="10880" b="2894"/>
          <a:stretch/>
        </p:blipFill>
        <p:spPr>
          <a:xfrm>
            <a:off x="1055434" y="2771718"/>
            <a:ext cx="4213860" cy="2369820"/>
          </a:xfrm>
          <a:prstGeom prst="rect">
            <a:avLst/>
          </a:prstGeom>
        </p:spPr>
      </p:pic>
      <p:pic>
        <p:nvPicPr>
          <p:cNvPr id="9" name="Picture 8"/>
          <p:cNvPicPr>
            <a:picLocks noChangeAspect="1"/>
          </p:cNvPicPr>
          <p:nvPr/>
        </p:nvPicPr>
        <p:blipFill rotWithShape="1">
          <a:blip r:embed="rId4">
            <a:clrChange>
              <a:clrFrom>
                <a:srgbClr val="FCFCFC"/>
              </a:clrFrom>
              <a:clrTo>
                <a:srgbClr val="FCFCFC">
                  <a:alpha val="0"/>
                </a:srgbClr>
              </a:clrTo>
            </a:clrChange>
            <a:extLst>
              <a:ext uri="{28A0092B-C50C-407E-A947-70E740481C1C}">
                <a14:useLocalDpi xmlns:a14="http://schemas.microsoft.com/office/drawing/2010/main" val="0"/>
              </a:ext>
            </a:extLst>
          </a:blip>
          <a:srcRect t="-26" r="3283" b="8811"/>
          <a:stretch/>
        </p:blipFill>
        <p:spPr>
          <a:xfrm>
            <a:off x="6096000" y="2897448"/>
            <a:ext cx="5105400" cy="2118360"/>
          </a:xfrm>
          <a:prstGeom prst="rect">
            <a:avLst/>
          </a:prstGeom>
        </p:spPr>
      </p:pic>
    </p:spTree>
    <p:extLst>
      <p:ext uri="{BB962C8B-B14F-4D97-AF65-F5344CB8AC3E}">
        <p14:creationId xmlns:p14="http://schemas.microsoft.com/office/powerpoint/2010/main" val="1810884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a:t>
            </a:r>
            <a:endParaRPr lang="en-US" dirty="0"/>
          </a:p>
        </p:txBody>
      </p:sp>
      <p:sp>
        <p:nvSpPr>
          <p:cNvPr id="6" name="Content Placeholder 5"/>
          <p:cNvSpPr>
            <a:spLocks noGrp="1"/>
          </p:cNvSpPr>
          <p:nvPr>
            <p:ph idx="1"/>
          </p:nvPr>
        </p:nvSpPr>
        <p:spPr>
          <a:xfrm>
            <a:off x="609600" y="1950720"/>
            <a:ext cx="10972800" cy="4325112"/>
          </a:xfrm>
        </p:spPr>
        <p:txBody>
          <a:bodyPr>
            <a:normAutofit/>
          </a:bodyPr>
          <a:lstStyle/>
          <a:p>
            <a:pPr marL="109728" indent="0">
              <a:buNone/>
            </a:pPr>
            <a:r>
              <a:rPr lang="en-US" sz="2000" dirty="0" smtClean="0"/>
              <a:t>Sigmoid in Activation Layer:</a:t>
            </a:r>
          </a:p>
          <a:p>
            <a:pPr marL="109728" indent="0">
              <a:buNone/>
            </a:pPr>
            <a:endParaRPr lang="en-US" sz="2000" dirty="0" smtClean="0"/>
          </a:p>
          <a:p>
            <a:pPr marL="109728" indent="0">
              <a:buNone/>
            </a:pPr>
            <a:endParaRPr lang="en-US" sz="2000" dirty="0"/>
          </a:p>
          <a:p>
            <a:pPr marL="109728" indent="0">
              <a:buNone/>
            </a:pPr>
            <a:endParaRPr lang="en-US" sz="2000" dirty="0"/>
          </a:p>
        </p:txBody>
      </p:sp>
      <p:sp>
        <p:nvSpPr>
          <p:cNvPr id="5" name="TextBox 4"/>
          <p:cNvSpPr txBox="1"/>
          <p:nvPr/>
        </p:nvSpPr>
        <p:spPr>
          <a:xfrm>
            <a:off x="7380157" y="6377063"/>
            <a:ext cx="4549643" cy="261610"/>
          </a:xfrm>
          <a:prstGeom prst="rect">
            <a:avLst/>
          </a:prstGeom>
          <a:noFill/>
        </p:spPr>
        <p:txBody>
          <a:bodyPr wrap="none" rtlCol="0">
            <a:spAutoFit/>
          </a:bodyPr>
          <a:lstStyle/>
          <a:p>
            <a:r>
              <a:rPr lang="en-US" sz="1100" dirty="0"/>
              <a:t>Source: https://datasciencefortoday.wordpress.com/tag/logistic-regression/</a:t>
            </a:r>
          </a:p>
        </p:txBody>
      </p:sp>
      <p:pic>
        <p:nvPicPr>
          <p:cNvPr id="9" name="Picture 8"/>
          <p:cNvPicPr>
            <a:picLocks noChangeAspect="1"/>
          </p:cNvPicPr>
          <p:nvPr/>
        </p:nvPicPr>
        <p:blipFill>
          <a:blip r:embed="rId3">
            <a:clrChange>
              <a:clrFrom>
                <a:srgbClr val="FFFFFF"/>
              </a:clrFrom>
              <a:clrTo>
                <a:srgbClr val="FFFFFF">
                  <a:alpha val="0"/>
                </a:srgbClr>
              </a:clrTo>
            </a:clrChange>
          </a:blip>
          <a:stretch>
            <a:fillRect/>
          </a:stretch>
        </p:blipFill>
        <p:spPr>
          <a:xfrm>
            <a:off x="3043004" y="2382573"/>
            <a:ext cx="5011826" cy="3461406"/>
          </a:xfrm>
          <a:prstGeom prst="rect">
            <a:avLst/>
          </a:prstGeom>
        </p:spPr>
      </p:pic>
    </p:spTree>
    <p:extLst>
      <p:ext uri="{BB962C8B-B14F-4D97-AF65-F5344CB8AC3E}">
        <p14:creationId xmlns:p14="http://schemas.microsoft.com/office/powerpoint/2010/main" val="2438003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a:t>
            </a:r>
            <a:endParaRPr lang="en-US" dirty="0"/>
          </a:p>
        </p:txBody>
      </p:sp>
      <p:sp>
        <p:nvSpPr>
          <p:cNvPr id="6" name="Content Placeholder 5"/>
          <p:cNvSpPr>
            <a:spLocks noGrp="1"/>
          </p:cNvSpPr>
          <p:nvPr>
            <p:ph idx="1"/>
          </p:nvPr>
        </p:nvSpPr>
        <p:spPr>
          <a:xfrm>
            <a:off x="609600" y="1950720"/>
            <a:ext cx="10972800" cy="4325112"/>
          </a:xfrm>
        </p:spPr>
        <p:txBody>
          <a:bodyPr>
            <a:normAutofit/>
          </a:bodyPr>
          <a:lstStyle/>
          <a:p>
            <a:pPr marL="109728" indent="0">
              <a:buNone/>
            </a:pPr>
            <a:r>
              <a:rPr lang="en-US" sz="2000" b="1" dirty="0"/>
              <a:t>Architecture of Inception </a:t>
            </a:r>
            <a:r>
              <a:rPr lang="en-US" sz="2000" b="1" dirty="0" smtClean="0"/>
              <a:t>v4</a:t>
            </a:r>
            <a:endParaRPr lang="en-US" sz="2000" b="1" dirty="0"/>
          </a:p>
          <a:p>
            <a:pPr marL="109728" indent="0">
              <a:buNone/>
            </a:pPr>
            <a:endParaRPr lang="en-US" sz="2000" dirty="0" smtClean="0"/>
          </a:p>
          <a:p>
            <a:pPr marL="109728" indent="0">
              <a:buNone/>
            </a:pPr>
            <a:endParaRPr lang="en-US" sz="2000" dirty="0"/>
          </a:p>
          <a:p>
            <a:pPr marL="109728" indent="0">
              <a:buNone/>
            </a:pPr>
            <a:endParaRPr lang="en-US" sz="2000" dirty="0"/>
          </a:p>
        </p:txBody>
      </p:sp>
      <p:sp>
        <p:nvSpPr>
          <p:cNvPr id="5" name="TextBox 4"/>
          <p:cNvSpPr txBox="1"/>
          <p:nvPr/>
        </p:nvSpPr>
        <p:spPr>
          <a:xfrm>
            <a:off x="6581467" y="6377063"/>
            <a:ext cx="5352747" cy="261610"/>
          </a:xfrm>
          <a:prstGeom prst="rect">
            <a:avLst/>
          </a:prstGeom>
          <a:noFill/>
        </p:spPr>
        <p:txBody>
          <a:bodyPr wrap="none" rtlCol="0">
            <a:spAutoFit/>
          </a:bodyPr>
          <a:lstStyle/>
          <a:p>
            <a:r>
              <a:rPr lang="en-US" sz="1100" dirty="0"/>
              <a:t>Source: </a:t>
            </a:r>
            <a:r>
              <a:rPr lang="en-US" sz="1100" dirty="0" smtClean="0"/>
              <a:t>http</a:t>
            </a:r>
            <a:r>
              <a:rPr lang="en-US" sz="1100" dirty="0"/>
              <a:t>://www.aaai.org/ocs/index.php/AAAI/AAAI17/paper/download/14806/14311</a:t>
            </a:r>
          </a:p>
        </p:txBody>
      </p: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saturation sat="400000"/>
                    </a14:imgEffect>
                    <a14:imgEffect>
                      <a14:brightnessContrast contrast="-40000"/>
                    </a14:imgEffect>
                  </a14:imgLayer>
                </a14:imgProps>
              </a:ext>
            </a:extLst>
          </a:blip>
          <a:stretch>
            <a:fillRect/>
          </a:stretch>
        </p:blipFill>
        <p:spPr>
          <a:xfrm rot="16200000">
            <a:off x="4955914" y="-1620338"/>
            <a:ext cx="2280738" cy="10973365"/>
          </a:xfrm>
          <a:prstGeom prst="rect">
            <a:avLst/>
          </a:prstGeom>
        </p:spPr>
      </p:pic>
    </p:spTree>
    <p:extLst>
      <p:ext uri="{BB962C8B-B14F-4D97-AF65-F5344CB8AC3E}">
        <p14:creationId xmlns:p14="http://schemas.microsoft.com/office/powerpoint/2010/main" val="2342068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6" name="Content Placeholder 5"/>
          <p:cNvSpPr>
            <a:spLocks noGrp="1"/>
          </p:cNvSpPr>
          <p:nvPr>
            <p:ph idx="1"/>
          </p:nvPr>
        </p:nvSpPr>
        <p:spPr>
          <a:xfrm>
            <a:off x="609600" y="1950720"/>
            <a:ext cx="10972800" cy="4325112"/>
          </a:xfrm>
        </p:spPr>
        <p:txBody>
          <a:bodyPr>
            <a:normAutofit/>
          </a:bodyPr>
          <a:lstStyle/>
          <a:p>
            <a:pPr marL="109728" indent="0">
              <a:buNone/>
            </a:pPr>
            <a:r>
              <a:rPr lang="en-US" sz="2000" b="1" dirty="0" smtClean="0"/>
              <a:t>CNN for Regression in fMRI Image</a:t>
            </a:r>
            <a:endParaRPr lang="en-US" sz="2000" b="1" dirty="0"/>
          </a:p>
          <a:p>
            <a:pPr marL="109728" indent="0">
              <a:buNone/>
            </a:pPr>
            <a:endParaRPr lang="en-US" sz="2000" dirty="0" smtClean="0"/>
          </a:p>
          <a:p>
            <a:pPr marL="109728" indent="0">
              <a:buNone/>
            </a:pPr>
            <a:r>
              <a:rPr lang="en-US" sz="2000" dirty="0" smtClean="0"/>
              <a:t>Layers: </a:t>
            </a:r>
          </a:p>
          <a:p>
            <a:pPr marL="109728" indent="0">
              <a:buNone/>
            </a:pPr>
            <a:r>
              <a:rPr lang="en-US" sz="2000" dirty="0" smtClean="0"/>
              <a:t>19 </a:t>
            </a:r>
          </a:p>
          <a:p>
            <a:pPr marL="109728" indent="0">
              <a:buNone/>
            </a:pPr>
            <a:endParaRPr lang="en-US" sz="2000" dirty="0" smtClean="0"/>
          </a:p>
          <a:p>
            <a:pPr marL="109728" indent="0">
              <a:buNone/>
            </a:pPr>
            <a:r>
              <a:rPr lang="en-US" sz="2000" dirty="0" smtClean="0"/>
              <a:t>Parameters</a:t>
            </a:r>
            <a:r>
              <a:rPr lang="en-US" sz="2000" dirty="0"/>
              <a:t>: </a:t>
            </a:r>
            <a:endParaRPr lang="en-US" sz="2000" dirty="0" smtClean="0"/>
          </a:p>
          <a:p>
            <a:pPr marL="109728" indent="0">
              <a:buNone/>
            </a:pPr>
            <a:r>
              <a:rPr lang="en-US" sz="2000" dirty="0" smtClean="0"/>
              <a:t>2.1m</a:t>
            </a:r>
          </a:p>
          <a:p>
            <a:pPr marL="109728" indent="0">
              <a:buNone/>
            </a:pPr>
            <a:endParaRPr lang="en-US" sz="2000" dirty="0" smtClean="0"/>
          </a:p>
          <a:p>
            <a:pPr marL="109728" indent="0">
              <a:buNone/>
            </a:pPr>
            <a:r>
              <a:rPr lang="en-US" sz="2000" dirty="0" smtClean="0"/>
              <a:t>Training time (5-folds CV):</a:t>
            </a:r>
          </a:p>
          <a:p>
            <a:pPr marL="109728" indent="0">
              <a:buNone/>
            </a:pPr>
            <a:r>
              <a:rPr lang="en-US" sz="2000" dirty="0" smtClean="0"/>
              <a:t>50 min</a:t>
            </a:r>
            <a:endParaRPr lang="en-US" sz="2000" dirty="0"/>
          </a:p>
        </p:txBody>
      </p:sp>
      <p:pic>
        <p:nvPicPr>
          <p:cNvPr id="3" name="Picture 2"/>
          <p:cNvPicPr>
            <a:picLocks noChangeAspect="1"/>
          </p:cNvPicPr>
          <p:nvPr/>
        </p:nvPicPr>
        <p:blipFill>
          <a:blip r:embed="rId3"/>
          <a:stretch>
            <a:fillRect/>
          </a:stretch>
        </p:blipFill>
        <p:spPr>
          <a:xfrm>
            <a:off x="5872107" y="936886"/>
            <a:ext cx="5535417" cy="5577726"/>
          </a:xfrm>
          <a:prstGeom prst="rect">
            <a:avLst/>
          </a:prstGeom>
        </p:spPr>
      </p:pic>
    </p:spTree>
    <p:extLst>
      <p:ext uri="{BB962C8B-B14F-4D97-AF65-F5344CB8AC3E}">
        <p14:creationId xmlns:p14="http://schemas.microsoft.com/office/powerpoint/2010/main" val="2060088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smtClean="0"/>
              <a:t>Neural Network</a:t>
            </a:r>
            <a:endParaRPr lang="en-US" dirty="0"/>
          </a:p>
          <a:p>
            <a:r>
              <a:rPr lang="en-US" dirty="0" smtClean="0"/>
              <a:t>CNN</a:t>
            </a:r>
            <a:endParaRPr lang="en-US" dirty="0"/>
          </a:p>
          <a:p>
            <a:r>
              <a:rPr lang="en-US" dirty="0" smtClean="0"/>
              <a:t>Example</a:t>
            </a:r>
            <a:endParaRPr lang="en-US" dirty="0"/>
          </a:p>
          <a:p>
            <a:r>
              <a:rPr lang="en-US" dirty="0"/>
              <a:t>Resources</a:t>
            </a:r>
          </a:p>
        </p:txBody>
      </p:sp>
    </p:spTree>
    <p:extLst>
      <p:ext uri="{BB962C8B-B14F-4D97-AF65-F5344CB8AC3E}">
        <p14:creationId xmlns:p14="http://schemas.microsoft.com/office/powerpoint/2010/main" val="1881263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lstStyle/>
          <a:p>
            <a:r>
              <a:rPr lang="en-US" dirty="0"/>
              <a:t>For more </a:t>
            </a:r>
            <a:r>
              <a:rPr lang="en-US" dirty="0" smtClean="0"/>
              <a:t>info about CNN, </a:t>
            </a:r>
            <a:r>
              <a:rPr lang="en-US" dirty="0"/>
              <a:t>visit</a:t>
            </a:r>
            <a:r>
              <a:rPr lang="en-US" dirty="0" smtClean="0"/>
              <a:t>:</a:t>
            </a:r>
          </a:p>
          <a:p>
            <a:r>
              <a:rPr lang="en-US" sz="2000" dirty="0">
                <a:hlinkClick r:id="rId2"/>
              </a:rPr>
              <a:t>https://victorzhou.com/blog/intro-to-cnns-part-1</a:t>
            </a:r>
            <a:r>
              <a:rPr lang="en-US" sz="2000" dirty="0" smtClean="0">
                <a:hlinkClick r:id="rId2"/>
              </a:rPr>
              <a:t>/</a:t>
            </a:r>
            <a:endParaRPr lang="en-US" sz="2000" dirty="0" smtClean="0"/>
          </a:p>
          <a:p>
            <a:r>
              <a:rPr lang="en-US" sz="2000" dirty="0" smtClean="0">
                <a:hlinkClick r:id="rId3"/>
              </a:rPr>
              <a:t>https</a:t>
            </a:r>
            <a:r>
              <a:rPr lang="en-US" sz="2000" dirty="0">
                <a:hlinkClick r:id="rId3"/>
              </a:rPr>
              <a:t>://medium.com/@</a:t>
            </a:r>
            <a:r>
              <a:rPr lang="en-US" sz="2000" dirty="0" smtClean="0">
                <a:hlinkClick r:id="rId3"/>
              </a:rPr>
              <a:t>purnasaigudikandula/a-beginner-intro-to-convolutional-neural-networks-684c5620c2ce/</a:t>
            </a:r>
            <a:endParaRPr lang="en-US" sz="2000" dirty="0" smtClean="0"/>
          </a:p>
          <a:p>
            <a:r>
              <a:rPr lang="en-US" sz="2000" dirty="0" smtClean="0">
                <a:hlinkClick r:id="rId4"/>
              </a:rPr>
              <a:t>https</a:t>
            </a:r>
            <a:r>
              <a:rPr lang="en-US" sz="2000" dirty="0">
                <a:hlinkClick r:id="rId4"/>
              </a:rPr>
              <a:t>://</a:t>
            </a:r>
            <a:r>
              <a:rPr lang="en-US" sz="2000" dirty="0" smtClean="0">
                <a:hlinkClick r:id="rId4"/>
              </a:rPr>
              <a:t>towardsdatascience.com/an-introduction-to-convolutional-neural-networks-eb0b60b58fd7</a:t>
            </a:r>
            <a:endParaRPr lang="en-US" sz="2000" dirty="0" smtClean="0"/>
          </a:p>
          <a:p>
            <a:endParaRPr lang="en-US" dirty="0"/>
          </a:p>
        </p:txBody>
      </p:sp>
    </p:spTree>
    <p:extLst>
      <p:ext uri="{BB962C8B-B14F-4D97-AF65-F5344CB8AC3E}">
        <p14:creationId xmlns:p14="http://schemas.microsoft.com/office/powerpoint/2010/main" val="785257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1920" y="5341620"/>
            <a:ext cx="3931920" cy="1066800"/>
          </a:xfrm>
        </p:spPr>
        <p:txBody>
          <a:bodyPr>
            <a:noAutofit/>
          </a:bodyPr>
          <a:lstStyle/>
          <a:p>
            <a:r>
              <a:rPr lang="en-US" sz="6600" dirty="0"/>
              <a:t>Thank you.</a:t>
            </a:r>
          </a:p>
        </p:txBody>
      </p:sp>
    </p:spTree>
    <p:extLst>
      <p:ext uri="{BB962C8B-B14F-4D97-AF65-F5344CB8AC3E}">
        <p14:creationId xmlns:p14="http://schemas.microsoft.com/office/powerpoint/2010/main" val="1362009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Neural </a:t>
            </a:r>
            <a:r>
              <a:rPr lang="en-US" dirty="0" smtClean="0"/>
              <a:t>Network</a:t>
            </a:r>
            <a:endParaRPr lang="en-US" dirty="0"/>
          </a:p>
        </p:txBody>
      </p:sp>
      <p:sp>
        <p:nvSpPr>
          <p:cNvPr id="10" name="Rectangle 9"/>
          <p:cNvSpPr/>
          <p:nvPr/>
        </p:nvSpPr>
        <p:spPr>
          <a:xfrm>
            <a:off x="609600" y="2209800"/>
            <a:ext cx="10972800" cy="3970318"/>
          </a:xfrm>
          <a:prstGeom prst="rect">
            <a:avLst/>
          </a:prstGeom>
        </p:spPr>
        <p:txBody>
          <a:bodyPr wrap="square">
            <a:spAutoFit/>
          </a:bodyPr>
          <a:lstStyle/>
          <a:p>
            <a:r>
              <a:rPr lang="en-US" dirty="0"/>
              <a:t>An Artificial Neural Network (ANN) is a computational model that is inspired by the way biological neural networks in the human brain process information. Artificial Neural Networks have generated a lot of excitement in Machine Learning research and </a:t>
            </a:r>
            <a:r>
              <a:rPr lang="en-US" dirty="0" smtClean="0"/>
              <a:t>industry fields, such as:</a:t>
            </a:r>
          </a:p>
          <a:p>
            <a:endParaRPr lang="en-US" dirty="0"/>
          </a:p>
          <a:p>
            <a:pPr marL="285750" indent="-285750">
              <a:buFont typeface="Arial" panose="020B0604020202020204" pitchFamily="34" charset="0"/>
              <a:buChar char="•"/>
            </a:pPr>
            <a:r>
              <a:rPr lang="en-US" dirty="0" smtClean="0"/>
              <a:t>Signal </a:t>
            </a:r>
            <a:r>
              <a:rPr lang="en-US" dirty="0"/>
              <a:t>Processing, e.g. Adaptive Echo </a:t>
            </a:r>
            <a:r>
              <a:rPr lang="en-US" dirty="0" smtClean="0"/>
              <a:t>Cancellation</a:t>
            </a:r>
          </a:p>
          <a:p>
            <a:pPr marL="285750" indent="-285750">
              <a:buFont typeface="Arial" panose="020B0604020202020204" pitchFamily="34" charset="0"/>
              <a:buChar char="•"/>
            </a:pPr>
            <a:r>
              <a:rPr lang="en-US" dirty="0" smtClean="0"/>
              <a:t>Pattern </a:t>
            </a:r>
            <a:r>
              <a:rPr lang="en-US" dirty="0"/>
              <a:t>Recognition, e.g. Character </a:t>
            </a:r>
            <a:r>
              <a:rPr lang="en-US" dirty="0" smtClean="0"/>
              <a:t>Recognition</a:t>
            </a:r>
          </a:p>
          <a:p>
            <a:pPr marL="285750" indent="-285750">
              <a:buFont typeface="Arial" panose="020B0604020202020204" pitchFamily="34" charset="0"/>
              <a:buChar char="•"/>
            </a:pPr>
            <a:r>
              <a:rPr lang="en-US" dirty="0" smtClean="0"/>
              <a:t>Speech </a:t>
            </a:r>
            <a:r>
              <a:rPr lang="en-US" dirty="0"/>
              <a:t>Synthesis (e.g. Text-to-Speech)&amp; </a:t>
            </a:r>
            <a:r>
              <a:rPr lang="en-US" dirty="0" smtClean="0"/>
              <a:t>recognition</a:t>
            </a:r>
          </a:p>
          <a:p>
            <a:pPr marL="285750" indent="-285750">
              <a:buFont typeface="Arial" panose="020B0604020202020204" pitchFamily="34" charset="0"/>
              <a:buChar char="•"/>
            </a:pPr>
            <a:r>
              <a:rPr lang="en-US" dirty="0" smtClean="0"/>
              <a:t>Forecasting </a:t>
            </a:r>
            <a:r>
              <a:rPr lang="en-US" dirty="0"/>
              <a:t>and </a:t>
            </a:r>
            <a:r>
              <a:rPr lang="en-US" dirty="0" smtClean="0"/>
              <a:t>prediction</a:t>
            </a:r>
          </a:p>
          <a:p>
            <a:pPr marL="285750" indent="-285750">
              <a:buFont typeface="Arial" panose="020B0604020202020204" pitchFamily="34" charset="0"/>
              <a:buChar char="•"/>
            </a:pPr>
            <a:r>
              <a:rPr lang="en-US" dirty="0" smtClean="0"/>
              <a:t>Control </a:t>
            </a:r>
            <a:r>
              <a:rPr lang="en-US" dirty="0"/>
              <a:t>&amp; Automation (</a:t>
            </a:r>
            <a:r>
              <a:rPr lang="en-US" dirty="0" smtClean="0"/>
              <a:t>neuro-controllers) e.g. Broom-Balancing</a:t>
            </a:r>
          </a:p>
          <a:p>
            <a:pPr marL="285750" indent="-285750">
              <a:buFont typeface="Arial" panose="020B0604020202020204" pitchFamily="34" charset="0"/>
              <a:buChar char="•"/>
            </a:pPr>
            <a:r>
              <a:rPr lang="en-US" dirty="0" smtClean="0"/>
              <a:t>Radar interpretation</a:t>
            </a:r>
          </a:p>
          <a:p>
            <a:pPr marL="285750" indent="-285750">
              <a:buFont typeface="Arial" panose="020B0604020202020204" pitchFamily="34" charset="0"/>
              <a:buChar char="•"/>
            </a:pPr>
            <a:r>
              <a:rPr lang="en-US" dirty="0" smtClean="0"/>
              <a:t>Interpreting </a:t>
            </a:r>
            <a:r>
              <a:rPr lang="en-US" dirty="0"/>
              <a:t>brain </a:t>
            </a:r>
            <a:r>
              <a:rPr lang="en-US" dirty="0" smtClean="0"/>
              <a:t>scans</a:t>
            </a:r>
          </a:p>
          <a:p>
            <a:pPr marL="285750" indent="-285750">
              <a:buFont typeface="Arial" panose="020B0604020202020204" pitchFamily="34" charset="0"/>
              <a:buChar char="•"/>
            </a:pPr>
            <a:r>
              <a:rPr lang="en-US" dirty="0" smtClean="0"/>
              <a:t>Stock </a:t>
            </a:r>
            <a:r>
              <a:rPr lang="en-US" dirty="0"/>
              <a:t>market </a:t>
            </a:r>
            <a:r>
              <a:rPr lang="en-US" dirty="0" smtClean="0"/>
              <a:t>prediction</a:t>
            </a:r>
          </a:p>
          <a:p>
            <a:pPr marL="285750" indent="-285750">
              <a:buFont typeface="Arial" panose="020B0604020202020204" pitchFamily="34" charset="0"/>
              <a:buChar char="•"/>
            </a:pPr>
            <a:r>
              <a:rPr lang="en-US" dirty="0" smtClean="0"/>
              <a:t>Optimization</a:t>
            </a:r>
            <a:r>
              <a:rPr lang="en-US" dirty="0"/>
              <a:t>, etc…</a:t>
            </a:r>
          </a:p>
          <a:p>
            <a:endParaRPr lang="en-US" dirty="0"/>
          </a:p>
        </p:txBody>
      </p:sp>
    </p:spTree>
    <p:extLst>
      <p:ext uri="{BB962C8B-B14F-4D97-AF65-F5344CB8AC3E}">
        <p14:creationId xmlns:p14="http://schemas.microsoft.com/office/powerpoint/2010/main" val="139494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Neural </a:t>
            </a:r>
            <a:r>
              <a:rPr lang="en-US" dirty="0" smtClean="0"/>
              <a:t>Network</a:t>
            </a:r>
            <a:endParaRPr lang="en-US" dirty="0"/>
          </a:p>
        </p:txBody>
      </p:sp>
      <p:sp>
        <p:nvSpPr>
          <p:cNvPr id="7" name="TextBox 6"/>
          <p:cNvSpPr txBox="1"/>
          <p:nvPr/>
        </p:nvSpPr>
        <p:spPr>
          <a:xfrm>
            <a:off x="9113520" y="6460883"/>
            <a:ext cx="2752677" cy="261610"/>
          </a:xfrm>
          <a:prstGeom prst="rect">
            <a:avLst/>
          </a:prstGeom>
          <a:noFill/>
        </p:spPr>
        <p:txBody>
          <a:bodyPr wrap="none" rtlCol="0">
            <a:spAutoFit/>
          </a:bodyPr>
          <a:lstStyle/>
          <a:p>
            <a:r>
              <a:rPr lang="en-US" sz="1100" dirty="0"/>
              <a:t>Source: https://</a:t>
            </a:r>
            <a:r>
              <a:rPr lang="en-US" sz="1100" dirty="0" smtClean="0"/>
              <a:t>ujjwalkarn.me/2016/08/09/</a:t>
            </a:r>
            <a:endParaRPr lang="en-US" sz="1100" dirty="0"/>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2964181" y="2209800"/>
            <a:ext cx="6056676" cy="3230939"/>
          </a:xfrm>
          <a:prstGeom prst="rect">
            <a:avLst/>
          </a:prstGeom>
        </p:spPr>
      </p:pic>
    </p:spTree>
    <p:extLst>
      <p:ext uri="{BB962C8B-B14F-4D97-AF65-F5344CB8AC3E}">
        <p14:creationId xmlns:p14="http://schemas.microsoft.com/office/powerpoint/2010/main" val="2756844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Neural </a:t>
            </a:r>
            <a:r>
              <a:rPr lang="en-US" dirty="0" smtClean="0"/>
              <a:t>Network</a:t>
            </a:r>
            <a:endParaRPr lang="en-US" dirty="0"/>
          </a:p>
        </p:txBody>
      </p:sp>
      <p:sp>
        <p:nvSpPr>
          <p:cNvPr id="7" name="TextBox 6"/>
          <p:cNvSpPr txBox="1"/>
          <p:nvPr/>
        </p:nvSpPr>
        <p:spPr>
          <a:xfrm>
            <a:off x="9403080" y="6377063"/>
            <a:ext cx="2637260" cy="261610"/>
          </a:xfrm>
          <a:prstGeom prst="rect">
            <a:avLst/>
          </a:prstGeom>
          <a:noFill/>
        </p:spPr>
        <p:txBody>
          <a:bodyPr wrap="none" rtlCol="0">
            <a:spAutoFit/>
          </a:bodyPr>
          <a:lstStyle/>
          <a:p>
            <a:r>
              <a:rPr lang="en-US" sz="1100" dirty="0"/>
              <a:t>Source: https://</a:t>
            </a:r>
            <a:r>
              <a:rPr lang="en-US" sz="1100" dirty="0" smtClean="0"/>
              <a:t>towardsdatascience.com/</a:t>
            </a:r>
            <a:endParaRPr lang="en-US" sz="1100"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10889" y="2103120"/>
            <a:ext cx="5255447" cy="3247866"/>
          </a:xfrm>
        </p:spPr>
      </p:pic>
      <p:sp>
        <p:nvSpPr>
          <p:cNvPr id="4" name="Rectangle 3"/>
          <p:cNvSpPr/>
          <p:nvPr/>
        </p:nvSpPr>
        <p:spPr>
          <a:xfrm>
            <a:off x="4003947" y="5644634"/>
            <a:ext cx="4321376" cy="307777"/>
          </a:xfrm>
          <a:prstGeom prst="rect">
            <a:avLst/>
          </a:prstGeom>
        </p:spPr>
        <p:txBody>
          <a:bodyPr wrap="none">
            <a:spAutoFit/>
          </a:bodyPr>
          <a:lstStyle/>
          <a:p>
            <a:r>
              <a:rPr lang="en-US" sz="1400" dirty="0" smtClean="0"/>
              <a:t>A standard neural network (</a:t>
            </a:r>
            <a:r>
              <a:rPr lang="en-US" sz="1400" dirty="0" err="1" smtClean="0"/>
              <a:t>MultiLayer</a:t>
            </a:r>
            <a:r>
              <a:rPr lang="en-US" sz="1400" dirty="0" smtClean="0"/>
              <a:t> Perceptron, MLP)</a:t>
            </a:r>
            <a:endParaRPr lang="en-US" sz="1400" dirty="0"/>
          </a:p>
        </p:txBody>
      </p:sp>
    </p:spTree>
    <p:extLst>
      <p:ext uri="{BB962C8B-B14F-4D97-AF65-F5344CB8AC3E}">
        <p14:creationId xmlns:p14="http://schemas.microsoft.com/office/powerpoint/2010/main" val="1133132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Neural Network</a:t>
            </a:r>
          </a:p>
        </p:txBody>
      </p:sp>
      <p:sp>
        <p:nvSpPr>
          <p:cNvPr id="3" name="Content Placeholder 2"/>
          <p:cNvSpPr>
            <a:spLocks noGrp="1"/>
          </p:cNvSpPr>
          <p:nvPr>
            <p:ph idx="1"/>
          </p:nvPr>
        </p:nvSpPr>
        <p:spPr>
          <a:xfrm>
            <a:off x="609600" y="2249424"/>
            <a:ext cx="5570220" cy="4325112"/>
          </a:xfrm>
        </p:spPr>
        <p:txBody>
          <a:bodyPr/>
          <a:lstStyle/>
          <a:p>
            <a:r>
              <a:rPr lang="en-US" sz="2000" b="1" dirty="0">
                <a:solidFill>
                  <a:schemeClr val="accent2">
                    <a:lumMod val="50000"/>
                  </a:schemeClr>
                </a:solidFill>
              </a:rPr>
              <a:t>Backward </a:t>
            </a:r>
            <a:r>
              <a:rPr lang="en-US" sz="2000" b="1" dirty="0" smtClean="0">
                <a:solidFill>
                  <a:schemeClr val="accent2">
                    <a:lumMod val="50000"/>
                  </a:schemeClr>
                </a:solidFill>
              </a:rPr>
              <a:t>Propagation</a:t>
            </a:r>
          </a:p>
          <a:p>
            <a:pPr marL="566928" indent="-457200">
              <a:buAutoNum type="arabicPeriod"/>
            </a:pPr>
            <a:r>
              <a:rPr lang="en-US" sz="2000" dirty="0" smtClean="0">
                <a:solidFill>
                  <a:schemeClr val="accent2">
                    <a:lumMod val="50000"/>
                  </a:schemeClr>
                </a:solidFill>
              </a:rPr>
              <a:t>Assign weights randomly.</a:t>
            </a:r>
          </a:p>
          <a:p>
            <a:pPr marL="566928" indent="-457200">
              <a:buAutoNum type="arabicPeriod"/>
            </a:pPr>
            <a:r>
              <a:rPr lang="en-US" sz="2000" dirty="0" smtClean="0">
                <a:solidFill>
                  <a:schemeClr val="accent2">
                    <a:lumMod val="50000"/>
                  </a:schemeClr>
                </a:solidFill>
              </a:rPr>
              <a:t>Calculate output based on random weights and get the loss or error.</a:t>
            </a:r>
          </a:p>
          <a:p>
            <a:pPr marL="566928" indent="-457200">
              <a:buAutoNum type="arabicPeriod"/>
            </a:pPr>
            <a:r>
              <a:rPr lang="en-US" sz="2000" dirty="0" smtClean="0">
                <a:solidFill>
                  <a:schemeClr val="accent2">
                    <a:lumMod val="50000"/>
                  </a:schemeClr>
                </a:solidFill>
              </a:rPr>
              <a:t>Feed the loss back to previous layers and change weights to minimize the loss.</a:t>
            </a:r>
          </a:p>
          <a:p>
            <a:pPr marL="566928" indent="-457200">
              <a:buAutoNum type="arabicPeriod"/>
            </a:pPr>
            <a:r>
              <a:rPr lang="en-US" sz="2000" dirty="0" smtClean="0">
                <a:solidFill>
                  <a:schemeClr val="accent2">
                    <a:lumMod val="50000"/>
                  </a:schemeClr>
                </a:solidFill>
              </a:rPr>
              <a:t>Repeat until reach a particular threshold.</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7196" r="7646"/>
          <a:stretch/>
        </p:blipFill>
        <p:spPr>
          <a:xfrm>
            <a:off x="6172200" y="2032635"/>
            <a:ext cx="5410200" cy="3676650"/>
          </a:xfrm>
          <a:prstGeom prst="rect">
            <a:avLst/>
          </a:prstGeom>
        </p:spPr>
      </p:pic>
    </p:spTree>
    <p:extLst>
      <p:ext uri="{BB962C8B-B14F-4D97-AF65-F5344CB8AC3E}">
        <p14:creationId xmlns:p14="http://schemas.microsoft.com/office/powerpoint/2010/main" val="28676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Neural </a:t>
            </a:r>
            <a:r>
              <a:rPr lang="en-US" dirty="0" smtClean="0"/>
              <a:t>Network</a:t>
            </a:r>
            <a:endParaRPr lang="en-US" dirty="0"/>
          </a:p>
        </p:txBody>
      </p:sp>
      <p:sp>
        <p:nvSpPr>
          <p:cNvPr id="6" name="Content Placeholder 5"/>
          <p:cNvSpPr>
            <a:spLocks noGrp="1"/>
          </p:cNvSpPr>
          <p:nvPr>
            <p:ph idx="1"/>
          </p:nvPr>
        </p:nvSpPr>
        <p:spPr>
          <a:xfrm>
            <a:off x="609600" y="2209800"/>
            <a:ext cx="10972800" cy="4325112"/>
          </a:xfrm>
        </p:spPr>
        <p:txBody>
          <a:bodyPr/>
          <a:lstStyle/>
          <a:p>
            <a:pPr marL="109728" indent="0">
              <a:buNone/>
            </a:pPr>
            <a:r>
              <a:rPr lang="en-US" dirty="0"/>
              <a:t>Drawbacks of </a:t>
            </a:r>
            <a:r>
              <a:rPr lang="en-US" dirty="0" smtClean="0"/>
              <a:t>MLP for image:</a:t>
            </a:r>
          </a:p>
          <a:p>
            <a:r>
              <a:rPr lang="en-US" dirty="0" smtClean="0"/>
              <a:t>The </a:t>
            </a:r>
            <a:r>
              <a:rPr lang="en-US" dirty="0"/>
              <a:t>number of trainable parameters becomes extremely </a:t>
            </a:r>
            <a:r>
              <a:rPr lang="en-US" dirty="0" smtClean="0"/>
              <a:t>large and unfeasible to be processed.</a:t>
            </a:r>
          </a:p>
          <a:p>
            <a:r>
              <a:rPr lang="en-US" altLang="ko-KR" dirty="0"/>
              <a:t>Little or no </a:t>
            </a:r>
            <a:r>
              <a:rPr lang="en-US" altLang="zh-CN" dirty="0"/>
              <a:t>a</a:t>
            </a:r>
            <a:r>
              <a:rPr lang="en-US" altLang="ko-KR" dirty="0"/>
              <a:t>daptability to </a:t>
            </a:r>
            <a:r>
              <a:rPr lang="en-US" altLang="ko-KR" dirty="0" smtClean="0"/>
              <a:t>shifting</a:t>
            </a:r>
            <a:r>
              <a:rPr lang="en-US" altLang="ko-KR" dirty="0"/>
              <a:t>, scaling, and other forms of </a:t>
            </a:r>
            <a:r>
              <a:rPr lang="en-US" altLang="ko-KR" dirty="0" smtClean="0"/>
              <a:t>distortion in image.</a:t>
            </a:r>
            <a:endParaRPr lang="en-US" altLang="ko-KR" dirty="0"/>
          </a:p>
          <a:p>
            <a:r>
              <a:rPr lang="en-US" altLang="ko-KR" dirty="0" smtClean="0"/>
              <a:t>The topology </a:t>
            </a:r>
            <a:r>
              <a:rPr lang="en-US" altLang="ko-KR" dirty="0"/>
              <a:t>of the input data is </a:t>
            </a:r>
            <a:r>
              <a:rPr lang="en-US" altLang="ko-KR" dirty="0" smtClean="0"/>
              <a:t>ignored, i.e. the spatial relationship between pixels (voxels) is lost.</a:t>
            </a:r>
          </a:p>
          <a:p>
            <a:pPr marL="109728" indent="0">
              <a:buNone/>
            </a:pPr>
            <a:endParaRPr lang="en-US" dirty="0" smtClean="0"/>
          </a:p>
          <a:p>
            <a:pPr marL="109728" indent="0">
              <a:buNone/>
            </a:pPr>
            <a:endParaRPr lang="en-US" dirty="0"/>
          </a:p>
          <a:p>
            <a:pPr marL="109728" indent="0">
              <a:buNone/>
            </a:pPr>
            <a:endParaRPr lang="en-US" dirty="0"/>
          </a:p>
        </p:txBody>
      </p:sp>
    </p:spTree>
    <p:extLst>
      <p:ext uri="{BB962C8B-B14F-4D97-AF65-F5344CB8AC3E}">
        <p14:creationId xmlns:p14="http://schemas.microsoft.com/office/powerpoint/2010/main" val="1946641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p:cNvSpPr>
            <a:spLocks noGrp="1"/>
          </p:cNvSpPr>
          <p:nvPr>
            <p:ph idx="1"/>
          </p:nvPr>
        </p:nvSpPr>
        <p:spPr>
          <a:xfrm>
            <a:off x="609600" y="2209800"/>
            <a:ext cx="10972800" cy="4325112"/>
          </a:xfrm>
        </p:spPr>
        <p:txBody>
          <a:bodyPr/>
          <a:lstStyle/>
          <a:p>
            <a:r>
              <a:rPr lang="en-US" dirty="0" smtClean="0"/>
              <a:t>CNN</a:t>
            </a:r>
            <a:r>
              <a:rPr lang="en-US" dirty="0"/>
              <a:t> </a:t>
            </a:r>
            <a:r>
              <a:rPr lang="en-US" dirty="0" smtClean="0"/>
              <a:t>is motivated </a:t>
            </a:r>
            <a:r>
              <a:rPr lang="en-US" dirty="0"/>
              <a:t>by the findings of locally sensitive and orientation-selective nerve cells in the visual cortex.</a:t>
            </a:r>
          </a:p>
          <a:p>
            <a:endParaRPr lang="en-US" dirty="0"/>
          </a:p>
          <a:p>
            <a:r>
              <a:rPr lang="en-US" dirty="0" smtClean="0"/>
              <a:t>CNN </a:t>
            </a:r>
            <a:r>
              <a:rPr lang="en-US" altLang="zh-CN" dirty="0" smtClean="0"/>
              <a:t>has </a:t>
            </a:r>
            <a:r>
              <a:rPr lang="en-US" dirty="0" smtClean="0"/>
              <a:t>a </a:t>
            </a:r>
            <a:r>
              <a:rPr lang="en-US" dirty="0"/>
              <a:t>network structure that implicitly extracts relevant features.</a:t>
            </a:r>
          </a:p>
          <a:p>
            <a:endParaRPr lang="en-US" dirty="0"/>
          </a:p>
          <a:p>
            <a:r>
              <a:rPr lang="en-US" dirty="0" smtClean="0"/>
              <a:t>CNN is </a:t>
            </a:r>
            <a:r>
              <a:rPr lang="en-US" dirty="0"/>
              <a:t>a special </a:t>
            </a:r>
            <a:r>
              <a:rPr lang="en-US" dirty="0" smtClean="0"/>
              <a:t>type </a:t>
            </a:r>
            <a:r>
              <a:rPr lang="en-US" dirty="0"/>
              <a:t>of multi-layer neural </a:t>
            </a:r>
            <a:r>
              <a:rPr lang="en-US" dirty="0" smtClean="0"/>
              <a:t>network.</a:t>
            </a:r>
            <a:endParaRPr lang="en-US" dirty="0"/>
          </a:p>
          <a:p>
            <a:pPr marL="109728" indent="0">
              <a:buNone/>
            </a:pPr>
            <a:endParaRPr lang="en-US" dirty="0" smtClean="0"/>
          </a:p>
          <a:p>
            <a:pPr marL="109728" indent="0">
              <a:buNone/>
            </a:pPr>
            <a:endParaRPr lang="en-US" dirty="0"/>
          </a:p>
          <a:p>
            <a:pPr marL="109728" indent="0">
              <a:buNone/>
            </a:pPr>
            <a:endParaRPr lang="en-US" dirty="0"/>
          </a:p>
        </p:txBody>
      </p:sp>
      <p:sp>
        <p:nvSpPr>
          <p:cNvPr id="2" name="Title 1"/>
          <p:cNvSpPr>
            <a:spLocks noGrp="1"/>
          </p:cNvSpPr>
          <p:nvPr>
            <p:ph type="title"/>
          </p:nvPr>
        </p:nvSpPr>
        <p:spPr/>
        <p:txBody>
          <a:bodyPr/>
          <a:lstStyle/>
          <a:p>
            <a:r>
              <a:rPr lang="en-US" dirty="0" smtClean="0"/>
              <a:t>CNN</a:t>
            </a:r>
            <a:endParaRPr lang="en-US" dirty="0"/>
          </a:p>
        </p:txBody>
      </p:sp>
    </p:spTree>
    <p:extLst>
      <p:ext uri="{BB962C8B-B14F-4D97-AF65-F5344CB8AC3E}">
        <p14:creationId xmlns:p14="http://schemas.microsoft.com/office/powerpoint/2010/main" val="2030157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a:t>
            </a:r>
            <a:endParaRPr lang="en-US" dirty="0"/>
          </a:p>
        </p:txBody>
      </p:sp>
      <p:pic>
        <p:nvPicPr>
          <p:cNvPr id="3" name="Picture 2"/>
          <p:cNvPicPr>
            <a:picLocks noChangeAspect="1"/>
          </p:cNvPicPr>
          <p:nvPr/>
        </p:nvPicPr>
        <p:blipFill>
          <a:blip r:embed="rId3"/>
          <a:stretch>
            <a:fillRect/>
          </a:stretch>
        </p:blipFill>
        <p:spPr>
          <a:xfrm>
            <a:off x="634365" y="2209800"/>
            <a:ext cx="10923270" cy="3730353"/>
          </a:xfrm>
          <a:prstGeom prst="rect">
            <a:avLst/>
          </a:prstGeom>
        </p:spPr>
      </p:pic>
    </p:spTree>
    <p:extLst>
      <p:ext uri="{BB962C8B-B14F-4D97-AF65-F5344CB8AC3E}">
        <p14:creationId xmlns:p14="http://schemas.microsoft.com/office/powerpoint/2010/main" val="2692766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potx" id="{7B9FCAFE-DDE5-4198-9987-54DFCAD80598}" vid="{6015A8B0-C387-4E39-945C-0F39E3EB10B6}"/>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Training presentation</Template>
  <TotalTime>19373</TotalTime>
  <Words>1452</Words>
  <Application>Microsoft Office PowerPoint</Application>
  <PresentationFormat>Widescreen</PresentationFormat>
  <Paragraphs>147</Paragraphs>
  <Slides>21</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맑은 고딕</vt:lpstr>
      <vt:lpstr>宋体</vt:lpstr>
      <vt:lpstr>Arial</vt:lpstr>
      <vt:lpstr>Calibri</vt:lpstr>
      <vt:lpstr>Georgia</vt:lpstr>
      <vt:lpstr>Wingdings 2</vt:lpstr>
      <vt:lpstr>Training presentation</vt:lpstr>
      <vt:lpstr>An Introduction to  Convolutional Neural Network</vt:lpstr>
      <vt:lpstr>Introduction</vt:lpstr>
      <vt:lpstr>Neural Network</vt:lpstr>
      <vt:lpstr>Neural Network</vt:lpstr>
      <vt:lpstr>Neural Network</vt:lpstr>
      <vt:lpstr>Neural Network</vt:lpstr>
      <vt:lpstr>Neural Network</vt:lpstr>
      <vt:lpstr>CNN</vt:lpstr>
      <vt:lpstr>CNN</vt:lpstr>
      <vt:lpstr>CNN</vt:lpstr>
      <vt:lpstr>CNN</vt:lpstr>
      <vt:lpstr>CNN</vt:lpstr>
      <vt:lpstr>CNN</vt:lpstr>
      <vt:lpstr>CNN</vt:lpstr>
      <vt:lpstr>CNN</vt:lpstr>
      <vt:lpstr>CNN</vt:lpstr>
      <vt:lpstr>CNN</vt:lpstr>
      <vt:lpstr>CNN</vt:lpstr>
      <vt:lpstr>Example</vt:lpstr>
      <vt:lpstr>Resources</vt:lpstr>
      <vt:lpstr>Thank you.</vt:lpstr>
    </vt:vector>
  </TitlesOfParts>
  <Company>PMACS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Processing in Python</dc:title>
  <dc:creator>Windows User</dc:creator>
  <cp:lastModifiedBy>Windows User</cp:lastModifiedBy>
  <cp:revision>122</cp:revision>
  <dcterms:created xsi:type="dcterms:W3CDTF">2019-08-30T19:42:28Z</dcterms:created>
  <dcterms:modified xsi:type="dcterms:W3CDTF">2019-10-22T21:29:18Z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