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7" r:id="rId2"/>
    <p:sldId id="258" r:id="rId3"/>
    <p:sldId id="260" r:id="rId4"/>
    <p:sldId id="271" r:id="rId5"/>
    <p:sldId id="261" r:id="rId6"/>
    <p:sldId id="262" r:id="rId7"/>
    <p:sldId id="263" r:id="rId8"/>
    <p:sldId id="264" r:id="rId9"/>
    <p:sldId id="272" r:id="rId10"/>
    <p:sldId id="265" r:id="rId11"/>
    <p:sldId id="273" r:id="rId12"/>
    <p:sldId id="274" r:id="rId13"/>
    <p:sldId id="275" r:id="rId14"/>
    <p:sldId id="278" r:id="rId15"/>
    <p:sldId id="279" r:id="rId16"/>
    <p:sldId id="281" r:id="rId17"/>
    <p:sldId id="276" r:id="rId18"/>
    <p:sldId id="282" r:id="rId19"/>
    <p:sldId id="277" r:id="rId20"/>
    <p:sldId id="280"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5" autoAdjust="0"/>
    <p:restoredTop sz="76964" autoAdjust="0"/>
  </p:normalViewPr>
  <p:slideViewPr>
    <p:cSldViewPr snapToGrid="0">
      <p:cViewPr varScale="1">
        <p:scale>
          <a:sx n="110" d="100"/>
          <a:sy n="110" d="100"/>
        </p:scale>
        <p:origin x="2368" y="17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9/11/19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9/11/19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everyone. I am very glad to be here and make a presentation. Today </a:t>
            </a:r>
            <a:r>
              <a:rPr lang="en-US" baseline="0" dirty="0" err="1"/>
              <a:t>im</a:t>
            </a:r>
            <a:r>
              <a:rPr lang="en-US" baseline="0" dirty="0"/>
              <a:t> </a:t>
            </a:r>
            <a:r>
              <a:rPr lang="en-US" baseline="0" dirty="0" err="1"/>
              <a:t>gonna</a:t>
            </a:r>
            <a:r>
              <a:rPr lang="en-US" baseline="0" dirty="0"/>
              <a:t> talk about python. It’s not an animal, it’s a extremely powerful programming language. I believe a lot of people have heard of it.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are ready to code in python. At the very beginning of your code, necessary libraries should be imported for later use. After importing them, Then you can use the methods and functions in them. Here we call </a:t>
            </a:r>
            <a:r>
              <a:rPr lang="en-US" baseline="0" dirty="0" err="1"/>
              <a:t>read_excel</a:t>
            </a:r>
            <a:r>
              <a:rPr lang="en-US" baseline="0" dirty="0"/>
              <a:t> function in pandas to read excel file to python and save it to a variable </a:t>
            </a:r>
            <a:r>
              <a:rPr lang="en-US" altLang="zh-CN" baseline="0" dirty="0"/>
              <a:t>named</a:t>
            </a:r>
            <a:r>
              <a:rPr lang="en-US" baseline="0" dirty="0"/>
              <a:t> </a:t>
            </a:r>
            <a:r>
              <a:rPr lang="en-US" baseline="0" dirty="0" err="1"/>
              <a:t>df</a:t>
            </a:r>
            <a:r>
              <a:rPr lang="en-US" baseline="0" dirty="0"/>
              <a: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90359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3350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of row</a:t>
            </a:r>
            <a:r>
              <a:rPr lang="en-US" baseline="0" dirty="0"/>
              <a:t> in python starts from 0. So zero is the first row, 1 is the 2</a:t>
            </a:r>
            <a:r>
              <a:rPr lang="en-US" baseline="30000" dirty="0"/>
              <a:t>nd</a:t>
            </a:r>
            <a:r>
              <a:rPr lang="en-US" baseline="0" dirty="0"/>
              <a:t>, and so on.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130315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195321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4259882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1020917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dataset, gender is in a binary format, 0 stands for female, and 1 is for male. So the correlation coefficient tells us the average age for females is higher.</a:t>
            </a:r>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378820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We can easily create</a:t>
            </a:r>
            <a:r>
              <a:rPr lang="en-US" baseline="0" dirty="0"/>
              <a:t> visualizations in python. Box plot is usually used for compare value distributions between several groups. In this plot, we have the same conclusion as what we got from correlation matrix, that females have a higher average age. And we are able to check the details of age distribution by plotting a histogram.</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3941577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create a pie chart to show the share or frequency of each category of feature. Density</a:t>
            </a:r>
            <a:r>
              <a:rPr lang="en-US" baseline="0" dirty="0"/>
              <a:t> plot is pretty similar to histogram, it’s basically another way to show data distribution but with a</a:t>
            </a:r>
            <a:r>
              <a:rPr lang="en-US" dirty="0"/>
              <a:t> smoothed curve.</a:t>
            </a:r>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622037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of course we can create a 3D scatter plot</a:t>
            </a:r>
            <a:r>
              <a:rPr lang="en-US" baseline="0" dirty="0"/>
              <a:t> and investigate </a:t>
            </a:r>
            <a:r>
              <a:rPr lang="en-US" altLang="zh-CN" baseline="0" dirty="0"/>
              <a:t>the data and clusters from different angles. Although it might be not the best choice for our sample dataset </a:t>
            </a:r>
            <a:r>
              <a:rPr lang="en-US" altLang="zh-CN" baseline="0" dirty="0" err="1"/>
              <a:t>cuz</a:t>
            </a:r>
            <a:r>
              <a:rPr lang="en-US" altLang="zh-CN" baseline="0" dirty="0"/>
              <a:t> we have only one continuous variable which is ‘AGE’. But 3D visualization could be a good way to interpret specific datasets.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2226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here are the main topics we have today.</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other examples of visualization I made. And</a:t>
            </a:r>
            <a:r>
              <a:rPr lang="en-US" baseline="0" dirty="0"/>
              <a:t> you can create more complicated plots with </a:t>
            </a:r>
            <a:r>
              <a:rPr lang="en-US" baseline="0" dirty="0" err="1"/>
              <a:t>matplotlib</a:t>
            </a:r>
            <a:r>
              <a:rPr lang="en-US" baseline="0" dirty="0"/>
              <a:t> or other python libraries.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237119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157468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 general purpose programming language and it’s not only for Data Science. It has been</a:t>
            </a:r>
            <a:r>
              <a:rPr lang="en-US" baseline="0" dirty="0"/>
              <a:t> widely used around the world.</a:t>
            </a:r>
          </a:p>
          <a:p>
            <a:r>
              <a:rPr lang="en-US" dirty="0"/>
              <a:t>Here is the programming language ranking from Google.</a:t>
            </a:r>
            <a:r>
              <a:rPr lang="en-US" baseline="0" dirty="0"/>
              <a:t> Python has almost 30% of the market share.</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 high-level language. It means, that in terms of CPU-time it’s not the most efficient language. But on the other hand it was made to be simple, “user-friendly” and easy to interpret.</a:t>
            </a:r>
          </a:p>
          <a:p>
            <a:r>
              <a:rPr lang="en-US" dirty="0"/>
              <a:t>We</a:t>
            </a:r>
            <a:r>
              <a:rPr lang="en-US" baseline="0" dirty="0"/>
              <a:t> got a comparison here, to open a text file, read, print and close it in both JAVA and Python.</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48624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table shows us some famous packages for data science. In fact, besides these usages, you can do text mining, object </a:t>
            </a:r>
            <a:r>
              <a:rPr lang="en-US" dirty="0"/>
              <a:t>detection</a:t>
            </a:r>
            <a:r>
              <a:rPr lang="en-US" baseline="0" dirty="0"/>
              <a:t>, facial recognition, real-time voice recognition, NLP, translation and other fancy jobs in python.</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230759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a:t>
            </a:r>
            <a:r>
              <a:rPr lang="en-US" baseline="0" dirty="0"/>
              <a:t>coding in </a:t>
            </a:r>
            <a:r>
              <a:rPr lang="en-US" dirty="0"/>
              <a:t>python</a:t>
            </a:r>
            <a:r>
              <a:rPr lang="en-US" baseline="0" dirty="0"/>
              <a:t>, we need to install and setup the environment first. I</a:t>
            </a:r>
            <a:r>
              <a:rPr lang="en-US" altLang="zh-CN" baseline="0" dirty="0"/>
              <a:t>t could be pretty cumbersome if you do it manually, fortunately we got one stop solution for all of this.</a:t>
            </a:r>
            <a:endParaRPr lang="en-US" dirty="0"/>
          </a:p>
          <a:p>
            <a:r>
              <a:rPr lang="en-US" dirty="0"/>
              <a:t>*It</a:t>
            </a:r>
            <a:r>
              <a:rPr lang="en-US" baseline="0" dirty="0"/>
              <a:t> allows u</a:t>
            </a:r>
            <a:r>
              <a:rPr lang="en-US" dirty="0"/>
              <a:t>ser level installation of multiple versions of python</a:t>
            </a:r>
          </a:p>
          <a:p>
            <a:r>
              <a:rPr lang="en-US" dirty="0"/>
              <a:t>*It’s able to install/update packages completely independent of system libraries</a:t>
            </a:r>
          </a:p>
          <a:p>
            <a:r>
              <a:rPr lang="en-US" dirty="0"/>
              <a:t>*It</a:t>
            </a:r>
            <a:r>
              <a:rPr lang="en-US" baseline="0" dirty="0"/>
              <a:t> c</a:t>
            </a:r>
            <a:r>
              <a:rPr lang="en-US" dirty="0"/>
              <a:t>omes either in full version, with all kinds of popular packages. or in minimal version (</a:t>
            </a:r>
            <a:r>
              <a:rPr lang="en-US" dirty="0" err="1"/>
              <a:t>miniconda</a:t>
            </a:r>
            <a:r>
              <a:rPr lang="en-US" dirty="0"/>
              <a:t>) where you can install what you want, when you need it</a:t>
            </a:r>
          </a:p>
          <a:p>
            <a:r>
              <a:rPr lang="en-US" dirty="0"/>
              <a:t>*There is no risk of messing up existing system libraries</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354420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interface</a:t>
            </a:r>
            <a:r>
              <a:rPr lang="en-US" baseline="0" dirty="0"/>
              <a:t> of anaconda is like this. </a:t>
            </a:r>
            <a:r>
              <a:rPr lang="en-US" dirty="0"/>
              <a:t>These</a:t>
            </a:r>
            <a:r>
              <a:rPr lang="en-US" baseline="0" dirty="0"/>
              <a:t> 2 apps are what we need for common python coding. Both of them allow you to write your code and run it and show the results. But personally, I prefer </a:t>
            </a:r>
            <a:r>
              <a:rPr lang="en-US" baseline="0" dirty="0" err="1"/>
              <a:t>Spyder</a:t>
            </a:r>
            <a:r>
              <a:rPr lang="en-US" baseline="0" dirty="0"/>
              <a:t> since it’s pretty similar to r-studio so its very friendly to R users.</a:t>
            </a:r>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can directly write our code</a:t>
            </a:r>
            <a:r>
              <a:rPr lang="en-US" baseline="0" dirty="0"/>
              <a:t> in a python command line interface without any graphic </a:t>
            </a:r>
            <a:r>
              <a:rPr lang="en-US" altLang="zh-CN" baseline="0" dirty="0"/>
              <a:t>a</a:t>
            </a:r>
            <a:r>
              <a:rPr lang="en-US" sz="1200" b="0" i="0" kern="1200" dirty="0">
                <a:solidFill>
                  <a:schemeClr val="tx1"/>
                </a:solidFill>
                <a:effectLst/>
                <a:latin typeface="+mn-lt"/>
                <a:ea typeface="+mn-ea"/>
                <a:cs typeface="+mn-cs"/>
              </a:rPr>
              <a:t>ccessibility,</a:t>
            </a:r>
            <a:r>
              <a:rPr lang="en-US" baseline="0" dirty="0"/>
              <a:t> but that’s definitely not what we want. A easier way is to use IDE.</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149214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it looks like. The Editor pane</a:t>
            </a:r>
            <a:r>
              <a:rPr lang="en-US" baseline="0" dirty="0"/>
              <a:t> is where you write your code, and when you run the code, all results will appear in the console. And defined variables will be in the variable explorer. You are able to double click and view it if the datatype is able to be displayed, such as text, array, matrix, etc. Help pane will show you function documents which have explanations and examples for the function to help you code and debug.</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163732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9/11/19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9/11/19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9/11/19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9/11/19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9/11/19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9/11/19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9/11/19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9/11/19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9/11/19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9/11/19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9/11/19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9/11/19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hyperlink" Target="https://www.analyticsvidhya.com/blog/2016/01/complete-tutorial-learn-data-science-python-scratch-2/" TargetMode="External"/><Relationship Id="rId2" Type="http://schemas.openxmlformats.org/officeDocument/2006/relationships/hyperlink" Target="http://www.data-analysis-in-python.org/" TargetMode="External"/><Relationship Id="rId1" Type="http://schemas.openxmlformats.org/officeDocument/2006/relationships/slideLayout" Target="../slideLayouts/slideLayout2.xml"/><Relationship Id="rId4" Type="http://schemas.openxmlformats.org/officeDocument/2006/relationships/hyperlink" Target="https://towardsdatascience.com/exploratory-data-analysis-tutorial-in-python-15602b417445"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Processing in Python</a:t>
            </a:r>
          </a:p>
        </p:txBody>
      </p:sp>
      <p:sp>
        <p:nvSpPr>
          <p:cNvPr id="3" name="Subtitle 2"/>
          <p:cNvSpPr>
            <a:spLocks noGrp="1"/>
          </p:cNvSpPr>
          <p:nvPr>
            <p:ph type="subTitle" idx="1"/>
          </p:nvPr>
        </p:nvSpPr>
        <p:spPr/>
        <p:txBody>
          <a:bodyPr/>
          <a:lstStyle/>
          <a:p>
            <a:r>
              <a:rPr lang="en-US" dirty="0" err="1"/>
              <a:t>Ximo</a:t>
            </a:r>
            <a:r>
              <a:rPr lang="en-US" dirty="0"/>
              <a:t> Liang</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Import data</a:t>
            </a:r>
          </a:p>
        </p:txBody>
      </p:sp>
      <p:sp>
        <p:nvSpPr>
          <p:cNvPr id="5" name="Rectangle 4"/>
          <p:cNvSpPr/>
          <p:nvPr/>
        </p:nvSpPr>
        <p:spPr>
          <a:xfrm>
            <a:off x="716280" y="2958376"/>
            <a:ext cx="4960620" cy="2031325"/>
          </a:xfrm>
          <a:prstGeom prst="rect">
            <a:avLst/>
          </a:prstGeom>
        </p:spPr>
        <p:txBody>
          <a:bodyPr wrap="square">
            <a:spAutoFit/>
          </a:bodyPr>
          <a:lstStyle/>
          <a:p>
            <a:r>
              <a:rPr lang="en-US" sz="1400" dirty="0"/>
              <a:t>## Import necessary packages</a:t>
            </a:r>
          </a:p>
          <a:p>
            <a:r>
              <a:rPr lang="en-US" sz="1400" dirty="0"/>
              <a:t>import pandas as </a:t>
            </a:r>
            <a:r>
              <a:rPr lang="en-US" sz="1400" dirty="0" err="1"/>
              <a:t>pd</a:t>
            </a:r>
            <a:endParaRPr lang="en-US" sz="1400" dirty="0"/>
          </a:p>
          <a:p>
            <a:r>
              <a:rPr lang="en-US" sz="1400" dirty="0"/>
              <a:t>import </a:t>
            </a:r>
            <a:r>
              <a:rPr lang="en-US" sz="1400" dirty="0" err="1"/>
              <a:t>numpy</a:t>
            </a:r>
            <a:r>
              <a:rPr lang="en-US" sz="1400" dirty="0"/>
              <a:t> as np</a:t>
            </a:r>
          </a:p>
          <a:p>
            <a:endParaRPr lang="en-US" sz="1400" dirty="0"/>
          </a:p>
          <a:p>
            <a:r>
              <a:rPr lang="en-US" sz="1400" dirty="0"/>
              <a:t>## For excel file</a:t>
            </a:r>
          </a:p>
          <a:p>
            <a:r>
              <a:rPr lang="en-US" sz="1400" dirty="0" err="1"/>
              <a:t>df</a:t>
            </a:r>
            <a:r>
              <a:rPr lang="en-US" sz="1400" dirty="0"/>
              <a:t>= </a:t>
            </a:r>
            <a:r>
              <a:rPr lang="en-US" sz="1400" dirty="0" err="1"/>
              <a:t>pd.read_excel</a:t>
            </a:r>
            <a:r>
              <a:rPr lang="en-US" sz="1400" dirty="0"/>
              <a:t>('C:/Users/</a:t>
            </a:r>
            <a:r>
              <a:rPr lang="en-US" sz="1400" dirty="0" err="1"/>
              <a:t>ximo</a:t>
            </a:r>
            <a:r>
              <a:rPr lang="en-US" sz="1400" dirty="0"/>
              <a:t>/Desktop/demographics.xlsx')</a:t>
            </a:r>
          </a:p>
          <a:p>
            <a:endParaRPr lang="en-US" sz="1400" dirty="0"/>
          </a:p>
          <a:p>
            <a:r>
              <a:rPr lang="en-US" sz="1400" dirty="0"/>
              <a:t>## For csv file</a:t>
            </a:r>
          </a:p>
          <a:p>
            <a:r>
              <a:rPr lang="en-US" sz="1400" dirty="0"/>
              <a:t>df2= </a:t>
            </a:r>
            <a:r>
              <a:rPr lang="en-US" sz="1400" dirty="0" err="1"/>
              <a:t>pd.read_csv</a:t>
            </a:r>
            <a:r>
              <a:rPr lang="en-US" sz="1400" dirty="0"/>
              <a:t>('C:/Users/</a:t>
            </a:r>
            <a:r>
              <a:rPr lang="en-US" sz="1400" dirty="0" err="1"/>
              <a:t>ximo</a:t>
            </a:r>
            <a:r>
              <a:rPr lang="en-US" sz="1400" dirty="0"/>
              <a:t>/Desktop/demographics.csv')</a:t>
            </a:r>
          </a:p>
        </p:txBody>
      </p:sp>
      <p:pic>
        <p:nvPicPr>
          <p:cNvPr id="6" name="Picture 5"/>
          <p:cNvPicPr>
            <a:picLocks noChangeAspect="1"/>
          </p:cNvPicPr>
          <p:nvPr/>
        </p:nvPicPr>
        <p:blipFill>
          <a:blip r:embed="rId3"/>
          <a:stretch>
            <a:fillRect/>
          </a:stretch>
        </p:blipFill>
        <p:spPr>
          <a:xfrm>
            <a:off x="5753100" y="2034540"/>
            <a:ext cx="5829300" cy="4248203"/>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Display data</a:t>
            </a:r>
          </a:p>
        </p:txBody>
      </p:sp>
      <p:sp>
        <p:nvSpPr>
          <p:cNvPr id="5" name="Rectangle 4"/>
          <p:cNvSpPr/>
          <p:nvPr/>
        </p:nvSpPr>
        <p:spPr>
          <a:xfrm>
            <a:off x="716279" y="2211616"/>
            <a:ext cx="4658099" cy="1169551"/>
          </a:xfrm>
          <a:prstGeom prst="rect">
            <a:avLst/>
          </a:prstGeom>
        </p:spPr>
        <p:txBody>
          <a:bodyPr wrap="square">
            <a:spAutoFit/>
          </a:bodyPr>
          <a:lstStyle/>
          <a:p>
            <a:r>
              <a:rPr lang="en-US" sz="1400" dirty="0"/>
              <a:t>## Show the data</a:t>
            </a:r>
          </a:p>
          <a:p>
            <a:r>
              <a:rPr lang="en-US" sz="1400" dirty="0" err="1"/>
              <a:t>df</a:t>
            </a:r>
            <a:endParaRPr lang="en-US" sz="1400" dirty="0"/>
          </a:p>
          <a:p>
            <a:endParaRPr lang="en-US" sz="1400" dirty="0"/>
          </a:p>
          <a:p>
            <a:r>
              <a:rPr lang="en-US" sz="1400" dirty="0"/>
              <a:t>## or</a:t>
            </a:r>
          </a:p>
          <a:p>
            <a:r>
              <a:rPr lang="en-US" sz="1400" dirty="0"/>
              <a:t>print(</a:t>
            </a:r>
            <a:r>
              <a:rPr lang="en-US" sz="1400" dirty="0" err="1"/>
              <a:t>df</a:t>
            </a:r>
            <a:r>
              <a:rPr lang="en-US" sz="1400" dirty="0"/>
              <a:t>)</a:t>
            </a:r>
          </a:p>
        </p:txBody>
      </p:sp>
      <p:pic>
        <p:nvPicPr>
          <p:cNvPr id="3" name="Picture 2"/>
          <p:cNvPicPr>
            <a:picLocks noChangeAspect="1"/>
          </p:cNvPicPr>
          <p:nvPr/>
        </p:nvPicPr>
        <p:blipFill>
          <a:blip r:embed="rId3"/>
          <a:stretch>
            <a:fillRect/>
          </a:stretch>
        </p:blipFill>
        <p:spPr>
          <a:xfrm>
            <a:off x="784860" y="3588723"/>
            <a:ext cx="4589519" cy="2466254"/>
          </a:xfrm>
          <a:prstGeom prst="rect">
            <a:avLst/>
          </a:prstGeom>
        </p:spPr>
      </p:pic>
      <p:sp>
        <p:nvSpPr>
          <p:cNvPr id="7" name="Rectangle 6"/>
          <p:cNvSpPr/>
          <p:nvPr/>
        </p:nvSpPr>
        <p:spPr>
          <a:xfrm>
            <a:off x="6096000" y="2712053"/>
            <a:ext cx="4658099" cy="523220"/>
          </a:xfrm>
          <a:prstGeom prst="rect">
            <a:avLst/>
          </a:prstGeom>
        </p:spPr>
        <p:txBody>
          <a:bodyPr wrap="square">
            <a:spAutoFit/>
          </a:bodyPr>
          <a:lstStyle/>
          <a:p>
            <a:r>
              <a:rPr lang="en-US" sz="1400" dirty="0"/>
              <a:t>## Preview of data</a:t>
            </a:r>
          </a:p>
          <a:p>
            <a:r>
              <a:rPr lang="en-US" sz="1400" dirty="0" err="1"/>
              <a:t>df.head</a:t>
            </a:r>
            <a:r>
              <a:rPr lang="en-US" sz="1400" dirty="0"/>
              <a:t>()</a:t>
            </a:r>
          </a:p>
        </p:txBody>
      </p:sp>
      <p:pic>
        <p:nvPicPr>
          <p:cNvPr id="4" name="Picture 3"/>
          <p:cNvPicPr>
            <a:picLocks noChangeAspect="1"/>
          </p:cNvPicPr>
          <p:nvPr/>
        </p:nvPicPr>
        <p:blipFill>
          <a:blip r:embed="rId4"/>
          <a:stretch>
            <a:fillRect/>
          </a:stretch>
        </p:blipFill>
        <p:spPr>
          <a:xfrm>
            <a:off x="6240779" y="3588723"/>
            <a:ext cx="4833357" cy="1120255"/>
          </a:xfrm>
          <a:prstGeom prst="rect">
            <a:avLst/>
          </a:prstGeom>
        </p:spPr>
      </p:pic>
    </p:spTree>
    <p:extLst>
      <p:ext uri="{BB962C8B-B14F-4D97-AF65-F5344CB8AC3E}">
        <p14:creationId xmlns:p14="http://schemas.microsoft.com/office/powerpoint/2010/main" val="135035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Display data</a:t>
            </a:r>
          </a:p>
        </p:txBody>
      </p:sp>
      <p:sp>
        <p:nvSpPr>
          <p:cNvPr id="7" name="Rectangle 6"/>
          <p:cNvSpPr/>
          <p:nvPr/>
        </p:nvSpPr>
        <p:spPr>
          <a:xfrm>
            <a:off x="609600" y="2209800"/>
            <a:ext cx="3086100" cy="738664"/>
          </a:xfrm>
          <a:prstGeom prst="rect">
            <a:avLst/>
          </a:prstGeom>
        </p:spPr>
        <p:txBody>
          <a:bodyPr wrap="square">
            <a:spAutoFit/>
          </a:bodyPr>
          <a:lstStyle/>
          <a:p>
            <a:r>
              <a:rPr lang="en-US" sz="1400" dirty="0"/>
              <a:t>## Show specific column(s)</a:t>
            </a:r>
          </a:p>
          <a:p>
            <a:r>
              <a:rPr lang="en-US" sz="1400" dirty="0" err="1"/>
              <a:t>df</a:t>
            </a:r>
            <a:r>
              <a:rPr lang="en-US" sz="1400" dirty="0"/>
              <a:t>[‘age’]</a:t>
            </a:r>
          </a:p>
          <a:p>
            <a:r>
              <a:rPr lang="en-US" sz="1400" dirty="0" err="1"/>
              <a:t>df</a:t>
            </a:r>
            <a:r>
              <a:rPr lang="en-US" sz="1400" dirty="0"/>
              <a:t>[{'</a:t>
            </a:r>
            <a:r>
              <a:rPr lang="en-US" sz="1400" dirty="0" err="1"/>
              <a:t>sub','age</a:t>
            </a:r>
            <a:r>
              <a:rPr lang="en-US" sz="1400" dirty="0"/>
              <a:t>'}]</a:t>
            </a:r>
          </a:p>
        </p:txBody>
      </p:sp>
      <p:pic>
        <p:nvPicPr>
          <p:cNvPr id="8" name="Picture 7"/>
          <p:cNvPicPr>
            <a:picLocks noChangeAspect="1"/>
          </p:cNvPicPr>
          <p:nvPr/>
        </p:nvPicPr>
        <p:blipFill>
          <a:blip r:embed="rId3"/>
          <a:stretch>
            <a:fillRect/>
          </a:stretch>
        </p:blipFill>
        <p:spPr>
          <a:xfrm>
            <a:off x="737024" y="3092583"/>
            <a:ext cx="1514686" cy="2638793"/>
          </a:xfrm>
          <a:prstGeom prst="rect">
            <a:avLst/>
          </a:prstGeom>
        </p:spPr>
      </p:pic>
      <p:pic>
        <p:nvPicPr>
          <p:cNvPr id="9" name="Picture 8"/>
          <p:cNvPicPr>
            <a:picLocks noChangeAspect="1"/>
          </p:cNvPicPr>
          <p:nvPr/>
        </p:nvPicPr>
        <p:blipFill>
          <a:blip r:embed="rId4"/>
          <a:stretch>
            <a:fillRect/>
          </a:stretch>
        </p:blipFill>
        <p:spPr>
          <a:xfrm>
            <a:off x="2318135" y="3184963"/>
            <a:ext cx="1790950" cy="2819794"/>
          </a:xfrm>
          <a:prstGeom prst="rect">
            <a:avLst/>
          </a:prstGeom>
        </p:spPr>
      </p:pic>
      <p:sp>
        <p:nvSpPr>
          <p:cNvPr id="11" name="Rectangle 10"/>
          <p:cNvSpPr/>
          <p:nvPr/>
        </p:nvSpPr>
        <p:spPr>
          <a:xfrm>
            <a:off x="5966460" y="2209800"/>
            <a:ext cx="3086100" cy="738664"/>
          </a:xfrm>
          <a:prstGeom prst="rect">
            <a:avLst/>
          </a:prstGeom>
        </p:spPr>
        <p:txBody>
          <a:bodyPr wrap="square">
            <a:spAutoFit/>
          </a:bodyPr>
          <a:lstStyle/>
          <a:p>
            <a:r>
              <a:rPr lang="en-US" sz="1400" dirty="0"/>
              <a:t>## Show specific row(s)</a:t>
            </a:r>
          </a:p>
          <a:p>
            <a:r>
              <a:rPr lang="en-US" sz="1400" dirty="0" err="1"/>
              <a:t>df.iloc</a:t>
            </a:r>
            <a:r>
              <a:rPr lang="en-US" sz="1400" dirty="0"/>
              <a:t>[0,:]            ## Show first row</a:t>
            </a:r>
          </a:p>
          <a:p>
            <a:r>
              <a:rPr lang="en-US" sz="1400" dirty="0" err="1"/>
              <a:t>df.iloc</a:t>
            </a:r>
            <a:r>
              <a:rPr lang="en-US" sz="1400" dirty="0"/>
              <a:t>[0:3,:]            ## Show first 3 rows</a:t>
            </a:r>
          </a:p>
        </p:txBody>
      </p:sp>
      <p:pic>
        <p:nvPicPr>
          <p:cNvPr id="12" name="Picture 11"/>
          <p:cNvPicPr>
            <a:picLocks noChangeAspect="1"/>
          </p:cNvPicPr>
          <p:nvPr/>
        </p:nvPicPr>
        <p:blipFill>
          <a:blip r:embed="rId5"/>
          <a:stretch>
            <a:fillRect/>
          </a:stretch>
        </p:blipFill>
        <p:spPr>
          <a:xfrm>
            <a:off x="5966460" y="3416477"/>
            <a:ext cx="5134692" cy="1991003"/>
          </a:xfrm>
          <a:prstGeom prst="rect">
            <a:avLst/>
          </a:prstGeom>
        </p:spPr>
      </p:pic>
    </p:spTree>
    <p:extLst>
      <p:ext uri="{BB962C8B-B14F-4D97-AF65-F5344CB8AC3E}">
        <p14:creationId xmlns:p14="http://schemas.microsoft.com/office/powerpoint/2010/main" val="2492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Descriptive analysis</a:t>
            </a:r>
          </a:p>
        </p:txBody>
      </p:sp>
      <p:sp>
        <p:nvSpPr>
          <p:cNvPr id="6" name="Rectangle 5"/>
          <p:cNvSpPr/>
          <p:nvPr/>
        </p:nvSpPr>
        <p:spPr>
          <a:xfrm>
            <a:off x="716279" y="2211616"/>
            <a:ext cx="4658099" cy="523220"/>
          </a:xfrm>
          <a:prstGeom prst="rect">
            <a:avLst/>
          </a:prstGeom>
        </p:spPr>
        <p:txBody>
          <a:bodyPr wrap="square">
            <a:spAutoFit/>
          </a:bodyPr>
          <a:lstStyle/>
          <a:p>
            <a:r>
              <a:rPr lang="en-US" sz="1400" dirty="0"/>
              <a:t>## Descriptive summary</a:t>
            </a:r>
          </a:p>
          <a:p>
            <a:r>
              <a:rPr lang="en-US" sz="1400" dirty="0" err="1"/>
              <a:t>df.describe</a:t>
            </a:r>
            <a:r>
              <a:rPr lang="en-US" sz="1400" dirty="0"/>
              <a:t>(include='all')</a:t>
            </a:r>
          </a:p>
        </p:txBody>
      </p:sp>
      <p:pic>
        <p:nvPicPr>
          <p:cNvPr id="10" name="Picture 9"/>
          <p:cNvPicPr>
            <a:picLocks noChangeAspect="1"/>
          </p:cNvPicPr>
          <p:nvPr/>
        </p:nvPicPr>
        <p:blipFill rotWithShape="1">
          <a:blip r:embed="rId3"/>
          <a:srcRect l="778"/>
          <a:stretch/>
        </p:blipFill>
        <p:spPr>
          <a:xfrm>
            <a:off x="784859" y="3092583"/>
            <a:ext cx="4658099" cy="1981973"/>
          </a:xfrm>
          <a:prstGeom prst="rect">
            <a:avLst/>
          </a:prstGeom>
        </p:spPr>
      </p:pic>
      <p:sp>
        <p:nvSpPr>
          <p:cNvPr id="11" name="Rectangle 10"/>
          <p:cNvSpPr/>
          <p:nvPr/>
        </p:nvSpPr>
        <p:spPr>
          <a:xfrm>
            <a:off x="6356123" y="2209800"/>
            <a:ext cx="4845277" cy="523220"/>
          </a:xfrm>
          <a:prstGeom prst="rect">
            <a:avLst/>
          </a:prstGeom>
        </p:spPr>
        <p:txBody>
          <a:bodyPr wrap="square">
            <a:spAutoFit/>
          </a:bodyPr>
          <a:lstStyle/>
          <a:p>
            <a:r>
              <a:rPr lang="en-US" sz="1400" dirty="0"/>
              <a:t>## Pivot table</a:t>
            </a:r>
          </a:p>
          <a:p>
            <a:r>
              <a:rPr lang="en-US" sz="1400" dirty="0" err="1"/>
              <a:t>df.pivot_table</a:t>
            </a:r>
            <a:r>
              <a:rPr lang="en-US" sz="1400" dirty="0"/>
              <a:t>(index=['</a:t>
            </a:r>
            <a:r>
              <a:rPr lang="en-US" sz="1400" dirty="0" err="1"/>
              <a:t>education','gender</a:t>
            </a:r>
            <a:r>
              <a:rPr lang="en-US" sz="1400" dirty="0"/>
              <a:t>'], </a:t>
            </a:r>
            <a:r>
              <a:rPr lang="en-US" sz="1400" dirty="0" err="1"/>
              <a:t>aggfunc</a:t>
            </a:r>
            <a:r>
              <a:rPr lang="en-US" sz="1400" dirty="0"/>
              <a:t>=['mean'])</a:t>
            </a:r>
          </a:p>
        </p:txBody>
      </p:sp>
      <p:pic>
        <p:nvPicPr>
          <p:cNvPr id="4" name="Picture 3"/>
          <p:cNvPicPr>
            <a:picLocks noChangeAspect="1"/>
          </p:cNvPicPr>
          <p:nvPr/>
        </p:nvPicPr>
        <p:blipFill>
          <a:blip r:embed="rId4"/>
          <a:stretch>
            <a:fillRect/>
          </a:stretch>
        </p:blipFill>
        <p:spPr>
          <a:xfrm>
            <a:off x="6419183" y="3092583"/>
            <a:ext cx="4363117" cy="2998557"/>
          </a:xfrm>
          <a:prstGeom prst="rect">
            <a:avLst/>
          </a:prstGeom>
        </p:spPr>
      </p:pic>
    </p:spTree>
    <p:extLst>
      <p:ext uri="{BB962C8B-B14F-4D97-AF65-F5344CB8AC3E}">
        <p14:creationId xmlns:p14="http://schemas.microsoft.com/office/powerpoint/2010/main" val="240204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Descriptive analysis</a:t>
            </a:r>
          </a:p>
        </p:txBody>
      </p:sp>
      <p:sp>
        <p:nvSpPr>
          <p:cNvPr id="6" name="Rectangle 5"/>
          <p:cNvSpPr/>
          <p:nvPr/>
        </p:nvSpPr>
        <p:spPr>
          <a:xfrm>
            <a:off x="716279" y="2211616"/>
            <a:ext cx="4658099" cy="523220"/>
          </a:xfrm>
          <a:prstGeom prst="rect">
            <a:avLst/>
          </a:prstGeom>
        </p:spPr>
        <p:txBody>
          <a:bodyPr wrap="square">
            <a:spAutoFit/>
          </a:bodyPr>
          <a:lstStyle/>
          <a:p>
            <a:r>
              <a:rPr lang="en-US" sz="1400" dirty="0"/>
              <a:t>## Count the number of instances in each type</a:t>
            </a:r>
          </a:p>
          <a:p>
            <a:r>
              <a:rPr lang="en-US" sz="1400" dirty="0" err="1"/>
              <a:t>df</a:t>
            </a:r>
            <a:r>
              <a:rPr lang="en-US" sz="1400" dirty="0"/>
              <a:t>['education'].</a:t>
            </a:r>
            <a:r>
              <a:rPr lang="en-US" sz="1400" dirty="0" err="1"/>
              <a:t>value_counts</a:t>
            </a:r>
            <a:r>
              <a:rPr lang="en-US" sz="1400" dirty="0"/>
              <a:t>()</a:t>
            </a:r>
          </a:p>
        </p:txBody>
      </p:sp>
      <p:pic>
        <p:nvPicPr>
          <p:cNvPr id="3" name="Picture 2"/>
          <p:cNvPicPr>
            <a:picLocks noChangeAspect="1"/>
          </p:cNvPicPr>
          <p:nvPr/>
        </p:nvPicPr>
        <p:blipFill>
          <a:blip r:embed="rId3"/>
          <a:stretch>
            <a:fillRect/>
          </a:stretch>
        </p:blipFill>
        <p:spPr>
          <a:xfrm>
            <a:off x="768535" y="3098334"/>
            <a:ext cx="4553585" cy="2124371"/>
          </a:xfrm>
          <a:prstGeom prst="rect">
            <a:avLst/>
          </a:prstGeom>
        </p:spPr>
      </p:pic>
      <p:sp>
        <p:nvSpPr>
          <p:cNvPr id="8" name="Rectangle 7"/>
          <p:cNvSpPr/>
          <p:nvPr/>
        </p:nvSpPr>
        <p:spPr>
          <a:xfrm>
            <a:off x="6149339" y="2209800"/>
            <a:ext cx="4658099" cy="523220"/>
          </a:xfrm>
          <a:prstGeom prst="rect">
            <a:avLst/>
          </a:prstGeom>
        </p:spPr>
        <p:txBody>
          <a:bodyPr wrap="square">
            <a:spAutoFit/>
          </a:bodyPr>
          <a:lstStyle/>
          <a:p>
            <a:r>
              <a:rPr lang="en-US" sz="1400" dirty="0"/>
              <a:t>## Sort data by specific feature</a:t>
            </a:r>
          </a:p>
          <a:p>
            <a:r>
              <a:rPr lang="en-US" sz="1400" dirty="0" err="1"/>
              <a:t>df.sort_values</a:t>
            </a:r>
            <a:r>
              <a:rPr lang="en-US" sz="1400" dirty="0"/>
              <a:t>(by='age')</a:t>
            </a:r>
          </a:p>
        </p:txBody>
      </p:sp>
      <p:pic>
        <p:nvPicPr>
          <p:cNvPr id="5" name="Picture 4"/>
          <p:cNvPicPr>
            <a:picLocks noChangeAspect="1"/>
          </p:cNvPicPr>
          <p:nvPr/>
        </p:nvPicPr>
        <p:blipFill>
          <a:blip r:embed="rId4"/>
          <a:stretch>
            <a:fillRect/>
          </a:stretch>
        </p:blipFill>
        <p:spPr>
          <a:xfrm>
            <a:off x="6149339" y="3064848"/>
            <a:ext cx="4564381" cy="2616471"/>
          </a:xfrm>
          <a:prstGeom prst="rect">
            <a:avLst/>
          </a:prstGeom>
        </p:spPr>
      </p:pic>
    </p:spTree>
    <p:extLst>
      <p:ext uri="{BB962C8B-B14F-4D97-AF65-F5344CB8AC3E}">
        <p14:creationId xmlns:p14="http://schemas.microsoft.com/office/powerpoint/2010/main" val="19968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Descriptive analysis</a:t>
            </a:r>
          </a:p>
        </p:txBody>
      </p:sp>
      <p:sp>
        <p:nvSpPr>
          <p:cNvPr id="6" name="Rectangle 5"/>
          <p:cNvSpPr/>
          <p:nvPr/>
        </p:nvSpPr>
        <p:spPr>
          <a:xfrm>
            <a:off x="716279" y="2200041"/>
            <a:ext cx="4658099" cy="1169551"/>
          </a:xfrm>
          <a:prstGeom prst="rect">
            <a:avLst/>
          </a:prstGeom>
        </p:spPr>
        <p:txBody>
          <a:bodyPr wrap="square">
            <a:spAutoFit/>
          </a:bodyPr>
          <a:lstStyle/>
          <a:p>
            <a:r>
              <a:rPr lang="en-US" sz="1400" dirty="0"/>
              <a:t>## Calculate mean, standard deviation, median and mode</a:t>
            </a:r>
          </a:p>
          <a:p>
            <a:r>
              <a:rPr lang="en-US" sz="1400" dirty="0" err="1"/>
              <a:t>df</a:t>
            </a:r>
            <a:r>
              <a:rPr lang="en-US" sz="1400" dirty="0"/>
              <a:t>['age'].mean()</a:t>
            </a:r>
          </a:p>
          <a:p>
            <a:r>
              <a:rPr lang="en-US" sz="1400" dirty="0" err="1"/>
              <a:t>df</a:t>
            </a:r>
            <a:r>
              <a:rPr lang="en-US" sz="1400" dirty="0"/>
              <a:t>['age'].</a:t>
            </a:r>
            <a:r>
              <a:rPr lang="en-US" sz="1400" dirty="0" err="1"/>
              <a:t>std</a:t>
            </a:r>
            <a:r>
              <a:rPr lang="en-US" sz="1400" dirty="0"/>
              <a:t>()</a:t>
            </a:r>
          </a:p>
          <a:p>
            <a:r>
              <a:rPr lang="en-US" sz="1400" dirty="0" err="1"/>
              <a:t>df</a:t>
            </a:r>
            <a:r>
              <a:rPr lang="en-US" sz="1400" dirty="0"/>
              <a:t>['age'].median()</a:t>
            </a:r>
          </a:p>
          <a:p>
            <a:r>
              <a:rPr lang="en-US" sz="1400" dirty="0" err="1"/>
              <a:t>df</a:t>
            </a:r>
            <a:r>
              <a:rPr lang="en-US" sz="1400" dirty="0"/>
              <a:t>['education'].mode()</a:t>
            </a:r>
          </a:p>
        </p:txBody>
      </p:sp>
      <p:sp>
        <p:nvSpPr>
          <p:cNvPr id="8" name="Rectangle 7"/>
          <p:cNvSpPr/>
          <p:nvPr/>
        </p:nvSpPr>
        <p:spPr>
          <a:xfrm>
            <a:off x="5867399" y="2209800"/>
            <a:ext cx="4658099" cy="1169551"/>
          </a:xfrm>
          <a:prstGeom prst="rect">
            <a:avLst/>
          </a:prstGeom>
        </p:spPr>
        <p:txBody>
          <a:bodyPr wrap="square">
            <a:spAutoFit/>
          </a:bodyPr>
          <a:lstStyle/>
          <a:p>
            <a:r>
              <a:rPr lang="en-US" sz="1400" dirty="0"/>
              <a:t>## Show data types, column names, size of data</a:t>
            </a:r>
          </a:p>
          <a:p>
            <a:r>
              <a:rPr lang="en-US" sz="1400" dirty="0" err="1"/>
              <a:t>df.dtypes</a:t>
            </a:r>
            <a:endParaRPr lang="en-US" sz="1400" dirty="0"/>
          </a:p>
          <a:p>
            <a:r>
              <a:rPr lang="en-US" sz="1400" dirty="0" err="1"/>
              <a:t>df.columns</a:t>
            </a:r>
            <a:endParaRPr lang="en-US" sz="1400" dirty="0"/>
          </a:p>
          <a:p>
            <a:r>
              <a:rPr lang="en-US" sz="1400" dirty="0" err="1"/>
              <a:t>df.shape</a:t>
            </a:r>
            <a:endParaRPr lang="en-US" sz="1400" dirty="0"/>
          </a:p>
          <a:p>
            <a:endParaRPr lang="en-US" sz="1400" dirty="0"/>
          </a:p>
        </p:txBody>
      </p:sp>
      <p:pic>
        <p:nvPicPr>
          <p:cNvPr id="4" name="Picture 3"/>
          <p:cNvPicPr>
            <a:picLocks noChangeAspect="1"/>
          </p:cNvPicPr>
          <p:nvPr/>
        </p:nvPicPr>
        <p:blipFill>
          <a:blip r:embed="rId3"/>
          <a:stretch>
            <a:fillRect/>
          </a:stretch>
        </p:blipFill>
        <p:spPr>
          <a:xfrm>
            <a:off x="716279" y="3784150"/>
            <a:ext cx="2781688" cy="1895740"/>
          </a:xfrm>
          <a:prstGeom prst="rect">
            <a:avLst/>
          </a:prstGeom>
        </p:spPr>
      </p:pic>
      <p:pic>
        <p:nvPicPr>
          <p:cNvPr id="9" name="Picture 8"/>
          <p:cNvPicPr>
            <a:picLocks noChangeAspect="1"/>
          </p:cNvPicPr>
          <p:nvPr/>
        </p:nvPicPr>
        <p:blipFill>
          <a:blip r:embed="rId4"/>
          <a:stretch>
            <a:fillRect/>
          </a:stretch>
        </p:blipFill>
        <p:spPr>
          <a:xfrm>
            <a:off x="5952339" y="3679361"/>
            <a:ext cx="5630061" cy="2000529"/>
          </a:xfrm>
          <a:prstGeom prst="rect">
            <a:avLst/>
          </a:prstGeom>
        </p:spPr>
      </p:pic>
    </p:spTree>
    <p:extLst>
      <p:ext uri="{BB962C8B-B14F-4D97-AF65-F5344CB8AC3E}">
        <p14:creationId xmlns:p14="http://schemas.microsoft.com/office/powerpoint/2010/main" val="4553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Descriptive analysis</a:t>
            </a:r>
          </a:p>
        </p:txBody>
      </p:sp>
      <p:sp>
        <p:nvSpPr>
          <p:cNvPr id="6" name="Rectangle 5"/>
          <p:cNvSpPr/>
          <p:nvPr/>
        </p:nvSpPr>
        <p:spPr>
          <a:xfrm>
            <a:off x="716279" y="2211616"/>
            <a:ext cx="4658099" cy="954107"/>
          </a:xfrm>
          <a:prstGeom prst="rect">
            <a:avLst/>
          </a:prstGeom>
        </p:spPr>
        <p:txBody>
          <a:bodyPr wrap="square">
            <a:spAutoFit/>
          </a:bodyPr>
          <a:lstStyle/>
          <a:p>
            <a:r>
              <a:rPr lang="en-US" sz="1400" dirty="0"/>
              <a:t>## Minimum, maximum, sum</a:t>
            </a:r>
          </a:p>
          <a:p>
            <a:r>
              <a:rPr lang="en-US" sz="1400" dirty="0" err="1"/>
              <a:t>df</a:t>
            </a:r>
            <a:r>
              <a:rPr lang="en-US" sz="1400" dirty="0"/>
              <a:t>['age'].min()</a:t>
            </a:r>
          </a:p>
          <a:p>
            <a:r>
              <a:rPr lang="en-US" sz="1400" dirty="0" err="1"/>
              <a:t>df</a:t>
            </a:r>
            <a:r>
              <a:rPr lang="en-US" sz="1400" dirty="0"/>
              <a:t>['age'].max()</a:t>
            </a:r>
          </a:p>
          <a:p>
            <a:r>
              <a:rPr lang="en-US" sz="1400" dirty="0" err="1"/>
              <a:t>df</a:t>
            </a:r>
            <a:r>
              <a:rPr lang="en-US" sz="1400" dirty="0"/>
              <a:t>['age'].sum()</a:t>
            </a:r>
          </a:p>
        </p:txBody>
      </p:sp>
      <p:sp>
        <p:nvSpPr>
          <p:cNvPr id="8" name="Rectangle 7"/>
          <p:cNvSpPr/>
          <p:nvPr/>
        </p:nvSpPr>
        <p:spPr>
          <a:xfrm>
            <a:off x="5867399" y="2535823"/>
            <a:ext cx="4658099" cy="523220"/>
          </a:xfrm>
          <a:prstGeom prst="rect">
            <a:avLst/>
          </a:prstGeom>
        </p:spPr>
        <p:txBody>
          <a:bodyPr wrap="square">
            <a:spAutoFit/>
          </a:bodyPr>
          <a:lstStyle/>
          <a:p>
            <a:r>
              <a:rPr lang="en-US" sz="1400" dirty="0"/>
              <a:t>## Calculate correlation matrix</a:t>
            </a:r>
          </a:p>
          <a:p>
            <a:r>
              <a:rPr lang="en-US" sz="1400" dirty="0" err="1"/>
              <a:t>df.corr</a:t>
            </a:r>
            <a:r>
              <a:rPr lang="en-US" sz="1400" dirty="0"/>
              <a:t>()</a:t>
            </a:r>
          </a:p>
        </p:txBody>
      </p:sp>
      <p:pic>
        <p:nvPicPr>
          <p:cNvPr id="3" name="Picture 2"/>
          <p:cNvPicPr>
            <a:picLocks noChangeAspect="1"/>
          </p:cNvPicPr>
          <p:nvPr/>
        </p:nvPicPr>
        <p:blipFill>
          <a:blip r:embed="rId3"/>
          <a:stretch>
            <a:fillRect/>
          </a:stretch>
        </p:blipFill>
        <p:spPr>
          <a:xfrm>
            <a:off x="802840" y="3679361"/>
            <a:ext cx="1686160" cy="1171739"/>
          </a:xfrm>
          <a:prstGeom prst="rect">
            <a:avLst/>
          </a:prstGeom>
        </p:spPr>
      </p:pic>
      <p:pic>
        <p:nvPicPr>
          <p:cNvPr id="5" name="Picture 4"/>
          <p:cNvPicPr>
            <a:picLocks noChangeAspect="1"/>
          </p:cNvPicPr>
          <p:nvPr/>
        </p:nvPicPr>
        <p:blipFill>
          <a:blip r:embed="rId4"/>
          <a:stretch>
            <a:fillRect/>
          </a:stretch>
        </p:blipFill>
        <p:spPr>
          <a:xfrm>
            <a:off x="5867399" y="3679361"/>
            <a:ext cx="2991267" cy="885949"/>
          </a:xfrm>
          <a:prstGeom prst="rect">
            <a:avLst/>
          </a:prstGeom>
        </p:spPr>
      </p:pic>
    </p:spTree>
    <p:extLst>
      <p:ext uri="{BB962C8B-B14F-4D97-AF65-F5344CB8AC3E}">
        <p14:creationId xmlns:p14="http://schemas.microsoft.com/office/powerpoint/2010/main" val="20597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Visualization</a:t>
            </a:r>
          </a:p>
        </p:txBody>
      </p:sp>
      <p:sp>
        <p:nvSpPr>
          <p:cNvPr id="6" name="Rectangle 5"/>
          <p:cNvSpPr/>
          <p:nvPr/>
        </p:nvSpPr>
        <p:spPr>
          <a:xfrm>
            <a:off x="716279" y="2211616"/>
            <a:ext cx="4658099" cy="523220"/>
          </a:xfrm>
          <a:prstGeom prst="rect">
            <a:avLst/>
          </a:prstGeom>
        </p:spPr>
        <p:txBody>
          <a:bodyPr wrap="square">
            <a:spAutoFit/>
          </a:bodyPr>
          <a:lstStyle/>
          <a:p>
            <a:r>
              <a:rPr lang="en-US" sz="1400" dirty="0"/>
              <a:t>## Boxplot</a:t>
            </a:r>
          </a:p>
          <a:p>
            <a:r>
              <a:rPr lang="en-US" sz="1400" dirty="0" err="1"/>
              <a:t>df.boxplot</a:t>
            </a:r>
            <a:r>
              <a:rPr lang="en-US" sz="1400" dirty="0"/>
              <a:t>(column='age', by='gender')</a:t>
            </a:r>
          </a:p>
        </p:txBody>
      </p:sp>
      <p:sp>
        <p:nvSpPr>
          <p:cNvPr id="11" name="Rectangle 10"/>
          <p:cNvSpPr/>
          <p:nvPr/>
        </p:nvSpPr>
        <p:spPr>
          <a:xfrm>
            <a:off x="5797508" y="2209800"/>
            <a:ext cx="4845277" cy="523220"/>
          </a:xfrm>
          <a:prstGeom prst="rect">
            <a:avLst/>
          </a:prstGeom>
        </p:spPr>
        <p:txBody>
          <a:bodyPr wrap="square">
            <a:spAutoFit/>
          </a:bodyPr>
          <a:lstStyle/>
          <a:p>
            <a:r>
              <a:rPr lang="en-US" sz="1400" dirty="0"/>
              <a:t>## Histogram</a:t>
            </a:r>
          </a:p>
          <a:p>
            <a:r>
              <a:rPr lang="en-US" sz="1400" dirty="0" err="1"/>
              <a:t>df.hist</a:t>
            </a:r>
            <a:r>
              <a:rPr lang="en-US" sz="1400" dirty="0"/>
              <a:t>(column='age', by='gender')</a:t>
            </a:r>
          </a:p>
        </p:txBody>
      </p:sp>
      <p:pic>
        <p:nvPicPr>
          <p:cNvPr id="3" name="Picture 2"/>
          <p:cNvPicPr>
            <a:picLocks noChangeAspect="1"/>
          </p:cNvPicPr>
          <p:nvPr/>
        </p:nvPicPr>
        <p:blipFill>
          <a:blip r:embed="rId3"/>
          <a:stretch>
            <a:fillRect/>
          </a:stretch>
        </p:blipFill>
        <p:spPr>
          <a:xfrm>
            <a:off x="716279" y="3031623"/>
            <a:ext cx="3040381" cy="3018188"/>
          </a:xfrm>
          <a:prstGeom prst="rect">
            <a:avLst/>
          </a:prstGeom>
        </p:spPr>
      </p:pic>
      <p:pic>
        <p:nvPicPr>
          <p:cNvPr id="5" name="Picture 4"/>
          <p:cNvPicPr>
            <a:picLocks noChangeAspect="1"/>
          </p:cNvPicPr>
          <p:nvPr/>
        </p:nvPicPr>
        <p:blipFill>
          <a:blip r:embed="rId4"/>
          <a:stretch>
            <a:fillRect/>
          </a:stretch>
        </p:blipFill>
        <p:spPr>
          <a:xfrm>
            <a:off x="5797508" y="3085536"/>
            <a:ext cx="3689392" cy="2891502"/>
          </a:xfrm>
          <a:prstGeom prst="rect">
            <a:avLst/>
          </a:prstGeom>
        </p:spPr>
      </p:pic>
    </p:spTree>
    <p:extLst>
      <p:ext uri="{BB962C8B-B14F-4D97-AF65-F5344CB8AC3E}">
        <p14:creationId xmlns:p14="http://schemas.microsoft.com/office/powerpoint/2010/main" val="31098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Visualization</a:t>
            </a:r>
          </a:p>
        </p:txBody>
      </p:sp>
      <p:sp>
        <p:nvSpPr>
          <p:cNvPr id="6" name="Rectangle 5"/>
          <p:cNvSpPr/>
          <p:nvPr/>
        </p:nvSpPr>
        <p:spPr>
          <a:xfrm>
            <a:off x="609600" y="2386534"/>
            <a:ext cx="4658099" cy="523220"/>
          </a:xfrm>
          <a:prstGeom prst="rect">
            <a:avLst/>
          </a:prstGeom>
        </p:spPr>
        <p:txBody>
          <a:bodyPr wrap="square">
            <a:spAutoFit/>
          </a:bodyPr>
          <a:lstStyle/>
          <a:p>
            <a:r>
              <a:rPr lang="en-US" sz="1400" dirty="0"/>
              <a:t>## Pie chart</a:t>
            </a:r>
          </a:p>
          <a:p>
            <a:r>
              <a:rPr lang="en-US" sz="1400" dirty="0" err="1"/>
              <a:t>df</a:t>
            </a:r>
            <a:r>
              <a:rPr lang="en-US" sz="1400" dirty="0"/>
              <a:t>['education'].</a:t>
            </a:r>
            <a:r>
              <a:rPr lang="en-US" sz="1400" dirty="0" err="1"/>
              <a:t>value_counts</a:t>
            </a:r>
            <a:r>
              <a:rPr lang="en-US" sz="1400" dirty="0"/>
              <a:t>().</a:t>
            </a:r>
            <a:r>
              <a:rPr lang="en-US" sz="1400" dirty="0" err="1"/>
              <a:t>plot.pie</a:t>
            </a:r>
            <a:r>
              <a:rPr lang="en-US" sz="1400" dirty="0"/>
              <a:t>()</a:t>
            </a:r>
          </a:p>
        </p:txBody>
      </p:sp>
      <p:pic>
        <p:nvPicPr>
          <p:cNvPr id="4" name="Picture 3"/>
          <p:cNvPicPr>
            <a:picLocks noChangeAspect="1"/>
          </p:cNvPicPr>
          <p:nvPr/>
        </p:nvPicPr>
        <p:blipFill>
          <a:blip r:embed="rId3"/>
          <a:stretch>
            <a:fillRect/>
          </a:stretch>
        </p:blipFill>
        <p:spPr>
          <a:xfrm>
            <a:off x="396240" y="3365869"/>
            <a:ext cx="6667500" cy="2303518"/>
          </a:xfrm>
          <a:prstGeom prst="rect">
            <a:avLst/>
          </a:prstGeom>
        </p:spPr>
      </p:pic>
      <p:pic>
        <p:nvPicPr>
          <p:cNvPr id="8" name="Picture 7"/>
          <p:cNvPicPr>
            <a:picLocks noChangeAspect="1"/>
          </p:cNvPicPr>
          <p:nvPr/>
        </p:nvPicPr>
        <p:blipFill>
          <a:blip r:embed="rId4"/>
          <a:stretch>
            <a:fillRect/>
          </a:stretch>
        </p:blipFill>
        <p:spPr>
          <a:xfrm>
            <a:off x="7693019" y="3162300"/>
            <a:ext cx="3312390" cy="2849880"/>
          </a:xfrm>
          <a:prstGeom prst="rect">
            <a:avLst/>
          </a:prstGeom>
        </p:spPr>
      </p:pic>
      <p:sp>
        <p:nvSpPr>
          <p:cNvPr id="10" name="Rectangle 9"/>
          <p:cNvSpPr/>
          <p:nvPr/>
        </p:nvSpPr>
        <p:spPr>
          <a:xfrm>
            <a:off x="7955130" y="2386534"/>
            <a:ext cx="3781799" cy="523220"/>
          </a:xfrm>
          <a:prstGeom prst="rect">
            <a:avLst/>
          </a:prstGeom>
        </p:spPr>
        <p:txBody>
          <a:bodyPr wrap="square">
            <a:spAutoFit/>
          </a:bodyPr>
          <a:lstStyle/>
          <a:p>
            <a:r>
              <a:rPr lang="en-US" sz="1400" dirty="0"/>
              <a:t>## Density plot</a:t>
            </a:r>
          </a:p>
          <a:p>
            <a:r>
              <a:rPr lang="en-US" sz="1400" dirty="0" err="1"/>
              <a:t>df</a:t>
            </a:r>
            <a:r>
              <a:rPr lang="en-US" sz="1400" dirty="0"/>
              <a:t>['age'].</a:t>
            </a:r>
            <a:r>
              <a:rPr lang="en-US" sz="1400" dirty="0" err="1"/>
              <a:t>plot.kde</a:t>
            </a:r>
            <a:r>
              <a:rPr lang="en-US" sz="1400" dirty="0"/>
              <a:t>()</a:t>
            </a:r>
          </a:p>
        </p:txBody>
      </p:sp>
    </p:spTree>
    <p:extLst>
      <p:ext uri="{BB962C8B-B14F-4D97-AF65-F5344CB8AC3E}">
        <p14:creationId xmlns:p14="http://schemas.microsoft.com/office/powerpoint/2010/main" val="245270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Visualization</a:t>
            </a:r>
          </a:p>
        </p:txBody>
      </p:sp>
      <p:sp>
        <p:nvSpPr>
          <p:cNvPr id="6" name="Rectangle 5"/>
          <p:cNvSpPr/>
          <p:nvPr/>
        </p:nvSpPr>
        <p:spPr>
          <a:xfrm>
            <a:off x="716279" y="2211616"/>
            <a:ext cx="4883480" cy="3754874"/>
          </a:xfrm>
          <a:prstGeom prst="rect">
            <a:avLst/>
          </a:prstGeom>
        </p:spPr>
        <p:txBody>
          <a:bodyPr wrap="square">
            <a:spAutoFit/>
          </a:bodyPr>
          <a:lstStyle/>
          <a:p>
            <a:r>
              <a:rPr lang="en-US" sz="1400" dirty="0"/>
              <a:t>## 3D scatter plot</a:t>
            </a:r>
          </a:p>
          <a:p>
            <a:endParaRPr lang="en-US" sz="1400" dirty="0"/>
          </a:p>
          <a:p>
            <a:r>
              <a:rPr lang="en-US" sz="1400" dirty="0"/>
              <a:t>from </a:t>
            </a:r>
            <a:r>
              <a:rPr lang="en-US" sz="1400" dirty="0" err="1"/>
              <a:t>matplotlib</a:t>
            </a:r>
            <a:r>
              <a:rPr lang="en-US" sz="1400" dirty="0"/>
              <a:t> import </a:t>
            </a:r>
            <a:r>
              <a:rPr lang="en-US" sz="1400" dirty="0" err="1"/>
              <a:t>pyplot</a:t>
            </a:r>
            <a:endParaRPr lang="en-US" sz="1400" dirty="0"/>
          </a:p>
          <a:p>
            <a:r>
              <a:rPr lang="en-US" sz="1400" dirty="0"/>
              <a:t>from mpl_toolkits.mplot3d import Axes3D</a:t>
            </a:r>
          </a:p>
          <a:p>
            <a:r>
              <a:rPr lang="en-US" sz="1400" dirty="0"/>
              <a:t>import random</a:t>
            </a:r>
          </a:p>
          <a:p>
            <a:endParaRPr lang="en-US" sz="1400" dirty="0"/>
          </a:p>
          <a:p>
            <a:r>
              <a:rPr lang="en-US" sz="1400" dirty="0"/>
              <a:t>fig = </a:t>
            </a:r>
            <a:r>
              <a:rPr lang="en-US" sz="1400" dirty="0" err="1"/>
              <a:t>pyplot.figure</a:t>
            </a:r>
            <a:r>
              <a:rPr lang="en-US" sz="1400" dirty="0"/>
              <a:t>()</a:t>
            </a:r>
          </a:p>
          <a:p>
            <a:r>
              <a:rPr lang="en-US" sz="1400" dirty="0"/>
              <a:t>ax = Axes3D(fig)</a:t>
            </a:r>
          </a:p>
          <a:p>
            <a:endParaRPr lang="en-US" sz="1400" dirty="0"/>
          </a:p>
          <a:p>
            <a:r>
              <a:rPr lang="en-US" sz="1400" dirty="0" err="1"/>
              <a:t>df</a:t>
            </a:r>
            <a:r>
              <a:rPr lang="en-US" sz="1400" dirty="0"/>
              <a:t>['education_2'] = </a:t>
            </a:r>
            <a:r>
              <a:rPr lang="en-US" sz="1400" dirty="0" err="1"/>
              <a:t>df</a:t>
            </a:r>
            <a:r>
              <a:rPr lang="en-US" sz="1400" dirty="0"/>
              <a:t>['education'].</a:t>
            </a:r>
            <a:r>
              <a:rPr lang="en-US" sz="1400" dirty="0" err="1"/>
              <a:t>astype</a:t>
            </a:r>
            <a:r>
              <a:rPr lang="en-US" sz="1400" dirty="0"/>
              <a:t>('category').</a:t>
            </a:r>
            <a:r>
              <a:rPr lang="en-US" sz="1400" dirty="0" err="1"/>
              <a:t>cat.codes</a:t>
            </a:r>
            <a:endParaRPr lang="en-US" sz="1400" dirty="0"/>
          </a:p>
          <a:p>
            <a:r>
              <a:rPr lang="en-US" sz="1400" dirty="0" err="1"/>
              <a:t>ax.scatter</a:t>
            </a:r>
            <a:r>
              <a:rPr lang="en-US" sz="1400" dirty="0"/>
              <a:t>(</a:t>
            </a:r>
            <a:r>
              <a:rPr lang="en-US" sz="1400" dirty="0" err="1"/>
              <a:t>df</a:t>
            </a:r>
            <a:r>
              <a:rPr lang="en-US" sz="1400" dirty="0"/>
              <a:t>['age'], </a:t>
            </a:r>
            <a:r>
              <a:rPr lang="en-US" sz="1400" dirty="0" err="1"/>
              <a:t>df</a:t>
            </a:r>
            <a:r>
              <a:rPr lang="en-US" sz="1400" dirty="0"/>
              <a:t>['gender'], </a:t>
            </a:r>
            <a:r>
              <a:rPr lang="en-US" sz="1400" dirty="0" err="1"/>
              <a:t>df</a:t>
            </a:r>
            <a:r>
              <a:rPr lang="en-US" sz="1400" dirty="0"/>
              <a:t>['education_2'])</a:t>
            </a:r>
          </a:p>
          <a:p>
            <a:endParaRPr lang="en-US" sz="1400" dirty="0"/>
          </a:p>
          <a:p>
            <a:r>
              <a:rPr lang="en-US" sz="1400" dirty="0" err="1"/>
              <a:t>ax.set_xlabel</a:t>
            </a:r>
            <a:r>
              <a:rPr lang="en-US" sz="1400" dirty="0"/>
              <a:t>('age')</a:t>
            </a:r>
          </a:p>
          <a:p>
            <a:r>
              <a:rPr lang="en-US" sz="1400" dirty="0" err="1"/>
              <a:t>ax.set_ylabel</a:t>
            </a:r>
            <a:r>
              <a:rPr lang="en-US" sz="1400" dirty="0"/>
              <a:t>('gender')</a:t>
            </a:r>
          </a:p>
          <a:p>
            <a:r>
              <a:rPr lang="en-US" sz="1400" dirty="0" err="1"/>
              <a:t>ax.set_zlabel</a:t>
            </a:r>
            <a:r>
              <a:rPr lang="en-US" sz="1400" dirty="0"/>
              <a:t>('education')</a:t>
            </a:r>
          </a:p>
          <a:p>
            <a:endParaRPr lang="en-US" sz="1400" dirty="0"/>
          </a:p>
          <a:p>
            <a:r>
              <a:rPr lang="en-US" sz="1400" dirty="0" err="1"/>
              <a:t>pyplot.show</a:t>
            </a:r>
            <a:r>
              <a:rPr lang="en-US" sz="1400" dirty="0"/>
              <a:t>()</a:t>
            </a:r>
          </a:p>
        </p:txBody>
      </p:sp>
      <p:pic>
        <p:nvPicPr>
          <p:cNvPr id="7" name="Picture 6"/>
          <p:cNvPicPr>
            <a:picLocks noChangeAspect="1"/>
          </p:cNvPicPr>
          <p:nvPr/>
        </p:nvPicPr>
        <p:blipFill>
          <a:blip r:embed="rId3"/>
          <a:stretch>
            <a:fillRect/>
          </a:stretch>
        </p:blipFill>
        <p:spPr>
          <a:xfrm>
            <a:off x="6409567" y="1990434"/>
            <a:ext cx="4616456" cy="3800766"/>
          </a:xfrm>
          <a:prstGeom prst="rect">
            <a:avLst/>
          </a:prstGeom>
        </p:spPr>
      </p:pic>
    </p:spTree>
    <p:extLst>
      <p:ext uri="{BB962C8B-B14F-4D97-AF65-F5344CB8AC3E}">
        <p14:creationId xmlns:p14="http://schemas.microsoft.com/office/powerpoint/2010/main" val="189508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What’s python?</a:t>
            </a:r>
          </a:p>
          <a:p>
            <a:r>
              <a:rPr lang="en-US" dirty="0"/>
              <a:t>Why Python?</a:t>
            </a:r>
          </a:p>
          <a:p>
            <a:r>
              <a:rPr lang="en-US" dirty="0"/>
              <a:t>Install &amp; Run</a:t>
            </a:r>
          </a:p>
          <a:p>
            <a:r>
              <a:rPr lang="en-US" dirty="0"/>
              <a:t>Examples</a:t>
            </a:r>
          </a:p>
          <a:p>
            <a:r>
              <a:rPr lang="en-US" dirty="0"/>
              <a:t>Resources</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Visualization</a:t>
            </a:r>
          </a:p>
        </p:txBody>
      </p:sp>
      <p:pic>
        <p:nvPicPr>
          <p:cNvPr id="3" name="Picture 2"/>
          <p:cNvPicPr>
            <a:picLocks noChangeAspect="1"/>
          </p:cNvPicPr>
          <p:nvPr/>
        </p:nvPicPr>
        <p:blipFill>
          <a:blip r:embed="rId3"/>
          <a:stretch>
            <a:fillRect/>
          </a:stretch>
        </p:blipFill>
        <p:spPr>
          <a:xfrm>
            <a:off x="8270187" y="1402081"/>
            <a:ext cx="3312213" cy="4663440"/>
          </a:xfrm>
          <a:prstGeom prst="rect">
            <a:avLst/>
          </a:prstGeom>
        </p:spPr>
      </p:pic>
      <p:pic>
        <p:nvPicPr>
          <p:cNvPr id="8" name="Picture 7"/>
          <p:cNvPicPr/>
          <p:nvPr/>
        </p:nvPicPr>
        <p:blipFill>
          <a:blip r:embed="rId4"/>
          <a:stretch>
            <a:fillRect/>
          </a:stretch>
        </p:blipFill>
        <p:spPr>
          <a:xfrm>
            <a:off x="609600" y="2625726"/>
            <a:ext cx="3416678" cy="3439795"/>
          </a:xfrm>
          <a:prstGeom prst="rect">
            <a:avLst/>
          </a:prstGeom>
        </p:spPr>
      </p:pic>
      <p:sp>
        <p:nvSpPr>
          <p:cNvPr id="9" name="Text Placeholder 3"/>
          <p:cNvSpPr>
            <a:spLocks noGrp="1"/>
          </p:cNvSpPr>
          <p:nvPr>
            <p:ph sz="half" idx="1"/>
          </p:nvPr>
        </p:nvSpPr>
        <p:spPr>
          <a:xfrm>
            <a:off x="548640" y="2020825"/>
            <a:ext cx="2400300" cy="524255"/>
          </a:xfrm>
        </p:spPr>
        <p:txBody>
          <a:bodyPr>
            <a:normAutofit fontScale="85000" lnSpcReduction="10000"/>
          </a:bodyPr>
          <a:lstStyle/>
          <a:p>
            <a:pPr marL="109728" indent="0">
              <a:buNone/>
            </a:pPr>
            <a:r>
              <a:rPr lang="en-US" dirty="0"/>
              <a:t>Other examples:</a:t>
            </a:r>
          </a:p>
        </p:txBody>
      </p:sp>
      <p:pic>
        <p:nvPicPr>
          <p:cNvPr id="10" name="Picture 9"/>
          <p:cNvPicPr/>
          <p:nvPr/>
        </p:nvPicPr>
        <p:blipFill>
          <a:blip r:embed="rId5"/>
          <a:stretch>
            <a:fillRect/>
          </a:stretch>
        </p:blipFill>
        <p:spPr>
          <a:xfrm>
            <a:off x="4180295" y="2551113"/>
            <a:ext cx="3831409" cy="3589020"/>
          </a:xfrm>
          <a:prstGeom prst="rect">
            <a:avLst/>
          </a:prstGeom>
        </p:spPr>
      </p:pic>
    </p:spTree>
    <p:extLst>
      <p:ext uri="{BB962C8B-B14F-4D97-AF65-F5344CB8AC3E}">
        <p14:creationId xmlns:p14="http://schemas.microsoft.com/office/powerpoint/2010/main" val="39377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For more Python tutorials, visit:</a:t>
            </a:r>
          </a:p>
          <a:p>
            <a:pPr marL="109728" indent="0">
              <a:buNone/>
            </a:pPr>
            <a:r>
              <a:rPr lang="en-US" sz="1800" dirty="0"/>
              <a:t>	</a:t>
            </a:r>
            <a:r>
              <a:rPr lang="en-US" sz="1800" dirty="0">
                <a:hlinkClick r:id="rId2"/>
              </a:rPr>
              <a:t>http://www.data-analysis-in-python.org/</a:t>
            </a:r>
            <a:endParaRPr lang="en-US" sz="1800" dirty="0"/>
          </a:p>
          <a:p>
            <a:pPr marL="109728" indent="0">
              <a:buNone/>
            </a:pPr>
            <a:r>
              <a:rPr lang="en-US" sz="1800" dirty="0"/>
              <a:t>	</a:t>
            </a:r>
            <a:r>
              <a:rPr lang="en-US" sz="1800" dirty="0">
                <a:hlinkClick r:id="rId3"/>
              </a:rPr>
              <a:t>https://www.analyticsvidhya.com/blog/2016/01/complete-tutorial-learn-data-science-python-scratch-2/</a:t>
            </a:r>
            <a:endParaRPr lang="en-US" sz="1800" dirty="0"/>
          </a:p>
          <a:p>
            <a:pPr marL="109728" indent="0">
              <a:buNone/>
            </a:pPr>
            <a:r>
              <a:rPr lang="en-US" sz="1800" dirty="0"/>
              <a:t>	</a:t>
            </a:r>
            <a:r>
              <a:rPr lang="en-US" sz="1800" dirty="0">
                <a:hlinkClick r:id="rId4"/>
              </a:rPr>
              <a:t>https://towardsdatascience.com/exploratory-data-analysis-tutorial-in-python-15602b417445</a:t>
            </a:r>
            <a:endParaRPr lang="en-US" sz="1800" dirty="0"/>
          </a:p>
          <a:p>
            <a:pPr marL="109728" indent="0">
              <a:buNone/>
            </a:pPr>
            <a:endParaRPr lang="en-US" sz="1800" dirty="0"/>
          </a:p>
        </p:txBody>
      </p:sp>
    </p:spTree>
    <p:extLst>
      <p:ext uri="{BB962C8B-B14F-4D97-AF65-F5344CB8AC3E}">
        <p14:creationId xmlns:p14="http://schemas.microsoft.com/office/powerpoint/2010/main" val="7852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920" y="5341620"/>
            <a:ext cx="3931920" cy="1066800"/>
          </a:xfrm>
        </p:spPr>
        <p:txBody>
          <a:bodyPr>
            <a:noAutofit/>
          </a:bodyPr>
          <a:lstStyle/>
          <a:p>
            <a:r>
              <a:rPr lang="en-US" sz="6600" dirty="0"/>
              <a:t>Thank you.</a:t>
            </a:r>
          </a:p>
        </p:txBody>
      </p:sp>
    </p:spTree>
    <p:extLst>
      <p:ext uri="{BB962C8B-B14F-4D97-AF65-F5344CB8AC3E}">
        <p14:creationId xmlns:p14="http://schemas.microsoft.com/office/powerpoint/2010/main" val="136200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a:xfrm>
            <a:off x="609600" y="2249424"/>
            <a:ext cx="10972800" cy="3465576"/>
          </a:xfrm>
        </p:spPr>
        <p:txBody>
          <a:bodyPr>
            <a:normAutofit/>
          </a:bodyPr>
          <a:lstStyle/>
          <a:p>
            <a:pPr marL="109728" indent="0">
              <a:buNone/>
            </a:pPr>
            <a:r>
              <a:rPr lang="en-US" dirty="0"/>
              <a:t>Python is a general purposed high-level programming language.</a:t>
            </a:r>
          </a:p>
          <a:p>
            <a:pPr marL="109728" indent="0">
              <a:buNone/>
            </a:pPr>
            <a:endParaRPr lang="en-US" dirty="0"/>
          </a:p>
          <a:p>
            <a:r>
              <a:rPr lang="en-US" dirty="0"/>
              <a:t>Web development</a:t>
            </a:r>
          </a:p>
          <a:p>
            <a:r>
              <a:rPr lang="en-US" dirty="0"/>
              <a:t>Networking</a:t>
            </a:r>
          </a:p>
          <a:p>
            <a:r>
              <a:rPr lang="en-US" dirty="0"/>
              <a:t>Scientific computing</a:t>
            </a:r>
          </a:p>
          <a:p>
            <a:r>
              <a:rPr lang="en-US" dirty="0"/>
              <a:t>Data analytics</a:t>
            </a:r>
          </a:p>
          <a:p>
            <a:r>
              <a:rPr lang="en-US" dirty="0"/>
              <a:t>...</a:t>
            </a:r>
          </a:p>
        </p:txBody>
      </p:sp>
      <p:pic>
        <p:nvPicPr>
          <p:cNvPr id="4" name="Picture 3"/>
          <p:cNvPicPr>
            <a:picLocks noChangeAspect="1"/>
          </p:cNvPicPr>
          <p:nvPr/>
        </p:nvPicPr>
        <p:blipFill>
          <a:blip r:embed="rId3"/>
          <a:stretch>
            <a:fillRect/>
          </a:stretch>
        </p:blipFill>
        <p:spPr>
          <a:xfrm>
            <a:off x="6164080" y="2908641"/>
            <a:ext cx="5418320" cy="3184704"/>
          </a:xfrm>
          <a:prstGeom prst="rect">
            <a:avLst/>
          </a:prstGeom>
        </p:spPr>
      </p:pic>
      <p:sp>
        <p:nvSpPr>
          <p:cNvPr id="5" name="TextBox 4"/>
          <p:cNvSpPr txBox="1"/>
          <p:nvPr/>
        </p:nvSpPr>
        <p:spPr>
          <a:xfrm>
            <a:off x="9909560" y="6093345"/>
            <a:ext cx="1758815" cy="261610"/>
          </a:xfrm>
          <a:prstGeom prst="rect">
            <a:avLst/>
          </a:prstGeom>
          <a:noFill/>
        </p:spPr>
        <p:txBody>
          <a:bodyPr wrap="none" rtlCol="0">
            <a:spAutoFit/>
          </a:bodyPr>
          <a:lstStyle/>
          <a:p>
            <a:r>
              <a:rPr lang="en-US" sz="1100" dirty="0"/>
              <a:t>© Pierre </a:t>
            </a:r>
            <a:r>
              <a:rPr lang="en-US" sz="1100" dirty="0" err="1"/>
              <a:t>Carbonnelle</a:t>
            </a:r>
            <a:r>
              <a:rPr lang="en-US" sz="1100" dirty="0"/>
              <a:t>, 2019</a:t>
            </a: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0" y="965324"/>
            <a:ext cx="5791200" cy="5612617"/>
          </a:xfrm>
          <a:prstGeom prst="rect">
            <a:avLst/>
          </a:prstGeom>
        </p:spPr>
      </p:pic>
      <p:sp>
        <p:nvSpPr>
          <p:cNvPr id="7" name="TextBox 6"/>
          <p:cNvSpPr txBox="1"/>
          <p:nvPr/>
        </p:nvSpPr>
        <p:spPr>
          <a:xfrm>
            <a:off x="9403080" y="6377063"/>
            <a:ext cx="2242922" cy="261610"/>
          </a:xfrm>
          <a:prstGeom prst="rect">
            <a:avLst/>
          </a:prstGeom>
          <a:noFill/>
        </p:spPr>
        <p:txBody>
          <a:bodyPr wrap="none" rtlCol="0">
            <a:spAutoFit/>
          </a:bodyPr>
          <a:lstStyle/>
          <a:p>
            <a:r>
              <a:rPr lang="en-US" sz="1100" dirty="0"/>
              <a:t>Source: https://python-scripts.com/</a:t>
            </a:r>
          </a:p>
        </p:txBody>
      </p:sp>
      <p:sp>
        <p:nvSpPr>
          <p:cNvPr id="9" name="Content Placeholder 2"/>
          <p:cNvSpPr>
            <a:spLocks noGrp="1"/>
          </p:cNvSpPr>
          <p:nvPr>
            <p:ph idx="1"/>
          </p:nvPr>
        </p:nvSpPr>
        <p:spPr>
          <a:xfrm>
            <a:off x="609600" y="2038844"/>
            <a:ext cx="10972800" cy="3465576"/>
          </a:xfrm>
        </p:spPr>
        <p:txBody>
          <a:bodyPr>
            <a:normAutofit/>
          </a:bodyPr>
          <a:lstStyle/>
          <a:p>
            <a:endParaRPr lang="en-US" dirty="0"/>
          </a:p>
          <a:p>
            <a:r>
              <a:rPr lang="en-US" dirty="0"/>
              <a:t>Easy to learn</a:t>
            </a:r>
          </a:p>
          <a:p>
            <a:r>
              <a:rPr lang="en-US" dirty="0"/>
              <a:t>Readable</a:t>
            </a:r>
          </a:p>
          <a:p>
            <a:r>
              <a:rPr lang="en-US" dirty="0"/>
              <a:t>Extensive set of libraries</a:t>
            </a:r>
          </a:p>
          <a:p>
            <a:r>
              <a:rPr lang="en-US" dirty="0"/>
              <a:t>Easy integration with other apps </a:t>
            </a:r>
          </a:p>
          <a:p>
            <a:r>
              <a:rPr lang="en-US" dirty="0"/>
              <a:t>Active community &amp; ecosystem</a:t>
            </a:r>
          </a:p>
          <a:p>
            <a:r>
              <a:rPr lang="en-US" dirty="0"/>
              <a:t>…</a:t>
            </a:r>
          </a:p>
        </p:txBody>
      </p:sp>
    </p:spTree>
    <p:extLst>
      <p:ext uri="{BB962C8B-B14F-4D97-AF65-F5344CB8AC3E}">
        <p14:creationId xmlns:p14="http://schemas.microsoft.com/office/powerpoint/2010/main" val="139494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3"/>
          <p:cNvGraphicFramePr>
            <a:graphicFrameLocks noGrp="1"/>
          </p:cNvGraphicFramePr>
          <p:nvPr>
            <p:extLst>
              <p:ext uri="{D42A27DB-BD31-4B8C-83A1-F6EECF244321}">
                <p14:modId xmlns:p14="http://schemas.microsoft.com/office/powerpoint/2010/main" val="863745618"/>
              </p:ext>
            </p:extLst>
          </p:nvPr>
        </p:nvGraphicFramePr>
        <p:xfrm>
          <a:off x="2468879" y="2009519"/>
          <a:ext cx="7002781" cy="4266041"/>
        </p:xfrm>
        <a:graphic>
          <a:graphicData uri="http://schemas.openxmlformats.org/drawingml/2006/table">
            <a:tbl>
              <a:tblPr firstRow="1" bandRow="1">
                <a:tableStyleId>{2D5ABB26-0587-4C30-8999-92F81FD0307C}</a:tableStyleId>
              </a:tblPr>
              <a:tblGrid>
                <a:gridCol w="3215301">
                  <a:extLst>
                    <a:ext uri="{9D8B030D-6E8A-4147-A177-3AD203B41FA5}">
                      <a16:colId xmlns:a16="http://schemas.microsoft.com/office/drawing/2014/main" val="20000"/>
                    </a:ext>
                  </a:extLst>
                </a:gridCol>
                <a:gridCol w="3787480">
                  <a:extLst>
                    <a:ext uri="{9D8B030D-6E8A-4147-A177-3AD203B41FA5}">
                      <a16:colId xmlns:a16="http://schemas.microsoft.com/office/drawing/2014/main" val="20001"/>
                    </a:ext>
                  </a:extLst>
                </a:gridCol>
              </a:tblGrid>
              <a:tr h="426616">
                <a:tc>
                  <a:txBody>
                    <a:bodyPr/>
                    <a:lstStyle/>
                    <a:p>
                      <a:pPr marL="635" algn="ctr">
                        <a:lnSpc>
                          <a:spcPct val="100000"/>
                        </a:lnSpc>
                        <a:spcBef>
                          <a:spcPts val="400"/>
                        </a:spcBef>
                      </a:pPr>
                      <a:r>
                        <a:rPr sz="2000" b="1" spc="-10" dirty="0">
                          <a:solidFill>
                            <a:srgbClr val="FFFFFF"/>
                          </a:solidFill>
                          <a:latin typeface="Calibri"/>
                          <a:cs typeface="Calibri"/>
                        </a:rPr>
                        <a:t>Library</a:t>
                      </a:r>
                      <a:endParaRPr sz="2000" dirty="0">
                        <a:latin typeface="Calibri"/>
                        <a:cs typeface="Calibri"/>
                      </a:endParaRPr>
                    </a:p>
                  </a:txBody>
                  <a:tcPr marL="0" marR="0" marT="428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7E09"/>
                    </a:solidFill>
                  </a:tcPr>
                </a:tc>
                <a:tc>
                  <a:txBody>
                    <a:bodyPr/>
                    <a:lstStyle/>
                    <a:p>
                      <a:pPr marL="635" algn="ctr">
                        <a:lnSpc>
                          <a:spcPct val="100000"/>
                        </a:lnSpc>
                        <a:spcBef>
                          <a:spcPts val="400"/>
                        </a:spcBef>
                      </a:pPr>
                      <a:r>
                        <a:rPr sz="2000" b="1" spc="-5" dirty="0">
                          <a:solidFill>
                            <a:srgbClr val="FFFFFF"/>
                          </a:solidFill>
                          <a:latin typeface="Calibri"/>
                          <a:cs typeface="Calibri"/>
                        </a:rPr>
                        <a:t>Usage</a:t>
                      </a:r>
                      <a:endParaRPr sz="2000">
                        <a:latin typeface="Calibri"/>
                        <a:cs typeface="Calibri"/>
                      </a:endParaRPr>
                    </a:p>
                  </a:txBody>
                  <a:tcPr marL="0" marR="0" marT="428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7E09"/>
                    </a:solidFill>
                  </a:tcPr>
                </a:tc>
                <a:extLst>
                  <a:ext uri="{0D108BD9-81ED-4DB2-BD59-A6C34878D82A}">
                    <a16:rowId xmlns:a16="http://schemas.microsoft.com/office/drawing/2014/main" val="10000"/>
                  </a:ext>
                </a:extLst>
              </a:tr>
              <a:tr h="426616">
                <a:tc>
                  <a:txBody>
                    <a:bodyPr/>
                    <a:lstStyle/>
                    <a:p>
                      <a:pPr marL="635" algn="ctr">
                        <a:lnSpc>
                          <a:spcPct val="100000"/>
                        </a:lnSpc>
                        <a:spcBef>
                          <a:spcPts val="665"/>
                        </a:spcBef>
                      </a:pPr>
                      <a:r>
                        <a:rPr sz="1700" spc="-25" dirty="0">
                          <a:latin typeface="Calibri"/>
                          <a:cs typeface="Calibri"/>
                        </a:rPr>
                        <a:t>numpy,</a:t>
                      </a:r>
                      <a:r>
                        <a:rPr sz="1700" spc="-35" dirty="0">
                          <a:latin typeface="Calibri"/>
                          <a:cs typeface="Calibri"/>
                        </a:rPr>
                        <a:t> </a:t>
                      </a:r>
                      <a:r>
                        <a:rPr sz="1700" spc="-5" dirty="0">
                          <a:latin typeface="Calibri"/>
                          <a:cs typeface="Calibri"/>
                        </a:rPr>
                        <a:t>scipy</a:t>
                      </a:r>
                      <a:endParaRPr sz="1700">
                        <a:latin typeface="Calibri"/>
                        <a:cs typeface="Calibri"/>
                      </a:endParaRPr>
                    </a:p>
                  </a:txBody>
                  <a:tcPr marL="0" marR="0" marT="712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algn="ctr">
                        <a:lnSpc>
                          <a:spcPct val="100000"/>
                        </a:lnSpc>
                        <a:spcBef>
                          <a:spcPts val="665"/>
                        </a:spcBef>
                      </a:pPr>
                      <a:r>
                        <a:rPr sz="1700" spc="-5" dirty="0">
                          <a:latin typeface="Calibri"/>
                          <a:cs typeface="Calibri"/>
                        </a:rPr>
                        <a:t>Scientific </a:t>
                      </a:r>
                      <a:r>
                        <a:rPr sz="1700" dirty="0">
                          <a:latin typeface="Calibri"/>
                          <a:cs typeface="Calibri"/>
                        </a:rPr>
                        <a:t>&amp; </a:t>
                      </a:r>
                      <a:r>
                        <a:rPr sz="1700" spc="-5" dirty="0">
                          <a:latin typeface="Calibri"/>
                          <a:cs typeface="Calibri"/>
                        </a:rPr>
                        <a:t>technical</a:t>
                      </a:r>
                      <a:r>
                        <a:rPr sz="1700" spc="5" dirty="0">
                          <a:latin typeface="Calibri"/>
                          <a:cs typeface="Calibri"/>
                        </a:rPr>
                        <a:t> </a:t>
                      </a:r>
                      <a:r>
                        <a:rPr sz="1700" spc="-5" dirty="0">
                          <a:latin typeface="Calibri"/>
                          <a:cs typeface="Calibri"/>
                        </a:rPr>
                        <a:t>computing</a:t>
                      </a:r>
                      <a:endParaRPr sz="1700">
                        <a:latin typeface="Calibri"/>
                        <a:cs typeface="Calibri"/>
                      </a:endParaRPr>
                    </a:p>
                  </a:txBody>
                  <a:tcPr marL="0" marR="0" marT="712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1"/>
                  </a:ext>
                </a:extLst>
              </a:tr>
              <a:tr h="426616">
                <a:tc>
                  <a:txBody>
                    <a:bodyPr/>
                    <a:lstStyle/>
                    <a:p>
                      <a:pPr algn="ctr">
                        <a:lnSpc>
                          <a:spcPct val="100000"/>
                        </a:lnSpc>
                        <a:spcBef>
                          <a:spcPts val="670"/>
                        </a:spcBef>
                      </a:pPr>
                      <a:r>
                        <a:rPr sz="1700" spc="-5" dirty="0">
                          <a:latin typeface="Calibri"/>
                          <a:cs typeface="Calibri"/>
                        </a:rPr>
                        <a:t>pandas</a:t>
                      </a:r>
                      <a:endParaRPr sz="1700" dirty="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marL="1270" algn="ctr">
                        <a:lnSpc>
                          <a:spcPct val="100000"/>
                        </a:lnSpc>
                        <a:spcBef>
                          <a:spcPts val="670"/>
                        </a:spcBef>
                      </a:pPr>
                      <a:r>
                        <a:rPr sz="1700" spc="-15" dirty="0">
                          <a:latin typeface="Calibri"/>
                          <a:cs typeface="Calibri"/>
                        </a:rPr>
                        <a:t>Data </a:t>
                      </a:r>
                      <a:r>
                        <a:rPr sz="1700" spc="-5" dirty="0">
                          <a:latin typeface="Calibri"/>
                          <a:cs typeface="Calibri"/>
                        </a:rPr>
                        <a:t>manipulation </a:t>
                      </a:r>
                      <a:r>
                        <a:rPr sz="1700" dirty="0">
                          <a:latin typeface="Calibri"/>
                          <a:cs typeface="Calibri"/>
                        </a:rPr>
                        <a:t>&amp;</a:t>
                      </a:r>
                      <a:r>
                        <a:rPr sz="1700" spc="5" dirty="0">
                          <a:latin typeface="Calibri"/>
                          <a:cs typeface="Calibri"/>
                        </a:rPr>
                        <a:t> </a:t>
                      </a:r>
                      <a:r>
                        <a:rPr sz="1700" spc="-5" dirty="0">
                          <a:latin typeface="Calibri"/>
                          <a:cs typeface="Calibri"/>
                        </a:rPr>
                        <a:t>aggregation</a:t>
                      </a:r>
                      <a:endParaRPr sz="170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2"/>
                  </a:ext>
                </a:extLst>
              </a:tr>
              <a:tr h="426616">
                <a:tc>
                  <a:txBody>
                    <a:bodyPr/>
                    <a:lstStyle/>
                    <a:p>
                      <a:pPr algn="ctr">
                        <a:lnSpc>
                          <a:spcPct val="100000"/>
                        </a:lnSpc>
                        <a:spcBef>
                          <a:spcPts val="670"/>
                        </a:spcBef>
                      </a:pPr>
                      <a:r>
                        <a:rPr sz="1700" spc="-35" dirty="0">
                          <a:latin typeface="Calibri"/>
                          <a:cs typeface="Calibri"/>
                        </a:rPr>
                        <a:t>mlpy,</a:t>
                      </a:r>
                      <a:r>
                        <a:rPr sz="1700" spc="-10" dirty="0">
                          <a:latin typeface="Calibri"/>
                          <a:cs typeface="Calibri"/>
                        </a:rPr>
                        <a:t> </a:t>
                      </a:r>
                      <a:r>
                        <a:rPr sz="1700" spc="-5" dirty="0">
                          <a:latin typeface="Calibri"/>
                          <a:cs typeface="Calibri"/>
                        </a:rPr>
                        <a:t>scikit-learn</a:t>
                      </a:r>
                      <a:endParaRPr sz="170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marL="635" algn="ctr">
                        <a:lnSpc>
                          <a:spcPct val="100000"/>
                        </a:lnSpc>
                        <a:spcBef>
                          <a:spcPts val="670"/>
                        </a:spcBef>
                      </a:pPr>
                      <a:r>
                        <a:rPr sz="1700" spc="-5" dirty="0">
                          <a:latin typeface="Calibri"/>
                          <a:cs typeface="Calibri"/>
                        </a:rPr>
                        <a:t>Machine</a:t>
                      </a:r>
                      <a:r>
                        <a:rPr sz="1700" spc="-10" dirty="0">
                          <a:latin typeface="Calibri"/>
                          <a:cs typeface="Calibri"/>
                        </a:rPr>
                        <a:t> </a:t>
                      </a:r>
                      <a:r>
                        <a:rPr sz="1700" dirty="0">
                          <a:latin typeface="Calibri"/>
                          <a:cs typeface="Calibri"/>
                        </a:rPr>
                        <a:t>learning</a:t>
                      </a:r>
                      <a:endParaRPr sz="170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3"/>
                  </a:ext>
                </a:extLst>
              </a:tr>
              <a:tr h="426508">
                <a:tc>
                  <a:txBody>
                    <a:bodyPr/>
                    <a:lstStyle/>
                    <a:p>
                      <a:pPr algn="ctr">
                        <a:lnSpc>
                          <a:spcPct val="100000"/>
                        </a:lnSpc>
                        <a:spcBef>
                          <a:spcPts val="670"/>
                        </a:spcBef>
                      </a:pPr>
                      <a:r>
                        <a:rPr sz="1700" spc="-5" dirty="0">
                          <a:latin typeface="Calibri"/>
                          <a:cs typeface="Calibri"/>
                        </a:rPr>
                        <a:t>theano, </a:t>
                      </a:r>
                      <a:r>
                        <a:rPr sz="1700" spc="-20" dirty="0">
                          <a:latin typeface="Calibri"/>
                          <a:cs typeface="Calibri"/>
                        </a:rPr>
                        <a:t>tensorflow,</a:t>
                      </a:r>
                      <a:r>
                        <a:rPr sz="1700" spc="-15" dirty="0">
                          <a:latin typeface="Calibri"/>
                          <a:cs typeface="Calibri"/>
                        </a:rPr>
                        <a:t> </a:t>
                      </a:r>
                      <a:r>
                        <a:rPr lang="en-US" sz="1700" spc="-20" dirty="0" err="1">
                          <a:latin typeface="Calibri"/>
                          <a:cs typeface="Calibri"/>
                        </a:rPr>
                        <a:t>PyTorch</a:t>
                      </a:r>
                      <a:endParaRPr sz="1700" dirty="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algn="ctr">
                        <a:lnSpc>
                          <a:spcPct val="100000"/>
                        </a:lnSpc>
                        <a:spcBef>
                          <a:spcPts val="670"/>
                        </a:spcBef>
                      </a:pPr>
                      <a:r>
                        <a:rPr sz="1700" spc="-5" dirty="0">
                          <a:latin typeface="Calibri"/>
                          <a:cs typeface="Calibri"/>
                        </a:rPr>
                        <a:t>Deep</a:t>
                      </a:r>
                      <a:r>
                        <a:rPr sz="1700" spc="-10" dirty="0">
                          <a:latin typeface="Calibri"/>
                          <a:cs typeface="Calibri"/>
                        </a:rPr>
                        <a:t> </a:t>
                      </a:r>
                      <a:r>
                        <a:rPr sz="1700" spc="-5" dirty="0">
                          <a:latin typeface="Calibri"/>
                          <a:cs typeface="Calibri"/>
                        </a:rPr>
                        <a:t>learning</a:t>
                      </a:r>
                      <a:endParaRPr sz="1700" dirty="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4"/>
                  </a:ext>
                </a:extLst>
              </a:tr>
              <a:tr h="426616">
                <a:tc>
                  <a:txBody>
                    <a:bodyPr/>
                    <a:lstStyle/>
                    <a:p>
                      <a:pPr algn="ctr">
                        <a:lnSpc>
                          <a:spcPct val="100000"/>
                        </a:lnSpc>
                        <a:spcBef>
                          <a:spcPts val="670"/>
                        </a:spcBef>
                      </a:pPr>
                      <a:r>
                        <a:rPr sz="1700" spc="-10" dirty="0">
                          <a:latin typeface="Calibri"/>
                          <a:cs typeface="Calibri"/>
                        </a:rPr>
                        <a:t>statsmodels</a:t>
                      </a:r>
                      <a:endParaRPr sz="170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algn="ctr">
                        <a:lnSpc>
                          <a:spcPct val="100000"/>
                        </a:lnSpc>
                        <a:spcBef>
                          <a:spcPts val="670"/>
                        </a:spcBef>
                      </a:pPr>
                      <a:r>
                        <a:rPr sz="1700" spc="-10" dirty="0">
                          <a:latin typeface="Calibri"/>
                          <a:cs typeface="Calibri"/>
                        </a:rPr>
                        <a:t>Statistical</a:t>
                      </a:r>
                      <a:r>
                        <a:rPr sz="1700" spc="35" dirty="0">
                          <a:latin typeface="Calibri"/>
                          <a:cs typeface="Calibri"/>
                        </a:rPr>
                        <a:t> </a:t>
                      </a:r>
                      <a:r>
                        <a:rPr sz="1700" spc="-5" dirty="0">
                          <a:latin typeface="Calibri"/>
                          <a:cs typeface="Calibri"/>
                        </a:rPr>
                        <a:t>analysis</a:t>
                      </a:r>
                      <a:endParaRPr sz="1700">
                        <a:latin typeface="Calibri"/>
                        <a:cs typeface="Calibri"/>
                      </a:endParaRPr>
                    </a:p>
                  </a:txBody>
                  <a:tcPr marL="0" marR="0" marT="717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5"/>
                  </a:ext>
                </a:extLst>
              </a:tr>
              <a:tr h="426616">
                <a:tc>
                  <a:txBody>
                    <a:bodyPr/>
                    <a:lstStyle/>
                    <a:p>
                      <a:pPr marL="1905" algn="ctr">
                        <a:lnSpc>
                          <a:spcPct val="100000"/>
                        </a:lnSpc>
                        <a:spcBef>
                          <a:spcPts val="675"/>
                        </a:spcBef>
                      </a:pPr>
                      <a:r>
                        <a:rPr sz="1700" spc="-5" dirty="0">
                          <a:latin typeface="Calibri"/>
                          <a:cs typeface="Calibri"/>
                        </a:rPr>
                        <a:t>nltk,</a:t>
                      </a:r>
                      <a:r>
                        <a:rPr sz="1700" spc="-10" dirty="0">
                          <a:latin typeface="Calibri"/>
                          <a:cs typeface="Calibri"/>
                        </a:rPr>
                        <a:t> </a:t>
                      </a:r>
                      <a:r>
                        <a:rPr sz="1700" spc="-5" dirty="0">
                          <a:latin typeface="Calibri"/>
                          <a:cs typeface="Calibri"/>
                        </a:rPr>
                        <a:t>gensim</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algn="ctr">
                        <a:lnSpc>
                          <a:spcPct val="100000"/>
                        </a:lnSpc>
                        <a:spcBef>
                          <a:spcPts val="675"/>
                        </a:spcBef>
                      </a:pPr>
                      <a:r>
                        <a:rPr sz="1700" spc="-60" dirty="0">
                          <a:latin typeface="Calibri"/>
                          <a:cs typeface="Calibri"/>
                        </a:rPr>
                        <a:t>Text</a:t>
                      </a:r>
                      <a:r>
                        <a:rPr sz="1700" spc="5" dirty="0">
                          <a:latin typeface="Calibri"/>
                          <a:cs typeface="Calibri"/>
                        </a:rPr>
                        <a:t> </a:t>
                      </a:r>
                      <a:r>
                        <a:rPr sz="1700" spc="-10" dirty="0">
                          <a:latin typeface="Calibri"/>
                          <a:cs typeface="Calibri"/>
                        </a:rPr>
                        <a:t>processing</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6"/>
                  </a:ext>
                </a:extLst>
              </a:tr>
              <a:tr h="426616">
                <a:tc>
                  <a:txBody>
                    <a:bodyPr/>
                    <a:lstStyle/>
                    <a:p>
                      <a:pPr algn="ctr">
                        <a:lnSpc>
                          <a:spcPct val="100000"/>
                        </a:lnSpc>
                        <a:spcBef>
                          <a:spcPts val="675"/>
                        </a:spcBef>
                      </a:pPr>
                      <a:r>
                        <a:rPr sz="1700" spc="-10" dirty="0">
                          <a:latin typeface="Calibri"/>
                          <a:cs typeface="Calibri"/>
                        </a:rPr>
                        <a:t>networkx</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algn="ctr">
                        <a:lnSpc>
                          <a:spcPct val="100000"/>
                        </a:lnSpc>
                        <a:spcBef>
                          <a:spcPts val="675"/>
                        </a:spcBef>
                      </a:pPr>
                      <a:r>
                        <a:rPr sz="1700" spc="-10" dirty="0">
                          <a:latin typeface="Calibri"/>
                          <a:cs typeface="Calibri"/>
                        </a:rPr>
                        <a:t>Network </a:t>
                      </a:r>
                      <a:r>
                        <a:rPr sz="1700" spc="-5" dirty="0">
                          <a:latin typeface="Calibri"/>
                          <a:cs typeface="Calibri"/>
                        </a:rPr>
                        <a:t>analysis </a:t>
                      </a:r>
                      <a:r>
                        <a:rPr sz="1700" dirty="0">
                          <a:latin typeface="Calibri"/>
                          <a:cs typeface="Calibri"/>
                        </a:rPr>
                        <a:t>&amp;</a:t>
                      </a:r>
                      <a:r>
                        <a:rPr sz="1700" spc="-5" dirty="0">
                          <a:latin typeface="Calibri"/>
                          <a:cs typeface="Calibri"/>
                        </a:rPr>
                        <a:t> </a:t>
                      </a:r>
                      <a:r>
                        <a:rPr sz="1700" spc="-10" dirty="0">
                          <a:latin typeface="Calibri"/>
                          <a:cs typeface="Calibri"/>
                        </a:rPr>
                        <a:t>visualization</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7"/>
                  </a:ext>
                </a:extLst>
              </a:tr>
              <a:tr h="426616">
                <a:tc>
                  <a:txBody>
                    <a:bodyPr/>
                    <a:lstStyle/>
                    <a:p>
                      <a:pPr algn="ctr">
                        <a:lnSpc>
                          <a:spcPct val="100000"/>
                        </a:lnSpc>
                        <a:spcBef>
                          <a:spcPts val="675"/>
                        </a:spcBef>
                      </a:pPr>
                      <a:r>
                        <a:rPr sz="1700" spc="-10" dirty="0">
                          <a:latin typeface="Calibri"/>
                          <a:cs typeface="Calibri"/>
                        </a:rPr>
                        <a:t>bokeh, </a:t>
                      </a:r>
                      <a:r>
                        <a:rPr sz="1700" spc="-5" dirty="0">
                          <a:latin typeface="Calibri"/>
                          <a:cs typeface="Calibri"/>
                        </a:rPr>
                        <a:t>matplotlib, seaborn,</a:t>
                      </a:r>
                      <a:r>
                        <a:rPr sz="1700" spc="5" dirty="0">
                          <a:latin typeface="Calibri"/>
                          <a:cs typeface="Calibri"/>
                        </a:rPr>
                        <a:t> </a:t>
                      </a:r>
                      <a:r>
                        <a:rPr sz="1700" spc="-5" dirty="0">
                          <a:latin typeface="Calibri"/>
                          <a:cs typeface="Calibri"/>
                        </a:rPr>
                        <a:t>plotly</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algn="ctr">
                        <a:lnSpc>
                          <a:spcPct val="100000"/>
                        </a:lnSpc>
                        <a:spcBef>
                          <a:spcPts val="675"/>
                        </a:spcBef>
                      </a:pPr>
                      <a:r>
                        <a:rPr sz="1700" spc="-10" dirty="0">
                          <a:latin typeface="Calibri"/>
                          <a:cs typeface="Calibri"/>
                        </a:rPr>
                        <a:t>Visualization</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8"/>
                  </a:ext>
                </a:extLst>
              </a:tr>
              <a:tr h="426605">
                <a:tc>
                  <a:txBody>
                    <a:bodyPr/>
                    <a:lstStyle/>
                    <a:p>
                      <a:pPr algn="ctr">
                        <a:lnSpc>
                          <a:spcPct val="100000"/>
                        </a:lnSpc>
                        <a:spcBef>
                          <a:spcPts val="675"/>
                        </a:spcBef>
                      </a:pPr>
                      <a:r>
                        <a:rPr sz="1700" spc="-5" dirty="0">
                          <a:latin typeface="Calibri"/>
                          <a:cs typeface="Calibri"/>
                        </a:rPr>
                        <a:t>beautifulsoup,</a:t>
                      </a:r>
                      <a:r>
                        <a:rPr sz="1700" spc="-10" dirty="0">
                          <a:latin typeface="Calibri"/>
                          <a:cs typeface="Calibri"/>
                        </a:rPr>
                        <a:t> scrapy</a:t>
                      </a:r>
                      <a:endParaRPr sz="170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tc>
                  <a:txBody>
                    <a:bodyPr/>
                    <a:lstStyle/>
                    <a:p>
                      <a:pPr marL="635" algn="ctr">
                        <a:lnSpc>
                          <a:spcPct val="100000"/>
                        </a:lnSpc>
                        <a:spcBef>
                          <a:spcPts val="675"/>
                        </a:spcBef>
                      </a:pPr>
                      <a:r>
                        <a:rPr sz="1700" spc="-25" dirty="0">
                          <a:latin typeface="Calibri"/>
                          <a:cs typeface="Calibri"/>
                        </a:rPr>
                        <a:t>Web </a:t>
                      </a:r>
                      <a:r>
                        <a:rPr sz="1700" spc="-5" dirty="0">
                          <a:latin typeface="Calibri"/>
                          <a:cs typeface="Calibri"/>
                        </a:rPr>
                        <a:t>scraping</a:t>
                      </a:r>
                      <a:endParaRPr sz="1700" dirty="0">
                        <a:latin typeface="Calibri"/>
                        <a:cs typeface="Calibri"/>
                      </a:endParaRPr>
                    </a:p>
                  </a:txBody>
                  <a:tcPr marL="0" marR="0" marT="7228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4CD"/>
                    </a:solidFill>
                  </a:tcPr>
                </a:tc>
                <a:extLst>
                  <a:ext uri="{0D108BD9-81ED-4DB2-BD59-A6C34878D82A}">
                    <a16:rowId xmlns:a16="http://schemas.microsoft.com/office/drawing/2014/main" val="10009"/>
                  </a:ext>
                </a:extLst>
              </a:tr>
            </a:tbl>
          </a:graphicData>
        </a:graphic>
      </p:graphicFrame>
      <p:sp>
        <p:nvSpPr>
          <p:cNvPr id="11" name="Title 1"/>
          <p:cNvSpPr>
            <a:spLocks noGrp="1"/>
          </p:cNvSpPr>
          <p:nvPr>
            <p:ph type="title"/>
          </p:nvPr>
        </p:nvSpPr>
        <p:spPr/>
        <p:txBody>
          <a:bodyPr/>
          <a:lstStyle/>
          <a:p>
            <a:r>
              <a:rPr lang="en-US" dirty="0"/>
              <a:t>Why Python?</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&amp; Run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52580" y="2659061"/>
            <a:ext cx="3761240" cy="2194564"/>
          </a:xfrm>
        </p:spPr>
      </p:pic>
      <p:sp>
        <p:nvSpPr>
          <p:cNvPr id="9" name="Content Placeholder 2"/>
          <p:cNvSpPr txBox="1">
            <a:spLocks/>
          </p:cNvSpPr>
          <p:nvPr/>
        </p:nvSpPr>
        <p:spPr>
          <a:xfrm>
            <a:off x="609600" y="2838944"/>
            <a:ext cx="6880860" cy="3465576"/>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dirty="0"/>
              <a:t>Anaconda is a package manager, an environment manager, a Python/R data science distribution with over 1,500+ open source packages.</a:t>
            </a:r>
          </a:p>
        </p:txBody>
      </p:sp>
      <p:sp>
        <p:nvSpPr>
          <p:cNvPr id="5" name="TextBox 4"/>
          <p:cNvSpPr txBox="1"/>
          <p:nvPr/>
        </p:nvSpPr>
        <p:spPr>
          <a:xfrm>
            <a:off x="9403080" y="6377063"/>
            <a:ext cx="2318263" cy="261610"/>
          </a:xfrm>
          <a:prstGeom prst="rect">
            <a:avLst/>
          </a:prstGeom>
          <a:noFill/>
        </p:spPr>
        <p:txBody>
          <a:bodyPr wrap="none" rtlCol="0">
            <a:spAutoFit/>
          </a:bodyPr>
          <a:lstStyle/>
          <a:p>
            <a:r>
              <a:rPr lang="en-US" sz="1100" dirty="0"/>
              <a:t>Source: https://www.anaconda.com/</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797922" y="2249488"/>
            <a:ext cx="6596156" cy="4324350"/>
          </a:xfrm>
          <a:prstGeom prst="rect">
            <a:avLst/>
          </a:prstGeom>
        </p:spPr>
      </p:pic>
      <p:sp>
        <p:nvSpPr>
          <p:cNvPr id="8" name="Title 1"/>
          <p:cNvSpPr>
            <a:spLocks noGrp="1"/>
          </p:cNvSpPr>
          <p:nvPr>
            <p:ph type="title"/>
          </p:nvPr>
        </p:nvSpPr>
        <p:spPr/>
        <p:txBody>
          <a:bodyPr/>
          <a:lstStyle/>
          <a:p>
            <a:r>
              <a:rPr lang="en-US" dirty="0"/>
              <a:t>Install &amp; Run</a:t>
            </a:r>
          </a:p>
        </p:txBody>
      </p:sp>
      <p:sp>
        <p:nvSpPr>
          <p:cNvPr id="9" name="Oval 8"/>
          <p:cNvSpPr/>
          <p:nvPr/>
        </p:nvSpPr>
        <p:spPr>
          <a:xfrm>
            <a:off x="5669280" y="3345180"/>
            <a:ext cx="3406140" cy="193548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&amp; Run</a:t>
            </a:r>
          </a:p>
        </p:txBody>
      </p:sp>
      <p:sp>
        <p:nvSpPr>
          <p:cNvPr id="4" name="Text Placeholder 3"/>
          <p:cNvSpPr>
            <a:spLocks noGrp="1"/>
          </p:cNvSpPr>
          <p:nvPr>
            <p:ph sz="half" idx="1"/>
          </p:nvPr>
        </p:nvSpPr>
        <p:spPr/>
        <p:txBody>
          <a:bodyPr/>
          <a:lstStyle/>
          <a:p>
            <a:r>
              <a:rPr lang="en-US" dirty="0" err="1"/>
              <a:t>Spyder</a:t>
            </a:r>
            <a:r>
              <a:rPr lang="en-US" dirty="0"/>
              <a:t> is a powerful Integrated development environment (IDE) written in Python, for Python, and designed by and for scientists, engineers and data analysts.</a:t>
            </a:r>
          </a:p>
          <a:p>
            <a:pPr marL="109728" indent="0">
              <a:buNone/>
            </a:pPr>
            <a:r>
              <a:rPr lang="en-US" dirty="0"/>
              <a:t> </a:t>
            </a:r>
          </a:p>
          <a:p>
            <a:r>
              <a:rPr lang="en-US" dirty="0"/>
              <a:t>It supports data exploration, interactive execution, deep inspection, and beautiful visualization.</a:t>
            </a:r>
          </a:p>
        </p:txBody>
      </p:sp>
      <p:pic>
        <p:nvPicPr>
          <p:cNvPr id="3" name="Picture 2"/>
          <p:cNvPicPr>
            <a:picLocks noChangeAspect="1"/>
          </p:cNvPicPr>
          <p:nvPr/>
        </p:nvPicPr>
        <p:blipFill>
          <a:blip r:embed="rId3"/>
          <a:stretch>
            <a:fillRect/>
          </a:stretch>
        </p:blipFill>
        <p:spPr>
          <a:xfrm>
            <a:off x="6248400" y="2928767"/>
            <a:ext cx="5334000" cy="1388894"/>
          </a:xfrm>
          <a:prstGeom prst="rect">
            <a:avLst/>
          </a:prstGeom>
        </p:spPr>
      </p:pic>
      <p:sp>
        <p:nvSpPr>
          <p:cNvPr id="6" name="TextBox 5"/>
          <p:cNvSpPr txBox="1"/>
          <p:nvPr/>
        </p:nvSpPr>
        <p:spPr>
          <a:xfrm>
            <a:off x="9403080" y="6377063"/>
            <a:ext cx="2311851" cy="261610"/>
          </a:xfrm>
          <a:prstGeom prst="rect">
            <a:avLst/>
          </a:prstGeom>
          <a:noFill/>
        </p:spPr>
        <p:txBody>
          <a:bodyPr wrap="none" rtlCol="0">
            <a:spAutoFit/>
          </a:bodyPr>
          <a:lstStyle/>
          <a:p>
            <a:r>
              <a:rPr lang="en-US" sz="1100" dirty="0"/>
              <a:t>Source: https://www.spyder-ide.org/</a:t>
            </a:r>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30"/>
          <p:cNvPicPr>
            <a:picLocks noGrp="1" noChangeAspect="1"/>
          </p:cNvPicPr>
          <p:nvPr>
            <p:ph idx="1"/>
          </p:nvPr>
        </p:nvPicPr>
        <p:blipFill>
          <a:blip r:embed="rId3"/>
          <a:stretch>
            <a:fillRect/>
          </a:stretch>
        </p:blipFill>
        <p:spPr>
          <a:xfrm>
            <a:off x="3747410" y="1308801"/>
            <a:ext cx="7248250" cy="5051994"/>
          </a:xfrm>
          <a:prstGeom prst="rect">
            <a:avLst/>
          </a:prstGeom>
        </p:spPr>
      </p:pic>
      <p:sp>
        <p:nvSpPr>
          <p:cNvPr id="2" name="Title 1"/>
          <p:cNvSpPr>
            <a:spLocks noGrp="1"/>
          </p:cNvSpPr>
          <p:nvPr>
            <p:ph type="title"/>
          </p:nvPr>
        </p:nvSpPr>
        <p:spPr/>
        <p:txBody>
          <a:bodyPr/>
          <a:lstStyle/>
          <a:p>
            <a:r>
              <a:rPr lang="en-US" dirty="0"/>
              <a:t>Install &amp; Run</a:t>
            </a:r>
          </a:p>
        </p:txBody>
      </p:sp>
      <p:cxnSp>
        <p:nvCxnSpPr>
          <p:cNvPr id="5" name="Elbow Connector 4"/>
          <p:cNvCxnSpPr/>
          <p:nvPr/>
        </p:nvCxnSpPr>
        <p:spPr>
          <a:xfrm>
            <a:off x="1988820" y="2523143"/>
            <a:ext cx="2537460" cy="449580"/>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0178" y="2362478"/>
            <a:ext cx="744884"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Editor</a:t>
            </a:r>
          </a:p>
        </p:txBody>
      </p:sp>
      <p:cxnSp>
        <p:nvCxnSpPr>
          <p:cNvPr id="18" name="Elbow Connector 17"/>
          <p:cNvCxnSpPr/>
          <p:nvPr/>
        </p:nvCxnSpPr>
        <p:spPr>
          <a:xfrm>
            <a:off x="1934988" y="4849553"/>
            <a:ext cx="2850372" cy="771389"/>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0178" y="4622249"/>
            <a:ext cx="931665"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Console</a:t>
            </a:r>
          </a:p>
        </p:txBody>
      </p:sp>
      <p:cxnSp>
        <p:nvCxnSpPr>
          <p:cNvPr id="21" name="Elbow Connector 20"/>
          <p:cNvCxnSpPr/>
          <p:nvPr/>
        </p:nvCxnSpPr>
        <p:spPr>
          <a:xfrm flipV="1">
            <a:off x="2186940" y="3286068"/>
            <a:ext cx="7277100" cy="487217"/>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1895" y="3580774"/>
            <a:ext cx="178145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Variable Explorer</a:t>
            </a:r>
          </a:p>
        </p:txBody>
      </p:sp>
      <p:cxnSp>
        <p:nvCxnSpPr>
          <p:cNvPr id="32" name="Elbow Connector 31"/>
          <p:cNvCxnSpPr/>
          <p:nvPr/>
        </p:nvCxnSpPr>
        <p:spPr>
          <a:xfrm flipV="1">
            <a:off x="1836420" y="5786743"/>
            <a:ext cx="7627620" cy="425940"/>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79342" y="6028016"/>
            <a:ext cx="61908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Help</a:t>
            </a:r>
          </a:p>
        </p:txBody>
      </p:sp>
    </p:spTree>
    <p:extLst>
      <p:ext uri="{BB962C8B-B14F-4D97-AF65-F5344CB8AC3E}">
        <p14:creationId xmlns:p14="http://schemas.microsoft.com/office/powerpoint/2010/main" val="22205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9019</TotalTime>
  <Words>1544</Words>
  <Application>Microsoft Macintosh PowerPoint</Application>
  <PresentationFormat>Widescreen</PresentationFormat>
  <Paragraphs>192</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Georgia</vt:lpstr>
      <vt:lpstr>Wingdings 2</vt:lpstr>
      <vt:lpstr>Training presentation</vt:lpstr>
      <vt:lpstr>Introduction to Data Processing in Python</vt:lpstr>
      <vt:lpstr>Introduction</vt:lpstr>
      <vt:lpstr>What is Python?</vt:lpstr>
      <vt:lpstr>Why Python?</vt:lpstr>
      <vt:lpstr>Why Python?</vt:lpstr>
      <vt:lpstr>Install &amp; Run</vt:lpstr>
      <vt:lpstr>Install &amp; Run</vt:lpstr>
      <vt:lpstr>Install &amp; Run</vt:lpstr>
      <vt:lpstr>Install &amp; Run</vt:lpstr>
      <vt:lpstr>Example: Import data</vt:lpstr>
      <vt:lpstr>Example: Display data</vt:lpstr>
      <vt:lpstr>Example: Display data</vt:lpstr>
      <vt:lpstr>Example: Descriptive analysis</vt:lpstr>
      <vt:lpstr>Example: Descriptive analysis</vt:lpstr>
      <vt:lpstr>Example: Descriptive analysis</vt:lpstr>
      <vt:lpstr>Example: Descriptive analysis</vt:lpstr>
      <vt:lpstr>Example: Visualization</vt:lpstr>
      <vt:lpstr>Example: Visualization</vt:lpstr>
      <vt:lpstr>Example: Visualization</vt:lpstr>
      <vt:lpstr>Example: Visualization</vt:lpstr>
      <vt:lpstr>Resources</vt:lpstr>
      <vt:lpstr>Thank you.</vt:lpstr>
    </vt:vector>
  </TitlesOfParts>
  <Company>PMACS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Processing in Python</dc:title>
  <dc:creator>Windows User</dc:creator>
  <cp:lastModifiedBy>cndsadmin</cp:lastModifiedBy>
  <cp:revision>59</cp:revision>
  <dcterms:created xsi:type="dcterms:W3CDTF">2019-08-30T19:42:28Z</dcterms:created>
  <dcterms:modified xsi:type="dcterms:W3CDTF">2019-09-11T15:13:07Z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