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F38C-DA01-4FEE-8FC0-7094F353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199" y="2406763"/>
            <a:ext cx="10117087" cy="2098226"/>
          </a:xfrm>
        </p:spPr>
        <p:txBody>
          <a:bodyPr/>
          <a:lstStyle/>
          <a:p>
            <a:r>
              <a:rPr lang="en-GB" sz="6000" b="1" dirty="0"/>
              <a:t>FINTECH HACKATHON </a:t>
            </a:r>
            <a:br>
              <a:rPr lang="en-GB" sz="6000" b="1" dirty="0"/>
            </a:br>
            <a:r>
              <a:rPr lang="en-GB" sz="6000" b="1" dirty="0"/>
              <a:t>Bank Marketing PROBLEM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27492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467" y="67240"/>
            <a:ext cx="8327124" cy="762501"/>
          </a:xfrm>
        </p:spPr>
        <p:txBody>
          <a:bodyPr>
            <a:normAutofit/>
          </a:bodyPr>
          <a:lstStyle/>
          <a:p>
            <a:r>
              <a:rPr lang="en-US" u="sng" dirty="0"/>
              <a:t>Step 0:</a:t>
            </a:r>
            <a:r>
              <a:rPr lang="en-US" dirty="0"/>
              <a:t> Define Evaluation Metric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54770-7A30-40D2-B265-0E12ED29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13" y="3429000"/>
            <a:ext cx="3908799" cy="2640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020EBA-2A0B-40E5-9597-67EAAD7F995E}"/>
              </a:ext>
            </a:extLst>
          </p:cNvPr>
          <p:cNvSpPr txBox="1"/>
          <p:nvPr/>
        </p:nvSpPr>
        <p:spPr>
          <a:xfrm>
            <a:off x="1144313" y="1330235"/>
            <a:ext cx="4203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Metric to evaluate results was determined by distribution of target variable</a:t>
            </a:r>
            <a:endParaRPr lang="en-GB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EADFE8-9796-4DBD-A9D7-5CEF723FDCA6}"/>
              </a:ext>
            </a:extLst>
          </p:cNvPr>
          <p:cNvSpPr txBox="1"/>
          <p:nvPr/>
        </p:nvSpPr>
        <p:spPr>
          <a:xfrm>
            <a:off x="6312601" y="1988252"/>
            <a:ext cx="42031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Given the skewness of the target variable, we chose </a:t>
            </a:r>
            <a:r>
              <a:rPr lang="en-US" sz="5400" b="1" i="1" dirty="0"/>
              <a:t>AUC of ROC</a:t>
            </a:r>
            <a:r>
              <a:rPr lang="en-US" sz="3200" dirty="0"/>
              <a:t> to be our evaluation metric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8401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Step 1:</a:t>
            </a:r>
            <a:r>
              <a:rPr lang="en-US" dirty="0"/>
              <a:t> Exploratory Data Analysis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AF108-B2C4-470A-AD19-2FFB3EB6AD34}"/>
              </a:ext>
            </a:extLst>
          </p:cNvPr>
          <p:cNvSpPr txBox="1"/>
          <p:nvPr/>
        </p:nvSpPr>
        <p:spPr>
          <a:xfrm>
            <a:off x="2177144" y="656606"/>
            <a:ext cx="200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Shotgun Approach</a:t>
            </a:r>
            <a:endParaRPr lang="en-GB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40F65-5D29-483D-81CB-704CD8780801}"/>
              </a:ext>
            </a:extLst>
          </p:cNvPr>
          <p:cNvSpPr txBox="1"/>
          <p:nvPr/>
        </p:nvSpPr>
        <p:spPr>
          <a:xfrm>
            <a:off x="985430" y="1528236"/>
            <a:ext cx="11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Columns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F91DF-0F3D-4B88-AFD5-A6F348B0A020}"/>
              </a:ext>
            </a:extLst>
          </p:cNvPr>
          <p:cNvSpPr txBox="1"/>
          <p:nvPr/>
        </p:nvSpPr>
        <p:spPr>
          <a:xfrm>
            <a:off x="1132111" y="6307846"/>
            <a:ext cx="548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variable: </a:t>
            </a:r>
            <a:r>
              <a:rPr lang="en-GB" dirty="0"/>
              <a:t>subscribed (yes/no) to a term deposit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1ACF6B-92DC-4653-AC0E-51D5FE74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16" y="1928830"/>
            <a:ext cx="3829052" cy="42386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05A7FC-61EA-430C-B0BD-751D0D6F7B9A}"/>
              </a:ext>
            </a:extLst>
          </p:cNvPr>
          <p:cNvCxnSpPr>
            <a:cxnSpLocks/>
          </p:cNvCxnSpPr>
          <p:nvPr/>
        </p:nvCxnSpPr>
        <p:spPr>
          <a:xfrm flipH="1" flipV="1">
            <a:off x="1052455" y="6069875"/>
            <a:ext cx="210285" cy="31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2D170B-1625-4853-9839-471C4B556716}"/>
              </a:ext>
            </a:extLst>
          </p:cNvPr>
          <p:cNvGrpSpPr/>
          <p:nvPr/>
        </p:nvGrpSpPr>
        <p:grpSpPr>
          <a:xfrm rot="19800000">
            <a:off x="4615154" y="4209886"/>
            <a:ext cx="3994868" cy="923109"/>
            <a:chOff x="4537288" y="2772714"/>
            <a:chExt cx="3994868" cy="923109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8304F62-449C-4D3A-87FE-42ACFF2F6D29}"/>
                </a:ext>
              </a:extLst>
            </p:cNvPr>
            <p:cNvSpPr/>
            <p:nvPr/>
          </p:nvSpPr>
          <p:spPr>
            <a:xfrm>
              <a:off x="4537288" y="2772714"/>
              <a:ext cx="3994868" cy="9231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0AF51E-DD92-4488-9F77-B00C822FE7BD}"/>
                </a:ext>
              </a:extLst>
            </p:cNvPr>
            <p:cNvSpPr txBox="1"/>
            <p:nvPr/>
          </p:nvSpPr>
          <p:spPr>
            <a:xfrm>
              <a:off x="5366861" y="3014795"/>
              <a:ext cx="1562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Label Encode</a:t>
              </a:r>
              <a:endParaRPr lang="en-GB" b="1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FF1E1DF-8D7F-4D35-8F14-C7CE7A26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949" y="1861970"/>
            <a:ext cx="5689283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Step 1:</a:t>
            </a:r>
            <a:r>
              <a:rPr lang="en-US" dirty="0"/>
              <a:t> Exploratory Data Analysis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AF108-B2C4-470A-AD19-2FFB3EB6AD34}"/>
              </a:ext>
            </a:extLst>
          </p:cNvPr>
          <p:cNvSpPr txBox="1"/>
          <p:nvPr/>
        </p:nvSpPr>
        <p:spPr>
          <a:xfrm>
            <a:off x="2177144" y="656606"/>
            <a:ext cx="318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Drop Less Important Columns</a:t>
            </a:r>
            <a:endParaRPr lang="en-GB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77614-1792-4A63-8410-808772B36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80" b="49193"/>
          <a:stretch/>
        </p:blipFill>
        <p:spPr>
          <a:xfrm>
            <a:off x="1261654" y="1419107"/>
            <a:ext cx="4102826" cy="1480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3E41F8-DB47-4F07-B38C-EB3F8E0E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54" y="3085294"/>
            <a:ext cx="870585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3E5B1-9C58-4757-B985-008795AF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54" y="4299334"/>
            <a:ext cx="7048500" cy="19335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03D6CEE-701E-437C-A318-C552C1EF1B47}"/>
              </a:ext>
            </a:extLst>
          </p:cNvPr>
          <p:cNvSpPr/>
          <p:nvPr/>
        </p:nvSpPr>
        <p:spPr>
          <a:xfrm>
            <a:off x="775063" y="192459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8983B8-5544-464F-AAB3-8FB7438632AF}"/>
              </a:ext>
            </a:extLst>
          </p:cNvPr>
          <p:cNvSpPr/>
          <p:nvPr/>
        </p:nvSpPr>
        <p:spPr>
          <a:xfrm>
            <a:off x="791936" y="334844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35EE6E-F5F9-4210-82B0-1054015092CB}"/>
              </a:ext>
            </a:extLst>
          </p:cNvPr>
          <p:cNvSpPr/>
          <p:nvPr/>
        </p:nvSpPr>
        <p:spPr>
          <a:xfrm>
            <a:off x="808809" y="477229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54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/>
          </a:bodyPr>
          <a:lstStyle/>
          <a:p>
            <a:r>
              <a:rPr lang="en-US" u="sng" dirty="0"/>
              <a:t>Step 3:</a:t>
            </a:r>
            <a:r>
              <a:rPr lang="en-US" dirty="0"/>
              <a:t> Split data &amp; predict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55325-1B15-4C2D-B290-90624A1A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8" y="1346007"/>
            <a:ext cx="9754553" cy="18649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BCD29F-E531-4507-884B-1DF3EB5B8327}"/>
              </a:ext>
            </a:extLst>
          </p:cNvPr>
          <p:cNvSpPr txBox="1"/>
          <p:nvPr/>
        </p:nvSpPr>
        <p:spPr>
          <a:xfrm>
            <a:off x="1053738" y="3429000"/>
            <a:ext cx="8752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AUC of 91% was emerging because </a:t>
            </a:r>
            <a:r>
              <a:rPr lang="en-US" sz="2400" b="1" dirty="0"/>
              <a:t>‘Duration’ </a:t>
            </a:r>
            <a:r>
              <a:rPr lang="en-US" sz="2400" dirty="0"/>
              <a:t>of the call was highly influential in how likely a person was going to subscribe. </a:t>
            </a:r>
          </a:p>
          <a:p>
            <a:endParaRPr lang="en-US" sz="2400" dirty="0"/>
          </a:p>
          <a:p>
            <a:r>
              <a:rPr lang="en-US" sz="2400" dirty="0"/>
              <a:t>We decided to delete this from our model because new data points will not have calls and therefore no call </a:t>
            </a:r>
            <a:r>
              <a:rPr lang="en-US" sz="2400" b="1" dirty="0"/>
              <a:t>‘Duration’</a:t>
            </a:r>
            <a:endParaRPr lang="en-GB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4D46A5-8718-4696-A5FE-DCD58486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14" y="5639842"/>
            <a:ext cx="3099777" cy="556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8EC197-27AB-44B9-8C61-29BC48ED72B9}"/>
              </a:ext>
            </a:extLst>
          </p:cNvPr>
          <p:cNvSpPr txBox="1"/>
          <p:nvPr/>
        </p:nvSpPr>
        <p:spPr>
          <a:xfrm>
            <a:off x="1053738" y="5575577"/>
            <a:ext cx="55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removing duration, our AUC dropped to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5136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/>
          </a:bodyPr>
          <a:lstStyle/>
          <a:p>
            <a:r>
              <a:rPr lang="en-US" u="sng" dirty="0"/>
              <a:t>Step 4:</a:t>
            </a:r>
            <a:r>
              <a:rPr lang="en-US" dirty="0"/>
              <a:t> Reformat Data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AF108-B2C4-470A-AD19-2FFB3EB6AD34}"/>
              </a:ext>
            </a:extLst>
          </p:cNvPr>
          <p:cNvSpPr txBox="1"/>
          <p:nvPr/>
        </p:nvSpPr>
        <p:spPr>
          <a:xfrm>
            <a:off x="2177144" y="656606"/>
            <a:ext cx="514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Label Encoding and One Hot Encoding of variables</a:t>
            </a:r>
            <a:endParaRPr lang="en-GB" b="1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758970-093D-473E-B2F3-787441347067}"/>
              </a:ext>
            </a:extLst>
          </p:cNvPr>
          <p:cNvGrpSpPr/>
          <p:nvPr/>
        </p:nvGrpSpPr>
        <p:grpSpPr>
          <a:xfrm>
            <a:off x="1207337" y="1049909"/>
            <a:ext cx="8035612" cy="2531491"/>
            <a:chOff x="988868" y="1272887"/>
            <a:chExt cx="9983932" cy="31452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C8A050-9C5E-41C1-A397-0C7A4A7C5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2268"/>
            <a:stretch/>
          </p:blipFill>
          <p:spPr>
            <a:xfrm>
              <a:off x="988868" y="1272887"/>
              <a:ext cx="9983932" cy="162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5EDE60-09E6-4F63-8EE7-E5CBF490C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2650" b="-382"/>
            <a:stretch/>
          </p:blipFill>
          <p:spPr>
            <a:xfrm>
              <a:off x="988868" y="2791097"/>
              <a:ext cx="9983932" cy="1627068"/>
            </a:xfrm>
            <a:prstGeom prst="rect">
              <a:avLst/>
            </a:prstGeom>
          </p:spPr>
        </p:pic>
      </p:grpSp>
      <p:sp>
        <p:nvSpPr>
          <p:cNvPr id="9" name="AutoShape 2" descr="blob:https://web.whatsapp.com/006d2add-c9eb-4ade-b565-8fb398611462">
            <a:extLst>
              <a:ext uri="{FF2B5EF4-FFF2-40B4-BE49-F238E27FC236}">
                <a16:creationId xmlns:a16="http://schemas.microsoft.com/office/drawing/2014/main" id="{14465E53-FAB8-4ADD-8B19-2552AF1A9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87E61C-EBA3-49E3-B796-80808204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37" y="3714483"/>
            <a:ext cx="4354614" cy="263781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4125C0-CB5E-4B73-9427-D91FCADBADB5}"/>
              </a:ext>
            </a:extLst>
          </p:cNvPr>
          <p:cNvSpPr/>
          <p:nvPr/>
        </p:nvSpPr>
        <p:spPr>
          <a:xfrm>
            <a:off x="775063" y="192459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1BAF1-A0DA-4D42-8B71-B587659BAD25}"/>
              </a:ext>
            </a:extLst>
          </p:cNvPr>
          <p:cNvSpPr/>
          <p:nvPr/>
        </p:nvSpPr>
        <p:spPr>
          <a:xfrm>
            <a:off x="808809" y="477229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2C46A8-3AA8-4AA4-9370-05BCF1D0EC61}"/>
              </a:ext>
            </a:extLst>
          </p:cNvPr>
          <p:cNvSpPr/>
          <p:nvPr/>
        </p:nvSpPr>
        <p:spPr>
          <a:xfrm>
            <a:off x="5943600" y="485051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939D7D-2A6F-49E5-B46E-04107F2E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775" y="4772296"/>
            <a:ext cx="3537100" cy="13945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8FA193-B006-410B-9202-14344995ED04}"/>
              </a:ext>
            </a:extLst>
          </p:cNvPr>
          <p:cNvSpPr txBox="1"/>
          <p:nvPr/>
        </p:nvSpPr>
        <p:spPr>
          <a:xfrm>
            <a:off x="6464587" y="4370975"/>
            <a:ext cx="3997193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the lowest 4 predictive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36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/>
          </a:bodyPr>
          <a:lstStyle/>
          <a:p>
            <a:r>
              <a:rPr lang="en-US" u="sng" dirty="0"/>
              <a:t>Step 5:</a:t>
            </a:r>
            <a:r>
              <a:rPr lang="en-US" dirty="0"/>
              <a:t> Treatment of Data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C8DAF-BA92-4380-B4F5-0F2CD8B3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85"/>
          <a:stretch/>
        </p:blipFill>
        <p:spPr>
          <a:xfrm>
            <a:off x="1053738" y="2489404"/>
            <a:ext cx="8032638" cy="1041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1C773-0589-4E9E-84C5-D01D1F71B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08"/>
          <a:stretch/>
        </p:blipFill>
        <p:spPr>
          <a:xfrm>
            <a:off x="1053738" y="4860039"/>
            <a:ext cx="8032638" cy="823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F2BD22-F578-4227-A39E-79AE1C308D42}"/>
              </a:ext>
            </a:extLst>
          </p:cNvPr>
          <p:cNvSpPr txBox="1"/>
          <p:nvPr/>
        </p:nvSpPr>
        <p:spPr>
          <a:xfrm>
            <a:off x="1082550" y="1174322"/>
            <a:ext cx="875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Merged ‘Campaign’ and ‘Previous’ into one column to give an overall indication of how long a person has been contacted in the past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474AA-D42A-45AF-AF4C-3CF3A9F43401}"/>
              </a:ext>
            </a:extLst>
          </p:cNvPr>
          <p:cNvSpPr txBox="1"/>
          <p:nvPr/>
        </p:nvSpPr>
        <p:spPr>
          <a:xfrm>
            <a:off x="991110" y="3687266"/>
            <a:ext cx="8752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Encoded months to be binary due to skewness of number of calls made in each month and % of subscribers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3197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67240"/>
            <a:ext cx="7297782" cy="762501"/>
          </a:xfrm>
        </p:spPr>
        <p:txBody>
          <a:bodyPr>
            <a:normAutofit/>
          </a:bodyPr>
          <a:lstStyle/>
          <a:p>
            <a:r>
              <a:rPr lang="en-US" u="sng" dirty="0"/>
              <a:t>Step 6:</a:t>
            </a:r>
            <a:r>
              <a:rPr lang="en-US" dirty="0"/>
              <a:t> Split, fit &amp; run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92526-446D-4482-8948-C8D84A04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62" y="915288"/>
            <a:ext cx="7667233" cy="3534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A8A76A-8566-4C5D-96E5-3F4D21E7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16" y="1900971"/>
            <a:ext cx="4880578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8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36E-50F1-45EE-81E7-A415F73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4" y="93367"/>
            <a:ext cx="7297782" cy="762501"/>
          </a:xfrm>
        </p:spPr>
        <p:txBody>
          <a:bodyPr>
            <a:normAutofit/>
          </a:bodyPr>
          <a:lstStyle/>
          <a:p>
            <a:r>
              <a:rPr lang="en-US" u="sng" dirty="0"/>
              <a:t>Further Steps &amp; Evaluation</a:t>
            </a:r>
            <a:endParaRPr lang="en-GB" u="sng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CF72DE3-8850-4CB8-9972-97C4C0968C3D}"/>
              </a:ext>
            </a:extLst>
          </p:cNvPr>
          <p:cNvSpPr/>
          <p:nvPr/>
        </p:nvSpPr>
        <p:spPr>
          <a:xfrm>
            <a:off x="43544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BDCD289-56EE-4261-AFE2-5321B6ABE408}"/>
              </a:ext>
            </a:extLst>
          </p:cNvPr>
          <p:cNvSpPr/>
          <p:nvPr/>
        </p:nvSpPr>
        <p:spPr>
          <a:xfrm flipH="1">
            <a:off x="10972800" y="448491"/>
            <a:ext cx="1010194" cy="616566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188D2-BF6D-4F33-A661-2B3027C51A05}"/>
              </a:ext>
            </a:extLst>
          </p:cNvPr>
          <p:cNvSpPr txBox="1"/>
          <p:nvPr/>
        </p:nvSpPr>
        <p:spPr>
          <a:xfrm>
            <a:off x="998850" y="938740"/>
            <a:ext cx="214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 Tuning</a:t>
            </a:r>
            <a:endParaRPr lang="en-GB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69A63-5EB6-436C-A92B-5098BD94A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1" t="10633" r="491" b="-10633"/>
          <a:stretch/>
        </p:blipFill>
        <p:spPr>
          <a:xfrm>
            <a:off x="1163880" y="1508322"/>
            <a:ext cx="4875034" cy="230388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AA00278-C665-4BBE-8E36-801951039D5C}"/>
              </a:ext>
            </a:extLst>
          </p:cNvPr>
          <p:cNvSpPr/>
          <p:nvPr/>
        </p:nvSpPr>
        <p:spPr>
          <a:xfrm>
            <a:off x="775063" y="192459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D3C203-9946-42A8-99C1-3CA9BA89F85D}"/>
              </a:ext>
            </a:extLst>
          </p:cNvPr>
          <p:cNvSpPr/>
          <p:nvPr/>
        </p:nvSpPr>
        <p:spPr>
          <a:xfrm>
            <a:off x="6061971" y="192459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525D5A-7F40-4535-A213-5E444A648D8D}"/>
              </a:ext>
            </a:extLst>
          </p:cNvPr>
          <p:cNvSpPr/>
          <p:nvPr/>
        </p:nvSpPr>
        <p:spPr>
          <a:xfrm>
            <a:off x="808809" y="477229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88A7CC-150B-4C25-B13B-3CD331424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27" b="-8727"/>
          <a:stretch/>
        </p:blipFill>
        <p:spPr>
          <a:xfrm>
            <a:off x="6497407" y="1285155"/>
            <a:ext cx="4605062" cy="2951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68A3F-E140-403D-BA41-9F3C58B1BE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0" t="7537" r="50" b="-3181"/>
          <a:stretch/>
        </p:blipFill>
        <p:spPr>
          <a:xfrm>
            <a:off x="1213991" y="4464662"/>
            <a:ext cx="5030860" cy="2094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C522B-1B22-4812-8EE7-9A7A8BC6AF00}"/>
              </a:ext>
            </a:extLst>
          </p:cNvPr>
          <p:cNvSpPr txBox="1"/>
          <p:nvPr/>
        </p:nvSpPr>
        <p:spPr>
          <a:xfrm>
            <a:off x="6558436" y="4603942"/>
            <a:ext cx="4100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Also tried to implement ‘Stacking’ however AUC was only coming out to be 64%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983335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247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FINTECH HACKATHON  Bank Marketing PROBLEM</vt:lpstr>
      <vt:lpstr>Step 0: Define Evaluation Metric</vt:lpstr>
      <vt:lpstr>Step 1: Exploratory Data Analysis</vt:lpstr>
      <vt:lpstr>Step 1: Exploratory Data Analysis</vt:lpstr>
      <vt:lpstr>Step 3: Split data &amp; predict</vt:lpstr>
      <vt:lpstr>Step 4: Reformat Data</vt:lpstr>
      <vt:lpstr>Step 5: Treatment of Data</vt:lpstr>
      <vt:lpstr>Step 6: Split, fit &amp; run</vt:lpstr>
      <vt:lpstr>Further Steps &amp;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HACKATHON  Bank Marketing PROBLEM</dc:title>
  <dc:creator>Gautam Gupta</dc:creator>
  <cp:lastModifiedBy>Gautam Gupta</cp:lastModifiedBy>
  <cp:revision>9</cp:revision>
  <dcterms:created xsi:type="dcterms:W3CDTF">2018-02-25T07:46:03Z</dcterms:created>
  <dcterms:modified xsi:type="dcterms:W3CDTF">2018-02-25T10:35:16Z</dcterms:modified>
</cp:coreProperties>
</file>