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307" r:id="rId6"/>
    <p:sldId id="262" r:id="rId7"/>
    <p:sldId id="263" r:id="rId8"/>
    <p:sldId id="264" r:id="rId9"/>
    <p:sldId id="265" r:id="rId10"/>
    <p:sldId id="266" r:id="rId11"/>
    <p:sldId id="267" r:id="rId12"/>
    <p:sldId id="290" r:id="rId13"/>
    <p:sldId id="268" r:id="rId14"/>
    <p:sldId id="291" r:id="rId15"/>
    <p:sldId id="269" r:id="rId16"/>
    <p:sldId id="292" r:id="rId17"/>
    <p:sldId id="270" r:id="rId18"/>
    <p:sldId id="293" r:id="rId19"/>
    <p:sldId id="271" r:id="rId20"/>
    <p:sldId id="272" r:id="rId21"/>
    <p:sldId id="273" r:id="rId22"/>
    <p:sldId id="294" r:id="rId23"/>
    <p:sldId id="295" r:id="rId24"/>
    <p:sldId id="297" r:id="rId25"/>
    <p:sldId id="296" r:id="rId26"/>
    <p:sldId id="298" r:id="rId27"/>
    <p:sldId id="274" r:id="rId28"/>
    <p:sldId id="299" r:id="rId29"/>
    <p:sldId id="276" r:id="rId30"/>
    <p:sldId id="300" r:id="rId31"/>
    <p:sldId id="277" r:id="rId32"/>
    <p:sldId id="301" r:id="rId33"/>
    <p:sldId id="279" r:id="rId34"/>
    <p:sldId id="278" r:id="rId35"/>
    <p:sldId id="302" r:id="rId36"/>
    <p:sldId id="280" r:id="rId37"/>
    <p:sldId id="303" r:id="rId38"/>
    <p:sldId id="281" r:id="rId39"/>
    <p:sldId id="304" r:id="rId40"/>
    <p:sldId id="282" r:id="rId41"/>
    <p:sldId id="305" r:id="rId42"/>
    <p:sldId id="284" r:id="rId43"/>
    <p:sldId id="306" r:id="rId44"/>
    <p:sldId id="286" r:id="rId45"/>
    <p:sldId id="285" r:id="rId46"/>
    <p:sldId id="287" r:id="rId47"/>
    <p:sldId id="288" r:id="rId48"/>
    <p:sldId id="28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lbert Johnson" initials="DAJ" lastIdx="2" clrIdx="0">
    <p:extLst>
      <p:ext uri="{19B8F6BF-5375-455C-9EA6-DF929625EA0E}">
        <p15:presenceInfo xmlns:p15="http://schemas.microsoft.com/office/powerpoint/2012/main" userId="S-1-5-21-1259209290-282611507-928725530-255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napToGrid="0">
      <p:cViewPr varScale="1">
        <p:scale>
          <a:sx n="100" d="100"/>
          <a:sy n="100" d="100"/>
        </p:scale>
        <p:origin x="452" y="72"/>
      </p:cViewPr>
      <p:guideLst/>
    </p:cSldViewPr>
  </p:slideViewPr>
  <p:outlineViewPr>
    <p:cViewPr>
      <p:scale>
        <a:sx n="33" d="100"/>
        <a:sy n="33" d="100"/>
      </p:scale>
      <p:origin x="0" y="-20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92"/>
    </p:cViewPr>
  </p:sorterViewPr>
  <p:notesViewPr>
    <p:cSldViewPr snapToGrid="0">
      <p:cViewPr varScale="1">
        <p:scale>
          <a:sx n="76" d="100"/>
          <a:sy n="76" d="100"/>
        </p:scale>
        <p:origin x="343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4A536-B4D1-454F-A8D3-E974F380F1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499E7-2E66-40E9-9428-8FED09AA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0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s" </a:t>
            </a:r>
            <a:r>
              <a:rPr lang="en-US" i="1" dirty="0" err="1"/>
              <a:t>file.fs</a:t>
            </a:r>
            <a:r>
              <a:rPr lang="en-US" dirty="0"/>
              <a:t>" included to load forth file in </a:t>
            </a:r>
            <a:r>
              <a:rPr lang="en-US" dirty="0" err="1"/>
              <a:t>gforth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99E7-2E66-40E9-9428-8FED09AAD2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7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gforth/" TargetMode="External"/><Relationship Id="rId2" Type="http://schemas.openxmlformats.org/officeDocument/2006/relationships/hyperlink" Target="https://github.com/djohn833/forth-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eeware.the-meiers.org/" TargetMode="External"/><Relationship Id="rId5" Type="http://schemas.openxmlformats.org/officeDocument/2006/relationships/hyperlink" Target="https://en.wikipedia.org/wiki/ESP8266" TargetMode="External"/><Relationship Id="rId4" Type="http://schemas.openxmlformats.org/officeDocument/2006/relationships/hyperlink" Target="https://github.com/zeroflag/punyforth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sharpcode/ILSpy" TargetMode="External"/><Relationship Id="rId2" Type="http://schemas.openxmlformats.org/officeDocument/2006/relationships/hyperlink" Target="https://www.cockos.com/licec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ebAssembly/wabt" TargetMode="External"/><Relationship Id="rId5" Type="http://schemas.openxmlformats.org/officeDocument/2006/relationships/hyperlink" Target="https://mbebenita.github.io/WasmExplorer/" TargetMode="External"/><Relationship Id="rId4" Type="http://schemas.openxmlformats.org/officeDocument/2006/relationships/hyperlink" Target="https://docs.oracle.com/javase/7/docs/technotes/tools/windows/java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1206-0F3B-40E3-9EA3-38C9DA6A9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forth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53F5C-B640-4C4E-9622-065778732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Johnson</a:t>
            </a:r>
          </a:p>
        </p:txBody>
      </p:sp>
    </p:spTree>
    <p:extLst>
      <p:ext uri="{BB962C8B-B14F-4D97-AF65-F5344CB8AC3E}">
        <p14:creationId xmlns:p14="http://schemas.microsoft.com/office/powerpoint/2010/main" val="333241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DF35-CFE7-4D01-806F-7250FB9D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comments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CD17-21A7-47A4-B41B-83E9FD27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Forth’s</a:t>
            </a:r>
            <a:r>
              <a:rPr lang="en-US" dirty="0"/>
              <a:t> version of a function signature</a:t>
            </a:r>
          </a:p>
          <a:p>
            <a:r>
              <a:rPr lang="en-US" dirty="0"/>
              <a:t>E.g., ( x1 x2 -- f ) means the word takes two cells and returns a flag</a:t>
            </a:r>
          </a:p>
          <a:p>
            <a:r>
              <a:rPr lang="en-US" dirty="0"/>
              <a:t>Customary abbreviations</a:t>
            </a:r>
          </a:p>
          <a:p>
            <a:pPr lvl="1"/>
            <a:r>
              <a:rPr lang="en-US" dirty="0"/>
              <a:t>W – a general cell</a:t>
            </a:r>
          </a:p>
          <a:p>
            <a:pPr lvl="1"/>
            <a:r>
              <a:rPr lang="en-US" dirty="0"/>
              <a:t>N – a signed integer</a:t>
            </a:r>
          </a:p>
          <a:p>
            <a:pPr lvl="1"/>
            <a:r>
              <a:rPr lang="en-US" dirty="0"/>
              <a:t>U – an unsigned integer</a:t>
            </a:r>
          </a:p>
          <a:p>
            <a:pPr lvl="1"/>
            <a:r>
              <a:rPr lang="en-US" dirty="0"/>
              <a:t>F – a flag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52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64BC-4DA6-41E1-A3CC-79C24061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C96B-DD13-4C17-A70D-375C7922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PAGE ( -- ) – clears the screen</a:t>
            </a:r>
          </a:p>
          <a:p>
            <a:r>
              <a:rPr lang="en-US" dirty="0"/>
              <a:t>. ( n -- ) – prints the top of the stack as a signed integer and removes it</a:t>
            </a:r>
          </a:p>
          <a:p>
            <a:r>
              <a:rPr lang="en-US" dirty="0"/>
              <a:t>.S ( -- ) – prints the stack and number of elements in it</a:t>
            </a:r>
          </a:p>
          <a:p>
            <a:r>
              <a:rPr lang="en-US" dirty="0"/>
              <a:t>.” ( -- ) – prints the following text until the next double quote</a:t>
            </a:r>
          </a:p>
          <a:p>
            <a:r>
              <a:rPr lang="en-US" dirty="0"/>
              <a:t>CR ( -- ) – prints a new line</a:t>
            </a:r>
          </a:p>
        </p:txBody>
      </p:sp>
    </p:spTree>
    <p:extLst>
      <p:ext uri="{BB962C8B-B14F-4D97-AF65-F5344CB8AC3E}">
        <p14:creationId xmlns:p14="http://schemas.microsoft.com/office/powerpoint/2010/main" val="39245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E085-B329-40A7-A672-0C33AFD2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F9B1-995D-4A7C-B3F1-CAC5E20F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3257-8EFA-47ED-A71C-A695B861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EB0D-496F-4386-9A38-9AD2C716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( n1 n2 -- n3 ) – pops the top two cells, adds them, and puts the result on the stack</a:t>
            </a:r>
          </a:p>
          <a:p>
            <a:r>
              <a:rPr lang="en-US" dirty="0"/>
              <a:t>-, *, /, MOD, and ABS all work how you would expect</a:t>
            </a:r>
          </a:p>
          <a:p>
            <a:r>
              <a:rPr lang="en-US" dirty="0"/>
              <a:t>Since “-” takes two arguments, we need another word to get the negative</a:t>
            </a:r>
          </a:p>
          <a:p>
            <a:r>
              <a:rPr lang="en-US" dirty="0"/>
              <a:t>NEGATE ( n -- -n ) – negate the top of the stack (not to be confused with INVERT)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4AE0-4560-4B27-8764-104CB2A5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1BD9-70BB-43BB-8965-D53FD128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7F33-C8EA-49C7-A5B1-157596A1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0C03-B56B-4DAD-A617-63ECC355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( w1 w2 – f ) – compares the top two cells and leaves a “true” flag on the stack if they are equal. Leaves a “false” flag otherwise.</a:t>
            </a:r>
          </a:p>
          <a:p>
            <a:r>
              <a:rPr lang="en-US" dirty="0"/>
              <a:t>&lt;&gt; ( w1 w2 – f ) – compares the top two cells and leaves a “true” flag on the stack if they are not equal. Leaves a “false” flag otherwise.</a:t>
            </a:r>
          </a:p>
          <a:p>
            <a:r>
              <a:rPr lang="en-US" dirty="0"/>
              <a:t>&lt;, &lt;=, &gt;, and &gt;= ( n1 n2 -- f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37B3-3BCE-4768-8715-2E3A56A2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4FFDF-0692-4DF5-A29E-963EF03A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5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8DF1-3D38-430E-A96D-AA5C891B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1290-01B3-406B-AD28-60B01F1E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true is -1 (all bits set), unlike most languages which use 1</a:t>
            </a:r>
          </a:p>
          <a:p>
            <a:r>
              <a:rPr lang="en-US" dirty="0"/>
              <a:t>However, any non-zero flag is treated as “truthy” by IF and other standard words</a:t>
            </a:r>
          </a:p>
          <a:p>
            <a:r>
              <a:rPr lang="en-US" dirty="0"/>
              <a:t>INVERT ( f -- !f ) – invert all bits of the flag (not to be confused with NEGATE)</a:t>
            </a:r>
          </a:p>
          <a:p>
            <a:r>
              <a:rPr lang="en-US" dirty="0"/>
              <a:t>AND, OR, and XOR ( w1 w2 -- w3 )</a:t>
            </a:r>
          </a:p>
          <a:p>
            <a:r>
              <a:rPr lang="en-US" dirty="0"/>
              <a:t>LSHIFT, RSHIFT ( w1 u -- w2 ) – left shift w1 by u bits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12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B5E0-CCC3-4A25-96EA-D4E306B1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5869-A65C-4022-8EE9-FCC4866EE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0B50-5597-415B-BE3A-E17DA49D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Infix, postfix, and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CC65-E5CD-4F9A-8450-CF81B8D6B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Infix – what we all know</a:t>
            </a:r>
          </a:p>
          <a:p>
            <a:pPr lvl="1"/>
            <a:r>
              <a:rPr lang="en-US" dirty="0"/>
              <a:t>7 * (2 + 3)</a:t>
            </a:r>
          </a:p>
          <a:p>
            <a:r>
              <a:rPr lang="en-US" dirty="0"/>
              <a:t>Prefix – operation comes before the operands</a:t>
            </a:r>
          </a:p>
          <a:p>
            <a:pPr lvl="1"/>
            <a:r>
              <a:rPr lang="en-US" dirty="0"/>
              <a:t>multiply(7, add(2, 3)) or (* 7 (+ 2 3))</a:t>
            </a:r>
          </a:p>
          <a:p>
            <a:pPr lvl="1"/>
            <a:r>
              <a:rPr lang="en-US" dirty="0"/>
              <a:t>This is equivalent to a syntax tree</a:t>
            </a:r>
          </a:p>
          <a:p>
            <a:r>
              <a:rPr lang="en-US" dirty="0"/>
              <a:t>Postfix – what Forth must do because it is stack-based</a:t>
            </a:r>
          </a:p>
          <a:p>
            <a:pPr lvl="1"/>
            <a:r>
              <a:rPr lang="en-US" dirty="0"/>
              <a:t>2 3 + 7 *</a:t>
            </a:r>
          </a:p>
          <a:p>
            <a:pPr lvl="1"/>
            <a:r>
              <a:rPr lang="en-US" dirty="0"/>
              <a:t>This has the operations in the order they are performed</a:t>
            </a:r>
          </a:p>
        </p:txBody>
      </p:sp>
    </p:spTree>
    <p:extLst>
      <p:ext uri="{BB962C8B-B14F-4D97-AF65-F5344CB8AC3E}">
        <p14:creationId xmlns:p14="http://schemas.microsoft.com/office/powerpoint/2010/main" val="415608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F916-848D-4258-81E2-DE4C741C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Forth?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FDC4-A886-42B6-995F-C11D3F09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language especially suited for embedded devices</a:t>
            </a:r>
          </a:p>
          <a:p>
            <a:r>
              <a:rPr lang="en-US" dirty="0"/>
              <a:t>Interactive environment</a:t>
            </a:r>
          </a:p>
          <a:p>
            <a:r>
              <a:rPr lang="en-US" dirty="0"/>
              <a:t>Minimalist design</a:t>
            </a:r>
          </a:p>
        </p:txBody>
      </p:sp>
    </p:spTree>
    <p:extLst>
      <p:ext uri="{BB962C8B-B14F-4D97-AF65-F5344CB8AC3E}">
        <p14:creationId xmlns:p14="http://schemas.microsoft.com/office/powerpoint/2010/main" val="186908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E008-8FB6-443D-A5C6-EEFEEF88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manipulation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2192-B1D4-410F-868C-4B0C5F3D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necessary, but doing a lot of stack manipulation is a code smell</a:t>
            </a:r>
          </a:p>
          <a:p>
            <a:r>
              <a:rPr lang="en-US" dirty="0"/>
              <a:t>Usually is a sign to factor your words into smaller words or reorder how your words use the stack</a:t>
            </a:r>
          </a:p>
        </p:txBody>
      </p:sp>
    </p:spTree>
    <p:extLst>
      <p:ext uri="{BB962C8B-B14F-4D97-AF65-F5344CB8AC3E}">
        <p14:creationId xmlns:p14="http://schemas.microsoft.com/office/powerpoint/2010/main" val="1555801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4080-0615-4066-BE00-87EABB77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manipulation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7B29-7F6B-4BF9-B6F5-9AA3BD9F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( w1 -- ) – removes the item at the top of the stack</a:t>
            </a:r>
          </a:p>
          <a:p>
            <a:r>
              <a:rPr lang="en-US" dirty="0"/>
              <a:t>SWAP ( w1 w2 -- w2 w1 ) – swap the top two items</a:t>
            </a:r>
          </a:p>
          <a:p>
            <a:r>
              <a:rPr lang="en-US" dirty="0"/>
              <a:t>DUP ( w1 -- w1 </a:t>
            </a:r>
            <a:r>
              <a:rPr lang="en-US" dirty="0" err="1"/>
              <a:t>w1</a:t>
            </a:r>
            <a:r>
              <a:rPr lang="en-US" dirty="0"/>
              <a:t> ) – duplicates the cell at the top of the stack</a:t>
            </a:r>
          </a:p>
          <a:p>
            <a:r>
              <a:rPr lang="en-US" dirty="0"/>
              <a:t>?DUP ( w1 -- 0 | w1 </a:t>
            </a:r>
            <a:r>
              <a:rPr lang="en-US" dirty="0" err="1"/>
              <a:t>w1</a:t>
            </a:r>
            <a:r>
              <a:rPr lang="en-US" dirty="0"/>
              <a:t> ) – duplicates the top of the stack, but only if it is non-zero</a:t>
            </a:r>
          </a:p>
        </p:txBody>
      </p:sp>
    </p:spTree>
    <p:extLst>
      <p:ext uri="{BB962C8B-B14F-4D97-AF65-F5344CB8AC3E}">
        <p14:creationId xmlns:p14="http://schemas.microsoft.com/office/powerpoint/2010/main" val="141836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AD39-4250-48EF-9E7F-56FAD61F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4912-75A1-40E3-A8F4-95E3F185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14D2-2CEF-4BD9-884F-3338DC11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manipulation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8BEA-B608-47D3-823E-2E6D1FDD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2DROP ( w1 w2 -- ) – drop the top two items on the stack</a:t>
            </a:r>
          </a:p>
          <a:p>
            <a:r>
              <a:rPr lang="en-US" dirty="0"/>
              <a:t>2SWAP ( w1 w2 w3 w4 -- w3 w4 w1 w2 ) – swap the top two items with the next two items</a:t>
            </a:r>
          </a:p>
          <a:p>
            <a:r>
              <a:rPr lang="en-US" dirty="0"/>
              <a:t>2DUP ( w1 w2 -- w1 w2 w1 w2 ) – duplicate the top two items</a:t>
            </a:r>
          </a:p>
        </p:txBody>
      </p:sp>
    </p:spTree>
    <p:extLst>
      <p:ext uri="{BB962C8B-B14F-4D97-AF65-F5344CB8AC3E}">
        <p14:creationId xmlns:p14="http://schemas.microsoft.com/office/powerpoint/2010/main" val="313687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42AF-86DE-4DC6-92CF-A3D05CD0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4490-593E-42B0-8374-03F89B65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D63B-51F6-4853-A9B9-2E1DB29F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manipulation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576B-E24A-439C-8D08-01FCB1D4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( w1 w2 -- w1 w2 w1 ) – take the second to the top item and add it to the top</a:t>
            </a:r>
          </a:p>
          <a:p>
            <a:r>
              <a:rPr lang="en-US" dirty="0"/>
              <a:t>NIP ( w1 w2 -- w2 ) – remove the second to the top item</a:t>
            </a:r>
          </a:p>
          <a:p>
            <a:r>
              <a:rPr lang="en-US" dirty="0"/>
              <a:t>TUCK ( w1 w2 -- w2 w1 w2 ) – take the top item and add it under the second item</a:t>
            </a:r>
          </a:p>
          <a:p>
            <a:r>
              <a:rPr lang="en-US" dirty="0"/>
              <a:t>There are also 2OVER, 2NIP, and 2TUCK</a:t>
            </a:r>
          </a:p>
        </p:txBody>
      </p:sp>
    </p:spTree>
    <p:extLst>
      <p:ext uri="{BB962C8B-B14F-4D97-AF65-F5344CB8AC3E}">
        <p14:creationId xmlns:p14="http://schemas.microsoft.com/office/powerpoint/2010/main" val="195947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F91E-B1FE-43E5-80AD-5D1C318B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85C2-B67C-4B34-B7A2-CB93879F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F8AC-3F19-4D63-B2DA-D3C20E96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E97B-89A7-460D-9814-BE04B778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 word-name ( stack comment here )</a:t>
            </a:r>
          </a:p>
          <a:p>
            <a:pPr marL="0" indent="0">
              <a:buNone/>
            </a:pPr>
            <a:r>
              <a:rPr lang="en-US" dirty="0"/>
              <a:t>	word-1 word-2 … word-n ;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94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04C0-0370-4464-8E45-0A03051F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06C8-E32D-4CB1-B11F-81A14BA3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20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6805-9126-4501-B1FD-B39B460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891E-DAE3-4AF3-9002-E84F9058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This is really useful in interactive mode, but might not behave the way you expect</a:t>
            </a:r>
          </a:p>
          <a:p>
            <a:r>
              <a:rPr lang="en-US" dirty="0"/>
              <a:t>Every time you redefine a word, you get a brand new version of the word</a:t>
            </a:r>
          </a:p>
          <a:p>
            <a:r>
              <a:rPr lang="en-US" dirty="0"/>
              <a:t>Existing words will still use the old version of the 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2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6327-E63A-4F48-8545-DBB74283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what is a stack?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CD22-85EC-4E48-B538-84350EC33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Data is added on top of the stack and removed from the top</a:t>
            </a:r>
          </a:p>
          <a:p>
            <a:r>
              <a:rPr lang="en-US" dirty="0"/>
              <a:t>Used for function parameters and local variables</a:t>
            </a:r>
          </a:p>
          <a:p>
            <a:r>
              <a:rPr lang="en-US" dirty="0"/>
              <a:t>Used for parsing nested expressions</a:t>
            </a:r>
          </a:p>
          <a:p>
            <a:pPr lvl="1"/>
            <a:r>
              <a:rPr lang="en-US" dirty="0"/>
              <a:t>E.g., 7 * (2 + 3)</a:t>
            </a:r>
          </a:p>
          <a:p>
            <a:r>
              <a:rPr lang="en-US" dirty="0"/>
              <a:t>Used for depth </a:t>
            </a:r>
            <a:r>
              <a:rPr lang="en-US"/>
              <a:t>first search and </a:t>
            </a:r>
            <a:r>
              <a:rPr lang="en-US" dirty="0"/>
              <a:t>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3170362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417F-2511-4784-8B07-F4EB55AE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87D5-EC23-4C76-8E38-9AF6EB72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2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EB99-79D2-46E1-B13A-DE992CD8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1EDE-74E9-4246-B0E2-59ABB723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define words and then change behavior later, like callbacks</a:t>
            </a:r>
          </a:p>
          <a:p>
            <a:r>
              <a:rPr lang="en-US" dirty="0"/>
              <a:t>DEFER </a:t>
            </a:r>
            <a:r>
              <a:rPr lang="en-US" i="1" dirty="0"/>
              <a:t>word-name</a:t>
            </a:r>
            <a:r>
              <a:rPr lang="en-US" dirty="0"/>
              <a:t> – defines </a:t>
            </a:r>
            <a:r>
              <a:rPr lang="en-US" i="1" dirty="0"/>
              <a:t>word-name</a:t>
            </a:r>
            <a:r>
              <a:rPr lang="en-US" dirty="0"/>
              <a:t> as a word that can point to a word that is defined later</a:t>
            </a:r>
          </a:p>
          <a:p>
            <a:r>
              <a:rPr lang="en-US" dirty="0"/>
              <a:t>‘ </a:t>
            </a:r>
            <a:r>
              <a:rPr lang="en-US" i="1" dirty="0"/>
              <a:t>my-word-name</a:t>
            </a:r>
            <a:r>
              <a:rPr lang="en-US" dirty="0"/>
              <a:t> IS </a:t>
            </a:r>
            <a:r>
              <a:rPr lang="en-US" i="1" dirty="0"/>
              <a:t>word-name</a:t>
            </a:r>
            <a:r>
              <a:rPr lang="en-US" dirty="0"/>
              <a:t> – sets </a:t>
            </a:r>
            <a:r>
              <a:rPr lang="en-US" i="1" dirty="0"/>
              <a:t>word-name </a:t>
            </a:r>
            <a:r>
              <a:rPr lang="en-US" dirty="0"/>
              <a:t>to point to </a:t>
            </a:r>
            <a:r>
              <a:rPr lang="en-US" i="1" dirty="0"/>
              <a:t>my-word-name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86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4096-CE73-4F94-882D-A0037836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25D2-793C-43F1-A89F-175F8680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9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782C-1989-4E11-B306-5CA00839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6D66-B5EB-41A8-A4B9-D752BE40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used inside of a word definition, not in interactive mode</a:t>
            </a:r>
          </a:p>
          <a:p>
            <a:r>
              <a:rPr lang="en-US" dirty="0"/>
              <a:t>IF/ELSE/ENDIF</a:t>
            </a:r>
          </a:p>
          <a:p>
            <a:r>
              <a:rPr lang="en-US" dirty="0"/>
              <a:t>CASE</a:t>
            </a:r>
          </a:p>
          <a:p>
            <a:r>
              <a:rPr lang="en-US" dirty="0"/>
              <a:t>?DO LOOP</a:t>
            </a:r>
          </a:p>
        </p:txBody>
      </p:sp>
    </p:spTree>
    <p:extLst>
      <p:ext uri="{BB962C8B-B14F-4D97-AF65-F5344CB8AC3E}">
        <p14:creationId xmlns:p14="http://schemas.microsoft.com/office/powerpoint/2010/main" val="1611645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5016-65A3-485C-B543-AA38286F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If/else/endif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73B6-54B5-4AE9-AD40-B6A747C4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( flag ) </a:t>
            </a:r>
            <a:r>
              <a:rPr lang="en-US" dirty="0"/>
              <a:t>IF </a:t>
            </a:r>
            <a:r>
              <a:rPr lang="en-US" i="1" dirty="0"/>
              <a:t>( )</a:t>
            </a:r>
            <a:r>
              <a:rPr lang="en-US" dirty="0"/>
              <a:t> </a:t>
            </a:r>
            <a:r>
              <a:rPr lang="en-US" i="1" dirty="0"/>
              <a:t>true-code </a:t>
            </a:r>
            <a:r>
              <a:rPr lang="en-US" dirty="0"/>
              <a:t>ELSE </a:t>
            </a:r>
            <a:r>
              <a:rPr lang="en-US" i="1" dirty="0"/>
              <a:t>( )</a:t>
            </a:r>
            <a:r>
              <a:rPr lang="en-US" dirty="0"/>
              <a:t> </a:t>
            </a:r>
            <a:r>
              <a:rPr lang="en-US" i="1" dirty="0"/>
              <a:t>false-code</a:t>
            </a:r>
            <a:r>
              <a:rPr lang="en-US" dirty="0"/>
              <a:t> ENDIF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26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9A41-B042-417D-913C-DB6BF239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847D-091E-4F1D-802B-76F79B48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37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E76A-FB0B-4D33-B38E-554F74EA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8A0D-995A-4A0C-9819-24D2B0BA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( x )</a:t>
            </a:r>
            <a:r>
              <a:rPr lang="en-US" dirty="0"/>
              <a:t>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value-1</a:t>
            </a:r>
            <a:r>
              <a:rPr lang="en-US" dirty="0"/>
              <a:t> OF </a:t>
            </a:r>
            <a:r>
              <a:rPr lang="en-US" i="1" dirty="0"/>
              <a:t>code-for-case-1</a:t>
            </a:r>
            <a:r>
              <a:rPr lang="en-US" dirty="0"/>
              <a:t> ENDOF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value-n</a:t>
            </a:r>
            <a:r>
              <a:rPr lang="en-US" dirty="0"/>
              <a:t> OF </a:t>
            </a:r>
            <a:r>
              <a:rPr lang="en-US" i="1" dirty="0"/>
              <a:t>code-for-case-n</a:t>
            </a:r>
            <a:r>
              <a:rPr lang="en-US" dirty="0"/>
              <a:t> ENDOF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( x ) code-for-default-case ( x )        </a:t>
            </a:r>
            <a:r>
              <a:rPr lang="en-US" dirty="0"/>
              <a:t>\ Must leave x on the stack!!!</a:t>
            </a:r>
          </a:p>
          <a:p>
            <a:pPr marL="0" indent="0">
              <a:buNone/>
            </a:pPr>
            <a:r>
              <a:rPr lang="en-US" dirty="0"/>
              <a:t>ENDCASE</a:t>
            </a:r>
          </a:p>
        </p:txBody>
      </p:sp>
    </p:spTree>
    <p:extLst>
      <p:ext uri="{BB962C8B-B14F-4D97-AF65-F5344CB8AC3E}">
        <p14:creationId xmlns:p14="http://schemas.microsoft.com/office/powerpoint/2010/main" val="2770465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5B01-2A66-4D92-B8E8-03A9A1F0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3C35-5138-4219-838C-A95A34E4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9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9C03-43DC-4E5A-B91F-12064E0F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?do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5C0D-2285-4766-B8B1-284DCA10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 end start )</a:t>
            </a:r>
            <a:r>
              <a:rPr lang="en-US" dirty="0"/>
              <a:t> ?DO </a:t>
            </a:r>
            <a:r>
              <a:rPr lang="en-US" i="1" dirty="0"/>
              <a:t>loop-body</a:t>
            </a:r>
            <a:r>
              <a:rPr lang="en-US" dirty="0"/>
              <a:t> LOOP</a:t>
            </a:r>
            <a:endParaRPr lang="en-US" i="1" dirty="0"/>
          </a:p>
          <a:p>
            <a:r>
              <a:rPr lang="en-US" dirty="0"/>
              <a:t>Runs loop-body for [start, end)</a:t>
            </a:r>
          </a:p>
          <a:p>
            <a:r>
              <a:rPr lang="en-US" dirty="0"/>
              <a:t>I ( -- n ) – puts the current loop index on the stack</a:t>
            </a:r>
          </a:p>
        </p:txBody>
      </p:sp>
    </p:spTree>
    <p:extLst>
      <p:ext uri="{BB962C8B-B14F-4D97-AF65-F5344CB8AC3E}">
        <p14:creationId xmlns:p14="http://schemas.microsoft.com/office/powerpoint/2010/main" val="472719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FEFB-B71F-4420-AB51-F341FE0A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71E5-E25B-4AD0-AFD2-DA500FC5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8AED-88BE-484F-AC29-F943C0B4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43CC-9E5F-4501-B53D-70356B83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result = Add(1, 2);</a:t>
            </a:r>
          </a:p>
          <a:p>
            <a:pPr marL="0" indent="0">
              <a:buNone/>
            </a:pPr>
            <a:r>
              <a:rPr lang="en-US" dirty="0"/>
              <a:t>IL_0001: ldc.i4.1</a:t>
            </a:r>
          </a:p>
          <a:p>
            <a:pPr marL="0" indent="0">
              <a:buNone/>
            </a:pPr>
            <a:r>
              <a:rPr lang="en-US" dirty="0"/>
              <a:t>IL_0002: ldc.i4.2</a:t>
            </a:r>
          </a:p>
          <a:p>
            <a:pPr marL="0" indent="0">
              <a:buNone/>
            </a:pPr>
            <a:r>
              <a:rPr lang="en-US" dirty="0"/>
              <a:t>IL_0003: call int32 Program::Add(int32, int32)</a:t>
            </a:r>
          </a:p>
        </p:txBody>
      </p:sp>
    </p:spTree>
    <p:extLst>
      <p:ext uri="{BB962C8B-B14F-4D97-AF65-F5344CB8AC3E}">
        <p14:creationId xmlns:p14="http://schemas.microsoft.com/office/powerpoint/2010/main" val="1496889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2E0C-B19B-4173-9024-32F3E02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B23C-40C6-48E0-A05D-91EB0BE1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i="1" dirty="0" err="1"/>
              <a:t>var</a:t>
            </a:r>
            <a:r>
              <a:rPr lang="en-US" i="1" dirty="0"/>
              <a:t>-name</a:t>
            </a:r>
            <a:r>
              <a:rPr lang="en-US" dirty="0"/>
              <a:t> – declare variable</a:t>
            </a:r>
          </a:p>
          <a:p>
            <a:r>
              <a:rPr lang="en-US" dirty="0" err="1"/>
              <a:t>var</a:t>
            </a:r>
            <a:r>
              <a:rPr lang="en-US" dirty="0"/>
              <a:t>-name is now a word that puts the address of the variable on the stack</a:t>
            </a:r>
          </a:p>
          <a:p>
            <a:r>
              <a:rPr lang="en-US" dirty="0"/>
              <a:t>@ ( </a:t>
            </a:r>
            <a:r>
              <a:rPr lang="en-US" dirty="0" err="1"/>
              <a:t>addr</a:t>
            </a:r>
            <a:r>
              <a:rPr lang="en-US" dirty="0"/>
              <a:t> – n ) - puts contents of variable on the stack</a:t>
            </a:r>
          </a:p>
          <a:p>
            <a:r>
              <a:rPr lang="en-US" dirty="0"/>
              <a:t>! ( value </a:t>
            </a:r>
            <a:r>
              <a:rPr lang="en-US" dirty="0" err="1"/>
              <a:t>addr</a:t>
            </a:r>
            <a:r>
              <a:rPr lang="en-US" dirty="0"/>
              <a:t> -- ) – stores value in variable</a:t>
            </a:r>
          </a:p>
          <a:p>
            <a:r>
              <a:rPr lang="en-US" dirty="0"/>
              <a:t>? ( </a:t>
            </a:r>
            <a:r>
              <a:rPr lang="en-US" dirty="0" err="1"/>
              <a:t>addr</a:t>
            </a:r>
            <a:r>
              <a:rPr lang="en-US" dirty="0"/>
              <a:t> -- ) – outputs variable directly (equivalent to @ . )</a:t>
            </a:r>
          </a:p>
        </p:txBody>
      </p:sp>
    </p:spTree>
    <p:extLst>
      <p:ext uri="{BB962C8B-B14F-4D97-AF65-F5344CB8AC3E}">
        <p14:creationId xmlns:p14="http://schemas.microsoft.com/office/powerpoint/2010/main" val="4157543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B4E2-AB75-46E1-AD5A-EF0FF2FC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6625-CB84-4945-9C80-9FA801DE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8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C7B-0E39-4DB8-B39D-5B3A0CED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577C-3F2D-47FC-85AE-AE0E7E6DC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Redefining words can waste memory on an embedded device</a:t>
            </a:r>
          </a:p>
          <a:p>
            <a:r>
              <a:rPr lang="en-US" dirty="0"/>
              <a:t>MARKER </a:t>
            </a:r>
            <a:r>
              <a:rPr lang="en-US" i="1" dirty="0"/>
              <a:t>marker-name</a:t>
            </a:r>
            <a:r>
              <a:rPr lang="en-US" dirty="0"/>
              <a:t> – define a marker, a checkpoint that you can roll back to later</a:t>
            </a:r>
          </a:p>
          <a:p>
            <a:r>
              <a:rPr lang="en-US" i="1" dirty="0"/>
              <a:t>marker-name</a:t>
            </a:r>
            <a:r>
              <a:rPr lang="en-US" dirty="0"/>
              <a:t> ( -- ) – resets the dictionary back to before</a:t>
            </a:r>
            <a:r>
              <a:rPr lang="en-US" i="1" dirty="0"/>
              <a:t> marker-name </a:t>
            </a:r>
            <a:r>
              <a:rPr lang="en-US" dirty="0"/>
              <a:t>was defined, so </a:t>
            </a:r>
            <a:r>
              <a:rPr lang="en-US" i="1" dirty="0"/>
              <a:t>marker-name </a:t>
            </a:r>
            <a:r>
              <a:rPr lang="en-US" dirty="0"/>
              <a:t>and any “function” words and variables are discarded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3626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DDF-CC3C-4EA4-B425-4BB269F0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415F-DF76-496F-991A-CAE5BA31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6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ABC6-0C80-41F8-B3F0-FCBEF2EE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PUNYFORTH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EA6C-3F9F-49C4-A543-F2C81582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Forth dialect for the ESP8266</a:t>
            </a:r>
          </a:p>
          <a:p>
            <a:r>
              <a:rPr lang="en-US" dirty="0"/>
              <a:t>Geared towards IoT</a:t>
            </a:r>
          </a:p>
          <a:p>
            <a:r>
              <a:rPr lang="en-US" dirty="0"/>
              <a:t>Has modules for Wi-Fi, TCP/IP, GPIO, and multitasking</a:t>
            </a:r>
          </a:p>
        </p:txBody>
      </p:sp>
    </p:spTree>
    <p:extLst>
      <p:ext uri="{BB962C8B-B14F-4D97-AF65-F5344CB8AC3E}">
        <p14:creationId xmlns:p14="http://schemas.microsoft.com/office/powerpoint/2010/main" val="1808422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059F-EC42-452F-B842-9C2F2CFD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System-on-a-chip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885E-5D20-4AD0-AA60-560211B4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 MHz RISC CPU</a:t>
            </a:r>
          </a:p>
          <a:p>
            <a:r>
              <a:rPr lang="en-US" dirty="0"/>
              <a:t>32 KiB instruction RAM</a:t>
            </a:r>
          </a:p>
          <a:p>
            <a:r>
              <a:rPr lang="en-US" dirty="0"/>
              <a:t>80 KiB user-data RAM</a:t>
            </a:r>
          </a:p>
          <a:p>
            <a:r>
              <a:rPr lang="en-US" dirty="0"/>
              <a:t>Up to 16 </a:t>
            </a:r>
            <a:r>
              <a:rPr lang="en-US" dirty="0" err="1"/>
              <a:t>MiB</a:t>
            </a:r>
            <a:r>
              <a:rPr lang="en-US" dirty="0"/>
              <a:t> flash</a:t>
            </a:r>
          </a:p>
          <a:p>
            <a:r>
              <a:rPr lang="en-US" dirty="0"/>
              <a:t>16 GPIO pins</a:t>
            </a:r>
          </a:p>
          <a:p>
            <a:r>
              <a:rPr lang="en-US" dirty="0"/>
              <a:t>Wi-Fi capable (802.11 b/g/n)!</a:t>
            </a:r>
          </a:p>
        </p:txBody>
      </p:sp>
    </p:spTree>
    <p:extLst>
      <p:ext uri="{BB962C8B-B14F-4D97-AF65-F5344CB8AC3E}">
        <p14:creationId xmlns:p14="http://schemas.microsoft.com/office/powerpoint/2010/main" val="128709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85E4-7936-442E-8658-EAFCCCE8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DEMO(S)?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6236-B2C7-485A-8943-557BCC0A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Morse code</a:t>
            </a:r>
          </a:p>
          <a:p>
            <a:r>
              <a:rPr lang="en-US" dirty="0"/>
              <a:t>Music program</a:t>
            </a:r>
          </a:p>
        </p:txBody>
      </p:sp>
    </p:spTree>
    <p:extLst>
      <p:ext uri="{BB962C8B-B14F-4D97-AF65-F5344CB8AC3E}">
        <p14:creationId xmlns:p14="http://schemas.microsoft.com/office/powerpoint/2010/main" val="821682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C24E-95FD-42E9-BBA5-0AFA80A9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8389-4CC8-4428-93F8-66912318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https://github.com/djohn833/forth-presentation</a:t>
            </a:r>
            <a:endParaRPr lang="en-US" dirty="0"/>
          </a:p>
          <a:p>
            <a:r>
              <a:rPr lang="en-US" dirty="0" err="1"/>
              <a:t>Gforth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https://www.gnu.org/software/gforth/</a:t>
            </a:r>
            <a:endParaRPr lang="en-US" dirty="0"/>
          </a:p>
          <a:p>
            <a:r>
              <a:rPr lang="en-US" dirty="0" err="1"/>
              <a:t>Punyforth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https://github.com/zeroflag/punyforth</a:t>
            </a:r>
            <a:endParaRPr lang="en-US" dirty="0"/>
          </a:p>
          <a:p>
            <a:r>
              <a:rPr lang="en-US" dirty="0"/>
              <a:t>ESP8266: </a:t>
            </a:r>
            <a:r>
              <a:rPr lang="en-US" dirty="0">
                <a:hlinkClick r:id="rId5"/>
              </a:rPr>
              <a:t>https://en.wikipedia.org/wiki/ESP8266</a:t>
            </a:r>
            <a:endParaRPr lang="en-US" dirty="0"/>
          </a:p>
          <a:p>
            <a:r>
              <a:rPr lang="en-US" dirty="0" err="1"/>
              <a:t>CoolTerm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http://freeware.the-meiers.org/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5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D95E-D9A3-419D-BBA8-233EE6EC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03CB-4360-4BEB-AA40-5C83C6FF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LICEcap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https://www.cockos.com/licecap/</a:t>
            </a:r>
            <a:endParaRPr lang="en-US" dirty="0"/>
          </a:p>
          <a:p>
            <a:r>
              <a:rPr lang="en-US" dirty="0" err="1"/>
              <a:t>ILspy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https://github.com/icsharpcode/ILSpy</a:t>
            </a:r>
            <a:endParaRPr lang="en-US" dirty="0"/>
          </a:p>
          <a:p>
            <a:r>
              <a:rPr lang="en-US" dirty="0" err="1"/>
              <a:t>javap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https://docs.oracle.com/javase/7/docs/technotes/tools/windows/javap.html</a:t>
            </a:r>
            <a:endParaRPr lang="en-US" dirty="0"/>
          </a:p>
          <a:p>
            <a:r>
              <a:rPr lang="en-US" dirty="0" err="1"/>
              <a:t>WasmExplorer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https://mbebenita.github.io/WasmExplorer/</a:t>
            </a:r>
            <a:endParaRPr lang="en-US" dirty="0"/>
          </a:p>
          <a:p>
            <a:r>
              <a:rPr lang="en-US" dirty="0"/>
              <a:t>WABT (wasm2wat and wat2wasm): </a:t>
            </a:r>
            <a:r>
              <a:rPr lang="en-US" dirty="0">
                <a:hlinkClick r:id="rId6"/>
              </a:rPr>
              <a:t>https://github.com/WebAssembly/wabt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4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CD9C-DFB0-4CB0-B0FE-70E1E5E4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stack-based intermediate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CA43-0090-4EAC-B0C8-EF8CF74F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IL</a:t>
            </a:r>
          </a:p>
          <a:p>
            <a:r>
              <a:rPr lang="en-US" dirty="0"/>
              <a:t>Java Bytecode</a:t>
            </a:r>
          </a:p>
          <a:p>
            <a:r>
              <a:rPr lang="en-US" dirty="0" err="1"/>
              <a:t>Webassembly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1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5E01-B4E4-4845-AD48-991880B2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EA62-7F7A-4C56-9176-EAF1A96D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=&gt; a + b;</a:t>
            </a:r>
          </a:p>
          <a:p>
            <a:pPr marL="0" indent="0">
              <a:buNone/>
            </a:pPr>
            <a:r>
              <a:rPr lang="it-IT" dirty="0"/>
              <a:t>IL_0000: ldarg.0</a:t>
            </a:r>
          </a:p>
          <a:p>
            <a:pPr marL="0" indent="0">
              <a:buNone/>
            </a:pPr>
            <a:r>
              <a:rPr lang="it-IT" dirty="0"/>
              <a:t>IL_0001: ldarg.1</a:t>
            </a:r>
          </a:p>
          <a:p>
            <a:pPr marL="0" indent="0">
              <a:buNone/>
            </a:pPr>
            <a:r>
              <a:rPr lang="it-IT" dirty="0"/>
              <a:t>IL_0002: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7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70C5-CA07-4BCA-B01D-4F580E8F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C5B8-EE81-48D9-BBE2-E95D84CA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 return a + b; }</a:t>
            </a:r>
            <a:br>
              <a:rPr lang="en-US" dirty="0"/>
            </a:br>
            <a:r>
              <a:rPr lang="en-US" dirty="0"/>
              <a:t>0: iload_0</a:t>
            </a:r>
            <a:br>
              <a:rPr lang="en-US" dirty="0"/>
            </a:br>
            <a:r>
              <a:rPr lang="en-US" dirty="0"/>
              <a:t>1: iload_1</a:t>
            </a:r>
            <a:br>
              <a:rPr lang="en-US" dirty="0"/>
            </a:br>
            <a:r>
              <a:rPr lang="en-US" dirty="0"/>
              <a:t>2: </a:t>
            </a:r>
            <a:r>
              <a:rPr lang="en-US" dirty="0" err="1"/>
              <a:t>iadd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5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C40A-38B9-4186-AA5B-9798C0C5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20C3-66D8-46FE-8C6F-9E5F3EA0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 return a + b; }</a:t>
            </a:r>
          </a:p>
          <a:p>
            <a:pPr marL="0" indent="0">
              <a:buNone/>
            </a:pPr>
            <a:r>
              <a:rPr lang="en-US" dirty="0"/>
              <a:t>000003c: 20 ; </a:t>
            </a:r>
            <a:r>
              <a:rPr lang="en-US" dirty="0" err="1"/>
              <a:t>get_local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000003d: 01 ; local index</a:t>
            </a:r>
          </a:p>
          <a:p>
            <a:pPr marL="0" indent="0">
              <a:buNone/>
            </a:pPr>
            <a:r>
              <a:rPr lang="en-US" dirty="0"/>
              <a:t>000003e: 20 ; </a:t>
            </a:r>
            <a:r>
              <a:rPr lang="en-US" dirty="0" err="1"/>
              <a:t>get_local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000003f: 00 ; local index</a:t>
            </a:r>
          </a:p>
          <a:p>
            <a:pPr marL="0" indent="0">
              <a:buNone/>
            </a:pPr>
            <a:r>
              <a:rPr lang="en-US" dirty="0"/>
              <a:t>0000040: 6a ; i32.add</a:t>
            </a:r>
          </a:p>
        </p:txBody>
      </p:sp>
    </p:spTree>
    <p:extLst>
      <p:ext uri="{BB962C8B-B14F-4D97-AF65-F5344CB8AC3E}">
        <p14:creationId xmlns:p14="http://schemas.microsoft.com/office/powerpoint/2010/main" val="206308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225E-2D77-4A95-9FF3-89F2FBA0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in forth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B1BF-916B-460D-A3E2-762A1A26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Forth stacks are made of cells</a:t>
            </a:r>
          </a:p>
          <a:p>
            <a:r>
              <a:rPr lang="en-US" dirty="0"/>
              <a:t>The data stack is the primary way data is used and manipulated in Forth</a:t>
            </a:r>
          </a:p>
          <a:p>
            <a:r>
              <a:rPr lang="en-US" dirty="0"/>
              <a:t>The return stack is used for “function calls” and looping, but is also accessible to the developer as a temporary storage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37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1681</TotalTime>
  <Words>1454</Words>
  <Application>Microsoft Office PowerPoint</Application>
  <PresentationFormat>Widescreen</PresentationFormat>
  <Paragraphs>161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Trebuchet MS</vt:lpstr>
      <vt:lpstr>Tw Cen MT</vt:lpstr>
      <vt:lpstr>Circuit</vt:lpstr>
      <vt:lpstr>Intro to forth</vt:lpstr>
      <vt:lpstr>Why Forth?</vt:lpstr>
      <vt:lpstr>Stack – what is a stack?</vt:lpstr>
      <vt:lpstr>Function calls</vt:lpstr>
      <vt:lpstr>Examples of stack-based intermediate languages</vt:lpstr>
      <vt:lpstr>.NET IL</vt:lpstr>
      <vt:lpstr>Java bytecode</vt:lpstr>
      <vt:lpstr>webassembly</vt:lpstr>
      <vt:lpstr>Stacks in forth</vt:lpstr>
      <vt:lpstr>Stack comments </vt:lpstr>
      <vt:lpstr>Output</vt:lpstr>
      <vt:lpstr>PowerPoint Presentation</vt:lpstr>
      <vt:lpstr>Math</vt:lpstr>
      <vt:lpstr>PowerPoint Presentation</vt:lpstr>
      <vt:lpstr>Comparison</vt:lpstr>
      <vt:lpstr>PowerPoint Presentation</vt:lpstr>
      <vt:lpstr>Logic</vt:lpstr>
      <vt:lpstr>PowerPoint Presentation</vt:lpstr>
      <vt:lpstr>Infix, postfix, and prefix</vt:lpstr>
      <vt:lpstr>Stack manipulation 1</vt:lpstr>
      <vt:lpstr>Stack manipulation 2</vt:lpstr>
      <vt:lpstr>PowerPoint Presentation</vt:lpstr>
      <vt:lpstr>Stack manipulation 3</vt:lpstr>
      <vt:lpstr>PowerPoint Presentation</vt:lpstr>
      <vt:lpstr>Stack manipulation 4</vt:lpstr>
      <vt:lpstr>PowerPoint Presentation</vt:lpstr>
      <vt:lpstr>Creating words</vt:lpstr>
      <vt:lpstr>PowerPoint Presentation</vt:lpstr>
      <vt:lpstr>redefining words</vt:lpstr>
      <vt:lpstr>PowerPoint Presentation</vt:lpstr>
      <vt:lpstr>Deferred words</vt:lpstr>
      <vt:lpstr>PowerPoint Presentation</vt:lpstr>
      <vt:lpstr>Control structures</vt:lpstr>
      <vt:lpstr>If/else/endif</vt:lpstr>
      <vt:lpstr>PowerPoint Presentation</vt:lpstr>
      <vt:lpstr>CASE</vt:lpstr>
      <vt:lpstr>PowerPoint Presentation</vt:lpstr>
      <vt:lpstr>?do loop</vt:lpstr>
      <vt:lpstr>PowerPoint Presentation</vt:lpstr>
      <vt:lpstr>Variables</vt:lpstr>
      <vt:lpstr>PowerPoint Presentation</vt:lpstr>
      <vt:lpstr>MARKERS</vt:lpstr>
      <vt:lpstr>PowerPoint Presentation</vt:lpstr>
      <vt:lpstr>PUNYFORTH</vt:lpstr>
      <vt:lpstr>ESP8266 System-on-a-chip</vt:lpstr>
      <vt:lpstr>DEMO(S)?</vt:lpstr>
      <vt:lpstr>LINKS</vt:lpstr>
      <vt:lpstr>LINKS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forth</dc:title>
  <dc:creator>David Albert Johnson</dc:creator>
  <cp:lastModifiedBy>David Albert Johnson</cp:lastModifiedBy>
  <cp:revision>52</cp:revision>
  <dcterms:created xsi:type="dcterms:W3CDTF">2018-09-11T17:24:53Z</dcterms:created>
  <dcterms:modified xsi:type="dcterms:W3CDTF">2018-09-13T05:44:21Z</dcterms:modified>
</cp:coreProperties>
</file>